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 id="273" r:id="rId19"/>
    <p:sldId id="274" r:id="rId20"/>
    <p:sldId id="275" r:id="rId21"/>
    <p:sldId id="278" r:id="rId22"/>
    <p:sldId id="277" r:id="rId23"/>
    <p:sldId id="276"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83" d="100"/>
          <a:sy n="83" d="100"/>
        </p:scale>
        <p:origin x="45" y="2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B44D-B8C1-48D2-BB84-32EE33CEA1CA}"/>
              </a:ext>
            </a:extLst>
          </p:cNvPr>
          <p:cNvSpPr>
            <a:spLocks noGrp="1"/>
          </p:cNvSpPr>
          <p:nvPr>
            <p:ph type="ctrTitle"/>
          </p:nvPr>
        </p:nvSpPr>
        <p:spPr/>
        <p:txBody>
          <a:bodyPr/>
          <a:lstStyle/>
          <a:p>
            <a:r>
              <a:rPr lang="en-US" dirty="0"/>
              <a:t>14-736: </a:t>
            </a:r>
            <a:br>
              <a:rPr lang="en-US" dirty="0"/>
            </a:br>
            <a:r>
              <a:rPr lang="en-US" dirty="0"/>
              <a:t>Distributed Systems</a:t>
            </a:r>
          </a:p>
        </p:txBody>
      </p:sp>
      <p:sp>
        <p:nvSpPr>
          <p:cNvPr id="3" name="Subtitle 2">
            <a:extLst>
              <a:ext uri="{FF2B5EF4-FFF2-40B4-BE49-F238E27FC236}">
                <a16:creationId xmlns:a16="http://schemas.microsoft.com/office/drawing/2014/main" id="{056A4F15-9CA7-4121-B4BE-C343500F93F8}"/>
              </a:ext>
            </a:extLst>
          </p:cNvPr>
          <p:cNvSpPr>
            <a:spLocks noGrp="1"/>
          </p:cNvSpPr>
          <p:nvPr>
            <p:ph type="subTitle" idx="1"/>
          </p:nvPr>
        </p:nvSpPr>
        <p:spPr/>
        <p:txBody>
          <a:bodyPr/>
          <a:lstStyle/>
          <a:p>
            <a:r>
              <a:rPr lang="en-US" dirty="0"/>
              <a:t>Lecture 17 * Spring 2019 * Kesden</a:t>
            </a:r>
          </a:p>
        </p:txBody>
      </p:sp>
    </p:spTree>
    <p:extLst>
      <p:ext uri="{BB962C8B-B14F-4D97-AF65-F5344CB8AC3E}">
        <p14:creationId xmlns:p14="http://schemas.microsoft.com/office/powerpoint/2010/main" val="148564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D2FF-5E7E-4F13-B45F-61B5567F86FA}"/>
              </a:ext>
            </a:extLst>
          </p:cNvPr>
          <p:cNvSpPr>
            <a:spLocks noGrp="1"/>
          </p:cNvSpPr>
          <p:nvPr>
            <p:ph type="title"/>
          </p:nvPr>
        </p:nvSpPr>
        <p:spPr/>
        <p:txBody>
          <a:bodyPr/>
          <a:lstStyle/>
          <a:p>
            <a:r>
              <a:rPr lang="en-US" dirty="0"/>
              <a:t>Buffering Logs</a:t>
            </a:r>
          </a:p>
        </p:txBody>
      </p:sp>
      <p:sp>
        <p:nvSpPr>
          <p:cNvPr id="3" name="Content Placeholder 2">
            <a:extLst>
              <a:ext uri="{FF2B5EF4-FFF2-40B4-BE49-F238E27FC236}">
                <a16:creationId xmlns:a16="http://schemas.microsoft.com/office/drawing/2014/main" id="{E3D2B031-5EA7-48C8-995C-08EDC1DDB101}"/>
              </a:ext>
            </a:extLst>
          </p:cNvPr>
          <p:cNvSpPr>
            <a:spLocks noGrp="1"/>
          </p:cNvSpPr>
          <p:nvPr>
            <p:ph idx="1"/>
          </p:nvPr>
        </p:nvSpPr>
        <p:spPr/>
        <p:txBody>
          <a:bodyPr>
            <a:normAutofit fontScale="92500" lnSpcReduction="10000"/>
          </a:bodyPr>
          <a:lstStyle/>
          <a:p>
            <a:r>
              <a:rPr lang="en-US" dirty="0"/>
              <a:t>Fast, stable storage is one option for maintaining logs</a:t>
            </a:r>
          </a:p>
          <a:p>
            <a:pPr lvl="1"/>
            <a:r>
              <a:rPr lang="en-US" dirty="0"/>
              <a:t>Flash ram, etc. </a:t>
            </a:r>
          </a:p>
          <a:p>
            <a:pPr lvl="1"/>
            <a:r>
              <a:rPr lang="en-US" dirty="0"/>
              <a:t>But, it may not be fast enough</a:t>
            </a:r>
          </a:p>
          <a:p>
            <a:r>
              <a:rPr lang="en-US" dirty="0"/>
              <a:t>Buffer logs into block-sized chunks, then commit to stable storage</a:t>
            </a:r>
          </a:p>
          <a:p>
            <a:pPr lvl="1"/>
            <a:r>
              <a:rPr lang="en-US" dirty="0"/>
              <a:t>Amortizes any seek cost or read-merge-write cost</a:t>
            </a:r>
          </a:p>
          <a:p>
            <a:pPr lvl="1"/>
            <a:r>
              <a:rPr lang="en-US" dirty="0"/>
              <a:t>Delays commit point</a:t>
            </a:r>
          </a:p>
          <a:p>
            <a:r>
              <a:rPr lang="en-US" dirty="0"/>
              <a:t>Logs can only restore the timeline to the most recent point in time to which they contiguously exist</a:t>
            </a:r>
          </a:p>
        </p:txBody>
      </p:sp>
    </p:spTree>
    <p:extLst>
      <p:ext uri="{BB962C8B-B14F-4D97-AF65-F5344CB8AC3E}">
        <p14:creationId xmlns:p14="http://schemas.microsoft.com/office/powerpoint/2010/main" val="3842651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CE416-824A-43DA-94C3-5A9CB949F69A}"/>
              </a:ext>
            </a:extLst>
          </p:cNvPr>
          <p:cNvSpPr>
            <a:spLocks noGrp="1"/>
          </p:cNvSpPr>
          <p:nvPr>
            <p:ph type="title"/>
          </p:nvPr>
        </p:nvSpPr>
        <p:spPr/>
        <p:txBody>
          <a:bodyPr/>
          <a:lstStyle/>
          <a:p>
            <a:r>
              <a:rPr lang="en-US" dirty="0"/>
              <a:t>Fast Stable Logging?</a:t>
            </a:r>
          </a:p>
        </p:txBody>
      </p:sp>
      <p:sp>
        <p:nvSpPr>
          <p:cNvPr id="3" name="Content Placeholder 2">
            <a:extLst>
              <a:ext uri="{FF2B5EF4-FFF2-40B4-BE49-F238E27FC236}">
                <a16:creationId xmlns:a16="http://schemas.microsoft.com/office/drawing/2014/main" id="{AB00179A-EB5E-44E0-8613-D0A0FB9DE6D3}"/>
              </a:ext>
            </a:extLst>
          </p:cNvPr>
          <p:cNvSpPr>
            <a:spLocks noGrp="1"/>
          </p:cNvSpPr>
          <p:nvPr>
            <p:ph idx="1"/>
          </p:nvPr>
        </p:nvSpPr>
        <p:spPr/>
        <p:txBody>
          <a:bodyPr/>
          <a:lstStyle/>
          <a:p>
            <a:r>
              <a:rPr lang="en-US" dirty="0"/>
              <a:t>No less latent than available stable storage</a:t>
            </a:r>
          </a:p>
        </p:txBody>
      </p:sp>
    </p:spTree>
    <p:extLst>
      <p:ext uri="{BB962C8B-B14F-4D97-AF65-F5344CB8AC3E}">
        <p14:creationId xmlns:p14="http://schemas.microsoft.com/office/powerpoint/2010/main" val="101503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3BD2C-6036-44FF-8766-ED57046AE00D}"/>
              </a:ext>
            </a:extLst>
          </p:cNvPr>
          <p:cNvSpPr>
            <a:spLocks noGrp="1"/>
          </p:cNvSpPr>
          <p:nvPr>
            <p:ph type="title"/>
          </p:nvPr>
        </p:nvSpPr>
        <p:spPr/>
        <p:txBody>
          <a:bodyPr/>
          <a:lstStyle/>
          <a:p>
            <a:r>
              <a:rPr lang="en-US" dirty="0"/>
              <a:t>Side-Effects of Playbacks</a:t>
            </a:r>
          </a:p>
        </p:txBody>
      </p:sp>
      <p:sp>
        <p:nvSpPr>
          <p:cNvPr id="3" name="Content Placeholder 2">
            <a:extLst>
              <a:ext uri="{FF2B5EF4-FFF2-40B4-BE49-F238E27FC236}">
                <a16:creationId xmlns:a16="http://schemas.microsoft.com/office/drawing/2014/main" id="{782B5140-65F5-4467-9823-4B954724DF1F}"/>
              </a:ext>
            </a:extLst>
          </p:cNvPr>
          <p:cNvSpPr>
            <a:spLocks noGrp="1"/>
          </p:cNvSpPr>
          <p:nvPr>
            <p:ph idx="1"/>
          </p:nvPr>
        </p:nvSpPr>
        <p:spPr/>
        <p:txBody>
          <a:bodyPr>
            <a:normAutofit fontScale="85000" lnSpcReduction="10000"/>
          </a:bodyPr>
          <a:lstStyle/>
          <a:p>
            <a:r>
              <a:rPr lang="en-US" dirty="0"/>
              <a:t>Naïve playbacks of logs can repeat messages already sent, having undesirable effects on other systems</a:t>
            </a:r>
          </a:p>
          <a:p>
            <a:pPr lvl="1"/>
            <a:r>
              <a:rPr lang="en-US" dirty="0"/>
              <a:t>Other participants may act</a:t>
            </a:r>
          </a:p>
          <a:p>
            <a:pPr lvl="1"/>
            <a:r>
              <a:rPr lang="en-US" dirty="0"/>
              <a:t>Databases may repeat updates that aren’t idempotent</a:t>
            </a:r>
          </a:p>
          <a:p>
            <a:pPr lvl="1"/>
            <a:r>
              <a:rPr lang="en-US" dirty="0" err="1"/>
              <a:t>Etc</a:t>
            </a:r>
            <a:endParaRPr lang="en-US" dirty="0"/>
          </a:p>
          <a:p>
            <a:r>
              <a:rPr lang="en-US" dirty="0"/>
              <a:t>Options:</a:t>
            </a:r>
          </a:p>
          <a:p>
            <a:pPr lvl="1"/>
            <a:r>
              <a:rPr lang="en-US" dirty="0"/>
              <a:t>Squelch sending such communication</a:t>
            </a:r>
          </a:p>
          <a:p>
            <a:pPr lvl="1"/>
            <a:r>
              <a:rPr lang="en-US" dirty="0"/>
              <a:t>Use </a:t>
            </a:r>
            <a:r>
              <a:rPr lang="en-US" i="1" dirty="0"/>
              <a:t>incarnation numbers </a:t>
            </a:r>
            <a:r>
              <a:rPr lang="en-US" dirty="0"/>
              <a:t>to enable recipients to do the same.</a:t>
            </a:r>
          </a:p>
          <a:p>
            <a:pPr lvl="2"/>
            <a:r>
              <a:rPr lang="en-US" dirty="0"/>
              <a:t>Increment number with each “reboot”, record in sender and receiver logs. Used to detect duplicates by receiver. </a:t>
            </a:r>
          </a:p>
        </p:txBody>
      </p:sp>
    </p:spTree>
    <p:extLst>
      <p:ext uri="{BB962C8B-B14F-4D97-AF65-F5344CB8AC3E}">
        <p14:creationId xmlns:p14="http://schemas.microsoft.com/office/powerpoint/2010/main" val="24152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8DC3-5254-4DFF-BC54-4B172F92D317}"/>
              </a:ext>
            </a:extLst>
          </p:cNvPr>
          <p:cNvSpPr>
            <a:spLocks noGrp="1"/>
          </p:cNvSpPr>
          <p:nvPr>
            <p:ph type="title"/>
          </p:nvPr>
        </p:nvSpPr>
        <p:spPr/>
        <p:txBody>
          <a:bodyPr/>
          <a:lstStyle/>
          <a:p>
            <a:r>
              <a:rPr lang="en-US" dirty="0"/>
              <a:t>Checkpointing</a:t>
            </a:r>
          </a:p>
        </p:txBody>
      </p:sp>
      <p:sp>
        <p:nvSpPr>
          <p:cNvPr id="3" name="Content Placeholder 2">
            <a:extLst>
              <a:ext uri="{FF2B5EF4-FFF2-40B4-BE49-F238E27FC236}">
                <a16:creationId xmlns:a16="http://schemas.microsoft.com/office/drawing/2014/main" id="{32F3968C-FBB8-4825-BE9F-EE7CAD087B9B}"/>
              </a:ext>
            </a:extLst>
          </p:cNvPr>
          <p:cNvSpPr>
            <a:spLocks noGrp="1"/>
          </p:cNvSpPr>
          <p:nvPr>
            <p:ph idx="1"/>
          </p:nvPr>
        </p:nvSpPr>
        <p:spPr/>
        <p:txBody>
          <a:bodyPr>
            <a:normAutofit lnSpcReduction="10000"/>
          </a:bodyPr>
          <a:lstStyle/>
          <a:p>
            <a:r>
              <a:rPr lang="en-US" dirty="0"/>
              <a:t>Generally involves freezing the system to maintain consistency</a:t>
            </a:r>
          </a:p>
          <a:p>
            <a:pPr lvl="1"/>
            <a:r>
              <a:rPr lang="en-US" dirty="0"/>
              <a:t>Checkpointing takes time and can’t change values mid-way</a:t>
            </a:r>
          </a:p>
          <a:p>
            <a:pPr lvl="2"/>
            <a:r>
              <a:rPr lang="en-US" dirty="0"/>
              <a:t>Maybe make “fixups”, but dependencies cascade, so not really</a:t>
            </a:r>
          </a:p>
          <a:p>
            <a:pPr lvl="1"/>
            <a:r>
              <a:rPr lang="en-US" dirty="0"/>
              <a:t>Freezing means not only local system, but others that might need it</a:t>
            </a:r>
          </a:p>
          <a:p>
            <a:pPr lvl="2"/>
            <a:r>
              <a:rPr lang="en-US" dirty="0"/>
              <a:t>Inbound messages need to be frozen</a:t>
            </a:r>
          </a:p>
          <a:p>
            <a:pPr lvl="3"/>
            <a:r>
              <a:rPr lang="en-US" dirty="0"/>
              <a:t>Maybe buffered for later</a:t>
            </a:r>
          </a:p>
          <a:p>
            <a:pPr lvl="2"/>
            <a:r>
              <a:rPr lang="en-US" dirty="0"/>
              <a:t>What about ACKs and Resends? Can be a complexity</a:t>
            </a:r>
          </a:p>
          <a:p>
            <a:r>
              <a:rPr lang="en-US" dirty="0"/>
              <a:t>What about other systems? (See next slide)</a:t>
            </a:r>
          </a:p>
        </p:txBody>
      </p:sp>
    </p:spTree>
    <p:extLst>
      <p:ext uri="{BB962C8B-B14F-4D97-AF65-F5344CB8AC3E}">
        <p14:creationId xmlns:p14="http://schemas.microsoft.com/office/powerpoint/2010/main" val="144108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02AD-84AE-4EEF-818F-8F165727ECA1}"/>
              </a:ext>
            </a:extLst>
          </p:cNvPr>
          <p:cNvSpPr>
            <a:spLocks noGrp="1"/>
          </p:cNvSpPr>
          <p:nvPr>
            <p:ph type="title"/>
          </p:nvPr>
        </p:nvSpPr>
        <p:spPr/>
        <p:txBody>
          <a:bodyPr/>
          <a:lstStyle/>
          <a:p>
            <a:r>
              <a:rPr lang="en-US" dirty="0"/>
              <a:t>Distributed Checkpointing</a:t>
            </a:r>
          </a:p>
        </p:txBody>
      </p:sp>
      <p:sp>
        <p:nvSpPr>
          <p:cNvPr id="3" name="Content Placeholder 2">
            <a:extLst>
              <a:ext uri="{FF2B5EF4-FFF2-40B4-BE49-F238E27FC236}">
                <a16:creationId xmlns:a16="http://schemas.microsoft.com/office/drawing/2014/main" id="{1737BAA6-D439-4D5B-BF23-5DF149590EA5}"/>
              </a:ext>
            </a:extLst>
          </p:cNvPr>
          <p:cNvSpPr>
            <a:spLocks noGrp="1"/>
          </p:cNvSpPr>
          <p:nvPr>
            <p:ph idx="1"/>
          </p:nvPr>
        </p:nvSpPr>
        <p:spPr/>
        <p:txBody>
          <a:bodyPr>
            <a:normAutofit fontScale="92500" lnSpcReduction="10000"/>
          </a:bodyPr>
          <a:lstStyle/>
          <a:p>
            <a:r>
              <a:rPr lang="en-US" dirty="0"/>
              <a:t>Need global consistency</a:t>
            </a:r>
          </a:p>
          <a:p>
            <a:r>
              <a:rPr lang="en-US" dirty="0"/>
              <a:t>Easiest solution – free all systems and checkpoint simultaneously</a:t>
            </a:r>
          </a:p>
          <a:p>
            <a:pPr lvl="1"/>
            <a:r>
              <a:rPr lang="en-US" dirty="0"/>
              <a:t>Called </a:t>
            </a:r>
            <a:r>
              <a:rPr lang="en-US" i="1" dirty="0"/>
              <a:t>Synchronous Checkpointing</a:t>
            </a:r>
          </a:p>
          <a:p>
            <a:pPr lvl="1"/>
            <a:r>
              <a:rPr lang="en-US" dirty="0"/>
              <a:t>But, what about availability? </a:t>
            </a:r>
          </a:p>
          <a:p>
            <a:r>
              <a:rPr lang="en-US" dirty="0"/>
              <a:t>More complex and higher risk solution</a:t>
            </a:r>
          </a:p>
          <a:p>
            <a:pPr lvl="1"/>
            <a:r>
              <a:rPr lang="en-US" dirty="0"/>
              <a:t>Checkpoint independently, called </a:t>
            </a:r>
            <a:r>
              <a:rPr lang="en-US" i="1" dirty="0"/>
              <a:t>Asynchronous Checkpointing</a:t>
            </a:r>
          </a:p>
          <a:p>
            <a:pPr lvl="1"/>
            <a:r>
              <a:rPr lang="en-US" dirty="0"/>
              <a:t>Checkpoints are not at same point in time and unlikely to restore to globally consistent state</a:t>
            </a:r>
          </a:p>
          <a:p>
            <a:pPr lvl="2"/>
            <a:r>
              <a:rPr lang="en-US" dirty="0"/>
              <a:t>Patch up with logs? Are they synchronous, i.e. not buffered?</a:t>
            </a:r>
          </a:p>
          <a:p>
            <a:endParaRPr lang="en-US" dirty="0"/>
          </a:p>
        </p:txBody>
      </p:sp>
    </p:spTree>
    <p:extLst>
      <p:ext uri="{BB962C8B-B14F-4D97-AF65-F5344CB8AC3E}">
        <p14:creationId xmlns:p14="http://schemas.microsoft.com/office/powerpoint/2010/main" val="67393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9D37-891A-4FBD-AB72-4C3C7510CEAC}"/>
              </a:ext>
            </a:extLst>
          </p:cNvPr>
          <p:cNvSpPr>
            <a:spLocks noGrp="1"/>
          </p:cNvSpPr>
          <p:nvPr>
            <p:ph type="title"/>
          </p:nvPr>
        </p:nvSpPr>
        <p:spPr/>
        <p:txBody>
          <a:bodyPr/>
          <a:lstStyle/>
          <a:p>
            <a:r>
              <a:rPr lang="en-US" dirty="0"/>
              <a:t>Recovery Line</a:t>
            </a:r>
          </a:p>
        </p:txBody>
      </p:sp>
      <p:sp>
        <p:nvSpPr>
          <p:cNvPr id="3" name="Content Placeholder 2">
            <a:extLst>
              <a:ext uri="{FF2B5EF4-FFF2-40B4-BE49-F238E27FC236}">
                <a16:creationId xmlns:a16="http://schemas.microsoft.com/office/drawing/2014/main" id="{803322F5-DD8B-4C34-A1BE-720E7F8859F7}"/>
              </a:ext>
            </a:extLst>
          </p:cNvPr>
          <p:cNvSpPr>
            <a:spLocks noGrp="1"/>
          </p:cNvSpPr>
          <p:nvPr>
            <p:ph idx="1"/>
          </p:nvPr>
        </p:nvSpPr>
        <p:spPr/>
        <p:txBody>
          <a:bodyPr>
            <a:normAutofit fontScale="92500" lnSpcReduction="10000"/>
          </a:bodyPr>
          <a:lstStyle/>
          <a:p>
            <a:r>
              <a:rPr lang="en-US" dirty="0"/>
              <a:t>Restoration might involve:</a:t>
            </a:r>
          </a:p>
          <a:p>
            <a:pPr lvl="1"/>
            <a:r>
              <a:rPr lang="en-US" dirty="0"/>
              <a:t>Checkpointing</a:t>
            </a:r>
          </a:p>
          <a:p>
            <a:pPr lvl="1"/>
            <a:r>
              <a:rPr lang="en-US" dirty="0"/>
              <a:t>Log playback</a:t>
            </a:r>
          </a:p>
          <a:p>
            <a:pPr lvl="1"/>
            <a:r>
              <a:rPr lang="en-US" dirty="0"/>
              <a:t>Updates from peers or a coordinator</a:t>
            </a:r>
          </a:p>
          <a:p>
            <a:r>
              <a:rPr lang="en-US" dirty="0"/>
              <a:t>If one of many participants can’t be brought up-to-date, it may be necessary for others to fall back to a prior point in time for global consistency. This is called a </a:t>
            </a:r>
            <a:r>
              <a:rPr lang="en-US" i="1" dirty="0"/>
              <a:t>Rollback</a:t>
            </a:r>
            <a:r>
              <a:rPr lang="en-US" dirty="0"/>
              <a:t>.</a:t>
            </a:r>
          </a:p>
          <a:p>
            <a:pPr lvl="1"/>
            <a:r>
              <a:rPr lang="en-US" dirty="0"/>
              <a:t>If other systems checkpoints are granular, rollback may </a:t>
            </a:r>
            <a:r>
              <a:rPr lang="en-US" i="1" dirty="0"/>
              <a:t>Cascade</a:t>
            </a:r>
            <a:r>
              <a:rPr lang="en-US" dirty="0"/>
              <a:t> until a </a:t>
            </a:r>
            <a:r>
              <a:rPr lang="en-US" i="1" dirty="0"/>
              <a:t>Consistent Recovery Line</a:t>
            </a:r>
            <a:r>
              <a:rPr lang="en-US" dirty="0"/>
              <a:t> can be found. </a:t>
            </a:r>
          </a:p>
        </p:txBody>
      </p:sp>
    </p:spTree>
    <p:extLst>
      <p:ext uri="{BB962C8B-B14F-4D97-AF65-F5344CB8AC3E}">
        <p14:creationId xmlns:p14="http://schemas.microsoft.com/office/powerpoint/2010/main" val="189798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F570-41C8-44A7-8214-0660CB2FA17E}"/>
              </a:ext>
            </a:extLst>
          </p:cNvPr>
          <p:cNvSpPr>
            <a:spLocks noGrp="1"/>
          </p:cNvSpPr>
          <p:nvPr>
            <p:ph type="title"/>
          </p:nvPr>
        </p:nvSpPr>
        <p:spPr/>
        <p:txBody>
          <a:bodyPr/>
          <a:lstStyle/>
          <a:p>
            <a:r>
              <a:rPr lang="en-US" dirty="0"/>
              <a:t>Quick Definition</a:t>
            </a:r>
          </a:p>
        </p:txBody>
      </p:sp>
      <p:sp>
        <p:nvSpPr>
          <p:cNvPr id="3" name="Content Placeholder 2">
            <a:extLst>
              <a:ext uri="{FF2B5EF4-FFF2-40B4-BE49-F238E27FC236}">
                <a16:creationId xmlns:a16="http://schemas.microsoft.com/office/drawing/2014/main" id="{E488C3C3-EA67-4ECB-82F6-CF788BF6517F}"/>
              </a:ext>
            </a:extLst>
          </p:cNvPr>
          <p:cNvSpPr>
            <a:spLocks noGrp="1"/>
          </p:cNvSpPr>
          <p:nvPr>
            <p:ph idx="1"/>
          </p:nvPr>
        </p:nvSpPr>
        <p:spPr/>
        <p:txBody>
          <a:bodyPr/>
          <a:lstStyle/>
          <a:p>
            <a:r>
              <a:rPr lang="en-US" i="1" dirty="0"/>
              <a:t>Interval, def: </a:t>
            </a:r>
          </a:p>
          <a:p>
            <a:pPr lvl="1"/>
            <a:r>
              <a:rPr lang="en-US" dirty="0"/>
              <a:t>The time between two sequential checkpoints of the same state</a:t>
            </a:r>
          </a:p>
          <a:p>
            <a:pPr lvl="1"/>
            <a:r>
              <a:rPr lang="en-US" dirty="0"/>
              <a:t>The time between the commitment of buffered log messages to stable storage</a:t>
            </a:r>
          </a:p>
        </p:txBody>
      </p:sp>
    </p:spTree>
    <p:extLst>
      <p:ext uri="{BB962C8B-B14F-4D97-AF65-F5344CB8AC3E}">
        <p14:creationId xmlns:p14="http://schemas.microsoft.com/office/powerpoint/2010/main" val="381097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56877-C536-4956-9DF2-C1DC0577DC05}"/>
              </a:ext>
            </a:extLst>
          </p:cNvPr>
          <p:cNvSpPr>
            <a:spLocks noGrp="1"/>
          </p:cNvSpPr>
          <p:nvPr>
            <p:ph type="title"/>
          </p:nvPr>
        </p:nvSpPr>
        <p:spPr/>
        <p:txBody>
          <a:bodyPr/>
          <a:lstStyle/>
          <a:p>
            <a:r>
              <a:rPr lang="en-US" dirty="0"/>
              <a:t>Uncoordinated Checkpointing</a:t>
            </a:r>
          </a:p>
        </p:txBody>
      </p:sp>
      <p:sp>
        <p:nvSpPr>
          <p:cNvPr id="3" name="Content Placeholder 2">
            <a:extLst>
              <a:ext uri="{FF2B5EF4-FFF2-40B4-BE49-F238E27FC236}">
                <a16:creationId xmlns:a16="http://schemas.microsoft.com/office/drawing/2014/main" id="{D81F9292-6218-4499-B2EF-778897FCCE67}"/>
              </a:ext>
            </a:extLst>
          </p:cNvPr>
          <p:cNvSpPr>
            <a:spLocks noGrp="1"/>
          </p:cNvSpPr>
          <p:nvPr>
            <p:ph idx="1"/>
          </p:nvPr>
        </p:nvSpPr>
        <p:spPr>
          <a:xfrm>
            <a:off x="1295401" y="2556932"/>
            <a:ext cx="9601196" cy="597748"/>
          </a:xfrm>
        </p:spPr>
        <p:txBody>
          <a:bodyPr/>
          <a:lstStyle/>
          <a:p>
            <a:r>
              <a:rPr lang="en-US" dirty="0"/>
              <a:t>Each related system checkpoints independently of the others. </a:t>
            </a:r>
          </a:p>
        </p:txBody>
      </p:sp>
      <p:pic>
        <p:nvPicPr>
          <p:cNvPr id="1026" name="Picture 2" descr="http://www.andrew.cmu.edu/course/15-440-f14/applications/ln/interval.jpg">
            <a:extLst>
              <a:ext uri="{FF2B5EF4-FFF2-40B4-BE49-F238E27FC236}">
                <a16:creationId xmlns:a16="http://schemas.microsoft.com/office/drawing/2014/main" id="{845D6C7D-9221-4922-878E-5DEA97E42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705" y="2994971"/>
            <a:ext cx="9342400" cy="264246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9E5499B-6908-46D1-BD8E-D21F9350FFB1}"/>
              </a:ext>
            </a:extLst>
          </p:cNvPr>
          <p:cNvSpPr txBox="1">
            <a:spLocks/>
          </p:cNvSpPr>
          <p:nvPr/>
        </p:nvSpPr>
        <p:spPr>
          <a:xfrm>
            <a:off x="1255296" y="5560816"/>
            <a:ext cx="9601196" cy="59774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a:t>Note the checkpoints and intervals. </a:t>
            </a:r>
          </a:p>
        </p:txBody>
      </p:sp>
    </p:spTree>
    <p:extLst>
      <p:ext uri="{BB962C8B-B14F-4D97-AF65-F5344CB8AC3E}">
        <p14:creationId xmlns:p14="http://schemas.microsoft.com/office/powerpoint/2010/main" val="428900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BFC9-1FC5-44C4-ABDC-061CB8D11F20}"/>
              </a:ext>
            </a:extLst>
          </p:cNvPr>
          <p:cNvSpPr>
            <a:spLocks noGrp="1"/>
          </p:cNvSpPr>
          <p:nvPr>
            <p:ph type="title"/>
          </p:nvPr>
        </p:nvSpPr>
        <p:spPr/>
        <p:txBody>
          <a:bodyPr/>
          <a:lstStyle/>
          <a:p>
            <a:r>
              <a:rPr lang="en-US" dirty="0"/>
              <a:t>Uncoordinated Checkpointing, </a:t>
            </a:r>
            <a:r>
              <a:rPr lang="en-US" i="1" dirty="0"/>
              <a:t>cont.</a:t>
            </a:r>
          </a:p>
        </p:txBody>
      </p:sp>
      <p:sp>
        <p:nvSpPr>
          <p:cNvPr id="3" name="Content Placeholder 2">
            <a:extLst>
              <a:ext uri="{FF2B5EF4-FFF2-40B4-BE49-F238E27FC236}">
                <a16:creationId xmlns:a16="http://schemas.microsoft.com/office/drawing/2014/main" id="{6D1C85DD-231F-42E6-9494-44E1744BC2AC}"/>
              </a:ext>
            </a:extLst>
          </p:cNvPr>
          <p:cNvSpPr>
            <a:spLocks noGrp="1"/>
          </p:cNvSpPr>
          <p:nvPr>
            <p:ph idx="1"/>
          </p:nvPr>
        </p:nvSpPr>
        <p:spPr>
          <a:xfrm>
            <a:off x="1295401" y="2556932"/>
            <a:ext cx="9601196" cy="823942"/>
          </a:xfrm>
        </p:spPr>
        <p:txBody>
          <a:bodyPr>
            <a:normAutofit/>
          </a:bodyPr>
          <a:lstStyle/>
          <a:p>
            <a:r>
              <a:rPr lang="en-US" dirty="0"/>
              <a:t>If we have multiple participants we can use subscripts such as </a:t>
            </a:r>
            <a:r>
              <a:rPr lang="en-US" dirty="0" err="1"/>
              <a:t>C</a:t>
            </a:r>
            <a:r>
              <a:rPr lang="en-US" baseline="-25000" dirty="0" err="1"/>
              <a:t>i,c</a:t>
            </a:r>
            <a:r>
              <a:rPr lang="en-US" dirty="0"/>
              <a:t> and </a:t>
            </a:r>
            <a:r>
              <a:rPr lang="en-US" dirty="0" err="1"/>
              <a:t>I</a:t>
            </a:r>
            <a:r>
              <a:rPr lang="en-US" baseline="-25000" dirty="0" err="1"/>
              <a:t>i,c</a:t>
            </a:r>
            <a:r>
              <a:rPr lang="en-US" dirty="0"/>
              <a:t>, where </a:t>
            </a:r>
            <a:r>
              <a:rPr lang="en-US" dirty="0" err="1"/>
              <a:t>i</a:t>
            </a:r>
            <a:r>
              <a:rPr lang="en-US" dirty="0"/>
              <a:t> is the participant number and c is the checkpoint sequence number.</a:t>
            </a:r>
          </a:p>
        </p:txBody>
      </p:sp>
      <p:pic>
        <p:nvPicPr>
          <p:cNvPr id="2050" name="Picture 2" descr="http://www.andrew.cmu.edu/course/15-440-f14/applications/ln/multint.jpg">
            <a:extLst>
              <a:ext uri="{FF2B5EF4-FFF2-40B4-BE49-F238E27FC236}">
                <a16:creationId xmlns:a16="http://schemas.microsoft.com/office/drawing/2014/main" id="{6AD2EC51-D848-4D42-9F8C-C705B1A43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14" y="3443027"/>
            <a:ext cx="9578702" cy="2709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6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BFC9-1FC5-44C4-ABDC-061CB8D11F20}"/>
              </a:ext>
            </a:extLst>
          </p:cNvPr>
          <p:cNvSpPr>
            <a:spLocks noGrp="1"/>
          </p:cNvSpPr>
          <p:nvPr>
            <p:ph type="title"/>
          </p:nvPr>
        </p:nvSpPr>
        <p:spPr/>
        <p:txBody>
          <a:bodyPr/>
          <a:lstStyle/>
          <a:p>
            <a:r>
              <a:rPr lang="en-US" dirty="0"/>
              <a:t>Uncoordinated Checkpointing, </a:t>
            </a:r>
            <a:r>
              <a:rPr lang="en-US" i="1" dirty="0"/>
              <a:t>cont.</a:t>
            </a:r>
          </a:p>
        </p:txBody>
      </p:sp>
      <p:sp>
        <p:nvSpPr>
          <p:cNvPr id="3" name="Content Placeholder 2">
            <a:extLst>
              <a:ext uri="{FF2B5EF4-FFF2-40B4-BE49-F238E27FC236}">
                <a16:creationId xmlns:a16="http://schemas.microsoft.com/office/drawing/2014/main" id="{6D1C85DD-231F-42E6-9494-44E1744BC2AC}"/>
              </a:ext>
            </a:extLst>
          </p:cNvPr>
          <p:cNvSpPr>
            <a:spLocks noGrp="1"/>
          </p:cNvSpPr>
          <p:nvPr>
            <p:ph idx="1"/>
          </p:nvPr>
        </p:nvSpPr>
        <p:spPr>
          <a:xfrm>
            <a:off x="1295401" y="2556932"/>
            <a:ext cx="9601196" cy="823942"/>
          </a:xfrm>
        </p:spPr>
        <p:txBody>
          <a:bodyPr>
            <a:normAutofit/>
          </a:bodyPr>
          <a:lstStyle/>
          <a:p>
            <a:r>
              <a:rPr lang="en-US" dirty="0"/>
              <a:t>If we have multiple participants we can use subscripts such as </a:t>
            </a:r>
            <a:r>
              <a:rPr lang="en-US" dirty="0" err="1"/>
              <a:t>C</a:t>
            </a:r>
            <a:r>
              <a:rPr lang="en-US" baseline="-25000" dirty="0" err="1"/>
              <a:t>i,c</a:t>
            </a:r>
            <a:r>
              <a:rPr lang="en-US" dirty="0"/>
              <a:t> and </a:t>
            </a:r>
            <a:r>
              <a:rPr lang="en-US" dirty="0" err="1"/>
              <a:t>I</a:t>
            </a:r>
            <a:r>
              <a:rPr lang="en-US" baseline="-25000" dirty="0" err="1"/>
              <a:t>i,c</a:t>
            </a:r>
            <a:r>
              <a:rPr lang="en-US" dirty="0"/>
              <a:t>, where </a:t>
            </a:r>
            <a:r>
              <a:rPr lang="en-US" dirty="0" err="1"/>
              <a:t>i</a:t>
            </a:r>
            <a:r>
              <a:rPr lang="en-US" dirty="0"/>
              <a:t> is the participant number and c is the checkpoint sequence number.</a:t>
            </a:r>
          </a:p>
        </p:txBody>
      </p:sp>
      <p:pic>
        <p:nvPicPr>
          <p:cNvPr id="3074" name="Picture 2" descr="http://www.andrew.cmu.edu/course/15-440-f14/applications/ln/msgdep.jpg">
            <a:extLst>
              <a:ext uri="{FF2B5EF4-FFF2-40B4-BE49-F238E27FC236}">
                <a16:creationId xmlns:a16="http://schemas.microsoft.com/office/drawing/2014/main" id="{8830E636-30F1-47DC-A899-0AB6EA33F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632" y="3327985"/>
            <a:ext cx="5692728" cy="285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13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36704-189C-4601-8D2E-C0C96CB7A461}"/>
              </a:ext>
            </a:extLst>
          </p:cNvPr>
          <p:cNvSpPr>
            <a:spLocks noGrp="1"/>
          </p:cNvSpPr>
          <p:nvPr>
            <p:ph type="title"/>
          </p:nvPr>
        </p:nvSpPr>
        <p:spPr/>
        <p:txBody>
          <a:bodyPr/>
          <a:lstStyle/>
          <a:p>
            <a:r>
              <a:rPr lang="en-US" dirty="0"/>
              <a:t>Reminder</a:t>
            </a:r>
          </a:p>
        </p:txBody>
      </p:sp>
      <p:sp>
        <p:nvSpPr>
          <p:cNvPr id="3" name="Content Placeholder 2">
            <a:extLst>
              <a:ext uri="{FF2B5EF4-FFF2-40B4-BE49-F238E27FC236}">
                <a16:creationId xmlns:a16="http://schemas.microsoft.com/office/drawing/2014/main" id="{FE4B68B6-8305-490A-8030-174D01FEFFB5}"/>
              </a:ext>
            </a:extLst>
          </p:cNvPr>
          <p:cNvSpPr>
            <a:spLocks noGrp="1"/>
          </p:cNvSpPr>
          <p:nvPr>
            <p:ph idx="1"/>
          </p:nvPr>
        </p:nvSpPr>
        <p:spPr/>
        <p:txBody>
          <a:bodyPr/>
          <a:lstStyle/>
          <a:p>
            <a:r>
              <a:rPr lang="en-US" i="1" dirty="0"/>
              <a:t>Brittle</a:t>
            </a:r>
            <a:r>
              <a:rPr lang="en-US" dirty="0"/>
              <a:t>: Failure is likely to result in a disproportionately large disability, e.g. one system of many fails or becomes disconnected, and thereby prevents a write-all quorum, disabling all writes.</a:t>
            </a:r>
          </a:p>
          <a:p>
            <a:pPr marL="0" indent="0">
              <a:buNone/>
            </a:pPr>
            <a:endParaRPr lang="en-US" dirty="0"/>
          </a:p>
          <a:p>
            <a:r>
              <a:rPr lang="en-US" i="1" dirty="0"/>
              <a:t>Robust:</a:t>
            </a:r>
            <a:r>
              <a:rPr lang="en-US" dirty="0"/>
              <a:t> Failure generates a less-than-proportional disability, e.g. one server of many fails, but the others are able to maintain the full availability of the service, so the only disability is reduced robustness. Robust systems are often “fail soft”. </a:t>
            </a:r>
          </a:p>
        </p:txBody>
      </p:sp>
    </p:spTree>
    <p:extLst>
      <p:ext uri="{BB962C8B-B14F-4D97-AF65-F5344CB8AC3E}">
        <p14:creationId xmlns:p14="http://schemas.microsoft.com/office/powerpoint/2010/main" val="26231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DBFC9-1FC5-44C4-ABDC-061CB8D11F20}"/>
              </a:ext>
            </a:extLst>
          </p:cNvPr>
          <p:cNvSpPr>
            <a:spLocks noGrp="1"/>
          </p:cNvSpPr>
          <p:nvPr>
            <p:ph type="title"/>
          </p:nvPr>
        </p:nvSpPr>
        <p:spPr/>
        <p:txBody>
          <a:bodyPr/>
          <a:lstStyle/>
          <a:p>
            <a:r>
              <a:rPr lang="en-US" dirty="0"/>
              <a:t>Uncoordinated Checkpointing, </a:t>
            </a:r>
            <a:r>
              <a:rPr lang="en-US" i="1" dirty="0"/>
              <a:t>cont.</a:t>
            </a:r>
          </a:p>
        </p:txBody>
      </p:sp>
      <p:sp>
        <p:nvSpPr>
          <p:cNvPr id="3" name="Content Placeholder 2">
            <a:extLst>
              <a:ext uri="{FF2B5EF4-FFF2-40B4-BE49-F238E27FC236}">
                <a16:creationId xmlns:a16="http://schemas.microsoft.com/office/drawing/2014/main" id="{6D1C85DD-231F-42E6-9494-44E1744BC2AC}"/>
              </a:ext>
            </a:extLst>
          </p:cNvPr>
          <p:cNvSpPr>
            <a:spLocks noGrp="1"/>
          </p:cNvSpPr>
          <p:nvPr>
            <p:ph idx="1"/>
          </p:nvPr>
        </p:nvSpPr>
        <p:spPr>
          <a:xfrm>
            <a:off x="1295401" y="2556932"/>
            <a:ext cx="9601196" cy="691594"/>
          </a:xfrm>
        </p:spPr>
        <p:txBody>
          <a:bodyPr>
            <a:normAutofit fontScale="77500" lnSpcReduction="20000"/>
          </a:bodyPr>
          <a:lstStyle/>
          <a:p>
            <a:r>
              <a:rPr lang="en-US" dirty="0"/>
              <a:t>Note that </a:t>
            </a:r>
            <a:r>
              <a:rPr lang="nl-NL" dirty="0"/>
              <a:t>I</a:t>
            </a:r>
            <a:r>
              <a:rPr lang="nl-NL" baseline="-25000" dirty="0"/>
              <a:t>k,2</a:t>
            </a:r>
            <a:r>
              <a:rPr lang="nl-NL" dirty="0"/>
              <a:t> depends on I</a:t>
            </a:r>
            <a:r>
              <a:rPr lang="nl-NL" baseline="-25000" dirty="0"/>
              <a:t>j,1</a:t>
            </a:r>
            <a:r>
              <a:rPr lang="en-US" dirty="0"/>
              <a:t> </a:t>
            </a:r>
          </a:p>
          <a:p>
            <a:r>
              <a:rPr lang="en-US" dirty="0"/>
              <a:t>Without </a:t>
            </a:r>
            <a:r>
              <a:rPr lang="nl-NL" dirty="0"/>
              <a:t>I</a:t>
            </a:r>
            <a:r>
              <a:rPr lang="nl-NL" baseline="-25000" dirty="0"/>
              <a:t>j,1</a:t>
            </a:r>
            <a:r>
              <a:rPr lang="en-US" dirty="0"/>
              <a:t>  we couldn’t have </a:t>
            </a:r>
            <a:r>
              <a:rPr lang="nl-NL" dirty="0"/>
              <a:t>I</a:t>
            </a:r>
            <a:r>
              <a:rPr lang="nl-NL" baseline="-25000" dirty="0"/>
              <a:t>k,2</a:t>
            </a:r>
            <a:endParaRPr lang="en-US" dirty="0"/>
          </a:p>
        </p:txBody>
      </p:sp>
      <p:pic>
        <p:nvPicPr>
          <p:cNvPr id="3074" name="Picture 2" descr="http://www.andrew.cmu.edu/course/15-440-f14/applications/ln/msgdep.jpg">
            <a:extLst>
              <a:ext uri="{FF2B5EF4-FFF2-40B4-BE49-F238E27FC236}">
                <a16:creationId xmlns:a16="http://schemas.microsoft.com/office/drawing/2014/main" id="{8830E636-30F1-47DC-A899-0AB6EA33F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632" y="3327985"/>
            <a:ext cx="5692728" cy="285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28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EB76-45AF-47A9-9D43-0540F090A33F}"/>
              </a:ext>
            </a:extLst>
          </p:cNvPr>
          <p:cNvSpPr>
            <a:spLocks noGrp="1"/>
          </p:cNvSpPr>
          <p:nvPr>
            <p:ph type="title"/>
          </p:nvPr>
        </p:nvSpPr>
        <p:spPr/>
        <p:txBody>
          <a:bodyPr/>
          <a:lstStyle/>
          <a:p>
            <a:r>
              <a:rPr lang="en-US" dirty="0"/>
              <a:t>Interval Dependency Graph (IDG)</a:t>
            </a:r>
          </a:p>
        </p:txBody>
      </p:sp>
      <p:pic>
        <p:nvPicPr>
          <p:cNvPr id="4098" name="Picture 2" descr="http://www.andrew.cmu.edu/course/15-440-f14/applications/ln/idg.jpg">
            <a:extLst>
              <a:ext uri="{FF2B5EF4-FFF2-40B4-BE49-F238E27FC236}">
                <a16:creationId xmlns:a16="http://schemas.microsoft.com/office/drawing/2014/main" id="{4876F24F-4CC6-470D-A096-88914507DD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3" t="4561" r="363" b="45790"/>
          <a:stretch/>
        </p:blipFill>
        <p:spPr bwMode="auto">
          <a:xfrm>
            <a:off x="2489534" y="2586788"/>
            <a:ext cx="3314700" cy="340493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ndrew.cmu.edu/course/15-440-f14/applications/ln/idg.jpg">
            <a:extLst>
              <a:ext uri="{FF2B5EF4-FFF2-40B4-BE49-F238E27FC236}">
                <a16:creationId xmlns:a16="http://schemas.microsoft.com/office/drawing/2014/main" id="{46BABCE7-6B5E-4086-96BF-C7885E249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474"/>
          <a:stretch/>
        </p:blipFill>
        <p:spPr bwMode="auto">
          <a:xfrm>
            <a:off x="6159165" y="2610851"/>
            <a:ext cx="4046519" cy="3392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5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FECA-DB7E-4CC8-9BBC-A39878670961}"/>
              </a:ext>
            </a:extLst>
          </p:cNvPr>
          <p:cNvSpPr>
            <a:spLocks noGrp="1"/>
          </p:cNvSpPr>
          <p:nvPr>
            <p:ph type="title"/>
          </p:nvPr>
        </p:nvSpPr>
        <p:spPr/>
        <p:txBody>
          <a:bodyPr/>
          <a:lstStyle/>
          <a:p>
            <a:r>
              <a:rPr lang="en-US" dirty="0"/>
              <a:t>Interval Dependency Graph (IDG), </a:t>
            </a:r>
            <a:r>
              <a:rPr lang="en-US" i="1" dirty="0"/>
              <a:t>cont.</a:t>
            </a:r>
            <a:endParaRPr lang="en-US" dirty="0"/>
          </a:p>
        </p:txBody>
      </p:sp>
      <p:sp>
        <p:nvSpPr>
          <p:cNvPr id="3" name="Content Placeholder 2">
            <a:extLst>
              <a:ext uri="{FF2B5EF4-FFF2-40B4-BE49-F238E27FC236}">
                <a16:creationId xmlns:a16="http://schemas.microsoft.com/office/drawing/2014/main" id="{05B1BBF6-4FB3-4F17-B4AF-52C442140F43}"/>
              </a:ext>
            </a:extLst>
          </p:cNvPr>
          <p:cNvSpPr>
            <a:spLocks noGrp="1"/>
          </p:cNvSpPr>
          <p:nvPr>
            <p:ph idx="1"/>
          </p:nvPr>
        </p:nvSpPr>
        <p:spPr/>
        <p:txBody>
          <a:bodyPr>
            <a:normAutofit fontScale="92500"/>
          </a:bodyPr>
          <a:lstStyle/>
          <a:p>
            <a:r>
              <a:rPr lang="en-US" dirty="0"/>
              <a:t>Two types of dependencies</a:t>
            </a:r>
          </a:p>
          <a:p>
            <a:pPr lvl="1"/>
            <a:r>
              <a:rPr lang="en-US" dirty="0"/>
              <a:t>Dependency of a system’s present state upon its prior state (downward vertical edges)</a:t>
            </a:r>
          </a:p>
          <a:p>
            <a:pPr lvl="1"/>
            <a:r>
              <a:rPr lang="en-US" dirty="0"/>
              <a:t>Dependency of a system’s present state upon communication it received (messages from others)</a:t>
            </a:r>
          </a:p>
          <a:p>
            <a:r>
              <a:rPr lang="en-US" dirty="0"/>
              <a:t>But, wait! Don’t sent messages generate a dependency? They won’t get resent!</a:t>
            </a:r>
          </a:p>
          <a:p>
            <a:pPr lvl="1"/>
            <a:r>
              <a:rPr lang="en-US" dirty="0"/>
              <a:t>Well, if one cares, they need ACKs or something, which is a message in the other direction, which generates the dependency.</a:t>
            </a:r>
          </a:p>
          <a:p>
            <a:pPr lvl="1"/>
            <a:r>
              <a:rPr lang="en-US" dirty="0"/>
              <a:t>In a model where one doesn’t need ACKs, well, that is a different model. </a:t>
            </a:r>
          </a:p>
        </p:txBody>
      </p:sp>
    </p:spTree>
    <p:extLst>
      <p:ext uri="{BB962C8B-B14F-4D97-AF65-F5344CB8AC3E}">
        <p14:creationId xmlns:p14="http://schemas.microsoft.com/office/powerpoint/2010/main" val="1217015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EB76-45AF-47A9-9D43-0540F090A33F}"/>
              </a:ext>
            </a:extLst>
          </p:cNvPr>
          <p:cNvSpPr>
            <a:spLocks noGrp="1"/>
          </p:cNvSpPr>
          <p:nvPr>
            <p:ph type="title"/>
          </p:nvPr>
        </p:nvSpPr>
        <p:spPr/>
        <p:txBody>
          <a:bodyPr/>
          <a:lstStyle/>
          <a:p>
            <a:r>
              <a:rPr lang="en-US" dirty="0"/>
              <a:t>Interval Dependency Graph (IDG), </a:t>
            </a:r>
            <a:r>
              <a:rPr lang="en-US" i="1" dirty="0"/>
              <a:t>cont.</a:t>
            </a:r>
            <a:endParaRPr lang="en-US" dirty="0"/>
          </a:p>
        </p:txBody>
      </p:sp>
      <p:pic>
        <p:nvPicPr>
          <p:cNvPr id="4100" name="Picture 4" descr="http://www.andrew.cmu.edu/course/15-440-f14/applications/ln/idg.jpg">
            <a:extLst>
              <a:ext uri="{FF2B5EF4-FFF2-40B4-BE49-F238E27FC236}">
                <a16:creationId xmlns:a16="http://schemas.microsoft.com/office/drawing/2014/main" id="{46BABCE7-6B5E-4086-96BF-C7885E249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474"/>
          <a:stretch/>
        </p:blipFill>
        <p:spPr bwMode="auto">
          <a:xfrm>
            <a:off x="1367709" y="2592563"/>
            <a:ext cx="4046519" cy="33929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AAE8E7-FC33-483D-B78D-ED1EF6CEC09A}"/>
              </a:ext>
            </a:extLst>
          </p:cNvPr>
          <p:cNvSpPr txBox="1"/>
          <p:nvPr/>
        </p:nvSpPr>
        <p:spPr>
          <a:xfrm>
            <a:off x="5550408" y="2578608"/>
            <a:ext cx="5944236" cy="2862322"/>
          </a:xfrm>
          <a:prstGeom prst="rect">
            <a:avLst/>
          </a:prstGeom>
          <a:noFill/>
        </p:spPr>
        <p:txBody>
          <a:bodyPr wrap="square" rtlCol="0">
            <a:spAutoFit/>
          </a:bodyPr>
          <a:lstStyle/>
          <a:p>
            <a:r>
              <a:rPr lang="en-US" dirty="0"/>
              <a:t>How do we find a recovery line?</a:t>
            </a:r>
          </a:p>
          <a:p>
            <a:pPr marL="285750" indent="-285750">
              <a:buFont typeface="Arial" panose="020B0604020202020204" pitchFamily="34" charset="0"/>
              <a:buChar char="•"/>
            </a:pPr>
            <a:r>
              <a:rPr lang="en-US" dirty="0"/>
              <a:t>Remove the failed state</a:t>
            </a:r>
          </a:p>
          <a:p>
            <a:pPr marL="285750" indent="-285750">
              <a:buFont typeface="Arial" panose="020B0604020202020204" pitchFamily="34" charset="0"/>
              <a:buChar char="•"/>
            </a:pPr>
            <a:r>
              <a:rPr lang="en-US" dirty="0"/>
              <a:t>Remove every state that depends upon it</a:t>
            </a:r>
          </a:p>
          <a:p>
            <a:pPr marL="285750" indent="-285750">
              <a:buFont typeface="Arial" panose="020B0604020202020204" pitchFamily="34" charset="0"/>
              <a:buChar char="•"/>
            </a:pPr>
            <a:r>
              <a:rPr lang="en-US" dirty="0"/>
              <a:t>Wash. Rinse. Repeat. </a:t>
            </a:r>
          </a:p>
          <a:p>
            <a:endParaRPr lang="en-US" dirty="0"/>
          </a:p>
          <a:p>
            <a:pPr marL="285750" indent="-285750">
              <a:buFont typeface="Arial" panose="020B0604020202020204" pitchFamily="34" charset="0"/>
              <a:buChar char="•"/>
            </a:pPr>
            <a:r>
              <a:rPr lang="en-US" dirty="0"/>
              <a:t>Can’t this keep falling back?</a:t>
            </a:r>
          </a:p>
          <a:p>
            <a:pPr marL="742950" lvl="1" indent="-285750">
              <a:buFont typeface="Arial" panose="020B0604020202020204" pitchFamily="34" charset="0"/>
              <a:buChar char="•"/>
            </a:pPr>
            <a:r>
              <a:rPr lang="en-US" dirty="0"/>
              <a:t>Yep! That’s a </a:t>
            </a:r>
            <a:r>
              <a:rPr lang="en-US" i="1" dirty="0"/>
              <a:t>cascading rollback.</a:t>
            </a:r>
          </a:p>
          <a:p>
            <a:pPr lvl="1"/>
            <a:endParaRPr lang="en-US" i="1" dirty="0"/>
          </a:p>
          <a:p>
            <a:pPr marL="285750" indent="-285750">
              <a:buFont typeface="Arial" panose="020B0604020202020204" pitchFamily="34" charset="0"/>
              <a:buChar char="•"/>
            </a:pPr>
            <a:r>
              <a:rPr lang="en-US" dirty="0"/>
              <a:t>Can’t this cascade back forever?</a:t>
            </a:r>
          </a:p>
          <a:p>
            <a:pPr marL="742950" lvl="1" indent="-285750">
              <a:buFont typeface="Arial" panose="020B0604020202020204" pitchFamily="34" charset="0"/>
              <a:buChar char="•"/>
            </a:pPr>
            <a:r>
              <a:rPr lang="en-US" dirty="0"/>
              <a:t>Nope! The beginning of time is a checkpoint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885919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DE839-B5C5-41BC-9286-2BBB75C2099D}"/>
              </a:ext>
            </a:extLst>
          </p:cNvPr>
          <p:cNvSpPr>
            <a:spLocks noGrp="1"/>
          </p:cNvSpPr>
          <p:nvPr>
            <p:ph type="title"/>
          </p:nvPr>
        </p:nvSpPr>
        <p:spPr/>
        <p:txBody>
          <a:bodyPr/>
          <a:lstStyle/>
          <a:p>
            <a:r>
              <a:rPr lang="en-US" dirty="0"/>
              <a:t>Asynchronous Logging</a:t>
            </a:r>
          </a:p>
        </p:txBody>
      </p:sp>
      <p:pic>
        <p:nvPicPr>
          <p:cNvPr id="6146" name="Picture 2" descr="http://www.andrew.cmu.edu/course/15-440-f14/applications/ln/asynch1.jpg">
            <a:extLst>
              <a:ext uri="{FF2B5EF4-FFF2-40B4-BE49-F238E27FC236}">
                <a16:creationId xmlns:a16="http://schemas.microsoft.com/office/drawing/2014/main" id="{0A38F70C-7152-4DA2-90F0-527E8A6784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99" r="35134" b="36347"/>
          <a:stretch/>
        </p:blipFill>
        <p:spPr bwMode="auto">
          <a:xfrm>
            <a:off x="1181391" y="2468880"/>
            <a:ext cx="4791565" cy="37659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ndrew.cmu.edu/course/15-440-f14/applications/ln/asynch1.jpg">
            <a:extLst>
              <a:ext uri="{FF2B5EF4-FFF2-40B4-BE49-F238E27FC236}">
                <a16:creationId xmlns:a16="http://schemas.microsoft.com/office/drawing/2014/main" id="{02AC176F-8DCC-4181-8792-94F73A2679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5" t="72213" r="7747" b="1467"/>
          <a:stretch/>
        </p:blipFill>
        <p:spPr bwMode="auto">
          <a:xfrm>
            <a:off x="5971031" y="4837176"/>
            <a:ext cx="5302465" cy="13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4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BC1B-2BA1-4F52-A760-4D7345D552E6}"/>
              </a:ext>
            </a:extLst>
          </p:cNvPr>
          <p:cNvSpPr>
            <a:spLocks noGrp="1"/>
          </p:cNvSpPr>
          <p:nvPr>
            <p:ph type="title"/>
          </p:nvPr>
        </p:nvSpPr>
        <p:spPr/>
        <p:txBody>
          <a:bodyPr>
            <a:normAutofit fontScale="90000"/>
          </a:bodyPr>
          <a:lstStyle/>
          <a:p>
            <a:r>
              <a:rPr lang="en-US" dirty="0"/>
              <a:t>Direct Dependency Vectors (DDVs)</a:t>
            </a:r>
            <a:br>
              <a:rPr lang="en-US" dirty="0"/>
            </a:br>
            <a:endParaRPr lang="en-US" dirty="0"/>
          </a:p>
        </p:txBody>
      </p:sp>
      <p:sp>
        <p:nvSpPr>
          <p:cNvPr id="6" name="Rectangle 5">
            <a:extLst>
              <a:ext uri="{FF2B5EF4-FFF2-40B4-BE49-F238E27FC236}">
                <a16:creationId xmlns:a16="http://schemas.microsoft.com/office/drawing/2014/main" id="{61DBB52F-B6FA-4661-AFA3-CFDB5222BE91}"/>
              </a:ext>
            </a:extLst>
          </p:cNvPr>
          <p:cNvSpPr/>
          <p:nvPr/>
        </p:nvSpPr>
        <p:spPr>
          <a:xfrm>
            <a:off x="786384" y="2537838"/>
            <a:ext cx="10616184" cy="2862322"/>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0000"/>
                </a:solidFill>
                <a:latin typeface="Times New Roman" panose="02020603050405020304" pitchFamily="18" charset="0"/>
              </a:rPr>
              <a:t>Each sending participant includes its interval number with each message. </a:t>
            </a:r>
          </a:p>
          <a:p>
            <a:endParaRPr lang="en-US" sz="20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latin typeface="Times New Roman" panose="02020603050405020304" pitchFamily="18" charset="0"/>
              </a:rPr>
              <a:t>Each receiving processor forms a DDV contains the processor's understanding of the interval on all processors. </a:t>
            </a:r>
          </a:p>
          <a:p>
            <a:endParaRPr lang="en-US" sz="20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latin typeface="Times New Roman" panose="02020603050405020304" pitchFamily="18" charset="0"/>
              </a:rPr>
              <a:t>One processor is only informed about another processor's interval, if it directly receives a message from that processor. No gossip. Not inherited. </a:t>
            </a:r>
          </a:p>
          <a:p>
            <a:pPr marL="285750" indent="-285750">
              <a:buFont typeface="Arial" panose="020B0604020202020204" pitchFamily="34" charset="0"/>
              <a:buChar char="•"/>
            </a:pPr>
            <a:endParaRPr lang="en-US" sz="2000" dirty="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2000" dirty="0">
                <a:solidFill>
                  <a:srgbClr val="000000"/>
                </a:solidFill>
                <a:latin typeface="Times New Roman" panose="02020603050405020304" pitchFamily="18" charset="0"/>
              </a:rPr>
              <a:t>A message from processor X to processor Y only contains X's interval, not the DDV present on X.</a:t>
            </a:r>
            <a:endParaRPr lang="en-US" sz="2000" dirty="0"/>
          </a:p>
        </p:txBody>
      </p:sp>
    </p:spTree>
    <p:extLst>
      <p:ext uri="{BB962C8B-B14F-4D97-AF65-F5344CB8AC3E}">
        <p14:creationId xmlns:p14="http://schemas.microsoft.com/office/powerpoint/2010/main" val="91250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E784-54DD-4A26-8CFE-29ED671E46BD}"/>
              </a:ext>
            </a:extLst>
          </p:cNvPr>
          <p:cNvSpPr>
            <a:spLocks noGrp="1"/>
          </p:cNvSpPr>
          <p:nvPr>
            <p:ph type="title"/>
          </p:nvPr>
        </p:nvSpPr>
        <p:spPr/>
        <p:txBody>
          <a:bodyPr/>
          <a:lstStyle/>
          <a:p>
            <a:r>
              <a:rPr lang="en-US" dirty="0"/>
              <a:t>Direct Dependency Vectors, </a:t>
            </a:r>
            <a:r>
              <a:rPr lang="en-US" i="1" dirty="0"/>
              <a:t>cont. </a:t>
            </a:r>
            <a:endParaRPr lang="en-US" dirty="0"/>
          </a:p>
        </p:txBody>
      </p:sp>
      <p:pic>
        <p:nvPicPr>
          <p:cNvPr id="9218" name="Picture 2" descr="http://www.andrew.cmu.edu/course/15-440-f14/applications/ln/ddv.jpg">
            <a:extLst>
              <a:ext uri="{FF2B5EF4-FFF2-40B4-BE49-F238E27FC236}">
                <a16:creationId xmlns:a16="http://schemas.microsoft.com/office/drawing/2014/main" id="{F1EEE649-67B6-4111-8852-9B16F5F85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318" y="2534771"/>
            <a:ext cx="6521376" cy="3590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210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41B1C-78C1-41ED-8579-E645F4B44A67}"/>
              </a:ext>
            </a:extLst>
          </p:cNvPr>
          <p:cNvSpPr>
            <a:spLocks noGrp="1"/>
          </p:cNvSpPr>
          <p:nvPr>
            <p:ph type="title"/>
          </p:nvPr>
        </p:nvSpPr>
        <p:spPr/>
        <p:txBody>
          <a:bodyPr/>
          <a:lstStyle/>
          <a:p>
            <a:r>
              <a:rPr lang="en-US" dirty="0"/>
              <a:t>Global Dependency Vector (GDV)</a:t>
            </a:r>
          </a:p>
        </p:txBody>
      </p:sp>
      <p:sp>
        <p:nvSpPr>
          <p:cNvPr id="3" name="Content Placeholder 2">
            <a:extLst>
              <a:ext uri="{FF2B5EF4-FFF2-40B4-BE49-F238E27FC236}">
                <a16:creationId xmlns:a16="http://schemas.microsoft.com/office/drawing/2014/main" id="{2E087CE0-F5EA-4E3B-BAB4-47549B1F26F4}"/>
              </a:ext>
            </a:extLst>
          </p:cNvPr>
          <p:cNvSpPr>
            <a:spLocks noGrp="1"/>
          </p:cNvSpPr>
          <p:nvPr>
            <p:ph idx="1"/>
          </p:nvPr>
        </p:nvSpPr>
        <p:spPr>
          <a:xfrm>
            <a:off x="5775158" y="2556931"/>
            <a:ext cx="5606715" cy="3579173"/>
          </a:xfrm>
        </p:spPr>
        <p:txBody>
          <a:bodyPr>
            <a:normAutofit fontScale="85000" lnSpcReduction="10000"/>
          </a:bodyPr>
          <a:lstStyle/>
          <a:p>
            <a:r>
              <a:rPr lang="en-US" dirty="0"/>
              <a:t>We can check to see if a GDV represents a consistent state, by comparing the DDVs pair-wise. </a:t>
            </a:r>
          </a:p>
          <a:p>
            <a:r>
              <a:rPr lang="en-US" dirty="0"/>
              <a:t>For each entry in a consistent GDV, the interval shown for another processor must be less than or equal to the interval that that processor's DDV within the GDV contains for itself.</a:t>
            </a:r>
          </a:p>
          <a:p>
            <a:r>
              <a:rPr lang="en-US" dirty="0"/>
              <a:t>GDV(p)[q] &lt;= GDV(q)[q], 1&lt;=p, q&lt;=M</a:t>
            </a:r>
          </a:p>
          <a:p>
            <a:r>
              <a:rPr lang="en-US" dirty="0"/>
              <a:t>In other words, no processor can have received a message from another processor originating in an interval in advance of that processor's current interval.</a:t>
            </a:r>
          </a:p>
        </p:txBody>
      </p:sp>
      <p:pic>
        <p:nvPicPr>
          <p:cNvPr id="10242" name="Picture 2" descr="http://www.andrew.cmu.edu/course/15-440-f14/applications/ln/gdv.jpg">
            <a:extLst>
              <a:ext uri="{FF2B5EF4-FFF2-40B4-BE49-F238E27FC236}">
                <a16:creationId xmlns:a16="http://schemas.microsoft.com/office/drawing/2014/main" id="{3F8D8223-A72C-4CB3-A67F-5147AC503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861" y="1973509"/>
            <a:ext cx="4934171" cy="418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AC66-74E5-4A1B-BCCB-BBE4A1AD662B}"/>
              </a:ext>
            </a:extLst>
          </p:cNvPr>
          <p:cNvSpPr>
            <a:spLocks noGrp="1"/>
          </p:cNvSpPr>
          <p:nvPr>
            <p:ph type="title"/>
          </p:nvPr>
        </p:nvSpPr>
        <p:spPr/>
        <p:txBody>
          <a:bodyPr/>
          <a:lstStyle/>
          <a:p>
            <a:r>
              <a:rPr lang="en-US" dirty="0"/>
              <a:t>Where Is the GDV Stored? </a:t>
            </a:r>
          </a:p>
        </p:txBody>
      </p:sp>
      <p:sp>
        <p:nvSpPr>
          <p:cNvPr id="3" name="Content Placeholder 2">
            <a:extLst>
              <a:ext uri="{FF2B5EF4-FFF2-40B4-BE49-F238E27FC236}">
                <a16:creationId xmlns:a16="http://schemas.microsoft.com/office/drawing/2014/main" id="{0BB3BFD2-622C-4768-B29B-A7CE557BA38F}"/>
              </a:ext>
            </a:extLst>
          </p:cNvPr>
          <p:cNvSpPr>
            <a:spLocks noGrp="1"/>
          </p:cNvSpPr>
          <p:nvPr>
            <p:ph idx="1"/>
          </p:nvPr>
        </p:nvSpPr>
        <p:spPr/>
        <p:txBody>
          <a:bodyPr>
            <a:normAutofit lnSpcReduction="10000"/>
          </a:bodyPr>
          <a:lstStyle/>
          <a:p>
            <a:r>
              <a:rPr lang="en-US" dirty="0"/>
              <a:t>It can be stored in a distributed fashion with each host keep its own edges</a:t>
            </a:r>
          </a:p>
          <a:p>
            <a:r>
              <a:rPr lang="en-US" dirty="0"/>
              <a:t>DDVs can be sent periodically or upon update to a coordinator</a:t>
            </a:r>
          </a:p>
          <a:p>
            <a:pPr lvl="1"/>
            <a:r>
              <a:rPr lang="en-US" dirty="0"/>
              <a:t>The coordinator can keep track of the recovery line</a:t>
            </a:r>
          </a:p>
          <a:p>
            <a:pPr lvl="1"/>
            <a:r>
              <a:rPr lang="en-US" dirty="0"/>
              <a:t>The coordinator can advise participants which checkpoints may be deleted, e.g. are behind the recovery line. (Or maybe the current and immediate prior recovery line, </a:t>
            </a:r>
            <a:r>
              <a:rPr lang="en-US" dirty="0" err="1"/>
              <a:t>etc</a:t>
            </a:r>
            <a:r>
              <a:rPr lang="en-US" dirty="0"/>
              <a:t>). </a:t>
            </a:r>
          </a:p>
          <a:p>
            <a:pPr lvl="1"/>
            <a:r>
              <a:rPr lang="en-US" dirty="0"/>
              <a:t>This can also be done in a distributed way – but requires communication to all hosts, not just one coordinator. </a:t>
            </a:r>
          </a:p>
          <a:p>
            <a:pPr lvl="2"/>
            <a:r>
              <a:rPr lang="en-US" dirty="0"/>
              <a:t>Having said that, there is then no need to separately communicate the recovery line or unneeded checkpoints, as they are locally computed. </a:t>
            </a:r>
          </a:p>
        </p:txBody>
      </p:sp>
    </p:spTree>
    <p:extLst>
      <p:ext uri="{BB962C8B-B14F-4D97-AF65-F5344CB8AC3E}">
        <p14:creationId xmlns:p14="http://schemas.microsoft.com/office/powerpoint/2010/main" val="2470394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BE2A-DA4E-41F8-91EC-66F86943216B}"/>
              </a:ext>
            </a:extLst>
          </p:cNvPr>
          <p:cNvSpPr>
            <a:spLocks noGrp="1"/>
          </p:cNvSpPr>
          <p:nvPr>
            <p:ph type="title"/>
          </p:nvPr>
        </p:nvSpPr>
        <p:spPr/>
        <p:txBody>
          <a:bodyPr/>
          <a:lstStyle/>
          <a:p>
            <a:r>
              <a:rPr lang="en-US" dirty="0"/>
              <a:t>Adaptive Logging</a:t>
            </a:r>
          </a:p>
        </p:txBody>
      </p:sp>
      <p:sp>
        <p:nvSpPr>
          <p:cNvPr id="3" name="Content Placeholder 2">
            <a:extLst>
              <a:ext uri="{FF2B5EF4-FFF2-40B4-BE49-F238E27FC236}">
                <a16:creationId xmlns:a16="http://schemas.microsoft.com/office/drawing/2014/main" id="{6913425C-9F80-44EA-948E-027C4AB2BF9D}"/>
              </a:ext>
            </a:extLst>
          </p:cNvPr>
          <p:cNvSpPr>
            <a:spLocks noGrp="1"/>
          </p:cNvSpPr>
          <p:nvPr>
            <p:ph idx="1"/>
          </p:nvPr>
        </p:nvSpPr>
        <p:spPr>
          <a:xfrm>
            <a:off x="786384" y="2556932"/>
            <a:ext cx="10597895" cy="3596980"/>
          </a:xfrm>
        </p:spPr>
        <p:txBody>
          <a:bodyPr>
            <a:normAutofit fontScale="77500" lnSpcReduction="20000"/>
          </a:bodyPr>
          <a:lstStyle/>
          <a:p>
            <a:r>
              <a:rPr lang="en-US" dirty="0"/>
              <a:t>One might observe that it isn't necessary for a processor to log every message. </a:t>
            </a:r>
          </a:p>
          <a:p>
            <a:pPr lvl="1"/>
            <a:r>
              <a:rPr lang="en-US" dirty="0"/>
              <a:t>It only needs to log those messages that have originated from processors that have taken checkpoints more recently than it has. </a:t>
            </a:r>
          </a:p>
          <a:p>
            <a:pPr lvl="1"/>
            <a:r>
              <a:rPr lang="en-US" dirty="0"/>
              <a:t>If processors with less recent checkpoints were to fail, they would be forced to roll back prior to the message's sending, anyway.</a:t>
            </a:r>
          </a:p>
          <a:p>
            <a:r>
              <a:rPr lang="en-US" dirty="0"/>
              <a:t>One optimization is then for each processor to give a sequence number to its checkpoints (as we have done before), and to keep a vector containing its best understanding of the most recent checkpoints on all other processors.</a:t>
            </a:r>
          </a:p>
          <a:p>
            <a:r>
              <a:rPr lang="en-US" dirty="0"/>
              <a:t>If each time a message is sent, the current recovery line (CRL) is sent with it, a processor can determine if it is ahead of, or behind, the sender with respect to making checkpoints by comparing its checkpoint sequence number, to the sequence number of the sender in CRL received with the message. </a:t>
            </a:r>
          </a:p>
          <a:p>
            <a:r>
              <a:rPr lang="en-US" dirty="0"/>
              <a:t>If, and only if,  the sender is ahead, the receiver will log the message. If not, it won't worry about it.</a:t>
            </a:r>
          </a:p>
          <a:p>
            <a:endParaRPr lang="en-US" dirty="0"/>
          </a:p>
        </p:txBody>
      </p:sp>
    </p:spTree>
    <p:extLst>
      <p:ext uri="{BB962C8B-B14F-4D97-AF65-F5344CB8AC3E}">
        <p14:creationId xmlns:p14="http://schemas.microsoft.com/office/powerpoint/2010/main" val="3589337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7538-51D7-4D6C-AAAA-6A090975742D}"/>
              </a:ext>
            </a:extLst>
          </p:cNvPr>
          <p:cNvSpPr>
            <a:spLocks noGrp="1"/>
          </p:cNvSpPr>
          <p:nvPr>
            <p:ph type="title"/>
          </p:nvPr>
        </p:nvSpPr>
        <p:spPr/>
        <p:txBody>
          <a:bodyPr/>
          <a:lstStyle/>
          <a:p>
            <a:r>
              <a:rPr lang="en-US" dirty="0"/>
              <a:t>Techniques for Building Robust Systems</a:t>
            </a:r>
          </a:p>
        </p:txBody>
      </p:sp>
      <p:sp>
        <p:nvSpPr>
          <p:cNvPr id="3" name="Content Placeholder 2">
            <a:extLst>
              <a:ext uri="{FF2B5EF4-FFF2-40B4-BE49-F238E27FC236}">
                <a16:creationId xmlns:a16="http://schemas.microsoft.com/office/drawing/2014/main" id="{AAADCC43-40FE-4651-9901-5EEF4010AAC5}"/>
              </a:ext>
            </a:extLst>
          </p:cNvPr>
          <p:cNvSpPr>
            <a:spLocks noGrp="1"/>
          </p:cNvSpPr>
          <p:nvPr>
            <p:ph idx="1"/>
          </p:nvPr>
        </p:nvSpPr>
        <p:spPr>
          <a:xfrm>
            <a:off x="740664" y="2459736"/>
            <a:ext cx="10680192" cy="3776472"/>
          </a:xfrm>
        </p:spPr>
        <p:txBody>
          <a:bodyPr>
            <a:noAutofit/>
          </a:bodyPr>
          <a:lstStyle/>
          <a:p>
            <a:r>
              <a:rPr lang="en-US" sz="2000" i="1" dirty="0"/>
              <a:t>Hardening</a:t>
            </a:r>
            <a:r>
              <a:rPr lang="en-US" sz="2000" dirty="0"/>
              <a:t>: Make individual components less likely to fail.</a:t>
            </a:r>
            <a:endParaRPr lang="en-US" sz="1000" dirty="0"/>
          </a:p>
          <a:p>
            <a:pPr marL="0" indent="0">
              <a:buNone/>
            </a:pPr>
            <a:endParaRPr lang="en-US" sz="1000" dirty="0"/>
          </a:p>
          <a:p>
            <a:r>
              <a:rPr lang="en-US" sz="2000" i="1" dirty="0"/>
              <a:t>Redundancy</a:t>
            </a:r>
            <a:r>
              <a:rPr lang="en-US" sz="2000" dirty="0"/>
              <a:t>: Make additional resources, and the capability to use them, available, thereby hiding failure. </a:t>
            </a:r>
            <a:endParaRPr lang="en-US" sz="1000" dirty="0"/>
          </a:p>
          <a:p>
            <a:pPr marL="0" indent="0">
              <a:buNone/>
            </a:pPr>
            <a:endParaRPr lang="en-US" sz="1000" dirty="0"/>
          </a:p>
          <a:p>
            <a:r>
              <a:rPr lang="en-US" sz="2000" i="1" dirty="0"/>
              <a:t>Resilience</a:t>
            </a:r>
            <a:r>
              <a:rPr lang="en-US" sz="2000" dirty="0"/>
              <a:t>: Enable systems to recover quickly from failure</a:t>
            </a:r>
          </a:p>
          <a:p>
            <a:pPr lvl="1"/>
            <a:r>
              <a:rPr lang="en-US" i="1" dirty="0"/>
              <a:t>Self-healing</a:t>
            </a:r>
            <a:r>
              <a:rPr lang="en-US" dirty="0"/>
              <a:t>: Automatic retirement of failed resources and reintroduction of fresh resource</a:t>
            </a:r>
          </a:p>
          <a:p>
            <a:pPr lvl="1"/>
            <a:r>
              <a:rPr lang="en-US" i="1" dirty="0"/>
              <a:t>Visibility and Control</a:t>
            </a:r>
            <a:r>
              <a:rPr lang="en-US" dirty="0"/>
              <a:t>: Enable humans to see and respond to failure. </a:t>
            </a:r>
            <a:endParaRPr lang="en-US" sz="1000" dirty="0"/>
          </a:p>
          <a:p>
            <a:pPr marL="457200" lvl="1" indent="0">
              <a:buNone/>
            </a:pPr>
            <a:endParaRPr lang="en-US" sz="1000" dirty="0"/>
          </a:p>
          <a:p>
            <a:r>
              <a:rPr lang="en-US" sz="2000" i="1" dirty="0"/>
              <a:t>Gracefulness degradation</a:t>
            </a:r>
            <a:r>
              <a:rPr lang="en-US" sz="2000" dirty="0"/>
              <a:t>: Enable systems to continue to make use of available resources, even </a:t>
            </a:r>
            <a:r>
              <a:rPr lang="en-US" sz="2000" dirty="0" err="1"/>
              <a:t>aftger</a:t>
            </a:r>
            <a:r>
              <a:rPr lang="en-US" sz="2000" dirty="0"/>
              <a:t> some resources have failed or become disconnected. </a:t>
            </a:r>
          </a:p>
        </p:txBody>
      </p:sp>
    </p:spTree>
    <p:extLst>
      <p:ext uri="{BB962C8B-B14F-4D97-AF65-F5344CB8AC3E}">
        <p14:creationId xmlns:p14="http://schemas.microsoft.com/office/powerpoint/2010/main" val="1673331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BD88-A7D4-457C-8DD9-44C0E1AA6A46}"/>
              </a:ext>
            </a:extLst>
          </p:cNvPr>
          <p:cNvSpPr>
            <a:spLocks noGrp="1"/>
          </p:cNvSpPr>
          <p:nvPr>
            <p:ph type="title"/>
          </p:nvPr>
        </p:nvSpPr>
        <p:spPr/>
        <p:txBody>
          <a:bodyPr/>
          <a:lstStyle/>
          <a:p>
            <a:r>
              <a:rPr lang="en-US" dirty="0"/>
              <a:t>Sender-Based Logging</a:t>
            </a:r>
          </a:p>
        </p:txBody>
      </p:sp>
      <p:sp>
        <p:nvSpPr>
          <p:cNvPr id="3" name="Content Placeholder 2">
            <a:extLst>
              <a:ext uri="{FF2B5EF4-FFF2-40B4-BE49-F238E27FC236}">
                <a16:creationId xmlns:a16="http://schemas.microsoft.com/office/drawing/2014/main" id="{0856041C-D48A-4CBC-B766-30CE8EC64FCC}"/>
              </a:ext>
            </a:extLst>
          </p:cNvPr>
          <p:cNvSpPr>
            <a:spLocks noGrp="1"/>
          </p:cNvSpPr>
          <p:nvPr>
            <p:ph idx="1"/>
          </p:nvPr>
        </p:nvSpPr>
        <p:spPr>
          <a:xfrm>
            <a:off x="745958" y="2556932"/>
            <a:ext cx="10647947" cy="3675426"/>
          </a:xfrm>
        </p:spPr>
        <p:txBody>
          <a:bodyPr>
            <a:noAutofit/>
          </a:bodyPr>
          <a:lstStyle/>
          <a:p>
            <a:r>
              <a:rPr lang="en-US" sz="2000" dirty="0"/>
              <a:t>Logging normally occurs on the recipient, because only the recipient knows the order in which it has received the messages.</a:t>
            </a:r>
          </a:p>
          <a:p>
            <a:pPr lvl="1"/>
            <a:r>
              <a:rPr lang="en-US" dirty="0"/>
              <a:t>Sender only know the order in which they sent the messages, not how their receipt might have been interleaved with those from other senders on the recipient</a:t>
            </a:r>
          </a:p>
          <a:p>
            <a:r>
              <a:rPr lang="en-US" sz="2000" dirty="0"/>
              <a:t>Unreliable or light-weight clients might not be able to maintain stable storage for checkpointing, so may need to rely upon sender logging</a:t>
            </a:r>
          </a:p>
          <a:p>
            <a:pPr lvl="1"/>
            <a:r>
              <a:rPr lang="en-US" dirty="0"/>
              <a:t>To achieve this, they can communicate the serial number back to the sender indicating the order in which they received the message. The sender can then annotate this in its log.  </a:t>
            </a:r>
          </a:p>
          <a:p>
            <a:pPr lvl="1"/>
            <a:r>
              <a:rPr lang="en-US" dirty="0"/>
              <a:t>Upon playback, the recipient just buffers the messages as necessary to applies them in order, and if the buffer becomes fully, relies upon resends. </a:t>
            </a:r>
          </a:p>
        </p:txBody>
      </p:sp>
    </p:spTree>
    <p:extLst>
      <p:ext uri="{BB962C8B-B14F-4D97-AF65-F5344CB8AC3E}">
        <p14:creationId xmlns:p14="http://schemas.microsoft.com/office/powerpoint/2010/main" val="300467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B1B3-B860-48F3-939D-86EDF4CCC10F}"/>
              </a:ext>
            </a:extLst>
          </p:cNvPr>
          <p:cNvSpPr>
            <a:spLocks noGrp="1"/>
          </p:cNvSpPr>
          <p:nvPr>
            <p:ph type="title"/>
          </p:nvPr>
        </p:nvSpPr>
        <p:spPr/>
        <p:txBody>
          <a:bodyPr/>
          <a:lstStyle/>
          <a:p>
            <a:r>
              <a:rPr lang="en-US" dirty="0"/>
              <a:t>Sender-Based Logging, </a:t>
            </a:r>
            <a:r>
              <a:rPr lang="en-US" i="1" dirty="0" err="1"/>
              <a:t>cont</a:t>
            </a:r>
            <a:endParaRPr lang="en-US" dirty="0"/>
          </a:p>
        </p:txBody>
      </p:sp>
      <p:pic>
        <p:nvPicPr>
          <p:cNvPr id="11266" name="Picture 2" descr="http://www.andrew.cmu.edu/course/15-440-f14/applications/ln/sndlog.jpg">
            <a:extLst>
              <a:ext uri="{FF2B5EF4-FFF2-40B4-BE49-F238E27FC236}">
                <a16:creationId xmlns:a16="http://schemas.microsoft.com/office/drawing/2014/main" id="{F9073250-261E-4EE4-BC03-D11B872AE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607" y="2735199"/>
            <a:ext cx="9416846" cy="348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76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108C-4F60-402E-B521-DB007F2481CA}"/>
              </a:ext>
            </a:extLst>
          </p:cNvPr>
          <p:cNvSpPr>
            <a:spLocks noGrp="1"/>
          </p:cNvSpPr>
          <p:nvPr>
            <p:ph type="title"/>
          </p:nvPr>
        </p:nvSpPr>
        <p:spPr/>
        <p:txBody>
          <a:bodyPr/>
          <a:lstStyle/>
          <a:p>
            <a:r>
              <a:rPr lang="en-US" dirty="0"/>
              <a:t>Our Toolbox So Far</a:t>
            </a:r>
          </a:p>
        </p:txBody>
      </p:sp>
      <p:sp>
        <p:nvSpPr>
          <p:cNvPr id="3" name="Content Placeholder 2">
            <a:extLst>
              <a:ext uri="{FF2B5EF4-FFF2-40B4-BE49-F238E27FC236}">
                <a16:creationId xmlns:a16="http://schemas.microsoft.com/office/drawing/2014/main" id="{3A6FF5A4-F18F-42AA-94F9-1BF8A13DCA82}"/>
              </a:ext>
            </a:extLst>
          </p:cNvPr>
          <p:cNvSpPr>
            <a:spLocks noGrp="1"/>
          </p:cNvSpPr>
          <p:nvPr>
            <p:ph idx="1"/>
          </p:nvPr>
        </p:nvSpPr>
        <p:spPr/>
        <p:txBody>
          <a:bodyPr/>
          <a:lstStyle/>
          <a:p>
            <a:r>
              <a:rPr lang="en-US" dirty="0"/>
              <a:t>Redundancy, replication and quorums</a:t>
            </a:r>
          </a:p>
          <a:p>
            <a:r>
              <a:rPr lang="en-US" dirty="0"/>
              <a:t>Failing soft, e.g. Coda allowing temporary inconsistency</a:t>
            </a:r>
          </a:p>
          <a:p>
            <a:r>
              <a:rPr lang="en-US" dirty="0"/>
              <a:t>Self-healing, e.g. coordinator elections, removing and introducing anew failed participants, etc. </a:t>
            </a:r>
          </a:p>
          <a:p>
            <a:r>
              <a:rPr lang="en-US" dirty="0"/>
              <a:t>Human intervention, e.g. appointment of new </a:t>
            </a:r>
            <a:r>
              <a:rPr lang="en-US" dirty="0" err="1"/>
              <a:t>coodinators</a:t>
            </a:r>
            <a:r>
              <a:rPr lang="en-US" dirty="0"/>
              <a:t>, etc.  </a:t>
            </a:r>
          </a:p>
        </p:txBody>
      </p:sp>
    </p:spTree>
    <p:extLst>
      <p:ext uri="{BB962C8B-B14F-4D97-AF65-F5344CB8AC3E}">
        <p14:creationId xmlns:p14="http://schemas.microsoft.com/office/powerpoint/2010/main" val="337165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FD19-4470-42FD-A18E-0F0C9F337A39}"/>
              </a:ext>
            </a:extLst>
          </p:cNvPr>
          <p:cNvSpPr>
            <a:spLocks noGrp="1"/>
          </p:cNvSpPr>
          <p:nvPr>
            <p:ph type="title"/>
          </p:nvPr>
        </p:nvSpPr>
        <p:spPr/>
        <p:txBody>
          <a:bodyPr/>
          <a:lstStyle/>
          <a:p>
            <a:r>
              <a:rPr lang="en-US" dirty="0"/>
              <a:t>Today: Logging and Recovery</a:t>
            </a:r>
          </a:p>
        </p:txBody>
      </p:sp>
      <p:sp>
        <p:nvSpPr>
          <p:cNvPr id="3" name="Content Placeholder 2">
            <a:extLst>
              <a:ext uri="{FF2B5EF4-FFF2-40B4-BE49-F238E27FC236}">
                <a16:creationId xmlns:a16="http://schemas.microsoft.com/office/drawing/2014/main" id="{10D8496F-1543-47AA-8F5E-5B500392B7F5}"/>
              </a:ext>
            </a:extLst>
          </p:cNvPr>
          <p:cNvSpPr>
            <a:spLocks noGrp="1"/>
          </p:cNvSpPr>
          <p:nvPr>
            <p:ph idx="1"/>
          </p:nvPr>
        </p:nvSpPr>
        <p:spPr/>
        <p:txBody>
          <a:bodyPr/>
          <a:lstStyle/>
          <a:p>
            <a:r>
              <a:rPr lang="en-US" dirty="0"/>
              <a:t>Enables self-healing, etc. </a:t>
            </a:r>
          </a:p>
          <a:p>
            <a:r>
              <a:rPr lang="en-US" dirty="0"/>
              <a:t>Already discussed in some contexts, as needed, e.g. Write-Ahead Logging (WAL) for transactions</a:t>
            </a:r>
          </a:p>
          <a:p>
            <a:r>
              <a:rPr lang="en-US" dirty="0"/>
              <a:t>Today’s discussion will provide a comprehensive look, including at those uses. </a:t>
            </a:r>
          </a:p>
          <a:p>
            <a:pPr marL="0" indent="0">
              <a:buNone/>
            </a:pPr>
            <a:endParaRPr lang="en-US" dirty="0"/>
          </a:p>
        </p:txBody>
      </p:sp>
    </p:spTree>
    <p:extLst>
      <p:ext uri="{BB962C8B-B14F-4D97-AF65-F5344CB8AC3E}">
        <p14:creationId xmlns:p14="http://schemas.microsoft.com/office/powerpoint/2010/main" val="1436253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1119-DCB9-4C2E-BC61-A1BFF371AACA}"/>
              </a:ext>
            </a:extLst>
          </p:cNvPr>
          <p:cNvSpPr>
            <a:spLocks noGrp="1"/>
          </p:cNvSpPr>
          <p:nvPr>
            <p:ph type="title"/>
          </p:nvPr>
        </p:nvSpPr>
        <p:spPr/>
        <p:txBody>
          <a:bodyPr/>
          <a:lstStyle/>
          <a:p>
            <a:r>
              <a:rPr lang="en-US" dirty="0"/>
              <a:t>Checkpointing</a:t>
            </a:r>
          </a:p>
        </p:txBody>
      </p:sp>
      <p:sp>
        <p:nvSpPr>
          <p:cNvPr id="3" name="Content Placeholder 2">
            <a:extLst>
              <a:ext uri="{FF2B5EF4-FFF2-40B4-BE49-F238E27FC236}">
                <a16:creationId xmlns:a16="http://schemas.microsoft.com/office/drawing/2014/main" id="{90769FA9-C937-437F-B7A3-61E6A0076AEF}"/>
              </a:ext>
            </a:extLst>
          </p:cNvPr>
          <p:cNvSpPr>
            <a:spLocks noGrp="1"/>
          </p:cNvSpPr>
          <p:nvPr>
            <p:ph idx="1"/>
          </p:nvPr>
        </p:nvSpPr>
        <p:spPr/>
        <p:txBody>
          <a:bodyPr/>
          <a:lstStyle/>
          <a:p>
            <a:r>
              <a:rPr lang="en-US" dirty="0"/>
              <a:t>Making a consistent copy of all relevant state to stable storage.</a:t>
            </a:r>
          </a:p>
          <a:p>
            <a:pPr lvl="1"/>
            <a:r>
              <a:rPr lang="en-US" dirty="0"/>
              <a:t>Can be used to restore this state</a:t>
            </a:r>
          </a:p>
          <a:p>
            <a:r>
              <a:rPr lang="en-US" dirty="0"/>
              <a:t>“Consistent copy” is major challenge</a:t>
            </a:r>
          </a:p>
          <a:p>
            <a:pPr lvl="1"/>
            <a:r>
              <a:rPr lang="en-US" dirty="0"/>
              <a:t>Often involves freezing things and letting tings in-flight settle</a:t>
            </a:r>
          </a:p>
          <a:p>
            <a:pPr lvl="1"/>
            <a:r>
              <a:rPr lang="en-US" dirty="0"/>
              <a:t>Disrupts availability</a:t>
            </a:r>
          </a:p>
          <a:p>
            <a:r>
              <a:rPr lang="en-US" dirty="0"/>
              <a:t>Distributed systems present special challenge</a:t>
            </a:r>
          </a:p>
          <a:p>
            <a:pPr lvl="1"/>
            <a:r>
              <a:rPr lang="en-US" dirty="0"/>
              <a:t>Consistency must be global, not just per host. </a:t>
            </a:r>
          </a:p>
        </p:txBody>
      </p:sp>
    </p:spTree>
    <p:extLst>
      <p:ext uri="{BB962C8B-B14F-4D97-AF65-F5344CB8AC3E}">
        <p14:creationId xmlns:p14="http://schemas.microsoft.com/office/powerpoint/2010/main" val="104561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DAB9-E0D8-41C9-8FC9-0708445DDB9C}"/>
              </a:ext>
            </a:extLst>
          </p:cNvPr>
          <p:cNvSpPr>
            <a:spLocks noGrp="1"/>
          </p:cNvSpPr>
          <p:nvPr>
            <p:ph type="title"/>
          </p:nvPr>
        </p:nvSpPr>
        <p:spPr/>
        <p:txBody>
          <a:bodyPr/>
          <a:lstStyle/>
          <a:p>
            <a:r>
              <a:rPr lang="en-US" dirty="0"/>
              <a:t>Logging</a:t>
            </a:r>
          </a:p>
        </p:txBody>
      </p:sp>
      <p:sp>
        <p:nvSpPr>
          <p:cNvPr id="3" name="Content Placeholder 2">
            <a:extLst>
              <a:ext uri="{FF2B5EF4-FFF2-40B4-BE49-F238E27FC236}">
                <a16:creationId xmlns:a16="http://schemas.microsoft.com/office/drawing/2014/main" id="{174EE861-373A-47D9-B07C-23EE460FB32A}"/>
              </a:ext>
            </a:extLst>
          </p:cNvPr>
          <p:cNvSpPr>
            <a:spLocks noGrp="1"/>
          </p:cNvSpPr>
          <p:nvPr>
            <p:ph idx="1"/>
          </p:nvPr>
        </p:nvSpPr>
        <p:spPr/>
        <p:txBody>
          <a:bodyPr>
            <a:normAutofit fontScale="92500" lnSpcReduction="20000"/>
          </a:bodyPr>
          <a:lstStyle/>
          <a:p>
            <a:r>
              <a:rPr lang="en-US" dirty="0"/>
              <a:t>Recording of events as they occur</a:t>
            </a:r>
          </a:p>
          <a:p>
            <a:r>
              <a:rPr lang="en-US" dirty="0"/>
              <a:t>Enables playback of events to restore state later</a:t>
            </a:r>
          </a:p>
          <a:p>
            <a:r>
              <a:rPr lang="en-US" dirty="0"/>
              <a:t>Recording is a key challenge, because it needs to be to stable storage if it is to be guaranteed available later</a:t>
            </a:r>
          </a:p>
          <a:p>
            <a:r>
              <a:rPr lang="en-US" dirty="0"/>
              <a:t>Playback has many challenges:</a:t>
            </a:r>
          </a:p>
          <a:p>
            <a:pPr lvl="1"/>
            <a:r>
              <a:rPr lang="en-US" dirty="0"/>
              <a:t>Length of time it takes for long logs</a:t>
            </a:r>
          </a:p>
          <a:p>
            <a:pPr lvl="1"/>
            <a:r>
              <a:rPr lang="en-US" dirty="0"/>
              <a:t>Impact upon other systems which receive redundant requests, e.g. peers, databases, etc.</a:t>
            </a:r>
          </a:p>
          <a:p>
            <a:r>
              <a:rPr lang="en-US" dirty="0"/>
              <a:t>Insert prior discussion about Write-Ahead Logging (WAL) here. </a:t>
            </a:r>
          </a:p>
          <a:p>
            <a:pPr lvl="1"/>
            <a:endParaRPr lang="en-US" dirty="0"/>
          </a:p>
          <a:p>
            <a:endParaRPr lang="en-US" dirty="0"/>
          </a:p>
        </p:txBody>
      </p:sp>
    </p:spTree>
    <p:extLst>
      <p:ext uri="{BB962C8B-B14F-4D97-AF65-F5344CB8AC3E}">
        <p14:creationId xmlns:p14="http://schemas.microsoft.com/office/powerpoint/2010/main" val="196783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F6986-DDFB-4D7A-BE2B-0327D9F75991}"/>
              </a:ext>
            </a:extLst>
          </p:cNvPr>
          <p:cNvSpPr>
            <a:spLocks noGrp="1"/>
          </p:cNvSpPr>
          <p:nvPr>
            <p:ph type="title"/>
          </p:nvPr>
        </p:nvSpPr>
        <p:spPr/>
        <p:txBody>
          <a:bodyPr/>
          <a:lstStyle/>
          <a:p>
            <a:r>
              <a:rPr lang="en-US" dirty="0"/>
              <a:t>Checkpointing + Logging</a:t>
            </a:r>
          </a:p>
        </p:txBody>
      </p:sp>
      <p:sp>
        <p:nvSpPr>
          <p:cNvPr id="3" name="Content Placeholder 2">
            <a:extLst>
              <a:ext uri="{FF2B5EF4-FFF2-40B4-BE49-F238E27FC236}">
                <a16:creationId xmlns:a16="http://schemas.microsoft.com/office/drawing/2014/main" id="{C12FCFDE-4BF3-474B-8DA0-B4A9FBD41519}"/>
              </a:ext>
            </a:extLst>
          </p:cNvPr>
          <p:cNvSpPr>
            <a:spLocks noGrp="1"/>
          </p:cNvSpPr>
          <p:nvPr>
            <p:ph idx="1"/>
          </p:nvPr>
        </p:nvSpPr>
        <p:spPr/>
        <p:txBody>
          <a:bodyPr>
            <a:normAutofit lnSpcReduction="10000"/>
          </a:bodyPr>
          <a:lstStyle/>
          <a:p>
            <a:r>
              <a:rPr lang="en-US" dirty="0"/>
              <a:t>Common idiom</a:t>
            </a:r>
          </a:p>
          <a:p>
            <a:r>
              <a:rPr lang="en-US" dirty="0"/>
              <a:t>Periodically checkpoint to save complete state</a:t>
            </a:r>
          </a:p>
          <a:p>
            <a:r>
              <a:rPr lang="en-US" dirty="0"/>
              <a:t>Incrementally log to maintain updates from that state</a:t>
            </a:r>
          </a:p>
          <a:p>
            <a:r>
              <a:rPr lang="en-US" dirty="0"/>
              <a:t>Upon checkpointing </a:t>
            </a:r>
            <a:r>
              <a:rPr lang="en-US" i="1" dirty="0"/>
              <a:t>prune</a:t>
            </a:r>
            <a:r>
              <a:rPr lang="en-US" dirty="0"/>
              <a:t> the log to include only those events subsequent to the checkpoint</a:t>
            </a:r>
          </a:p>
          <a:p>
            <a:pPr lvl="1"/>
            <a:r>
              <a:rPr lang="en-US" dirty="0"/>
              <a:t>Reduces replay time</a:t>
            </a:r>
          </a:p>
          <a:p>
            <a:pPr lvl="1"/>
            <a:r>
              <a:rPr lang="en-US" dirty="0"/>
              <a:t>Reduces need to store large log</a:t>
            </a:r>
          </a:p>
          <a:p>
            <a:endParaRPr lang="en-US" dirty="0"/>
          </a:p>
        </p:txBody>
      </p:sp>
    </p:spTree>
    <p:extLst>
      <p:ext uri="{BB962C8B-B14F-4D97-AF65-F5344CB8AC3E}">
        <p14:creationId xmlns:p14="http://schemas.microsoft.com/office/powerpoint/2010/main" val="366412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5564-DC55-439D-866D-733CD6796F34}"/>
              </a:ext>
            </a:extLst>
          </p:cNvPr>
          <p:cNvSpPr>
            <a:spLocks noGrp="1"/>
          </p:cNvSpPr>
          <p:nvPr>
            <p:ph type="title"/>
          </p:nvPr>
        </p:nvSpPr>
        <p:spPr/>
        <p:txBody>
          <a:bodyPr/>
          <a:lstStyle/>
          <a:p>
            <a:r>
              <a:rPr lang="en-US" dirty="0"/>
              <a:t>Still Unanswered</a:t>
            </a:r>
          </a:p>
        </p:txBody>
      </p:sp>
      <p:sp>
        <p:nvSpPr>
          <p:cNvPr id="3" name="Content Placeholder 2">
            <a:extLst>
              <a:ext uri="{FF2B5EF4-FFF2-40B4-BE49-F238E27FC236}">
                <a16:creationId xmlns:a16="http://schemas.microsoft.com/office/drawing/2014/main" id="{836726D7-FA8A-4385-9D28-26149CFEE2CA}"/>
              </a:ext>
            </a:extLst>
          </p:cNvPr>
          <p:cNvSpPr>
            <a:spLocks noGrp="1"/>
          </p:cNvSpPr>
          <p:nvPr>
            <p:ph idx="1"/>
          </p:nvPr>
        </p:nvSpPr>
        <p:spPr/>
        <p:txBody>
          <a:bodyPr/>
          <a:lstStyle/>
          <a:p>
            <a:r>
              <a:rPr lang="en-US" dirty="0"/>
              <a:t>How to maintain a stable log without introducing unmanageable delay?</a:t>
            </a:r>
          </a:p>
          <a:p>
            <a:r>
              <a:rPr lang="en-US" dirty="0"/>
              <a:t>What about resends from recovering server playing back logs? </a:t>
            </a:r>
          </a:p>
          <a:p>
            <a:r>
              <a:rPr lang="en-US" dirty="0"/>
              <a:t>What about system availability during checkpointing? </a:t>
            </a:r>
          </a:p>
          <a:p>
            <a:r>
              <a:rPr lang="en-US" dirty="0"/>
              <a:t>How to maintain global consistency</a:t>
            </a:r>
          </a:p>
          <a:p>
            <a:r>
              <a:rPr lang="en-US" dirty="0"/>
              <a:t>What about “in flight” communication? </a:t>
            </a:r>
          </a:p>
        </p:txBody>
      </p:sp>
    </p:spTree>
    <p:extLst>
      <p:ext uri="{BB962C8B-B14F-4D97-AF65-F5344CB8AC3E}">
        <p14:creationId xmlns:p14="http://schemas.microsoft.com/office/powerpoint/2010/main" val="26160463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249</TotalTime>
  <Words>1763</Words>
  <Application>Microsoft Office PowerPoint</Application>
  <PresentationFormat>Widescreen</PresentationFormat>
  <Paragraphs>167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Garamond</vt:lpstr>
      <vt:lpstr>Times New Roman</vt:lpstr>
      <vt:lpstr>Organic</vt:lpstr>
      <vt:lpstr>14-736:  Distributed Systems</vt:lpstr>
      <vt:lpstr>Reminder</vt:lpstr>
      <vt:lpstr>Techniques for Building Robust Systems</vt:lpstr>
      <vt:lpstr>Our Toolbox So Far</vt:lpstr>
      <vt:lpstr>Today: Logging and Recovery</vt:lpstr>
      <vt:lpstr>Checkpointing</vt:lpstr>
      <vt:lpstr>Logging</vt:lpstr>
      <vt:lpstr>Checkpointing + Logging</vt:lpstr>
      <vt:lpstr>Still Unanswered</vt:lpstr>
      <vt:lpstr>Buffering Logs</vt:lpstr>
      <vt:lpstr>Fast Stable Logging?</vt:lpstr>
      <vt:lpstr>Side-Effects of Playbacks</vt:lpstr>
      <vt:lpstr>Checkpointing</vt:lpstr>
      <vt:lpstr>Distributed Checkpointing</vt:lpstr>
      <vt:lpstr>Recovery Line</vt:lpstr>
      <vt:lpstr>Quick Definition</vt:lpstr>
      <vt:lpstr>Uncoordinated Checkpointing</vt:lpstr>
      <vt:lpstr>Uncoordinated Checkpointing, cont.</vt:lpstr>
      <vt:lpstr>Uncoordinated Checkpointing, cont.</vt:lpstr>
      <vt:lpstr>Uncoordinated Checkpointing, cont.</vt:lpstr>
      <vt:lpstr>Interval Dependency Graph (IDG)</vt:lpstr>
      <vt:lpstr>Interval Dependency Graph (IDG), cont.</vt:lpstr>
      <vt:lpstr>Interval Dependency Graph (IDG), cont.</vt:lpstr>
      <vt:lpstr>Asynchronous Logging</vt:lpstr>
      <vt:lpstr>Direct Dependency Vectors (DDVs) </vt:lpstr>
      <vt:lpstr>Direct Dependency Vectors, cont. </vt:lpstr>
      <vt:lpstr>Global Dependency Vector (GDV)</vt:lpstr>
      <vt:lpstr>Where Is the GDV Stored? </vt:lpstr>
      <vt:lpstr>Adaptive Logging</vt:lpstr>
      <vt:lpstr>Sender-Based Logging</vt:lpstr>
      <vt:lpstr>Sender-Based Logging,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14-736:  Distributed Systems</dc:title>
  <dc:creator>Gregory Kesden</dc:creator>
  <cp:lastModifiedBy>Gregory Kesden</cp:lastModifiedBy>
  <cp:revision>17</cp:revision>
  <dcterms:created xsi:type="dcterms:W3CDTF">2018-03-25T22:35:11Z</dcterms:created>
  <dcterms:modified xsi:type="dcterms:W3CDTF">2019-03-27T18:56:09Z</dcterms:modified>
</cp:coreProperties>
</file>