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3" d="100"/>
          <a:sy n="83" d="100"/>
        </p:scale>
        <p:origin x="45" y="20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3/25/2019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3/25/2019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3/25/2019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1E46B-BF02-4FA1-B790-C516464B1064}"/>
              </a:ext>
            </a:extLst>
          </p:cNvPr>
          <p:cNvSpPr>
            <a:spLocks noGrp="1"/>
          </p:cNvSpPr>
          <p:nvPr>
            <p:ph type="ctrTitle"/>
          </p:nvPr>
        </p:nvSpPr>
        <p:spPr/>
        <p:txBody>
          <a:bodyPr>
            <a:normAutofit fontScale="90000"/>
          </a:bodyPr>
          <a:lstStyle/>
          <a:p>
            <a:r>
              <a:rPr lang="en-US" dirty="0"/>
              <a:t>14-736: </a:t>
            </a:r>
            <a:br>
              <a:rPr lang="en-US" dirty="0"/>
            </a:br>
            <a:r>
              <a:rPr lang="en-US" dirty="0"/>
              <a:t>Distributed Systems</a:t>
            </a:r>
          </a:p>
        </p:txBody>
      </p:sp>
      <p:sp>
        <p:nvSpPr>
          <p:cNvPr id="3" name="Subtitle 2">
            <a:extLst>
              <a:ext uri="{FF2B5EF4-FFF2-40B4-BE49-F238E27FC236}">
                <a16:creationId xmlns:a16="http://schemas.microsoft.com/office/drawing/2014/main" id="{E2CFB168-9F9C-4DA8-8FE8-C47E9DDC1929}"/>
              </a:ext>
            </a:extLst>
          </p:cNvPr>
          <p:cNvSpPr>
            <a:spLocks noGrp="1"/>
          </p:cNvSpPr>
          <p:nvPr>
            <p:ph type="subTitle" idx="1"/>
          </p:nvPr>
        </p:nvSpPr>
        <p:spPr/>
        <p:txBody>
          <a:bodyPr/>
          <a:lstStyle/>
          <a:p>
            <a:r>
              <a:rPr lang="en-US" dirty="0"/>
              <a:t>Lecture 16 * </a:t>
            </a:r>
            <a:r>
              <a:rPr lang="en-US"/>
              <a:t>Spring 2019 </a:t>
            </a:r>
            <a:r>
              <a:rPr lang="en-US" dirty="0"/>
              <a:t>* Kesden </a:t>
            </a:r>
          </a:p>
        </p:txBody>
      </p:sp>
    </p:spTree>
    <p:extLst>
      <p:ext uri="{BB962C8B-B14F-4D97-AF65-F5344CB8AC3E}">
        <p14:creationId xmlns:p14="http://schemas.microsoft.com/office/powerpoint/2010/main" val="2693422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92937-19E8-46F5-B392-48524DC356CD}"/>
              </a:ext>
            </a:extLst>
          </p:cNvPr>
          <p:cNvSpPr>
            <a:spLocks noGrp="1"/>
          </p:cNvSpPr>
          <p:nvPr>
            <p:ph type="title"/>
          </p:nvPr>
        </p:nvSpPr>
        <p:spPr/>
        <p:txBody>
          <a:bodyPr/>
          <a:lstStyle/>
          <a:p>
            <a:r>
              <a:rPr lang="en-US" dirty="0"/>
              <a:t>Three Phase Commit (3PC)</a:t>
            </a:r>
          </a:p>
        </p:txBody>
      </p:sp>
      <p:pic>
        <p:nvPicPr>
          <p:cNvPr id="4098" name="Picture 2" descr="http://www.andrew.cmu.edu/course/15-440-f14/applications/ln/3pc-coord.jpg">
            <a:extLst>
              <a:ext uri="{FF2B5EF4-FFF2-40B4-BE49-F238E27FC236}">
                <a16:creationId xmlns:a16="http://schemas.microsoft.com/office/drawing/2014/main" id="{4D179F1D-D691-4AA6-BE54-AC6BB06318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40" y="1853754"/>
            <a:ext cx="3160178" cy="397900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andrew.cmu.edu/course/15-440-f14/applications/ln/3pc-part.jpg">
            <a:extLst>
              <a:ext uri="{FF2B5EF4-FFF2-40B4-BE49-F238E27FC236}">
                <a16:creationId xmlns:a16="http://schemas.microsoft.com/office/drawing/2014/main" id="{452B2A79-4B3E-4132-80AD-ED5C5E985E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9256" y="1884237"/>
            <a:ext cx="3051879" cy="39485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5E961DA7-0B35-45F6-8E81-D0019D01851D}"/>
              </a:ext>
            </a:extLst>
          </p:cNvPr>
          <p:cNvSpPr/>
          <p:nvPr/>
        </p:nvSpPr>
        <p:spPr>
          <a:xfrm>
            <a:off x="7620000" y="2015124"/>
            <a:ext cx="3434854" cy="2862322"/>
          </a:xfrm>
          <a:prstGeom prst="rect">
            <a:avLst/>
          </a:prstGeom>
        </p:spPr>
        <p:txBody>
          <a:bodyPr wrap="square">
            <a:spAutoFit/>
          </a:bodyPr>
          <a:lstStyle/>
          <a:p>
            <a:r>
              <a:rPr lang="en-US" dirty="0">
                <a:solidFill>
                  <a:srgbClr val="000000"/>
                </a:solidFill>
                <a:latin typeface="Times New Roman" panose="02020603050405020304" pitchFamily="18" charset="0"/>
              </a:rPr>
              <a:t>Another real-world atomic commit protocol is </a:t>
            </a:r>
            <a:r>
              <a:rPr lang="en-US" i="1" dirty="0">
                <a:solidFill>
                  <a:srgbClr val="000000"/>
                </a:solidFill>
                <a:latin typeface="Times New Roman" panose="02020603050405020304" pitchFamily="18" charset="0"/>
              </a:rPr>
              <a:t>three-phase commit (3PC)</a:t>
            </a:r>
            <a:r>
              <a:rPr lang="en-US" dirty="0">
                <a:solidFill>
                  <a:srgbClr val="000000"/>
                </a:solidFill>
                <a:latin typeface="Times New Roman" panose="02020603050405020304" pitchFamily="18" charset="0"/>
              </a:rPr>
              <a:t>. This protocol can reduce the amount of blocking and provide for more flexible recovery in the event of failure. Although it is a better choice in unusually failure-prone environments, its complexity makes 2PC a common, if not more common, choice.</a:t>
            </a:r>
            <a:endParaRPr lang="en-US" dirty="0"/>
          </a:p>
        </p:txBody>
      </p:sp>
    </p:spTree>
    <p:extLst>
      <p:ext uri="{BB962C8B-B14F-4D97-AF65-F5344CB8AC3E}">
        <p14:creationId xmlns:p14="http://schemas.microsoft.com/office/powerpoint/2010/main" val="4111704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357BA-6343-409C-8C3D-B2A51D7B429E}"/>
              </a:ext>
            </a:extLst>
          </p:cNvPr>
          <p:cNvSpPr>
            <a:spLocks noGrp="1"/>
          </p:cNvSpPr>
          <p:nvPr>
            <p:ph type="title"/>
          </p:nvPr>
        </p:nvSpPr>
        <p:spPr/>
        <p:txBody>
          <a:bodyPr/>
          <a:lstStyle/>
          <a:p>
            <a:r>
              <a:rPr lang="en-US" dirty="0"/>
              <a:t>Three Phase Commit (3PC)</a:t>
            </a:r>
          </a:p>
        </p:txBody>
      </p:sp>
      <p:sp>
        <p:nvSpPr>
          <p:cNvPr id="3" name="Content Placeholder 2">
            <a:extLst>
              <a:ext uri="{FF2B5EF4-FFF2-40B4-BE49-F238E27FC236}">
                <a16:creationId xmlns:a16="http://schemas.microsoft.com/office/drawing/2014/main" id="{414D35AB-BBDF-4E5F-8791-8F12A0BF2DE2}"/>
              </a:ext>
            </a:extLst>
          </p:cNvPr>
          <p:cNvSpPr>
            <a:spLocks noGrp="1"/>
          </p:cNvSpPr>
          <p:nvPr>
            <p:ph idx="1"/>
          </p:nvPr>
        </p:nvSpPr>
        <p:spPr>
          <a:xfrm>
            <a:off x="427703" y="2015732"/>
            <a:ext cx="11764297" cy="4037749"/>
          </a:xfrm>
        </p:spPr>
        <p:txBody>
          <a:bodyPr>
            <a:normAutofit fontScale="77500" lnSpcReduction="20000"/>
          </a:bodyPr>
          <a:lstStyle/>
          <a:p>
            <a:r>
              <a:rPr lang="en-US" dirty="0"/>
              <a:t>If the participant finds itself in the (R)</a:t>
            </a:r>
            <a:r>
              <a:rPr lang="en-US" dirty="0" err="1"/>
              <a:t>ecovery</a:t>
            </a:r>
            <a:r>
              <a:rPr lang="en-US" dirty="0"/>
              <a:t> state, it assumes that the coordinator did not respond, because it failed. Although this isn't a good thing, it may not prove to be fatal. </a:t>
            </a:r>
          </a:p>
          <a:p>
            <a:r>
              <a:rPr lang="en-US" dirty="0"/>
              <a:t>If a majority of the participants are in the uncertain and/or </a:t>
            </a:r>
            <a:r>
              <a:rPr lang="en-US" dirty="0" err="1"/>
              <a:t>commitable</a:t>
            </a:r>
            <a:r>
              <a:rPr lang="en-US" dirty="0"/>
              <a:t> states, it may be possible to elect a new coordinator and continue. </a:t>
            </a:r>
          </a:p>
          <a:p>
            <a:r>
              <a:rPr lang="en-US" dirty="0"/>
              <a:t>If any participant has aborted, it sends ABORTs to all (This action is mandatory -- remember "all or none").</a:t>
            </a:r>
          </a:p>
          <a:p>
            <a:r>
              <a:rPr lang="en-US" dirty="0"/>
              <a:t>If any participant has committed, it sends COMMIT to all. (This action is mandatory -- remember "all or none").</a:t>
            </a:r>
          </a:p>
          <a:p>
            <a:r>
              <a:rPr lang="en-US" dirty="0"/>
              <a:t>If at least one participant is in the </a:t>
            </a:r>
            <a:r>
              <a:rPr lang="en-US" dirty="0" err="1"/>
              <a:t>commitable</a:t>
            </a:r>
            <a:r>
              <a:rPr lang="en-US" dirty="0"/>
              <a:t> state and a majority of the participants are </a:t>
            </a:r>
            <a:r>
              <a:rPr lang="en-US" dirty="0" err="1"/>
              <a:t>commitable</a:t>
            </a:r>
            <a:r>
              <a:rPr lang="en-US" dirty="0"/>
              <a:t> or uncertain, send PRECOMMIT to each participant and proceed with "the standard plan" to commit.</a:t>
            </a:r>
          </a:p>
          <a:p>
            <a:r>
              <a:rPr lang="en-US" dirty="0"/>
              <a:t>If there are no committable participants, but more than half are uncertain, send a PREABORT to all participants. Then follow this up with a full-fledged ABORT when more than half of the processes are in the abortable state. PRECOMMIT and abortable are not shown above, but they are complimentary to COMMIT and </a:t>
            </a:r>
            <a:r>
              <a:rPr lang="en-US" dirty="0" err="1"/>
              <a:t>commitable</a:t>
            </a:r>
            <a:r>
              <a:rPr lang="en-US" dirty="0"/>
              <a:t>. This action is necessary, because an abort is the only safe action -- some process may have aborted.</a:t>
            </a:r>
          </a:p>
          <a:p>
            <a:r>
              <a:rPr lang="en-US" dirty="0"/>
              <a:t>If none of the above are true, block until more responses are available.</a:t>
            </a:r>
          </a:p>
          <a:p>
            <a:endParaRPr lang="en-US" dirty="0"/>
          </a:p>
        </p:txBody>
      </p:sp>
    </p:spTree>
    <p:extLst>
      <p:ext uri="{BB962C8B-B14F-4D97-AF65-F5344CB8AC3E}">
        <p14:creationId xmlns:p14="http://schemas.microsoft.com/office/powerpoint/2010/main" val="1140479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62D26-55B7-47C9-9CEA-2D161766944C}"/>
              </a:ext>
            </a:extLst>
          </p:cNvPr>
          <p:cNvSpPr>
            <a:spLocks noGrp="1"/>
          </p:cNvSpPr>
          <p:nvPr>
            <p:ph type="title"/>
          </p:nvPr>
        </p:nvSpPr>
        <p:spPr/>
        <p:txBody>
          <a:bodyPr/>
          <a:lstStyle/>
          <a:p>
            <a:r>
              <a:rPr lang="en-US" dirty="0"/>
              <a:t>Concurrency and Transactions</a:t>
            </a:r>
          </a:p>
        </p:txBody>
      </p:sp>
      <p:sp>
        <p:nvSpPr>
          <p:cNvPr id="3" name="Content Placeholder 2">
            <a:extLst>
              <a:ext uri="{FF2B5EF4-FFF2-40B4-BE49-F238E27FC236}">
                <a16:creationId xmlns:a16="http://schemas.microsoft.com/office/drawing/2014/main" id="{81AF2CF9-07FC-465F-8DBF-BDE4FCD9188C}"/>
              </a:ext>
            </a:extLst>
          </p:cNvPr>
          <p:cNvSpPr>
            <a:spLocks noGrp="1"/>
          </p:cNvSpPr>
          <p:nvPr>
            <p:ph idx="1"/>
          </p:nvPr>
        </p:nvSpPr>
        <p:spPr/>
        <p:txBody>
          <a:bodyPr/>
          <a:lstStyle/>
          <a:p>
            <a:r>
              <a:rPr lang="en-US" dirty="0"/>
              <a:t>It is desirable to have transactions execute concurrently</a:t>
            </a:r>
          </a:p>
          <a:p>
            <a:pPr lvl="1"/>
            <a:r>
              <a:rPr lang="en-US" dirty="0"/>
              <a:t>But they need to execute as if in isolation</a:t>
            </a:r>
          </a:p>
          <a:p>
            <a:r>
              <a:rPr lang="en-US" dirty="0"/>
              <a:t>Transactions play with many resources </a:t>
            </a:r>
          </a:p>
          <a:p>
            <a:r>
              <a:rPr lang="en-US" dirty="0"/>
              <a:t>We must use concurrency control to protect critical resources</a:t>
            </a:r>
          </a:p>
          <a:p>
            <a:pPr lvl="1"/>
            <a:r>
              <a:rPr lang="en-US" dirty="0"/>
              <a:t>Without causing deadlock</a:t>
            </a:r>
          </a:p>
          <a:p>
            <a:r>
              <a:rPr lang="en-US" dirty="0"/>
              <a:t>In practice, the key to avoiding deadlock is to avoid “circular wait”</a:t>
            </a:r>
          </a:p>
          <a:p>
            <a:r>
              <a:rPr lang="en-US" dirty="0"/>
              <a:t>Want to allow maximum concurrency while ensuring ACID properties</a:t>
            </a:r>
          </a:p>
        </p:txBody>
      </p:sp>
    </p:spTree>
    <p:extLst>
      <p:ext uri="{BB962C8B-B14F-4D97-AF65-F5344CB8AC3E}">
        <p14:creationId xmlns:p14="http://schemas.microsoft.com/office/powerpoint/2010/main" val="1364769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8B17A-48B1-479F-9C7D-C2F3F1A6429D}"/>
              </a:ext>
            </a:extLst>
          </p:cNvPr>
          <p:cNvSpPr>
            <a:spLocks noGrp="1"/>
          </p:cNvSpPr>
          <p:nvPr>
            <p:ph type="title"/>
          </p:nvPr>
        </p:nvSpPr>
        <p:spPr/>
        <p:txBody>
          <a:bodyPr/>
          <a:lstStyle/>
          <a:p>
            <a:r>
              <a:rPr lang="en-US" dirty="0"/>
              <a:t>Two Phase Locking (2PL)</a:t>
            </a:r>
          </a:p>
        </p:txBody>
      </p:sp>
      <p:sp>
        <p:nvSpPr>
          <p:cNvPr id="3" name="Content Placeholder 2">
            <a:extLst>
              <a:ext uri="{FF2B5EF4-FFF2-40B4-BE49-F238E27FC236}">
                <a16:creationId xmlns:a16="http://schemas.microsoft.com/office/drawing/2014/main" id="{856EAA62-2520-44DF-87A0-1A9E2EDF6CD8}"/>
              </a:ext>
            </a:extLst>
          </p:cNvPr>
          <p:cNvSpPr>
            <a:spLocks noGrp="1"/>
          </p:cNvSpPr>
          <p:nvPr>
            <p:ph idx="1"/>
          </p:nvPr>
        </p:nvSpPr>
        <p:spPr/>
        <p:txBody>
          <a:bodyPr>
            <a:normAutofit lnSpcReduction="10000"/>
          </a:bodyPr>
          <a:lstStyle/>
          <a:p>
            <a:r>
              <a:rPr lang="en-US" dirty="0"/>
              <a:t>In a databases class, you’ll study many techniques for managing concurrency, many are </a:t>
            </a:r>
            <a:r>
              <a:rPr lang="en-US" i="1" dirty="0"/>
              <a:t>optimistic.</a:t>
            </a:r>
          </a:p>
          <a:p>
            <a:r>
              <a:rPr lang="en-US" dirty="0"/>
              <a:t>Here we are only going to talk about the most basic, </a:t>
            </a:r>
            <a:r>
              <a:rPr lang="en-US" i="1" dirty="0"/>
              <a:t>Two Phase Locking (2PL)</a:t>
            </a:r>
          </a:p>
          <a:p>
            <a:pPr lvl="1"/>
            <a:r>
              <a:rPr lang="en-US" dirty="0"/>
              <a:t>It is easy to understand and safe, but may not allow as much concurrency as more advanced techniques.</a:t>
            </a:r>
          </a:p>
          <a:p>
            <a:r>
              <a:rPr lang="en-US" dirty="0"/>
              <a:t>Protocol:</a:t>
            </a:r>
          </a:p>
          <a:p>
            <a:pPr lvl="1"/>
            <a:r>
              <a:rPr lang="en-US" dirty="0"/>
              <a:t>All resources have a precedence and must be acquire din increasing order</a:t>
            </a:r>
          </a:p>
          <a:p>
            <a:pPr lvl="1"/>
            <a:r>
              <a:rPr lang="en-US" dirty="0"/>
              <a:t>Growth phase: acquires resources</a:t>
            </a:r>
          </a:p>
          <a:p>
            <a:pPr lvl="1"/>
            <a:r>
              <a:rPr lang="en-US" dirty="0"/>
              <a:t>Shrinking phase: releases resources</a:t>
            </a:r>
          </a:p>
        </p:txBody>
      </p:sp>
    </p:spTree>
    <p:extLst>
      <p:ext uri="{BB962C8B-B14F-4D97-AF65-F5344CB8AC3E}">
        <p14:creationId xmlns:p14="http://schemas.microsoft.com/office/powerpoint/2010/main" val="2646736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68F6-2A7F-4FE2-9508-7F3682583F91}"/>
              </a:ext>
            </a:extLst>
          </p:cNvPr>
          <p:cNvSpPr>
            <a:spLocks noGrp="1"/>
          </p:cNvSpPr>
          <p:nvPr>
            <p:ph type="title"/>
          </p:nvPr>
        </p:nvSpPr>
        <p:spPr/>
        <p:txBody>
          <a:bodyPr/>
          <a:lstStyle/>
          <a:p>
            <a:r>
              <a:rPr lang="en-US" dirty="0"/>
              <a:t>Two Phase Locking</a:t>
            </a:r>
          </a:p>
        </p:txBody>
      </p:sp>
      <p:sp>
        <p:nvSpPr>
          <p:cNvPr id="3" name="Content Placeholder 2">
            <a:extLst>
              <a:ext uri="{FF2B5EF4-FFF2-40B4-BE49-F238E27FC236}">
                <a16:creationId xmlns:a16="http://schemas.microsoft.com/office/drawing/2014/main" id="{004FF86F-BA00-4BB7-B386-C81A70A31BF9}"/>
              </a:ext>
            </a:extLst>
          </p:cNvPr>
          <p:cNvSpPr>
            <a:spLocks noGrp="1"/>
          </p:cNvSpPr>
          <p:nvPr>
            <p:ph idx="1"/>
          </p:nvPr>
        </p:nvSpPr>
        <p:spPr/>
        <p:txBody>
          <a:bodyPr/>
          <a:lstStyle/>
          <a:p>
            <a:r>
              <a:rPr lang="en-US" dirty="0"/>
              <a:t>Enforcing precedence prevents circular wait</a:t>
            </a:r>
          </a:p>
          <a:p>
            <a:pPr lvl="1"/>
            <a:r>
              <a:rPr lang="en-US" dirty="0"/>
              <a:t>No cycles are possible</a:t>
            </a:r>
          </a:p>
          <a:p>
            <a:r>
              <a:rPr lang="en-US" dirty="0"/>
              <a:t>Two phase system ensures serializability</a:t>
            </a:r>
          </a:p>
          <a:p>
            <a:pPr lvl="1"/>
            <a:r>
              <a:rPr lang="en-US" dirty="0"/>
              <a:t>Equivalent serial schedule</a:t>
            </a:r>
          </a:p>
        </p:txBody>
      </p:sp>
    </p:spTree>
    <p:extLst>
      <p:ext uri="{BB962C8B-B14F-4D97-AF65-F5344CB8AC3E}">
        <p14:creationId xmlns:p14="http://schemas.microsoft.com/office/powerpoint/2010/main" val="1830599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6EF8D-2156-4E1A-B5AC-968637ABE6F4}"/>
              </a:ext>
            </a:extLst>
          </p:cNvPr>
          <p:cNvSpPr>
            <a:spLocks noGrp="1"/>
          </p:cNvSpPr>
          <p:nvPr>
            <p:ph type="title"/>
          </p:nvPr>
        </p:nvSpPr>
        <p:spPr/>
        <p:txBody>
          <a:bodyPr/>
          <a:lstStyle/>
          <a:p>
            <a:r>
              <a:rPr lang="en-US" dirty="0"/>
              <a:t>Serializability</a:t>
            </a:r>
          </a:p>
        </p:txBody>
      </p:sp>
      <p:sp>
        <p:nvSpPr>
          <p:cNvPr id="3" name="Content Placeholder 2">
            <a:extLst>
              <a:ext uri="{FF2B5EF4-FFF2-40B4-BE49-F238E27FC236}">
                <a16:creationId xmlns:a16="http://schemas.microsoft.com/office/drawing/2014/main" id="{ABA9E646-1788-483E-8DB8-606443A1F79B}"/>
              </a:ext>
            </a:extLst>
          </p:cNvPr>
          <p:cNvSpPr>
            <a:spLocks noGrp="1"/>
          </p:cNvSpPr>
          <p:nvPr>
            <p:ph idx="1"/>
          </p:nvPr>
        </p:nvSpPr>
        <p:spPr/>
        <p:txBody>
          <a:bodyPr/>
          <a:lstStyle/>
          <a:p>
            <a:r>
              <a:rPr lang="en-US" dirty="0"/>
              <a:t>Equivalent Serial Schedule Exists</a:t>
            </a:r>
          </a:p>
          <a:p>
            <a:r>
              <a:rPr lang="en-US" dirty="0"/>
              <a:t>“Safe Interleaved Schedule”</a:t>
            </a:r>
          </a:p>
          <a:p>
            <a:endParaRPr lang="en-US" dirty="0"/>
          </a:p>
        </p:txBody>
      </p:sp>
    </p:spTree>
    <p:extLst>
      <p:ext uri="{BB962C8B-B14F-4D97-AF65-F5344CB8AC3E}">
        <p14:creationId xmlns:p14="http://schemas.microsoft.com/office/powerpoint/2010/main" val="2806845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F5A8-A87C-4FC6-A3EB-F65F0B8C0A7B}"/>
              </a:ext>
            </a:extLst>
          </p:cNvPr>
          <p:cNvSpPr>
            <a:spLocks noGrp="1"/>
          </p:cNvSpPr>
          <p:nvPr>
            <p:ph type="title"/>
          </p:nvPr>
        </p:nvSpPr>
        <p:spPr/>
        <p:txBody>
          <a:bodyPr/>
          <a:lstStyle/>
          <a:p>
            <a:r>
              <a:rPr lang="en-US" dirty="0"/>
              <a:t>Serializability Graph</a:t>
            </a:r>
          </a:p>
        </p:txBody>
      </p:sp>
      <p:pic>
        <p:nvPicPr>
          <p:cNvPr id="5122" name="Picture 2" descr="http://www.andrew.cmu.edu/course/15-440-f14/applications/ln/serialization-sol.jpg">
            <a:extLst>
              <a:ext uri="{FF2B5EF4-FFF2-40B4-BE49-F238E27FC236}">
                <a16:creationId xmlns:a16="http://schemas.microsoft.com/office/drawing/2014/main" id="{1D31CB52-9F1F-48AF-AF52-C84BF8C299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855" b="36097"/>
          <a:stretch/>
        </p:blipFill>
        <p:spPr bwMode="auto">
          <a:xfrm>
            <a:off x="1451579" y="1976283"/>
            <a:ext cx="8586665" cy="4011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0585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F5A8-A87C-4FC6-A3EB-F65F0B8C0A7B}"/>
              </a:ext>
            </a:extLst>
          </p:cNvPr>
          <p:cNvSpPr>
            <a:spLocks noGrp="1"/>
          </p:cNvSpPr>
          <p:nvPr>
            <p:ph type="title"/>
          </p:nvPr>
        </p:nvSpPr>
        <p:spPr/>
        <p:txBody>
          <a:bodyPr/>
          <a:lstStyle/>
          <a:p>
            <a:r>
              <a:rPr lang="en-US" dirty="0"/>
              <a:t>Serializability Graph</a:t>
            </a:r>
          </a:p>
        </p:txBody>
      </p:sp>
      <p:pic>
        <p:nvPicPr>
          <p:cNvPr id="5122" name="Picture 2" descr="http://www.andrew.cmu.edu/course/15-440-f14/applications/ln/serialization-sol.jpg">
            <a:extLst>
              <a:ext uri="{FF2B5EF4-FFF2-40B4-BE49-F238E27FC236}">
                <a16:creationId xmlns:a16="http://schemas.microsoft.com/office/drawing/2014/main" id="{1D31CB52-9F1F-48AF-AF52-C84BF8C299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7130" b="-178"/>
          <a:stretch/>
        </p:blipFill>
        <p:spPr bwMode="auto">
          <a:xfrm>
            <a:off x="1451579" y="1976283"/>
            <a:ext cx="8586665" cy="4011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872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0F168-6028-467A-B0BC-DB71B5AFEA63}"/>
              </a:ext>
            </a:extLst>
          </p:cNvPr>
          <p:cNvSpPr>
            <a:spLocks noGrp="1"/>
          </p:cNvSpPr>
          <p:nvPr>
            <p:ph type="title"/>
          </p:nvPr>
        </p:nvSpPr>
        <p:spPr/>
        <p:txBody>
          <a:bodyPr/>
          <a:lstStyle/>
          <a:p>
            <a:r>
              <a:rPr lang="en-US" dirty="0"/>
              <a:t>“Don’t Let The Perfect Become The Enemy of the Good”</a:t>
            </a:r>
          </a:p>
        </p:txBody>
      </p:sp>
      <p:sp>
        <p:nvSpPr>
          <p:cNvPr id="3" name="Content Placeholder 2">
            <a:extLst>
              <a:ext uri="{FF2B5EF4-FFF2-40B4-BE49-F238E27FC236}">
                <a16:creationId xmlns:a16="http://schemas.microsoft.com/office/drawing/2014/main" id="{67D0DCC2-D522-4F2E-AB72-E015B557F5B5}"/>
              </a:ext>
            </a:extLst>
          </p:cNvPr>
          <p:cNvSpPr>
            <a:spLocks noGrp="1"/>
          </p:cNvSpPr>
          <p:nvPr>
            <p:ph idx="1"/>
          </p:nvPr>
        </p:nvSpPr>
        <p:spPr/>
        <p:txBody>
          <a:bodyPr/>
          <a:lstStyle/>
          <a:p>
            <a:r>
              <a:rPr lang="en-US" dirty="0"/>
              <a:t>ACID isn’t always necessary</a:t>
            </a:r>
          </a:p>
          <a:p>
            <a:r>
              <a:rPr lang="en-US" dirty="0"/>
              <a:t>Consider shopping on an eCommerce site. </a:t>
            </a:r>
          </a:p>
          <a:p>
            <a:r>
              <a:rPr lang="en-US" dirty="0"/>
              <a:t>When does the inventory count need to be perfect?</a:t>
            </a:r>
          </a:p>
          <a:p>
            <a:pPr lvl="1"/>
            <a:r>
              <a:rPr lang="en-US" dirty="0"/>
              <a:t>Browsing</a:t>
            </a:r>
          </a:p>
          <a:p>
            <a:pPr lvl="1"/>
            <a:r>
              <a:rPr lang="en-US" dirty="0"/>
              <a:t>Putting into cart</a:t>
            </a:r>
          </a:p>
          <a:p>
            <a:pPr lvl="1"/>
            <a:r>
              <a:rPr lang="en-US" dirty="0"/>
              <a:t>Check out</a:t>
            </a:r>
          </a:p>
          <a:p>
            <a:pPr lvl="1"/>
            <a:r>
              <a:rPr lang="en-US" dirty="0"/>
              <a:t>Charging card</a:t>
            </a:r>
          </a:p>
          <a:p>
            <a:pPr lvl="1"/>
            <a:endParaRPr lang="en-US" dirty="0"/>
          </a:p>
        </p:txBody>
      </p:sp>
    </p:spTree>
    <p:extLst>
      <p:ext uri="{BB962C8B-B14F-4D97-AF65-F5344CB8AC3E}">
        <p14:creationId xmlns:p14="http://schemas.microsoft.com/office/powerpoint/2010/main" val="3402314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BCDB8-7534-48DB-A721-4DE808FD992C}"/>
              </a:ext>
            </a:extLst>
          </p:cNvPr>
          <p:cNvSpPr>
            <a:spLocks noGrp="1"/>
          </p:cNvSpPr>
          <p:nvPr>
            <p:ph type="title"/>
          </p:nvPr>
        </p:nvSpPr>
        <p:spPr/>
        <p:txBody>
          <a:bodyPr/>
          <a:lstStyle/>
          <a:p>
            <a:r>
              <a:rPr lang="en-US" dirty="0"/>
              <a:t>BASE</a:t>
            </a:r>
          </a:p>
        </p:txBody>
      </p:sp>
      <p:sp>
        <p:nvSpPr>
          <p:cNvPr id="3" name="Content Placeholder 2">
            <a:extLst>
              <a:ext uri="{FF2B5EF4-FFF2-40B4-BE49-F238E27FC236}">
                <a16:creationId xmlns:a16="http://schemas.microsoft.com/office/drawing/2014/main" id="{1E0D5DAD-F272-4160-8E21-D0D5C133C107}"/>
              </a:ext>
            </a:extLst>
          </p:cNvPr>
          <p:cNvSpPr>
            <a:spLocks noGrp="1"/>
          </p:cNvSpPr>
          <p:nvPr>
            <p:ph idx="1"/>
          </p:nvPr>
        </p:nvSpPr>
        <p:spPr>
          <a:xfrm>
            <a:off x="294968" y="2015732"/>
            <a:ext cx="11658599" cy="4104849"/>
          </a:xfrm>
        </p:spPr>
        <p:txBody>
          <a:bodyPr>
            <a:normAutofit/>
          </a:bodyPr>
          <a:lstStyle/>
          <a:p>
            <a:r>
              <a:rPr lang="en-US" i="1" dirty="0"/>
              <a:t>Ba</a:t>
            </a:r>
            <a:r>
              <a:rPr lang="en-US" dirty="0"/>
              <a:t>sically </a:t>
            </a:r>
            <a:r>
              <a:rPr lang="en-US" i="1" dirty="0"/>
              <a:t>A</a:t>
            </a:r>
            <a:r>
              <a:rPr lang="en-US" dirty="0"/>
              <a:t>vailable means that small failures don't generate large disabilities. It is the same idea as what we call "soft failure" vs "hard failure", but with the added emphasis that a few failures in a large scale system shouldn't really be noticeable. </a:t>
            </a:r>
          </a:p>
          <a:p>
            <a:r>
              <a:rPr lang="en-US" i="1" dirty="0"/>
              <a:t>S</a:t>
            </a:r>
            <a:r>
              <a:rPr lang="en-US" dirty="0"/>
              <a:t>oft state is usually intended to convey state that can be generated or refreshed upon demand, rather than necessarily being stored as "hard state". But, in this case, it is being used to convey that values, even after written, will continue to change without any explicit user request. Specifically, they'll propagate out slowly. </a:t>
            </a:r>
          </a:p>
          <a:p>
            <a:r>
              <a:rPr lang="en-US" i="1" dirty="0"/>
              <a:t>E</a:t>
            </a:r>
            <a:r>
              <a:rPr lang="en-US" dirty="0"/>
              <a:t>ventual consistency conveys the idea that, although the system might be inconsistent for some time after an update, it will eventually converge to consistency. Without this property, or an approximation thereof, what good would the system be?</a:t>
            </a:r>
          </a:p>
          <a:p>
            <a:endParaRPr lang="en-US" dirty="0"/>
          </a:p>
        </p:txBody>
      </p:sp>
    </p:spTree>
    <p:extLst>
      <p:ext uri="{BB962C8B-B14F-4D97-AF65-F5344CB8AC3E}">
        <p14:creationId xmlns:p14="http://schemas.microsoft.com/office/powerpoint/2010/main" val="4182070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EB370-ABC2-4735-BA25-8BC7CF51EA2E}"/>
              </a:ext>
            </a:extLst>
          </p:cNvPr>
          <p:cNvSpPr>
            <a:spLocks noGrp="1"/>
          </p:cNvSpPr>
          <p:nvPr>
            <p:ph type="title"/>
          </p:nvPr>
        </p:nvSpPr>
        <p:spPr/>
        <p:txBody>
          <a:bodyPr/>
          <a:lstStyle/>
          <a:p>
            <a:r>
              <a:rPr lang="en-US" dirty="0"/>
              <a:t>ACID</a:t>
            </a:r>
          </a:p>
        </p:txBody>
      </p:sp>
      <p:sp>
        <p:nvSpPr>
          <p:cNvPr id="3" name="Content Placeholder 2">
            <a:extLst>
              <a:ext uri="{FF2B5EF4-FFF2-40B4-BE49-F238E27FC236}">
                <a16:creationId xmlns:a16="http://schemas.microsoft.com/office/drawing/2014/main" id="{899A017D-D51F-42C2-82FC-4FB7A1690906}"/>
              </a:ext>
            </a:extLst>
          </p:cNvPr>
          <p:cNvSpPr>
            <a:spLocks noGrp="1"/>
          </p:cNvSpPr>
          <p:nvPr>
            <p:ph idx="1"/>
          </p:nvPr>
        </p:nvSpPr>
        <p:spPr/>
        <p:txBody>
          <a:bodyPr/>
          <a:lstStyle/>
          <a:p>
            <a:r>
              <a:rPr lang="en-US" u="sng" dirty="0"/>
              <a:t>A</a:t>
            </a:r>
            <a:r>
              <a:rPr lang="en-US" dirty="0"/>
              <a:t>tomicity</a:t>
            </a:r>
            <a:br>
              <a:rPr lang="en-US" dirty="0"/>
            </a:br>
            <a:endParaRPr lang="en-US" dirty="0"/>
          </a:p>
          <a:p>
            <a:r>
              <a:rPr lang="en-US" u="sng" dirty="0"/>
              <a:t>C</a:t>
            </a:r>
            <a:r>
              <a:rPr lang="en-US" dirty="0"/>
              <a:t>onsistency (serializability)</a:t>
            </a:r>
            <a:br>
              <a:rPr lang="en-US" dirty="0"/>
            </a:br>
            <a:endParaRPr lang="en-US" dirty="0"/>
          </a:p>
          <a:p>
            <a:r>
              <a:rPr lang="en-US" u="sng" dirty="0"/>
              <a:t>I</a:t>
            </a:r>
            <a:r>
              <a:rPr lang="en-US" dirty="0"/>
              <a:t>solation</a:t>
            </a:r>
            <a:br>
              <a:rPr lang="en-US" dirty="0"/>
            </a:br>
            <a:endParaRPr lang="en-US" dirty="0"/>
          </a:p>
          <a:p>
            <a:r>
              <a:rPr lang="en-US" u="sng" dirty="0"/>
              <a:t>D</a:t>
            </a:r>
            <a:r>
              <a:rPr lang="en-US" dirty="0"/>
              <a:t>urability</a:t>
            </a:r>
          </a:p>
          <a:p>
            <a:endParaRPr lang="en-US" dirty="0"/>
          </a:p>
        </p:txBody>
      </p:sp>
    </p:spTree>
    <p:extLst>
      <p:ext uri="{BB962C8B-B14F-4D97-AF65-F5344CB8AC3E}">
        <p14:creationId xmlns:p14="http://schemas.microsoft.com/office/powerpoint/2010/main" val="950536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71739-E507-45CF-BB58-19B156F9BE07}"/>
              </a:ext>
            </a:extLst>
          </p:cNvPr>
          <p:cNvSpPr>
            <a:spLocks noGrp="1"/>
          </p:cNvSpPr>
          <p:nvPr>
            <p:ph type="title"/>
          </p:nvPr>
        </p:nvSpPr>
        <p:spPr/>
        <p:txBody>
          <a:bodyPr/>
          <a:lstStyle/>
          <a:p>
            <a:r>
              <a:rPr lang="en-US" dirty="0"/>
              <a:t>CAP/Brewer Conjecture</a:t>
            </a:r>
          </a:p>
        </p:txBody>
      </p:sp>
      <p:sp>
        <p:nvSpPr>
          <p:cNvPr id="3" name="Content Placeholder 2">
            <a:extLst>
              <a:ext uri="{FF2B5EF4-FFF2-40B4-BE49-F238E27FC236}">
                <a16:creationId xmlns:a16="http://schemas.microsoft.com/office/drawing/2014/main" id="{59FFDC70-DC2C-4D09-B59E-53F3BC10E7FA}"/>
              </a:ext>
            </a:extLst>
          </p:cNvPr>
          <p:cNvSpPr>
            <a:spLocks noGrp="1"/>
          </p:cNvSpPr>
          <p:nvPr>
            <p:ph idx="1"/>
          </p:nvPr>
        </p:nvSpPr>
        <p:spPr>
          <a:xfrm>
            <a:off x="324465" y="1853754"/>
            <a:ext cx="11621729" cy="4311072"/>
          </a:xfrm>
        </p:spPr>
        <p:txBody>
          <a:bodyPr>
            <a:normAutofit lnSpcReduction="10000"/>
          </a:bodyPr>
          <a:lstStyle/>
          <a:p>
            <a:r>
              <a:rPr lang="en-US" dirty="0"/>
              <a:t>It is commonly desirable for distributed systems to </a:t>
            </a:r>
            <a:r>
              <a:rPr lang="en-US" dirty="0" err="1"/>
              <a:t>exhbit</a:t>
            </a:r>
            <a:r>
              <a:rPr lang="en-US" dirty="0"/>
              <a:t> </a:t>
            </a:r>
            <a:r>
              <a:rPr lang="en-US" i="1" dirty="0"/>
              <a:t>Consistency</a:t>
            </a:r>
            <a:r>
              <a:rPr lang="en-US" dirty="0"/>
              <a:t>, </a:t>
            </a:r>
            <a:r>
              <a:rPr lang="en-US" i="1" dirty="0"/>
              <a:t>Availability</a:t>
            </a:r>
            <a:r>
              <a:rPr lang="en-US" dirty="0"/>
              <a:t>, and </a:t>
            </a:r>
            <a:r>
              <a:rPr lang="en-US" i="1" dirty="0"/>
              <a:t>Partition tolerance</a:t>
            </a:r>
            <a:r>
              <a:rPr lang="en-US" dirty="0"/>
              <a:t>.</a:t>
            </a:r>
          </a:p>
          <a:p>
            <a:r>
              <a:rPr lang="en-US" dirty="0"/>
              <a:t>By </a:t>
            </a:r>
            <a:r>
              <a:rPr lang="en-US" i="1" dirty="0"/>
              <a:t>consistency</a:t>
            </a:r>
            <a:r>
              <a:rPr lang="en-US" dirty="0"/>
              <a:t> we mean that all participating systems share the same view of the data. </a:t>
            </a:r>
          </a:p>
          <a:p>
            <a:pPr lvl="1"/>
            <a:r>
              <a:rPr lang="en-US" dirty="0"/>
              <a:t>For example, if one system observes the value five, all systems would, if they looked, observe the value five at that time. None, for example, would be more stale or more fresh than others.</a:t>
            </a:r>
          </a:p>
          <a:p>
            <a:r>
              <a:rPr lang="en-US" dirty="0"/>
              <a:t>By </a:t>
            </a:r>
            <a:r>
              <a:rPr lang="en-US" i="1" dirty="0"/>
              <a:t>Availability</a:t>
            </a:r>
            <a:r>
              <a:rPr lang="en-US" dirty="0"/>
              <a:t> we mean that the system is able to respond quickly enough for the user's needs. </a:t>
            </a:r>
          </a:p>
          <a:p>
            <a:pPr lvl="1"/>
            <a:r>
              <a:rPr lang="en-US" dirty="0"/>
              <a:t>For example, if a Web page times out, or users abort before seeing the results, it is not available.</a:t>
            </a:r>
          </a:p>
          <a:p>
            <a:r>
              <a:rPr lang="en-US" dirty="0"/>
              <a:t>By </a:t>
            </a:r>
            <a:r>
              <a:rPr lang="en-US" i="1" dirty="0"/>
              <a:t>Partition tolerance</a:t>
            </a:r>
            <a:r>
              <a:rPr lang="en-US" dirty="0"/>
              <a:t> we mean that, in the event of the failure or isolation of some participants, the other participants can continue to do whatever they can. </a:t>
            </a:r>
          </a:p>
          <a:p>
            <a:pPr lvl="1"/>
            <a:r>
              <a:rPr lang="en-US" dirty="0"/>
              <a:t>For example, the loss of certain nodes might necessitate disconnecting certain clients or the inability to return certain results -- but should not </a:t>
            </a:r>
            <a:r>
              <a:rPr lang="en-US" dirty="0" err="1"/>
              <a:t>unduely</a:t>
            </a:r>
            <a:r>
              <a:rPr lang="en-US" dirty="0"/>
              <a:t> interfere with the ability of the functioning nodes to service clients and/or return results.</a:t>
            </a:r>
          </a:p>
          <a:p>
            <a:endParaRPr lang="en-US" dirty="0"/>
          </a:p>
        </p:txBody>
      </p:sp>
    </p:spTree>
    <p:extLst>
      <p:ext uri="{BB962C8B-B14F-4D97-AF65-F5344CB8AC3E}">
        <p14:creationId xmlns:p14="http://schemas.microsoft.com/office/powerpoint/2010/main" val="1848865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810A7-A8A3-4180-80DD-3CE78EC5E079}"/>
              </a:ext>
            </a:extLst>
          </p:cNvPr>
          <p:cNvSpPr>
            <a:spLocks noGrp="1"/>
          </p:cNvSpPr>
          <p:nvPr>
            <p:ph type="title"/>
          </p:nvPr>
        </p:nvSpPr>
        <p:spPr/>
        <p:txBody>
          <a:bodyPr/>
          <a:lstStyle/>
          <a:p>
            <a:r>
              <a:rPr lang="en-US" dirty="0"/>
              <a:t>CAP/Brewer Conjecture</a:t>
            </a:r>
          </a:p>
        </p:txBody>
      </p:sp>
      <p:pic>
        <p:nvPicPr>
          <p:cNvPr id="6146" name="Picture 2" descr="http://www.andrew.cmu.edu/course/15-440-f14/applications/ln/dividework.jpg">
            <a:extLst>
              <a:ext uri="{FF2B5EF4-FFF2-40B4-BE49-F238E27FC236}">
                <a16:creationId xmlns:a16="http://schemas.microsoft.com/office/drawing/2014/main" id="{91E6CC2C-2FA1-4FFE-83C5-FDC71DAB96F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4378"/>
          <a:stretch/>
        </p:blipFill>
        <p:spPr bwMode="auto">
          <a:xfrm>
            <a:off x="1372065" y="3169751"/>
            <a:ext cx="2781300" cy="1452219"/>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www.andrew.cmu.edu/course/15-440-f14/applications/ln/addcomm.jpg">
            <a:extLst>
              <a:ext uri="{FF2B5EF4-FFF2-40B4-BE49-F238E27FC236}">
                <a16:creationId xmlns:a16="http://schemas.microsoft.com/office/drawing/2014/main" id="{2379BE10-EB1F-4E47-A505-D74823EE57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05531" y="2609986"/>
            <a:ext cx="3438525" cy="25717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andrew.cmu.edu/course/15-440-f14/applications/ln/dividework.jpg">
            <a:extLst>
              <a:ext uri="{FF2B5EF4-FFF2-40B4-BE49-F238E27FC236}">
                <a16:creationId xmlns:a16="http://schemas.microsoft.com/office/drawing/2014/main" id="{53CB139E-532D-4061-A95C-0784A39353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5623"/>
          <a:stretch/>
        </p:blipFill>
        <p:spPr bwMode="auto">
          <a:xfrm>
            <a:off x="4588798" y="2609986"/>
            <a:ext cx="2781300" cy="2624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1751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5BE00-28CE-4F39-933B-C4B0AB7F7A1B}"/>
              </a:ext>
            </a:extLst>
          </p:cNvPr>
          <p:cNvSpPr>
            <a:spLocks noGrp="1"/>
          </p:cNvSpPr>
          <p:nvPr>
            <p:ph type="title"/>
          </p:nvPr>
        </p:nvSpPr>
        <p:spPr/>
        <p:txBody>
          <a:bodyPr/>
          <a:lstStyle/>
          <a:p>
            <a:r>
              <a:rPr lang="en-US" dirty="0"/>
              <a:t>ACID</a:t>
            </a:r>
          </a:p>
        </p:txBody>
      </p:sp>
      <p:sp>
        <p:nvSpPr>
          <p:cNvPr id="3" name="Content Placeholder 2">
            <a:extLst>
              <a:ext uri="{FF2B5EF4-FFF2-40B4-BE49-F238E27FC236}">
                <a16:creationId xmlns:a16="http://schemas.microsoft.com/office/drawing/2014/main" id="{04C95D08-941D-4AD5-869B-225280B96CFA}"/>
              </a:ext>
            </a:extLst>
          </p:cNvPr>
          <p:cNvSpPr>
            <a:spLocks noGrp="1"/>
          </p:cNvSpPr>
          <p:nvPr>
            <p:ph idx="1"/>
          </p:nvPr>
        </p:nvSpPr>
        <p:spPr/>
        <p:txBody>
          <a:bodyPr>
            <a:normAutofit fontScale="92500" lnSpcReduction="10000"/>
          </a:bodyPr>
          <a:lstStyle/>
          <a:p>
            <a:r>
              <a:rPr lang="en-US" dirty="0"/>
              <a:t>Acid - "All or nothing“</a:t>
            </a:r>
          </a:p>
          <a:p>
            <a:r>
              <a:rPr lang="en-US" dirty="0"/>
              <a:t>Consistency -- This implies two types of consistency. It implies that a single system is consistent and that there is consistency across systems. In other words, if $100 is moved from one bank account to another, not only is it subtracted from one and added to another on one host -- it appears this way everywhere. It is this property that allows one transaction to safely follow another.</a:t>
            </a:r>
          </a:p>
          <a:p>
            <a:r>
              <a:rPr lang="en-US" dirty="0"/>
              <a:t>Isolation - Regardless of the level of concurrency, transactions must yields the same results as if they were executed one at a time (but any one of perhaps several orderings).</a:t>
            </a:r>
          </a:p>
          <a:p>
            <a:r>
              <a:rPr lang="en-US" dirty="0"/>
              <a:t>Durability - permanence. Changes persist over crashes, &amp;c.</a:t>
            </a:r>
          </a:p>
        </p:txBody>
      </p:sp>
    </p:spTree>
    <p:extLst>
      <p:ext uri="{BB962C8B-B14F-4D97-AF65-F5344CB8AC3E}">
        <p14:creationId xmlns:p14="http://schemas.microsoft.com/office/powerpoint/2010/main" val="2419278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51787-84C5-407E-94EE-D8C9DD60DCCE}"/>
              </a:ext>
            </a:extLst>
          </p:cNvPr>
          <p:cNvSpPr>
            <a:spLocks noGrp="1"/>
          </p:cNvSpPr>
          <p:nvPr>
            <p:ph type="title"/>
          </p:nvPr>
        </p:nvSpPr>
        <p:spPr/>
        <p:txBody>
          <a:bodyPr/>
          <a:lstStyle/>
          <a:p>
            <a:r>
              <a:rPr lang="en-US" dirty="0"/>
              <a:t>Transaction</a:t>
            </a:r>
          </a:p>
        </p:txBody>
      </p:sp>
      <p:sp>
        <p:nvSpPr>
          <p:cNvPr id="3" name="Content Placeholder 2">
            <a:extLst>
              <a:ext uri="{FF2B5EF4-FFF2-40B4-BE49-F238E27FC236}">
                <a16:creationId xmlns:a16="http://schemas.microsoft.com/office/drawing/2014/main" id="{49CFB33C-B373-4BF3-81B4-72B90DE0EF93}"/>
              </a:ext>
            </a:extLst>
          </p:cNvPr>
          <p:cNvSpPr>
            <a:spLocks noGrp="1"/>
          </p:cNvSpPr>
          <p:nvPr>
            <p:ph idx="1"/>
          </p:nvPr>
        </p:nvSpPr>
        <p:spPr/>
        <p:txBody>
          <a:bodyPr/>
          <a:lstStyle/>
          <a:p>
            <a:r>
              <a:rPr lang="en-US" i="1" dirty="0"/>
              <a:t>Transactions</a:t>
            </a:r>
            <a:r>
              <a:rPr lang="en-US" dirty="0"/>
              <a:t> are sequences of actions such that </a:t>
            </a:r>
            <a:r>
              <a:rPr lang="en-US" b="1" dirty="0"/>
              <a:t>all</a:t>
            </a:r>
            <a:r>
              <a:rPr lang="en-US" dirty="0"/>
              <a:t> of the operations within the transaction succeed (on all recipients) and their effects are </a:t>
            </a:r>
            <a:r>
              <a:rPr lang="en-US" dirty="0" err="1"/>
              <a:t>permanantly</a:t>
            </a:r>
            <a:r>
              <a:rPr lang="en-US" dirty="0"/>
              <a:t> visible, or none of </a:t>
            </a:r>
            <a:r>
              <a:rPr lang="en-US" b="1" dirty="0"/>
              <a:t>none</a:t>
            </a:r>
            <a:r>
              <a:rPr lang="en-US" dirty="0"/>
              <a:t> of the operations </a:t>
            </a:r>
            <a:r>
              <a:rPr lang="en-US" dirty="0" err="1"/>
              <a:t>suceed</a:t>
            </a:r>
            <a:r>
              <a:rPr lang="en-US" dirty="0"/>
              <a:t> anywhere and they have no visible effects; this might be because of failure (unintentional) or an abort (intentional).</a:t>
            </a:r>
          </a:p>
        </p:txBody>
      </p:sp>
    </p:spTree>
    <p:extLst>
      <p:ext uri="{BB962C8B-B14F-4D97-AF65-F5344CB8AC3E}">
        <p14:creationId xmlns:p14="http://schemas.microsoft.com/office/powerpoint/2010/main" val="518160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D0F1-C3F5-4D59-9C88-E43A3A7FEF16}"/>
              </a:ext>
            </a:extLst>
          </p:cNvPr>
          <p:cNvSpPr>
            <a:spLocks noGrp="1"/>
          </p:cNvSpPr>
          <p:nvPr>
            <p:ph type="title"/>
          </p:nvPr>
        </p:nvSpPr>
        <p:spPr/>
        <p:txBody>
          <a:bodyPr/>
          <a:lstStyle/>
          <a:p>
            <a:r>
              <a:rPr lang="en-US" dirty="0"/>
              <a:t>Commit Point</a:t>
            </a:r>
          </a:p>
        </p:txBody>
      </p:sp>
      <p:sp>
        <p:nvSpPr>
          <p:cNvPr id="3" name="Content Placeholder 2">
            <a:extLst>
              <a:ext uri="{FF2B5EF4-FFF2-40B4-BE49-F238E27FC236}">
                <a16:creationId xmlns:a16="http://schemas.microsoft.com/office/drawing/2014/main" id="{0642F62F-31DD-4F5C-A116-B6FBE57EDD6C}"/>
              </a:ext>
            </a:extLst>
          </p:cNvPr>
          <p:cNvSpPr>
            <a:spLocks noGrp="1"/>
          </p:cNvSpPr>
          <p:nvPr>
            <p:ph idx="1"/>
          </p:nvPr>
        </p:nvSpPr>
        <p:spPr/>
        <p:txBody>
          <a:bodyPr/>
          <a:lstStyle/>
          <a:p>
            <a:r>
              <a:rPr lang="en-US" dirty="0" err="1"/>
              <a:t>Characterisitically</a:t>
            </a:r>
            <a:r>
              <a:rPr lang="en-US" dirty="0"/>
              <a:t>, transactions have a </a:t>
            </a:r>
            <a:r>
              <a:rPr lang="en-US" i="1" dirty="0"/>
              <a:t>commit point</a:t>
            </a:r>
            <a:r>
              <a:rPr lang="en-US" dirty="0"/>
              <a:t>. </a:t>
            </a:r>
          </a:p>
          <a:p>
            <a:r>
              <a:rPr lang="en-US" dirty="0"/>
              <a:t>This is the point of no return. Before this point, we can undo a transaction. After this point, all changes are </a:t>
            </a:r>
            <a:r>
              <a:rPr lang="en-US" dirty="0" err="1"/>
              <a:t>permanant</a:t>
            </a:r>
            <a:r>
              <a:rPr lang="en-US" dirty="0"/>
              <a:t>. If problems occur after the commit point, we can take compensating or corrective action, but we can't wave a magic wand and undo it.</a:t>
            </a:r>
          </a:p>
        </p:txBody>
      </p:sp>
    </p:spTree>
    <p:extLst>
      <p:ext uri="{BB962C8B-B14F-4D97-AF65-F5344CB8AC3E}">
        <p14:creationId xmlns:p14="http://schemas.microsoft.com/office/powerpoint/2010/main" val="479055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564E0-57F4-4CD8-BFF0-6357157BA736}"/>
              </a:ext>
            </a:extLst>
          </p:cNvPr>
          <p:cNvSpPr>
            <a:spLocks noGrp="1"/>
          </p:cNvSpPr>
          <p:nvPr>
            <p:ph type="title"/>
          </p:nvPr>
        </p:nvSpPr>
        <p:spPr/>
        <p:txBody>
          <a:bodyPr/>
          <a:lstStyle/>
          <a:p>
            <a:r>
              <a:rPr lang="en-US" dirty="0"/>
              <a:t>Transaction Example</a:t>
            </a:r>
          </a:p>
        </p:txBody>
      </p:sp>
      <p:graphicFrame>
        <p:nvGraphicFramePr>
          <p:cNvPr id="4" name="Content Placeholder 3">
            <a:extLst>
              <a:ext uri="{FF2B5EF4-FFF2-40B4-BE49-F238E27FC236}">
                <a16:creationId xmlns:a16="http://schemas.microsoft.com/office/drawing/2014/main" id="{67439A02-CAF8-4C7D-8253-86D6457F3487}"/>
              </a:ext>
            </a:extLst>
          </p:cNvPr>
          <p:cNvGraphicFramePr>
            <a:graphicFrameLocks noGrp="1"/>
          </p:cNvGraphicFramePr>
          <p:nvPr>
            <p:ph idx="1"/>
            <p:extLst>
              <p:ext uri="{D42A27DB-BD31-4B8C-83A1-F6EECF244321}">
                <p14:modId xmlns:p14="http://schemas.microsoft.com/office/powerpoint/2010/main" val="1196344676"/>
              </p:ext>
            </p:extLst>
          </p:nvPr>
        </p:nvGraphicFramePr>
        <p:xfrm>
          <a:off x="1450479" y="3492324"/>
          <a:ext cx="2960495" cy="2286000"/>
        </p:xfrm>
        <a:graphic>
          <a:graphicData uri="http://schemas.openxmlformats.org/drawingml/2006/table">
            <a:tbl>
              <a:tblPr/>
              <a:tblGrid>
                <a:gridCol w="2960495">
                  <a:extLst>
                    <a:ext uri="{9D8B030D-6E8A-4147-A177-3AD203B41FA5}">
                      <a16:colId xmlns:a16="http://schemas.microsoft.com/office/drawing/2014/main" val="3167261225"/>
                    </a:ext>
                  </a:extLst>
                </a:gridCol>
              </a:tblGrid>
              <a:tr h="0">
                <a:tc>
                  <a:txBody>
                    <a:bodyPr/>
                    <a:lstStyle/>
                    <a:p>
                      <a:r>
                        <a:rPr lang="en-US" dirty="0">
                          <a:latin typeface="Times New Roman" panose="02020603050405020304" pitchFamily="18" charset="0"/>
                          <a:cs typeface="Times New Roman" panose="02020603050405020304" pitchFamily="18" charset="0"/>
                        </a:rPr>
                        <a:t>1. savings -= 100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checking += 100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moneymkt</a:t>
                      </a:r>
                      <a:r>
                        <a:rPr lang="en-US" dirty="0">
                          <a:latin typeface="Times New Roman" panose="02020603050405020304" pitchFamily="18" charset="0"/>
                          <a:cs typeface="Times New Roman" panose="02020603050405020304" pitchFamily="18" charset="0"/>
                        </a:rPr>
                        <a:t> -= 300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4. checking += 300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5. verify: checking &gt; 350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6. checking -= 350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7. {Commit Point} </a:t>
                      </a:r>
                    </a:p>
                    <a:p>
                      <a:r>
                        <a:rPr lang="en-US" dirty="0">
                          <a:latin typeface="Times New Roman" panose="02020603050405020304" pitchFamily="18" charset="0"/>
                          <a:cs typeface="Times New Roman" panose="02020603050405020304" pitchFamily="18" charset="0"/>
                        </a:rPr>
                        <a:t>8. Dispense $350</a:t>
                      </a:r>
                    </a:p>
                  </a:txBody>
                  <a:tcPr anchor="ctr">
                    <a:lnL>
                      <a:noFill/>
                    </a:lnL>
                    <a:lnR>
                      <a:noFill/>
                    </a:lnR>
                    <a:lnT>
                      <a:noFill/>
                    </a:lnT>
                    <a:lnB>
                      <a:noFill/>
                    </a:lnB>
                  </a:tcPr>
                </a:tc>
                <a:extLst>
                  <a:ext uri="{0D108BD9-81ED-4DB2-BD59-A6C34878D82A}">
                    <a16:rowId xmlns:a16="http://schemas.microsoft.com/office/drawing/2014/main" val="20242242"/>
                  </a:ext>
                </a:extLst>
              </a:tr>
            </a:tbl>
          </a:graphicData>
        </a:graphic>
      </p:graphicFrame>
      <p:sp>
        <p:nvSpPr>
          <p:cNvPr id="6" name="Rectangle 5">
            <a:extLst>
              <a:ext uri="{FF2B5EF4-FFF2-40B4-BE49-F238E27FC236}">
                <a16:creationId xmlns:a16="http://schemas.microsoft.com/office/drawing/2014/main" id="{80402C58-5CF6-4801-9ED0-3AC042A6D528}"/>
              </a:ext>
            </a:extLst>
          </p:cNvPr>
          <p:cNvSpPr/>
          <p:nvPr/>
        </p:nvSpPr>
        <p:spPr>
          <a:xfrm>
            <a:off x="1451579" y="1994472"/>
            <a:ext cx="6096000" cy="1200329"/>
          </a:xfrm>
          <a:prstGeom prst="rect">
            <a:avLst/>
          </a:prstGeom>
        </p:spPr>
        <p:txBody>
          <a:bodyPr>
            <a:spAutoFit/>
          </a:bodyPr>
          <a:lstStyle/>
          <a:p>
            <a:pPr lvl="0" defTabSz="914400" eaLnBrk="0" fontAlgn="base" hangingPunct="0">
              <a:spcBef>
                <a:spcPct val="0"/>
              </a:spcBef>
              <a:spcAft>
                <a:spcPct val="0"/>
              </a:spcAft>
            </a:pPr>
            <a:r>
              <a:rPr lang="en-US" altLang="en-US" dirty="0">
                <a:solidFill>
                  <a:srgbClr val="000000"/>
                </a:solidFill>
                <a:latin typeface="Times New Roman" panose="02020603050405020304" pitchFamily="18" charset="0"/>
                <a:cs typeface="Times New Roman" panose="02020603050405020304" pitchFamily="18" charset="0"/>
              </a:rPr>
              <a:t>Plan: </a:t>
            </a:r>
          </a:p>
          <a:p>
            <a:pPr marL="342900" lvl="0" indent="-342900" defTabSz="914400" eaLnBrk="0" fontAlgn="base" hangingPunct="0">
              <a:spcBef>
                <a:spcPct val="0"/>
              </a:spcBef>
              <a:spcAft>
                <a:spcPct val="0"/>
              </a:spcAft>
              <a:buAutoNum type="arabicPeriod"/>
            </a:pPr>
            <a:r>
              <a:rPr lang="en-US" altLang="en-US" dirty="0">
                <a:solidFill>
                  <a:srgbClr val="000000"/>
                </a:solidFill>
                <a:latin typeface="Times New Roman" panose="02020603050405020304" pitchFamily="18" charset="0"/>
                <a:cs typeface="Times New Roman" panose="02020603050405020304" pitchFamily="18" charset="0"/>
              </a:rPr>
              <a:t>Transfer $100 from savings to checking </a:t>
            </a:r>
          </a:p>
          <a:p>
            <a:pPr marL="342900" lvl="0" indent="-342900" defTabSz="914400" eaLnBrk="0" fontAlgn="base" hangingPunct="0">
              <a:spcBef>
                <a:spcPct val="0"/>
              </a:spcBef>
              <a:spcAft>
                <a:spcPct val="0"/>
              </a:spcAft>
              <a:buAutoNum type="arabicPeriod"/>
            </a:pPr>
            <a:r>
              <a:rPr lang="en-US" altLang="en-US" dirty="0">
                <a:solidFill>
                  <a:srgbClr val="000000"/>
                </a:solidFill>
                <a:latin typeface="Times New Roman" panose="02020603050405020304" pitchFamily="18" charset="0"/>
                <a:cs typeface="Times New Roman" panose="02020603050405020304" pitchFamily="18" charset="0"/>
              </a:rPr>
              <a:t>Transfer $300 from money market to checking </a:t>
            </a:r>
          </a:p>
          <a:p>
            <a:pPr marL="342900" lvl="0" indent="-342900" defTabSz="914400" eaLnBrk="0" fontAlgn="base" hangingPunct="0">
              <a:spcBef>
                <a:spcPct val="0"/>
              </a:spcBef>
              <a:spcAft>
                <a:spcPct val="0"/>
              </a:spcAft>
              <a:buAutoNum type="arabicPeriod"/>
            </a:pPr>
            <a:r>
              <a:rPr lang="en-US" altLang="en-US" dirty="0">
                <a:solidFill>
                  <a:srgbClr val="000000"/>
                </a:solidFill>
                <a:latin typeface="Times New Roman" panose="02020603050405020304" pitchFamily="18" charset="0"/>
                <a:cs typeface="Times New Roman" panose="02020603050405020304" pitchFamily="18" charset="0"/>
              </a:rPr>
              <a:t>Dispense $350</a:t>
            </a:r>
            <a:endParaRPr lang="en-US" altLang="en-US" dirty="0"/>
          </a:p>
        </p:txBody>
      </p:sp>
      <p:sp>
        <p:nvSpPr>
          <p:cNvPr id="8" name="Arrow: Left 7">
            <a:extLst>
              <a:ext uri="{FF2B5EF4-FFF2-40B4-BE49-F238E27FC236}">
                <a16:creationId xmlns:a16="http://schemas.microsoft.com/office/drawing/2014/main" id="{DDC9891E-3718-4FC3-89A6-303C44072A23}"/>
              </a:ext>
            </a:extLst>
          </p:cNvPr>
          <p:cNvSpPr/>
          <p:nvPr/>
        </p:nvSpPr>
        <p:spPr>
          <a:xfrm>
            <a:off x="3467819" y="4833371"/>
            <a:ext cx="2352136" cy="977661"/>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9753CD0-1EC7-4D45-A0D3-47544500FFDC}"/>
              </a:ext>
            </a:extLst>
          </p:cNvPr>
          <p:cNvSpPr txBox="1"/>
          <p:nvPr/>
        </p:nvSpPr>
        <p:spPr>
          <a:xfrm>
            <a:off x="4064425" y="5137535"/>
            <a:ext cx="1250727" cy="369332"/>
          </a:xfrm>
          <a:prstGeom prst="rect">
            <a:avLst/>
          </a:prstGeom>
          <a:noFill/>
        </p:spPr>
        <p:txBody>
          <a:bodyPr wrap="none" rtlCol="0">
            <a:spAutoFit/>
          </a:bodyPr>
          <a:lstStyle/>
          <a:p>
            <a:r>
              <a:rPr lang="en-US" dirty="0"/>
              <a:t>Why Here?</a:t>
            </a:r>
          </a:p>
        </p:txBody>
      </p:sp>
    </p:spTree>
    <p:extLst>
      <p:ext uri="{BB962C8B-B14F-4D97-AF65-F5344CB8AC3E}">
        <p14:creationId xmlns:p14="http://schemas.microsoft.com/office/powerpoint/2010/main" val="3914726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01588-79D4-4B47-92C0-F34BC60DC813}"/>
              </a:ext>
            </a:extLst>
          </p:cNvPr>
          <p:cNvSpPr>
            <a:spLocks noGrp="1"/>
          </p:cNvSpPr>
          <p:nvPr>
            <p:ph type="title"/>
          </p:nvPr>
        </p:nvSpPr>
        <p:spPr/>
        <p:txBody>
          <a:bodyPr/>
          <a:lstStyle/>
          <a:p>
            <a:r>
              <a:rPr lang="en-US" dirty="0"/>
              <a:t>Atomic Commit Protocol</a:t>
            </a:r>
          </a:p>
        </p:txBody>
      </p:sp>
      <p:sp>
        <p:nvSpPr>
          <p:cNvPr id="3" name="Content Placeholder 2">
            <a:extLst>
              <a:ext uri="{FF2B5EF4-FFF2-40B4-BE49-F238E27FC236}">
                <a16:creationId xmlns:a16="http://schemas.microsoft.com/office/drawing/2014/main" id="{C08ACA56-96C1-4EF4-A09D-02E550E1BBDD}"/>
              </a:ext>
            </a:extLst>
          </p:cNvPr>
          <p:cNvSpPr>
            <a:spLocks noGrp="1"/>
          </p:cNvSpPr>
          <p:nvPr>
            <p:ph idx="1"/>
          </p:nvPr>
        </p:nvSpPr>
        <p:spPr/>
        <p:txBody>
          <a:bodyPr/>
          <a:lstStyle/>
          <a:p>
            <a:r>
              <a:rPr lang="en-US" dirty="0"/>
              <a:t>A set of rules that, if followed, will ensure that the transaction commits everywhere or aborts everywhere.</a:t>
            </a:r>
          </a:p>
          <a:p>
            <a:r>
              <a:rPr lang="en-US" dirty="0"/>
              <a:t>Most common is “Two-Phase Commit (2PC)”</a:t>
            </a:r>
          </a:p>
        </p:txBody>
      </p:sp>
    </p:spTree>
    <p:extLst>
      <p:ext uri="{BB962C8B-B14F-4D97-AF65-F5344CB8AC3E}">
        <p14:creationId xmlns:p14="http://schemas.microsoft.com/office/powerpoint/2010/main" val="3111674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66371-9EB1-42A1-B7EC-C945D5E5857E}"/>
              </a:ext>
            </a:extLst>
          </p:cNvPr>
          <p:cNvSpPr>
            <a:spLocks noGrp="1"/>
          </p:cNvSpPr>
          <p:nvPr>
            <p:ph type="title"/>
          </p:nvPr>
        </p:nvSpPr>
        <p:spPr/>
        <p:txBody>
          <a:bodyPr/>
          <a:lstStyle/>
          <a:p>
            <a:r>
              <a:rPr lang="en-US" dirty="0"/>
              <a:t>Two Phase Commit (2PC)</a:t>
            </a:r>
          </a:p>
        </p:txBody>
      </p:sp>
      <p:graphicFrame>
        <p:nvGraphicFramePr>
          <p:cNvPr id="4" name="Table 3">
            <a:extLst>
              <a:ext uri="{FF2B5EF4-FFF2-40B4-BE49-F238E27FC236}">
                <a16:creationId xmlns:a16="http://schemas.microsoft.com/office/drawing/2014/main" id="{4CACAAF6-C229-445F-BF3D-6B2F92AAC2CF}"/>
              </a:ext>
            </a:extLst>
          </p:cNvPr>
          <p:cNvGraphicFramePr>
            <a:graphicFrameLocks noGrp="1"/>
          </p:cNvGraphicFramePr>
          <p:nvPr>
            <p:extLst>
              <p:ext uri="{D42A27DB-BD31-4B8C-83A1-F6EECF244321}">
                <p14:modId xmlns:p14="http://schemas.microsoft.com/office/powerpoint/2010/main" val="1914767607"/>
              </p:ext>
            </p:extLst>
          </p:nvPr>
        </p:nvGraphicFramePr>
        <p:xfrm>
          <a:off x="398206" y="2016125"/>
          <a:ext cx="11577483" cy="4115103"/>
        </p:xfrm>
        <a:graphic>
          <a:graphicData uri="http://schemas.openxmlformats.org/drawingml/2006/table">
            <a:tbl>
              <a:tblPr/>
              <a:tblGrid>
                <a:gridCol w="6508966">
                  <a:extLst>
                    <a:ext uri="{9D8B030D-6E8A-4147-A177-3AD203B41FA5}">
                      <a16:colId xmlns:a16="http://schemas.microsoft.com/office/drawing/2014/main" val="3347636664"/>
                    </a:ext>
                  </a:extLst>
                </a:gridCol>
                <a:gridCol w="328294">
                  <a:extLst>
                    <a:ext uri="{9D8B030D-6E8A-4147-A177-3AD203B41FA5}">
                      <a16:colId xmlns:a16="http://schemas.microsoft.com/office/drawing/2014/main" val="2454241350"/>
                    </a:ext>
                  </a:extLst>
                </a:gridCol>
                <a:gridCol w="4740223">
                  <a:extLst>
                    <a:ext uri="{9D8B030D-6E8A-4147-A177-3AD203B41FA5}">
                      <a16:colId xmlns:a16="http://schemas.microsoft.com/office/drawing/2014/main" val="3199104253"/>
                    </a:ext>
                  </a:extLst>
                </a:gridCol>
              </a:tblGrid>
              <a:tr h="319627">
                <a:tc>
                  <a:txBody>
                    <a:bodyPr/>
                    <a:lstStyle/>
                    <a:p>
                      <a:r>
                        <a:rPr lang="en-US" sz="1500"/>
                        <a:t>Coordinator</a:t>
                      </a:r>
                    </a:p>
                  </a:txBody>
                  <a:tcPr marL="79907" marR="79907" marT="39953" marB="39953" anchor="ctr">
                    <a:lnL>
                      <a:noFill/>
                    </a:lnL>
                    <a:lnR>
                      <a:noFill/>
                    </a:lnR>
                    <a:lnT>
                      <a:noFill/>
                    </a:lnT>
                    <a:lnB>
                      <a:noFill/>
                    </a:lnB>
                    <a:solidFill>
                      <a:srgbClr val="FFFFFF"/>
                    </a:solidFill>
                  </a:tcPr>
                </a:tc>
                <a:tc gridSpan="2">
                  <a:txBody>
                    <a:bodyPr/>
                    <a:lstStyle/>
                    <a:p>
                      <a:r>
                        <a:rPr lang="en-US" sz="1500" dirty="0"/>
                        <a:t>Participant</a:t>
                      </a:r>
                      <a:endParaRPr lang="en-US" dirty="0"/>
                    </a:p>
                  </a:txBody>
                  <a:tcPr marL="79907" marR="79907" marT="39953" marB="39953" anchor="ctr">
                    <a:lnL>
                      <a:noFill/>
                    </a:lnL>
                    <a:lnR>
                      <a:noFill/>
                    </a:lnR>
                    <a:lnT>
                      <a:noFill/>
                    </a:lnT>
                    <a:lnB>
                      <a:noFill/>
                    </a:lnB>
                    <a:solidFill>
                      <a:srgbClr val="FFFFFF"/>
                    </a:solidFill>
                  </a:tcPr>
                </a:tc>
                <a:tc hMerge="1">
                  <a:txBody>
                    <a:bodyPr/>
                    <a:lstStyle/>
                    <a:p>
                      <a:endParaRPr lang="en-US" sz="1500" dirty="0"/>
                    </a:p>
                  </a:txBody>
                  <a:tcPr marL="79907" marR="79907" marT="39953" marB="39953" anchor="ctr">
                    <a:lnL>
                      <a:noFill/>
                    </a:lnL>
                    <a:lnR>
                      <a:noFill/>
                    </a:lnR>
                    <a:lnT>
                      <a:noFill/>
                    </a:lnT>
                    <a:lnB>
                      <a:noFill/>
                    </a:lnB>
                    <a:solidFill>
                      <a:srgbClr val="FFFFFF"/>
                    </a:solidFill>
                  </a:tcPr>
                </a:tc>
                <a:extLst>
                  <a:ext uri="{0D108BD9-81ED-4DB2-BD59-A6C34878D82A}">
                    <a16:rowId xmlns:a16="http://schemas.microsoft.com/office/drawing/2014/main" val="1254005481"/>
                  </a:ext>
                </a:extLst>
              </a:tr>
              <a:tr h="319627">
                <a:tc gridSpan="3">
                  <a:txBody>
                    <a:bodyPr/>
                    <a:lstStyle/>
                    <a:p>
                      <a:r>
                        <a:rPr lang="en-US" sz="1500" dirty="0"/>
                        <a:t>----------------------- Phase 1 --------------------------------------------------------------------------------------------------------------------------------------------</a:t>
                      </a:r>
                    </a:p>
                  </a:txBody>
                  <a:tcPr marL="108023" marR="108023" marT="54011" marB="54011" anchor="ctr">
                    <a:lnL>
                      <a:noFill/>
                    </a:lnL>
                    <a:lnR>
                      <a:noFill/>
                    </a:lnR>
                    <a:lnT>
                      <a:noFill/>
                    </a:lnT>
                    <a:lnB>
                      <a:noFill/>
                    </a:lnB>
                    <a:solidFill>
                      <a:srgbClr val="FFFFFF"/>
                    </a:solidFill>
                  </a:tcPr>
                </a:tc>
                <a:tc hMerge="1">
                  <a:txBody>
                    <a:bodyPr/>
                    <a:lstStyle/>
                    <a:p>
                      <a:endParaRPr lang="en-US"/>
                    </a:p>
                  </a:txBody>
                  <a:tcPr>
                    <a:lnL w="12700" cmpd="sng">
                      <a:noFill/>
                      <a:prstDash val="solid"/>
                    </a:lnL>
                    <a:lnT w="12700" cmpd="sng">
                      <a:noFill/>
                      <a:prstDash val="solid"/>
                    </a:lnT>
                  </a:tcPr>
                </a:tc>
                <a:tc hMerge="1">
                  <a:txBody>
                    <a:bodyPr/>
                    <a:lstStyle/>
                    <a:p>
                      <a:endParaRPr lang="en-US" sz="1500" dirty="0"/>
                    </a:p>
                  </a:txBody>
                  <a:tcPr marL="108023" marR="108023" marT="54011" marB="54011" anchor="ctr">
                    <a:lnL>
                      <a:noFill/>
                    </a:lnL>
                    <a:lnR>
                      <a:noFill/>
                    </a:lnR>
                    <a:lnT>
                      <a:noFill/>
                    </a:lnT>
                    <a:lnB>
                      <a:noFill/>
                    </a:lnB>
                    <a:solidFill>
                      <a:srgbClr val="FFFFFF"/>
                    </a:solidFill>
                  </a:tcPr>
                </a:tc>
                <a:extLst>
                  <a:ext uri="{0D108BD9-81ED-4DB2-BD59-A6C34878D82A}">
                    <a16:rowId xmlns:a16="http://schemas.microsoft.com/office/drawing/2014/main" val="31438749"/>
                  </a:ext>
                </a:extLst>
              </a:tr>
              <a:tr h="1518225">
                <a:tc gridSpan="2">
                  <a:txBody>
                    <a:bodyPr/>
                    <a:lstStyle/>
                    <a:p>
                      <a:pPr>
                        <a:buFont typeface="Arial" panose="020B0604020202020204" pitchFamily="34" charset="0"/>
                        <a:buChar char="•"/>
                      </a:pPr>
                      <a:r>
                        <a:rPr lang="en-US" sz="1500" dirty="0" err="1"/>
                        <a:t>Precommit</a:t>
                      </a:r>
                      <a:r>
                        <a:rPr lang="en-US" sz="1500" dirty="0"/>
                        <a:t> (write to log </a:t>
                      </a:r>
                      <a:r>
                        <a:rPr lang="en-US" sz="1500" dirty="0" err="1"/>
                        <a:t>and.or</a:t>
                      </a:r>
                      <a:r>
                        <a:rPr lang="en-US" sz="1500" dirty="0"/>
                        <a:t> atomic storage)</a:t>
                      </a:r>
                    </a:p>
                    <a:p>
                      <a:pPr>
                        <a:buFont typeface="Arial" panose="020B0604020202020204" pitchFamily="34" charset="0"/>
                        <a:buChar char="•"/>
                      </a:pPr>
                      <a:r>
                        <a:rPr lang="en-US" sz="1500" dirty="0"/>
                        <a:t>Send request to all participants</a:t>
                      </a:r>
                    </a:p>
                  </a:txBody>
                  <a:tcPr marL="79907" marR="79907" marT="39953" marB="39953" anchor="ctr">
                    <a:lnL>
                      <a:noFill/>
                    </a:lnL>
                    <a:lnR>
                      <a:noFill/>
                    </a:lnR>
                    <a:lnT>
                      <a:noFill/>
                    </a:lnT>
                    <a:lnB>
                      <a:noFill/>
                    </a:lnB>
                    <a:solidFill>
                      <a:srgbClr val="FFFFFF"/>
                    </a:solidFill>
                  </a:tcPr>
                </a:tc>
                <a:tc hMerge="1">
                  <a:txBody>
                    <a:bodyPr/>
                    <a:lstStyle/>
                    <a:p>
                      <a:pPr>
                        <a:buFont typeface="Arial" panose="020B0604020202020204" pitchFamily="34" charset="0"/>
                        <a:buChar char="•"/>
                      </a:pPr>
                      <a:endParaRPr lang="en-US" sz="1500" dirty="0"/>
                    </a:p>
                  </a:txBody>
                  <a:tcPr marL="79907" marR="79907" marT="39953" marB="39953" anchor="ctr">
                    <a:lnL>
                      <a:noFill/>
                    </a:lnL>
                    <a:lnR>
                      <a:noFill/>
                    </a:lnR>
                    <a:lnB>
                      <a:noFill/>
                    </a:lnB>
                    <a:solidFill>
                      <a:srgbClr val="FFFFFF"/>
                    </a:solidFill>
                  </a:tcPr>
                </a:tc>
                <a:tc>
                  <a:txBody>
                    <a:bodyPr/>
                    <a:lstStyle/>
                    <a:p>
                      <a:pPr>
                        <a:buFont typeface="Arial" panose="020B0604020202020204" pitchFamily="34" charset="0"/>
                        <a:buChar char="•"/>
                      </a:pPr>
                      <a:r>
                        <a:rPr lang="en-US" sz="1500" dirty="0"/>
                        <a:t>Wait for request</a:t>
                      </a:r>
                    </a:p>
                    <a:p>
                      <a:pPr>
                        <a:buFont typeface="Arial" panose="020B0604020202020204" pitchFamily="34" charset="0"/>
                        <a:buChar char="•"/>
                      </a:pPr>
                      <a:r>
                        <a:rPr lang="en-US" sz="1500" dirty="0"/>
                        <a:t>Upon request, if ready:</a:t>
                      </a:r>
                    </a:p>
                    <a:p>
                      <a:pPr marL="742950" lvl="1" indent="-285750">
                        <a:buFont typeface="Arial" panose="020B0604020202020204" pitchFamily="34" charset="0"/>
                        <a:buChar char="•"/>
                      </a:pPr>
                      <a:r>
                        <a:rPr lang="en-US" sz="1500" dirty="0" err="1"/>
                        <a:t>Precommit</a:t>
                      </a:r>
                      <a:endParaRPr lang="en-US" sz="1500" dirty="0"/>
                    </a:p>
                    <a:p>
                      <a:pPr marL="742950" lvl="1" indent="-285750">
                        <a:buFont typeface="Arial" panose="020B0604020202020204" pitchFamily="34" charset="0"/>
                        <a:buChar char="•"/>
                      </a:pPr>
                      <a:r>
                        <a:rPr lang="en-US" sz="1500" dirty="0"/>
                        <a:t>Send coordinator YES</a:t>
                      </a:r>
                    </a:p>
                    <a:p>
                      <a:pPr>
                        <a:buFont typeface="Arial" panose="020B0604020202020204" pitchFamily="34" charset="0"/>
                        <a:buChar char="•"/>
                      </a:pPr>
                      <a:r>
                        <a:rPr lang="en-US" sz="1500" dirty="0"/>
                        <a:t>Upon request, if </a:t>
                      </a:r>
                      <a:r>
                        <a:rPr lang="en-US" sz="1500" i="1" dirty="0"/>
                        <a:t>not</a:t>
                      </a:r>
                      <a:r>
                        <a:rPr lang="en-US" sz="1500" dirty="0"/>
                        <a:t> ready:</a:t>
                      </a:r>
                    </a:p>
                    <a:p>
                      <a:pPr marL="742950" lvl="1" indent="-285750">
                        <a:buFont typeface="Arial" panose="020B0604020202020204" pitchFamily="34" charset="0"/>
                        <a:buChar char="•"/>
                      </a:pPr>
                      <a:r>
                        <a:rPr lang="en-US" sz="1500" dirty="0"/>
                        <a:t>Send coordinator NO</a:t>
                      </a:r>
                    </a:p>
                  </a:txBody>
                  <a:tcPr marL="79907" marR="79907" marT="39953" marB="39953" anchor="ctr">
                    <a:lnL>
                      <a:noFill/>
                    </a:lnL>
                    <a:lnR>
                      <a:noFill/>
                    </a:lnR>
                    <a:lnT>
                      <a:noFill/>
                    </a:lnT>
                    <a:lnB>
                      <a:noFill/>
                    </a:lnB>
                    <a:solidFill>
                      <a:srgbClr val="FFFFFF"/>
                    </a:solidFill>
                  </a:tcPr>
                </a:tc>
                <a:extLst>
                  <a:ext uri="{0D108BD9-81ED-4DB2-BD59-A6C34878D82A}">
                    <a16:rowId xmlns:a16="http://schemas.microsoft.com/office/drawing/2014/main" val="2228951551"/>
                  </a:ext>
                </a:extLst>
              </a:tr>
              <a:tr h="559346">
                <a:tc gridSpan="3">
                  <a:txBody>
                    <a:bodyPr/>
                    <a:lstStyle/>
                    <a:p>
                      <a:r>
                        <a:rPr lang="en-US" sz="1500" dirty="0"/>
                        <a:t>Coordinator blocks waiting for ALL replies </a:t>
                      </a:r>
                      <a:br>
                        <a:rPr lang="en-US" sz="1500" dirty="0"/>
                      </a:br>
                      <a:r>
                        <a:rPr lang="en-US" sz="1500" dirty="0"/>
                        <a:t>(A time out is possible -- that would mandate an ABORT)</a:t>
                      </a:r>
                    </a:p>
                  </a:txBody>
                  <a:tcPr marL="108023" marR="108023" marT="54011" marB="54011" anchor="ctr">
                    <a:lnL>
                      <a:noFill/>
                    </a:lnL>
                    <a:lnR>
                      <a:noFill/>
                    </a:lnR>
                    <a:lnT>
                      <a:noFill/>
                    </a:lnT>
                    <a:lnB>
                      <a:noFill/>
                    </a:lnB>
                    <a:solidFill>
                      <a:srgbClr val="FFFFFF"/>
                    </a:solidFill>
                  </a:tcPr>
                </a:tc>
                <a:tc hMerge="1">
                  <a:txBody>
                    <a:bodyPr/>
                    <a:lstStyle/>
                    <a:p>
                      <a:endParaRPr lang="en-US"/>
                    </a:p>
                  </a:txBody>
                  <a:tcPr>
                    <a:lnL w="12700" cmpd="sng">
                      <a:noFill/>
                      <a:prstDash val="solid"/>
                    </a:lnL>
                    <a:lnT w="12700" cmpd="sng">
                      <a:noFill/>
                      <a:prstDash val="solid"/>
                    </a:lnT>
                  </a:tcPr>
                </a:tc>
                <a:tc hMerge="1">
                  <a:txBody>
                    <a:bodyPr/>
                    <a:lstStyle/>
                    <a:p>
                      <a:endParaRPr lang="en-US" sz="1500"/>
                    </a:p>
                  </a:txBody>
                  <a:tcPr marL="108023" marR="108023" marT="54011" marB="54011" anchor="ctr">
                    <a:lnL>
                      <a:noFill/>
                    </a:lnL>
                    <a:lnR>
                      <a:noFill/>
                    </a:lnR>
                    <a:lnT>
                      <a:noFill/>
                    </a:lnT>
                    <a:lnB>
                      <a:noFill/>
                    </a:lnB>
                    <a:solidFill>
                      <a:srgbClr val="FFFFFF"/>
                    </a:solidFill>
                  </a:tcPr>
                </a:tc>
                <a:extLst>
                  <a:ext uri="{0D108BD9-81ED-4DB2-BD59-A6C34878D82A}">
                    <a16:rowId xmlns:a16="http://schemas.microsoft.com/office/drawing/2014/main" val="4095815473"/>
                  </a:ext>
                </a:extLst>
              </a:tr>
              <a:tr h="153145">
                <a:tc gridSpan="3">
                  <a:txBody>
                    <a:bodyPr/>
                    <a:lstStyle/>
                    <a:p>
                      <a:r>
                        <a:rPr lang="en-US" sz="1500" dirty="0"/>
                        <a:t>----------------------- Phase 2 -------------------------------------------------------------------------------------------------------------------------------------------------</a:t>
                      </a:r>
                    </a:p>
                  </a:txBody>
                  <a:tcPr marL="108023" marR="108023" marT="54011" marB="54011" anchor="ctr">
                    <a:lnL>
                      <a:noFill/>
                    </a:lnL>
                    <a:lnR>
                      <a:noFill/>
                    </a:lnR>
                    <a:lnT>
                      <a:noFill/>
                    </a:lnT>
                    <a:lnB>
                      <a:noFill/>
                    </a:lnB>
                    <a:solidFill>
                      <a:srgbClr val="FFFFFF"/>
                    </a:solidFill>
                  </a:tcPr>
                </a:tc>
                <a:tc hMerge="1">
                  <a:txBody>
                    <a:bodyPr/>
                    <a:lstStyle/>
                    <a:p>
                      <a:endParaRPr lang="en-US"/>
                    </a:p>
                  </a:txBody>
                  <a:tcPr>
                    <a:lnL w="12700" cmpd="sng">
                      <a:noFill/>
                      <a:prstDash val="solid"/>
                    </a:lnL>
                  </a:tcPr>
                </a:tc>
                <a:tc hMerge="1">
                  <a:txBody>
                    <a:bodyPr/>
                    <a:lstStyle/>
                    <a:p>
                      <a:endParaRPr lang="en-US" sz="1500"/>
                    </a:p>
                  </a:txBody>
                  <a:tcPr marL="108023" marR="108023" marT="54011" marB="54011" anchor="ctr">
                    <a:lnL>
                      <a:noFill/>
                    </a:lnL>
                    <a:lnR>
                      <a:noFill/>
                    </a:lnR>
                    <a:lnT>
                      <a:noFill/>
                    </a:lnT>
                    <a:lnB>
                      <a:noFill/>
                    </a:lnB>
                    <a:solidFill>
                      <a:srgbClr val="FFFFFF"/>
                    </a:solidFill>
                  </a:tcPr>
                </a:tc>
                <a:extLst>
                  <a:ext uri="{0D108BD9-81ED-4DB2-BD59-A6C34878D82A}">
                    <a16:rowId xmlns:a16="http://schemas.microsoft.com/office/drawing/2014/main" val="3704716963"/>
                  </a:ext>
                </a:extLst>
              </a:tr>
              <a:tr h="1038785">
                <a:tc>
                  <a:txBody>
                    <a:bodyPr/>
                    <a:lstStyle/>
                    <a:p>
                      <a:r>
                        <a:rPr lang="en-US" sz="1500" dirty="0"/>
                        <a:t>This is the point of no return!</a:t>
                      </a:r>
                    </a:p>
                    <a:p>
                      <a:pPr>
                        <a:buFont typeface="Arial" panose="020B0604020202020204" pitchFamily="34" charset="0"/>
                        <a:buChar char="•"/>
                      </a:pPr>
                      <a:r>
                        <a:rPr lang="en-US" sz="1500" dirty="0"/>
                        <a:t>If all participants voted YES then send commit to each participant</a:t>
                      </a:r>
                    </a:p>
                    <a:p>
                      <a:pPr>
                        <a:buFont typeface="Arial" panose="020B0604020202020204" pitchFamily="34" charset="0"/>
                        <a:buChar char="•"/>
                      </a:pPr>
                      <a:r>
                        <a:rPr lang="en-US" sz="1500" dirty="0"/>
                        <a:t>Otherwise send ABORT to each participant</a:t>
                      </a:r>
                    </a:p>
                  </a:txBody>
                  <a:tcPr marL="79907" marR="79907" marT="39953" marB="39953" anchor="ctr">
                    <a:lnL>
                      <a:noFill/>
                    </a:lnL>
                    <a:lnR>
                      <a:noFill/>
                    </a:lnR>
                    <a:lnT>
                      <a:noFill/>
                    </a:lnT>
                    <a:lnB>
                      <a:noFill/>
                    </a:lnB>
                    <a:solidFill>
                      <a:srgbClr val="FFFFFF"/>
                    </a:solidFill>
                  </a:tcPr>
                </a:tc>
                <a:tc gridSpan="2">
                  <a:txBody>
                    <a:bodyPr/>
                    <a:lstStyle/>
                    <a:p>
                      <a:r>
                        <a:rPr lang="en-US" sz="1500" dirty="0"/>
                        <a:t>Wait for "the word" from the coordinator</a:t>
                      </a:r>
                    </a:p>
                    <a:p>
                      <a:pPr>
                        <a:buFont typeface="Arial" panose="020B0604020202020204" pitchFamily="34" charset="0"/>
                        <a:buChar char="•"/>
                      </a:pPr>
                      <a:r>
                        <a:rPr lang="en-US" sz="1500" dirty="0"/>
                        <a:t>If COMMIT, then COMMIT (transaction becomes visible)</a:t>
                      </a:r>
                    </a:p>
                    <a:p>
                      <a:pPr>
                        <a:buFont typeface="Arial" panose="020B0604020202020204" pitchFamily="34" charset="0"/>
                        <a:buChar char="•"/>
                      </a:pPr>
                      <a:r>
                        <a:rPr lang="en-US" sz="1500" dirty="0"/>
                        <a:t>If ABORT, then ABORT (gone for good)</a:t>
                      </a:r>
                    </a:p>
                  </a:txBody>
                  <a:tcPr marL="79907" marR="79907" marT="39953" marB="39953" anchor="ctr">
                    <a:lnL>
                      <a:noFill/>
                    </a:lnL>
                    <a:lnR>
                      <a:noFill/>
                    </a:lnR>
                    <a:lnT w="12700" cmpd="sng">
                      <a:noFill/>
                      <a:prstDash val="solid"/>
                    </a:lnT>
                    <a:lnB>
                      <a:noFill/>
                    </a:lnB>
                    <a:lnTlToBr w="12700" cmpd="sng">
                      <a:noFill/>
                      <a:prstDash val="solid"/>
                    </a:lnTlToBr>
                    <a:lnBlToTr w="12700" cmpd="sng">
                      <a:noFill/>
                      <a:prstDash val="solid"/>
                    </a:lnBlToTr>
                    <a:solidFill>
                      <a:srgbClr val="FFFFFF"/>
                    </a:solidFill>
                  </a:tcPr>
                </a:tc>
                <a:tc hMerge="1">
                  <a:txBody>
                    <a:bodyPr/>
                    <a:lstStyle/>
                    <a:p>
                      <a:r>
                        <a:rPr lang="en-US" sz="1500" dirty="0"/>
                        <a:t>Wait for "the word" from the coordinator</a:t>
                      </a:r>
                    </a:p>
                    <a:p>
                      <a:pPr>
                        <a:buFont typeface="Arial" panose="020B0604020202020204" pitchFamily="34" charset="0"/>
                        <a:buChar char="•"/>
                      </a:pPr>
                      <a:r>
                        <a:rPr lang="en-US" sz="1500" dirty="0"/>
                        <a:t>If COMMIT, then COMMIT (transaction becomes visible)</a:t>
                      </a:r>
                    </a:p>
                    <a:p>
                      <a:pPr>
                        <a:buFont typeface="Arial" panose="020B0604020202020204" pitchFamily="34" charset="0"/>
                        <a:buChar char="•"/>
                      </a:pPr>
                      <a:r>
                        <a:rPr lang="en-US" sz="1500" dirty="0"/>
                        <a:t>If ABORT, then ABORT (gone for good)</a:t>
                      </a:r>
                    </a:p>
                  </a:txBody>
                  <a:tcPr marL="79907" marR="79907" marT="39953" marB="39953" anchor="ctr">
                    <a:lnL>
                      <a:noFill/>
                    </a:lnL>
                    <a:lnR>
                      <a:noFill/>
                    </a:lnR>
                    <a:lnT>
                      <a:noFill/>
                    </a:lnT>
                    <a:lnB>
                      <a:noFill/>
                    </a:lnB>
                    <a:solidFill>
                      <a:srgbClr val="FFFFFF"/>
                    </a:solidFill>
                  </a:tcPr>
                </a:tc>
                <a:extLst>
                  <a:ext uri="{0D108BD9-81ED-4DB2-BD59-A6C34878D82A}">
                    <a16:rowId xmlns:a16="http://schemas.microsoft.com/office/drawing/2014/main" val="748792784"/>
                  </a:ext>
                </a:extLst>
              </a:tr>
            </a:tbl>
          </a:graphicData>
        </a:graphic>
      </p:graphicFrame>
    </p:spTree>
    <p:extLst>
      <p:ext uri="{BB962C8B-B14F-4D97-AF65-F5344CB8AC3E}">
        <p14:creationId xmlns:p14="http://schemas.microsoft.com/office/powerpoint/2010/main" val="3282786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67DBD-6025-48F7-9A7A-805498B45857}"/>
              </a:ext>
            </a:extLst>
          </p:cNvPr>
          <p:cNvSpPr>
            <a:spLocks noGrp="1"/>
          </p:cNvSpPr>
          <p:nvPr>
            <p:ph type="title"/>
          </p:nvPr>
        </p:nvSpPr>
        <p:spPr/>
        <p:txBody>
          <a:bodyPr/>
          <a:lstStyle/>
          <a:p>
            <a:r>
              <a:rPr lang="en-US" dirty="0"/>
              <a:t>Two Phase Commit (2PC)</a:t>
            </a:r>
          </a:p>
        </p:txBody>
      </p:sp>
      <p:pic>
        <p:nvPicPr>
          <p:cNvPr id="3074" name="Picture 2" descr="http://www.andrew.cmu.edu/course/15-440-f14/applications/ln/2pc-coord.jpg">
            <a:extLst>
              <a:ext uri="{FF2B5EF4-FFF2-40B4-BE49-F238E27FC236}">
                <a16:creationId xmlns:a16="http://schemas.microsoft.com/office/drawing/2014/main" id="{391B5826-C6E9-48AB-AD6A-C3CECAC2A8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580" y="2070547"/>
            <a:ext cx="3935430" cy="390374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www.andrew.cmu.edu/course/15-440-f14/applications/ln/2pc-part.jpg">
            <a:extLst>
              <a:ext uri="{FF2B5EF4-FFF2-40B4-BE49-F238E27FC236}">
                <a16:creationId xmlns:a16="http://schemas.microsoft.com/office/drawing/2014/main" id="{EA7D381A-584A-4806-8FF2-B5F1036AA5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6694" y="2070548"/>
            <a:ext cx="3552558" cy="3867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496976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676</TotalTime>
  <Words>819</Words>
  <Application>Microsoft Office PowerPoint</Application>
  <PresentationFormat>Widescreen</PresentationFormat>
  <Paragraphs>106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Gill Sans MT</vt:lpstr>
      <vt:lpstr>Times New Roman</vt:lpstr>
      <vt:lpstr>Gallery</vt:lpstr>
      <vt:lpstr>14-736:  Distributed Systems</vt:lpstr>
      <vt:lpstr>ACID</vt:lpstr>
      <vt:lpstr>ACID</vt:lpstr>
      <vt:lpstr>Transaction</vt:lpstr>
      <vt:lpstr>Commit Point</vt:lpstr>
      <vt:lpstr>Transaction Example</vt:lpstr>
      <vt:lpstr>Atomic Commit Protocol</vt:lpstr>
      <vt:lpstr>Two Phase Commit (2PC)</vt:lpstr>
      <vt:lpstr>Two Phase Commit (2PC)</vt:lpstr>
      <vt:lpstr>Three Phase Commit (3PC)</vt:lpstr>
      <vt:lpstr>Three Phase Commit (3PC)</vt:lpstr>
      <vt:lpstr>Concurrency and Transactions</vt:lpstr>
      <vt:lpstr>Two Phase Locking (2PL)</vt:lpstr>
      <vt:lpstr>Two Phase Locking</vt:lpstr>
      <vt:lpstr>Serializability</vt:lpstr>
      <vt:lpstr>Serializability Graph</vt:lpstr>
      <vt:lpstr>Serializability Graph</vt:lpstr>
      <vt:lpstr>“Don’t Let The Perfect Become The Enemy of the Good”</vt:lpstr>
      <vt:lpstr>BASE</vt:lpstr>
      <vt:lpstr>CAP/Brewer Conjecture</vt:lpstr>
      <vt:lpstr>CAP/Brewer Conjecture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14-736:  Distributed Systems</dc:title>
  <dc:creator>Gregory Kesden</dc:creator>
  <cp:lastModifiedBy>Gregory Kesden</cp:lastModifiedBy>
  <cp:revision>9</cp:revision>
  <dcterms:created xsi:type="dcterms:W3CDTF">2018-03-21T04:13:31Z</dcterms:created>
  <dcterms:modified xsi:type="dcterms:W3CDTF">2019-03-25T04:06:44Z</dcterms:modified>
</cp:coreProperties>
</file>