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1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35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29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06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29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4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97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31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6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55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0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80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0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77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5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81BC-6EA7-4076-AA95-1063A9DC7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14-736:</a:t>
            </a:r>
            <a:br>
              <a:rPr lang="en-US" dirty="0"/>
            </a:br>
            <a:r>
              <a:rPr lang="en-US" dirty="0"/>
              <a:t>Distributed </a:t>
            </a:r>
            <a:r>
              <a:rPr lang="en-US" dirty="0" err="1"/>
              <a:t>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79DE8-65C1-4EA2-8FDD-F1A2281BD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Lecture 14 </a:t>
            </a:r>
            <a:r>
              <a:rPr lang="en-US" dirty="0"/>
              <a:t>* </a:t>
            </a:r>
            <a:r>
              <a:rPr lang="en-US"/>
              <a:t>Spring 2019 </a:t>
            </a:r>
            <a:r>
              <a:rPr lang="en-US" dirty="0"/>
              <a:t>* Kesden</a:t>
            </a:r>
          </a:p>
        </p:txBody>
      </p:sp>
    </p:spTree>
    <p:extLst>
      <p:ext uri="{BB962C8B-B14F-4D97-AF65-F5344CB8AC3E}">
        <p14:creationId xmlns:p14="http://schemas.microsoft.com/office/powerpoint/2010/main" val="74869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scale, hardware failure is the norm, not the exception</a:t>
            </a:r>
          </a:p>
          <a:p>
            <a:pPr lvl="1"/>
            <a:r>
              <a:rPr lang="en-US" dirty="0"/>
              <a:t>Continued availability via quick detection and work-around, and eventual automatic </a:t>
            </a:r>
            <a:r>
              <a:rPr lang="en-US" dirty="0" err="1"/>
              <a:t>rull</a:t>
            </a:r>
            <a:r>
              <a:rPr lang="en-US" dirty="0"/>
              <a:t> recovery is key</a:t>
            </a:r>
          </a:p>
          <a:p>
            <a:r>
              <a:rPr lang="en-US" dirty="0"/>
              <a:t>Applications stream data for batch processing</a:t>
            </a:r>
          </a:p>
          <a:p>
            <a:pPr lvl="1"/>
            <a:r>
              <a:rPr lang="en-US" dirty="0"/>
              <a:t>Not designed for random access, editing, interactive use,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Emphasis is on throughput, not latency</a:t>
            </a:r>
          </a:p>
          <a:p>
            <a:r>
              <a:rPr lang="en-US" dirty="0"/>
              <a:t>Large data sets</a:t>
            </a:r>
          </a:p>
          <a:p>
            <a:pPr lvl="1"/>
            <a:r>
              <a:rPr lang="en-US" dirty="0"/>
              <a:t>Tens of millions of files many terabytes per instance</a:t>
            </a:r>
          </a:p>
        </p:txBody>
      </p:sp>
    </p:spTree>
    <p:extLst>
      <p:ext uri="{BB962C8B-B14F-4D97-AF65-F5344CB8AC3E}">
        <p14:creationId xmlns:p14="http://schemas.microsoft.com/office/powerpoint/2010/main" val="375150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Assumptions, </a:t>
            </a:r>
            <a:r>
              <a:rPr lang="en-US" i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Coherency Model = Lower overhead, higher throughput</a:t>
            </a:r>
          </a:p>
          <a:p>
            <a:pPr lvl="1"/>
            <a:r>
              <a:rPr lang="en-US" dirty="0"/>
              <a:t>Write Once, Read Many (WORM)</a:t>
            </a:r>
          </a:p>
          <a:p>
            <a:pPr lvl="1"/>
            <a:r>
              <a:rPr lang="en-US" dirty="0"/>
              <a:t>Gets rid of most concurrency control and resulting need for slow, blocking coordination</a:t>
            </a:r>
          </a:p>
          <a:p>
            <a:r>
              <a:rPr lang="en-US" dirty="0"/>
              <a:t>“Moving computation is cheaper than moving data”</a:t>
            </a:r>
          </a:p>
          <a:p>
            <a:pPr lvl="1"/>
            <a:r>
              <a:rPr lang="en-US" dirty="0"/>
              <a:t>The data is huge, the network is relatively slow, and the computation per unit of data is small.</a:t>
            </a:r>
          </a:p>
          <a:p>
            <a:pPr lvl="1"/>
            <a:r>
              <a:rPr lang="en-US" dirty="0"/>
              <a:t>Moving (Migration) may not be necessary – mostly just placement of computation </a:t>
            </a:r>
          </a:p>
          <a:p>
            <a:r>
              <a:rPr lang="en-US" dirty="0"/>
              <a:t>Portability, even across heterogeneous infrastructure</a:t>
            </a:r>
          </a:p>
          <a:p>
            <a:pPr lvl="1"/>
            <a:r>
              <a:rPr lang="en-US" dirty="0"/>
              <a:t>At scale, things can be different, fundamentally, or as updates roll-out</a:t>
            </a:r>
          </a:p>
        </p:txBody>
      </p:sp>
    </p:spTree>
    <p:extLst>
      <p:ext uri="{BB962C8B-B14F-4D97-AF65-F5344CB8AC3E}">
        <p14:creationId xmlns:p14="http://schemas.microsoft.com/office/powerpoint/2010/main" val="342420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Architecture</a:t>
            </a:r>
          </a:p>
        </p:txBody>
      </p:sp>
      <p:pic>
        <p:nvPicPr>
          <p:cNvPr id="1026" name="Picture 2" descr="HDFS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15" y="2076021"/>
            <a:ext cx="5460572" cy="3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NameNode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Master-slave architecture</a:t>
            </a:r>
          </a:p>
          <a:p>
            <a:r>
              <a:rPr lang="en-US" dirty="0"/>
              <a:t>1x </a:t>
            </a:r>
            <a:r>
              <a:rPr lang="en-US" dirty="0" err="1"/>
              <a:t>NameNode</a:t>
            </a:r>
            <a:r>
              <a:rPr lang="en-US" dirty="0"/>
              <a:t> (coordinator)</a:t>
            </a:r>
          </a:p>
          <a:p>
            <a:pPr lvl="1"/>
            <a:r>
              <a:rPr lang="en-US" dirty="0"/>
              <a:t>Manages name space, coordinates for clients</a:t>
            </a:r>
          </a:p>
          <a:p>
            <a:pPr lvl="1"/>
            <a:r>
              <a:rPr lang="en-US" dirty="0"/>
              <a:t>Directory lookups and changes</a:t>
            </a:r>
          </a:p>
          <a:p>
            <a:pPr lvl="1"/>
            <a:r>
              <a:rPr lang="en-US" dirty="0"/>
              <a:t>Block to </a:t>
            </a:r>
            <a:r>
              <a:rPr lang="en-US" dirty="0" err="1"/>
              <a:t>DataNode</a:t>
            </a:r>
            <a:r>
              <a:rPr lang="en-US" dirty="0"/>
              <a:t> mappings</a:t>
            </a:r>
          </a:p>
          <a:p>
            <a:r>
              <a:rPr lang="en-US" dirty="0"/>
              <a:t>Files are composed of blocks</a:t>
            </a:r>
          </a:p>
          <a:p>
            <a:pPr lvl="1"/>
            <a:r>
              <a:rPr lang="en-US" dirty="0"/>
              <a:t>Blocks are stored by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Note: User data never comes to or from a </a:t>
            </a:r>
            <a:r>
              <a:rPr lang="en-US" dirty="0" err="1"/>
              <a:t>NameNode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NameNode</a:t>
            </a:r>
            <a:r>
              <a:rPr lang="en-US" dirty="0"/>
              <a:t> just coordinates</a:t>
            </a:r>
          </a:p>
        </p:txBody>
      </p:sp>
    </p:spTree>
    <p:extLst>
      <p:ext uri="{BB962C8B-B14F-4D97-AF65-F5344CB8AC3E}">
        <p14:creationId xmlns:p14="http://schemas.microsoft.com/office/powerpoint/2010/main" val="1100741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DataNodes</a:t>
            </a:r>
            <a:r>
              <a:rPr lang="en-US" dirty="0"/>
              <a:t> (participants)</a:t>
            </a:r>
          </a:p>
          <a:p>
            <a:pPr lvl="1"/>
            <a:r>
              <a:rPr lang="en-US" dirty="0"/>
              <a:t>One per node in the cluster. Represent the node to the </a:t>
            </a:r>
            <a:r>
              <a:rPr lang="en-US" dirty="0" err="1"/>
              <a:t>NameNode</a:t>
            </a:r>
            <a:endParaRPr lang="en-US" dirty="0"/>
          </a:p>
          <a:p>
            <a:pPr lvl="1"/>
            <a:r>
              <a:rPr lang="en-US" dirty="0"/>
              <a:t>Manage storage attached to node</a:t>
            </a:r>
          </a:p>
          <a:p>
            <a:pPr lvl="1"/>
            <a:r>
              <a:rPr lang="en-US" dirty="0"/>
              <a:t>Handles read(), write() requests, </a:t>
            </a:r>
            <a:r>
              <a:rPr lang="en-US" dirty="0" err="1"/>
              <a:t>etc</a:t>
            </a:r>
            <a:r>
              <a:rPr lang="en-US" dirty="0"/>
              <a:t> for clients</a:t>
            </a:r>
          </a:p>
          <a:p>
            <a:pPr lvl="1"/>
            <a:r>
              <a:rPr lang="en-US" dirty="0"/>
              <a:t>Store blocks as per </a:t>
            </a:r>
            <a:r>
              <a:rPr lang="en-US" dirty="0" err="1"/>
              <a:t>NameNode</a:t>
            </a:r>
            <a:endParaRPr lang="en-US" dirty="0"/>
          </a:p>
          <a:p>
            <a:pPr lvl="2"/>
            <a:r>
              <a:rPr lang="en-US" dirty="0"/>
              <a:t>Create and Delete blocks, Replicate Blocks</a:t>
            </a:r>
          </a:p>
        </p:txBody>
      </p:sp>
    </p:spTree>
    <p:extLst>
      <p:ext uri="{BB962C8B-B14F-4D97-AF65-F5344CB8AC3E}">
        <p14:creationId xmlns:p14="http://schemas.microsoft.com/office/powerpoint/2010/main" val="172511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name space</a:t>
            </a:r>
          </a:p>
          <a:p>
            <a:pPr lvl="1"/>
            <a:r>
              <a:rPr lang="en-US" dirty="0"/>
              <a:t>Directories, subdirectories, and files</a:t>
            </a:r>
          </a:p>
          <a:p>
            <a:r>
              <a:rPr lang="en-US" dirty="0"/>
              <a:t>Managed by </a:t>
            </a:r>
            <a:r>
              <a:rPr lang="en-US" dirty="0" err="1"/>
              <a:t>NameNode</a:t>
            </a:r>
            <a:endParaRPr lang="en-US" dirty="0"/>
          </a:p>
          <a:p>
            <a:r>
              <a:rPr lang="en-US" dirty="0"/>
              <a:t>Maybe not needed, but low overhead</a:t>
            </a:r>
          </a:p>
          <a:p>
            <a:pPr lvl="1"/>
            <a:r>
              <a:rPr lang="en-US" dirty="0"/>
              <a:t>Files are huge and processed in entirety</a:t>
            </a:r>
          </a:p>
          <a:p>
            <a:pPr lvl="1"/>
            <a:r>
              <a:rPr lang="en-US" dirty="0"/>
              <a:t>Name to block lookups are rare</a:t>
            </a:r>
          </a:p>
          <a:p>
            <a:pPr lvl="1"/>
            <a:r>
              <a:rPr lang="en-US" dirty="0"/>
              <a:t>Remember, model is streaming of large files for processing</a:t>
            </a:r>
          </a:p>
          <a:p>
            <a:pPr lvl="1"/>
            <a:r>
              <a:rPr lang="en-US" dirty="0"/>
              <a:t>Throughput, not latency, is optimized</a:t>
            </a:r>
          </a:p>
        </p:txBody>
      </p:sp>
    </p:spTree>
    <p:extLst>
      <p:ext uri="{BB962C8B-B14F-4D97-AF65-F5344CB8AC3E}">
        <p14:creationId xmlns:p14="http://schemas.microsoft.com/office/powerpoint/2010/main" val="337359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(Just to be really clear)</a:t>
            </a:r>
          </a:p>
          <a:p>
            <a:r>
              <a:rPr lang="en-US" dirty="0"/>
              <a:t>Read anywhere</a:t>
            </a:r>
          </a:p>
          <a:p>
            <a:pPr lvl="1"/>
            <a:r>
              <a:rPr lang="en-US" dirty="0"/>
              <a:t>Streaming is in parallel across blocks across </a:t>
            </a:r>
            <a:r>
              <a:rPr lang="en-US" dirty="0" err="1"/>
              <a:t>DataNodes</a:t>
            </a:r>
            <a:endParaRPr lang="en-US" dirty="0"/>
          </a:p>
          <a:p>
            <a:r>
              <a:rPr lang="en-US" dirty="0"/>
              <a:t>Write only at end (append)</a:t>
            </a:r>
          </a:p>
          <a:p>
            <a:r>
              <a:rPr lang="en-US" dirty="0"/>
              <a:t>Delete whole file (rare)</a:t>
            </a:r>
          </a:p>
          <a:p>
            <a:r>
              <a:rPr lang="en-US" dirty="0"/>
              <a:t>No edit/random write,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3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716" y="2556932"/>
            <a:ext cx="9601196" cy="3318936"/>
          </a:xfrm>
        </p:spPr>
        <p:txBody>
          <a:bodyPr/>
          <a:lstStyle/>
          <a:p>
            <a:r>
              <a:rPr lang="en-US" dirty="0"/>
              <a:t>Blocks are replicated by default</a:t>
            </a:r>
          </a:p>
          <a:p>
            <a:pPr lvl="1"/>
            <a:r>
              <a:rPr lang="en-US" dirty="0"/>
              <a:t>Blocks are all same size (except tail)</a:t>
            </a:r>
          </a:p>
          <a:p>
            <a:pPr lvl="1"/>
            <a:r>
              <a:rPr lang="en-US" dirty="0"/>
              <a:t>Fault tolerance</a:t>
            </a:r>
          </a:p>
          <a:p>
            <a:pPr lvl="1"/>
            <a:r>
              <a:rPr lang="en-US" dirty="0"/>
              <a:t>Opportunities for parallelism</a:t>
            </a:r>
          </a:p>
          <a:p>
            <a:r>
              <a:rPr lang="en-US" dirty="0" err="1"/>
              <a:t>NameNode</a:t>
            </a:r>
            <a:r>
              <a:rPr lang="en-US" dirty="0"/>
              <a:t> managed replication</a:t>
            </a:r>
          </a:p>
          <a:p>
            <a:pPr lvl="1"/>
            <a:r>
              <a:rPr lang="en-US" dirty="0"/>
              <a:t>Based upon heartbeats, block reports (per </a:t>
            </a:r>
            <a:r>
              <a:rPr lang="en-US" dirty="0" err="1"/>
              <a:t>dataNode</a:t>
            </a:r>
            <a:r>
              <a:rPr lang="en-US" dirty="0"/>
              <a:t> report of available blocks), and replication factor for file (per file metadata)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5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pic>
        <p:nvPicPr>
          <p:cNvPr id="2050" name="Picture 2" descr="HDFS Data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39" y="2451935"/>
            <a:ext cx="6166714" cy="37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5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+ 3-Tier Model is default</a:t>
            </a:r>
          </a:p>
        </p:txBody>
      </p:sp>
    </p:spTree>
    <p:extLst>
      <p:ext uri="{BB962C8B-B14F-4D97-AF65-F5344CB8AC3E}">
        <p14:creationId xmlns:p14="http://schemas.microsoft.com/office/powerpoint/2010/main" val="227529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A6B-95BC-4E68-B395-F7961BC9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Diversion: Raids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5F15-12D7-48CF-AA2E-27E96D05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“Redundant Array of Inexpensive Disks”</a:t>
            </a:r>
          </a:p>
          <a:p>
            <a:pPr lvl="1"/>
            <a:r>
              <a:rPr lang="en-US" dirty="0"/>
              <a:t>Original goal: Use cheap disks for robust bulk storage</a:t>
            </a:r>
          </a:p>
          <a:p>
            <a:r>
              <a:rPr lang="en-US" dirty="0"/>
              <a:t>“Redundant Array of Independent Disks”</a:t>
            </a:r>
          </a:p>
          <a:p>
            <a:pPr lvl="1"/>
            <a:r>
              <a:rPr lang="en-US" dirty="0"/>
              <a:t>Disks aren’t really differentiated by reliability anymore</a:t>
            </a:r>
          </a:p>
          <a:p>
            <a:pPr lvl="1"/>
            <a:r>
              <a:rPr lang="en-US" dirty="0"/>
              <a:t>Goal: More robust</a:t>
            </a:r>
          </a:p>
          <a:p>
            <a:pPr lvl="1"/>
            <a:r>
              <a:rPr lang="en-US" dirty="0"/>
              <a:t>Goal: Larger volume</a:t>
            </a:r>
          </a:p>
          <a:p>
            <a:pPr lvl="1"/>
            <a:r>
              <a:rPr lang="en-US" dirty="0"/>
              <a:t>Goal: Higher throughput</a:t>
            </a:r>
          </a:p>
          <a:p>
            <a:r>
              <a:rPr lang="en-US" dirty="0"/>
              <a:t>Big idea: Spread data over multiple drives in parallel to get higher throughput while using parity for robustness. </a:t>
            </a:r>
          </a:p>
        </p:txBody>
      </p:sp>
    </p:spTree>
    <p:extLst>
      <p:ext uri="{BB962C8B-B14F-4D97-AF65-F5344CB8AC3E}">
        <p14:creationId xmlns:p14="http://schemas.microsoft.com/office/powerpoint/2010/main" val="11585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Placement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bandwidth within rack greater than outside of rack</a:t>
            </a:r>
          </a:p>
          <a:p>
            <a:r>
              <a:rPr lang="en-US" dirty="0"/>
              <a:t>Default placement</a:t>
            </a:r>
          </a:p>
          <a:p>
            <a:pPr lvl="1"/>
            <a:r>
              <a:rPr lang="en-US" dirty="0"/>
              <a:t>2 nodes on same rack, one different rack (Beyond 3? Random, below replicas/rack limit)</a:t>
            </a:r>
          </a:p>
          <a:p>
            <a:pPr lvl="1"/>
            <a:r>
              <a:rPr lang="en-US" dirty="0"/>
              <a:t>Fault tolerance, parallelism, lower network overhead than spreading farther</a:t>
            </a:r>
          </a:p>
          <a:p>
            <a:r>
              <a:rPr lang="en-US" dirty="0"/>
              <a:t>Read from closest replica (rack, site, global)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0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Metadata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331"/>
            <a:ext cx="9601196" cy="38112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EditLog</a:t>
            </a:r>
            <a:r>
              <a:rPr lang="en-US" dirty="0"/>
              <a:t> keeps all metadata changes.	</a:t>
            </a:r>
          </a:p>
          <a:p>
            <a:pPr lvl="1"/>
            <a:r>
              <a:rPr lang="en-US" dirty="0"/>
              <a:t>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keeps all FS metadata </a:t>
            </a:r>
          </a:p>
          <a:p>
            <a:pPr lvl="1"/>
            <a:r>
              <a:rPr lang="en-US" dirty="0"/>
              <a:t>Also stored in local host FS</a:t>
            </a:r>
          </a:p>
          <a:p>
            <a:r>
              <a:rPr lang="en-US" dirty="0" err="1"/>
              <a:t>FSImage</a:t>
            </a:r>
            <a:r>
              <a:rPr lang="en-US" dirty="0"/>
              <a:t> kept in memory for use</a:t>
            </a:r>
          </a:p>
          <a:p>
            <a:pPr lvl="1"/>
            <a:r>
              <a:rPr lang="en-US" dirty="0"/>
              <a:t>Periodically (time interval, operation count), merges in changes and checkpoints</a:t>
            </a:r>
          </a:p>
          <a:p>
            <a:pPr lvl="1"/>
            <a:r>
              <a:rPr lang="en-US" dirty="0"/>
              <a:t>Can truncate </a:t>
            </a:r>
            <a:r>
              <a:rPr lang="en-US" dirty="0" err="1"/>
              <a:t>EditLog</a:t>
            </a:r>
            <a:r>
              <a:rPr lang="en-US" dirty="0"/>
              <a:t> via checkpoint</a:t>
            </a:r>
          </a:p>
          <a:p>
            <a:r>
              <a:rPr lang="en-US" dirty="0"/>
              <a:t>Multiple copies of files can be kept for robustness</a:t>
            </a:r>
          </a:p>
          <a:p>
            <a:pPr lvl="1"/>
            <a:r>
              <a:rPr lang="en-US" dirty="0"/>
              <a:t>Kept in sync</a:t>
            </a:r>
          </a:p>
          <a:p>
            <a:pPr lvl="1"/>
            <a:r>
              <a:rPr lang="en-US" dirty="0"/>
              <a:t>Slows down, but okay given infrequency of metadata changes.</a:t>
            </a:r>
          </a:p>
        </p:txBody>
      </p:sp>
    </p:spTree>
    <p:extLst>
      <p:ext uri="{BB962C8B-B14F-4D97-AF65-F5344CB8AC3E}">
        <p14:creationId xmlns:p14="http://schemas.microsoft.com/office/powerpoint/2010/main" val="21479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</a:t>
            </a:r>
            <a:r>
              <a:rPr lang="en-US" dirty="0" err="1"/>
              <a:t>DataNodes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Failure, Node Failure, Partitioning</a:t>
            </a:r>
          </a:p>
          <a:p>
            <a:pPr lvl="1"/>
            <a:r>
              <a:rPr lang="en-US" dirty="0"/>
              <a:t>Detect via heartbeats (long delay, by default), </a:t>
            </a:r>
            <a:r>
              <a:rPr lang="en-US" dirty="0" err="1"/>
              <a:t>blockmaps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Re-Replicate</a:t>
            </a:r>
          </a:p>
          <a:p>
            <a:r>
              <a:rPr lang="en-US" dirty="0"/>
              <a:t>Corruption</a:t>
            </a:r>
          </a:p>
          <a:p>
            <a:pPr lvl="1"/>
            <a:r>
              <a:rPr lang="en-US" dirty="0"/>
              <a:t>Detectable by client via checksums</a:t>
            </a:r>
          </a:p>
          <a:p>
            <a:pPr lvl="1"/>
            <a:r>
              <a:rPr lang="en-US" dirty="0"/>
              <a:t>Client can determine what to do (nothing is an option)</a:t>
            </a:r>
          </a:p>
          <a:p>
            <a:r>
              <a:rPr lang="en-US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417652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Datablocks</a:t>
            </a:r>
            <a:r>
              <a:rPr lang="en-US" dirty="0"/>
              <a:t>,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blocks are large to minimize overhead for large files</a:t>
            </a:r>
          </a:p>
          <a:p>
            <a:r>
              <a:rPr lang="en-US" dirty="0"/>
              <a:t>Staging</a:t>
            </a:r>
          </a:p>
          <a:p>
            <a:pPr lvl="1"/>
            <a:r>
              <a:rPr lang="en-US" dirty="0"/>
              <a:t>Initial creation and writes are cached locally and delayed, request goes to </a:t>
            </a:r>
            <a:r>
              <a:rPr lang="en-US" dirty="0" err="1"/>
              <a:t>NameNode</a:t>
            </a:r>
            <a:r>
              <a:rPr lang="en-US" dirty="0"/>
              <a:t> when 1</a:t>
            </a:r>
            <a:r>
              <a:rPr lang="en-US" baseline="30000" dirty="0"/>
              <a:t>st</a:t>
            </a:r>
            <a:r>
              <a:rPr lang="en-US" dirty="0"/>
              <a:t> chunk is full.</a:t>
            </a:r>
          </a:p>
          <a:p>
            <a:pPr lvl="1"/>
            <a:r>
              <a:rPr lang="en-US" dirty="0"/>
              <a:t>Local caching is intended to support use of memory hierarchy and throughput needed for streaming. Don’t want to block for remote end. </a:t>
            </a:r>
          </a:p>
          <a:p>
            <a:pPr lvl="1"/>
            <a:r>
              <a:rPr lang="en-US" dirty="0"/>
              <a:t>Replication is from replica to replica, “Replication pipeline” </a:t>
            </a:r>
          </a:p>
          <a:p>
            <a:pPr lvl="2"/>
            <a:r>
              <a:rPr lang="en-US"/>
              <a:t>Maximizes </a:t>
            </a:r>
            <a:r>
              <a:rPr lang="en-US" dirty="0"/>
              <a:t>client’s ability to stream</a:t>
            </a:r>
          </a:p>
        </p:txBody>
      </p:sp>
    </p:spTree>
    <p:extLst>
      <p:ext uri="{BB962C8B-B14F-4D97-AF65-F5344CB8AC3E}">
        <p14:creationId xmlns:p14="http://schemas.microsoft.com/office/powerpoint/2010/main" val="9614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2255-7CC4-4A2C-9E43-E777F5FD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Diversion: Raid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6AB7F-EDA9-4A3D-91FE-E0B4F4C6B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275156" cy="40860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Raid 0: Stripe data across drives for improved throughput</a:t>
            </a:r>
          </a:p>
          <a:p>
            <a:pPr lvl="1"/>
            <a:r>
              <a:rPr lang="en-US" dirty="0"/>
              <a:t>No extra redundancy, elevated risk</a:t>
            </a:r>
          </a:p>
          <a:p>
            <a:r>
              <a:rPr lang="en-US" dirty="0"/>
              <a:t>Raid 1: Mirroring, parallel data to multiple devices for robustness</a:t>
            </a:r>
          </a:p>
          <a:p>
            <a:pPr lvl="1"/>
            <a:r>
              <a:rPr lang="en-US" dirty="0"/>
              <a:t>No extra throughput</a:t>
            </a:r>
          </a:p>
          <a:p>
            <a:r>
              <a:rPr lang="en-US" dirty="0"/>
              <a:t>Raid 2: Use Hamming codes for parity</a:t>
            </a:r>
          </a:p>
          <a:p>
            <a:pPr lvl="1"/>
            <a:r>
              <a:rPr lang="en-US" dirty="0"/>
              <a:t>Requires log</a:t>
            </a:r>
            <a:r>
              <a:rPr lang="en-US" baseline="-25000" dirty="0"/>
              <a:t>2 </a:t>
            </a:r>
            <a:r>
              <a:rPr lang="en-US" dirty="0"/>
              <a:t>parity bits</a:t>
            </a:r>
          </a:p>
          <a:p>
            <a:pPr lvl="1"/>
            <a:r>
              <a:rPr lang="en-US" dirty="0"/>
              <a:t>Really expensive</a:t>
            </a:r>
          </a:p>
          <a:p>
            <a:r>
              <a:rPr lang="en-US" dirty="0"/>
              <a:t>Raid 3: Bitwise parity on parity disk. </a:t>
            </a:r>
          </a:p>
          <a:p>
            <a:pPr lvl="1"/>
            <a:r>
              <a:rPr lang="en-US" dirty="0"/>
              <a:t>Requires only one parity disk for N storage disks.</a:t>
            </a:r>
          </a:p>
          <a:p>
            <a:pPr lvl="1"/>
            <a:r>
              <a:rPr lang="en-US" dirty="0"/>
              <a:t>Bitwise parity is slow, dedicated parity disk is bottleneck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E57E8F-078C-4F72-8679-192EF0CE1912}"/>
              </a:ext>
            </a:extLst>
          </p:cNvPr>
          <p:cNvSpPr txBox="1">
            <a:spLocks/>
          </p:cNvSpPr>
          <p:nvPr/>
        </p:nvSpPr>
        <p:spPr>
          <a:xfrm>
            <a:off x="6726735" y="2015732"/>
            <a:ext cx="432811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Raid 4: </a:t>
            </a:r>
            <a:r>
              <a:rPr lang="en-US" sz="1700" dirty="0" err="1"/>
              <a:t>Blockwise</a:t>
            </a:r>
            <a:r>
              <a:rPr lang="en-US" sz="1700" dirty="0"/>
              <a:t> parity improves performance</a:t>
            </a:r>
          </a:p>
          <a:p>
            <a:r>
              <a:rPr lang="en-US" sz="1700" dirty="0"/>
              <a:t>Raid 5: Rotating parity block among disks relieves bottleneck</a:t>
            </a:r>
          </a:p>
          <a:p>
            <a:r>
              <a:rPr lang="en-US" sz="1700" dirty="0"/>
              <a:t>Raid 6: Raid5 + dual parity. </a:t>
            </a:r>
          </a:p>
          <a:p>
            <a:pPr lvl="1"/>
            <a:r>
              <a:rPr lang="en-US" sz="1700" dirty="0"/>
              <a:t>Supports up to 2 HDD failures</a:t>
            </a:r>
          </a:p>
          <a:p>
            <a:pPr lvl="1"/>
            <a:r>
              <a:rPr lang="en-US" sz="1700" dirty="0"/>
              <a:t>Slow rebuilds</a:t>
            </a:r>
          </a:p>
          <a:p>
            <a:r>
              <a:rPr lang="en-US" sz="1700" dirty="0"/>
              <a:t>Raid 10: </a:t>
            </a:r>
            <a:r>
              <a:rPr lang="en-US" sz="1700"/>
              <a:t>Raid 1 </a:t>
            </a:r>
            <a:r>
              <a:rPr lang="en-US" sz="1700" dirty="0"/>
              <a:t>+ 0</a:t>
            </a:r>
          </a:p>
          <a:p>
            <a:r>
              <a:rPr lang="en-US" sz="1700" dirty="0"/>
              <a:t>Raid 50: Raid 5 + 0</a:t>
            </a:r>
          </a:p>
        </p:txBody>
      </p:sp>
    </p:spTree>
    <p:extLst>
      <p:ext uri="{BB962C8B-B14F-4D97-AF65-F5344CB8AC3E}">
        <p14:creationId xmlns:p14="http://schemas.microsoft.com/office/powerpoint/2010/main" val="145097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77CB-EFDE-47A8-B680-0826F132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: </a:t>
            </a:r>
            <a:r>
              <a:rPr lang="en-US" i="1" dirty="0"/>
              <a:t>L</a:t>
            </a:r>
            <a:r>
              <a:rPr lang="en-US" dirty="0"/>
              <a:t>inux </a:t>
            </a:r>
            <a:r>
              <a:rPr lang="en-US" dirty="0" err="1"/>
              <a:t>C</a:t>
            </a:r>
            <a:r>
              <a:rPr lang="en-US" i="1" dirty="0" err="1"/>
              <a:t>Luster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10B8A-139F-472E-B5F7-2827FBBA4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Peter </a:t>
            </a:r>
            <a:r>
              <a:rPr lang="en-US" dirty="0" err="1"/>
              <a:t>Braam</a:t>
            </a:r>
            <a:r>
              <a:rPr lang="en-US" dirty="0"/>
              <a:t>, at the time a researcher at CMU</a:t>
            </a:r>
          </a:p>
          <a:p>
            <a:pPr lvl="1"/>
            <a:r>
              <a:rPr lang="en-US" dirty="0"/>
              <a:t>Cluster File Systems, Inc. </a:t>
            </a:r>
            <a:r>
              <a:rPr lang="en-US" dirty="0">
                <a:sym typeface="Wingdings" panose="05000000000000000000" pitchFamily="2" charset="2"/>
              </a:rPr>
              <a:t> Sun  Oracle   Open</a:t>
            </a:r>
          </a:p>
          <a:p>
            <a:r>
              <a:rPr lang="en-US" dirty="0">
                <a:sym typeface="Wingdings" panose="05000000000000000000" pitchFamily="2" charset="2"/>
              </a:rPr>
              <a:t>Used for high-performance clusters</a:t>
            </a:r>
          </a:p>
          <a:p>
            <a:r>
              <a:rPr lang="en-US" dirty="0">
                <a:sym typeface="Wingdings" panose="05000000000000000000" pitchFamily="2" charset="2"/>
              </a:rPr>
              <a:t>Divides and conquers like RAIDs for throughput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Pairings for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6ADA-6546-45C5-A968-22C93EA84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: </a:t>
            </a:r>
            <a:r>
              <a:rPr lang="en-US" i="1" dirty="0"/>
              <a:t>L</a:t>
            </a:r>
            <a:r>
              <a:rPr lang="en-US" dirty="0"/>
              <a:t>inux </a:t>
            </a:r>
            <a:r>
              <a:rPr lang="en-US" dirty="0" err="1"/>
              <a:t>C</a:t>
            </a:r>
            <a:r>
              <a:rPr lang="en-US" i="1" dirty="0" err="1"/>
              <a:t>Luster</a:t>
            </a:r>
            <a:endParaRPr lang="en-US" dirty="0"/>
          </a:p>
        </p:txBody>
      </p:sp>
      <p:pic>
        <p:nvPicPr>
          <p:cNvPr id="1026" name="Picture 2" descr="File:Lustre File System Overview (DNE) lowres v1.png">
            <a:extLst>
              <a:ext uri="{FF2B5EF4-FFF2-40B4-BE49-F238E27FC236}">
                <a16:creationId xmlns:a16="http://schemas.microsoft.com/office/drawing/2014/main" id="{F46CAFF3-8257-4F0F-BF0B-15646C39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1966303"/>
            <a:ext cx="6637911" cy="40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AB90C0-FC0D-44B2-9C48-E4CAAECC3BF7}"/>
              </a:ext>
            </a:extLst>
          </p:cNvPr>
          <p:cNvSpPr/>
          <p:nvPr/>
        </p:nvSpPr>
        <p:spPr>
          <a:xfrm>
            <a:off x="5449528" y="5781126"/>
            <a:ext cx="6742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http://wiki.lustre.org/File:Lustre_File_System_Overview_(DNE)_lowres_v1.png</a:t>
            </a:r>
          </a:p>
        </p:txBody>
      </p:sp>
    </p:spTree>
    <p:extLst>
      <p:ext uri="{BB962C8B-B14F-4D97-AF65-F5344CB8AC3E}">
        <p14:creationId xmlns:p14="http://schemas.microsoft.com/office/powerpoint/2010/main" val="201291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3155-299A-4E04-BF17-BF24844E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MogileFS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DA5F-5B9D-49E2-8DB4-A4424C37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sharing sites, e.g. video, photo,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Uploads</a:t>
            </a:r>
          </a:p>
          <a:p>
            <a:pPr lvl="1"/>
            <a:r>
              <a:rPr lang="en-US" dirty="0"/>
              <a:t>No editing</a:t>
            </a:r>
          </a:p>
          <a:p>
            <a:pPr lvl="1"/>
            <a:r>
              <a:rPr lang="en-US" dirty="0"/>
              <a:t>Whole file delivery, no random access</a:t>
            </a:r>
          </a:p>
          <a:p>
            <a:pPr lvl="1"/>
            <a:r>
              <a:rPr lang="en-US" dirty="0"/>
              <a:t>Managed by software, not humans</a:t>
            </a:r>
          </a:p>
          <a:p>
            <a:pPr lvl="2"/>
            <a:r>
              <a:rPr lang="en-US" dirty="0"/>
              <a:t>No need for hierarchical namespace</a:t>
            </a:r>
          </a:p>
          <a:p>
            <a:pPr lvl="1"/>
            <a:r>
              <a:rPr lang="en-US" dirty="0"/>
              <a:t>Protections enforced by application, not FS</a:t>
            </a:r>
          </a:p>
          <a:p>
            <a:pPr lvl="1"/>
            <a:r>
              <a:rPr lang="en-US" dirty="0"/>
              <a:t>Goal: Fast delivery to clients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3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BE86-2A0A-4E45-B7E7-4561E6593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 err="1"/>
              <a:t>MOGiLEFS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F713-AEBE-4F50-AD8A-788A99ED0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Replicated storage</a:t>
            </a:r>
          </a:p>
          <a:p>
            <a:r>
              <a:rPr lang="en-US" i="1" dirty="0"/>
              <a:t>Class</a:t>
            </a:r>
            <a:r>
              <a:rPr lang="en-US" dirty="0"/>
              <a:t> determines number of replicas</a:t>
            </a:r>
            <a:endParaRPr lang="en-US" i="1" dirty="0"/>
          </a:p>
          <a:p>
            <a:r>
              <a:rPr lang="en-US" dirty="0"/>
              <a:t>HTTP + MySQL for portability</a:t>
            </a:r>
          </a:p>
          <a:p>
            <a:r>
              <a:rPr lang="en-US" i="1" dirty="0"/>
              <a:t>Namespaces</a:t>
            </a:r>
            <a:r>
              <a:rPr lang="en-US" dirty="0"/>
              <a:t> vs directory tree</a:t>
            </a:r>
          </a:p>
          <a:p>
            <a:pPr lvl="1"/>
            <a:r>
              <a:rPr lang="en-US" dirty="0"/>
              <a:t>Think albums, etc.</a:t>
            </a:r>
          </a:p>
          <a:p>
            <a:r>
              <a:rPr lang="en-US" dirty="0"/>
              <a:t>Portable:</a:t>
            </a:r>
          </a:p>
          <a:p>
            <a:pPr lvl="1"/>
            <a:r>
              <a:rPr lang="en-US" dirty="0"/>
              <a:t>User-level</a:t>
            </a:r>
          </a:p>
          <a:p>
            <a:pPr lvl="1"/>
            <a:r>
              <a:rPr lang="en-US" dirty="0"/>
              <a:t>Perl implementation</a:t>
            </a:r>
          </a:p>
          <a:p>
            <a:pPr lvl="1"/>
            <a:r>
              <a:rPr lang="en-US" dirty="0"/>
              <a:t>Any lower-level file system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Upon: http://hadoop.apache.org/docs/r3.0.0-alpha1/hadoop-project-dist/hadoop-hdfs/HdfsDesign.html</a:t>
            </a:r>
          </a:p>
        </p:txBody>
      </p:sp>
    </p:spTree>
    <p:extLst>
      <p:ext uri="{BB962C8B-B14F-4D97-AF65-F5344CB8AC3E}">
        <p14:creationId xmlns:p14="http://schemas.microsoft.com/office/powerpoint/2010/main" val="173658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HDFS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Gregory </a:t>
            </a:r>
            <a:r>
              <a:rPr lang="en-US" dirty="0" err="1"/>
              <a:t>Kesden</a:t>
            </a:r>
            <a:r>
              <a:rPr lang="en-US" dirty="0"/>
              <a:t>, CSE-291 (</a:t>
            </a:r>
            <a:r>
              <a:rPr lang="en-US"/>
              <a:t>Storage Systems) Fall 2017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Based Upon: http://hadoop.apache.org/docs/r3.0.0-alpha1/hadoop-project-dist/hadoop-hdfs/HdfsDesign.html</a:t>
            </a:r>
          </a:p>
        </p:txBody>
      </p:sp>
    </p:spTree>
    <p:extLst>
      <p:ext uri="{BB962C8B-B14F-4D97-AF65-F5344CB8AC3E}">
        <p14:creationId xmlns:p14="http://schemas.microsoft.com/office/powerpoint/2010/main" val="6080970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894</TotalTime>
  <Words>998</Words>
  <Application>Microsoft Office PowerPoint</Application>
  <PresentationFormat>Widescreen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Gill Sans MT</vt:lpstr>
      <vt:lpstr>Gallery</vt:lpstr>
      <vt:lpstr>Organic</vt:lpstr>
      <vt:lpstr>14-736: Distributed SYstems</vt:lpstr>
      <vt:lpstr>Diversion: Raids</vt:lpstr>
      <vt:lpstr>Diversion: Raid Levels</vt:lpstr>
      <vt:lpstr>Lustre: Linux CLuster</vt:lpstr>
      <vt:lpstr>Lustre: Linux CLuster</vt:lpstr>
      <vt:lpstr>MogileFS</vt:lpstr>
      <vt:lpstr>MOGiLEFS</vt:lpstr>
      <vt:lpstr>HDFS Architecture</vt:lpstr>
      <vt:lpstr>HDFS Architecture</vt:lpstr>
      <vt:lpstr>Assumptions</vt:lpstr>
      <vt:lpstr>Assumptions, continued</vt:lpstr>
      <vt:lpstr>Overall Architecture</vt:lpstr>
      <vt:lpstr>NameNode</vt:lpstr>
      <vt:lpstr>DataNode</vt:lpstr>
      <vt:lpstr>Namespace</vt:lpstr>
      <vt:lpstr>Access Model</vt:lpstr>
      <vt:lpstr>Replication</vt:lpstr>
      <vt:lpstr>Replication</vt:lpstr>
      <vt:lpstr>Location Awareness</vt:lpstr>
      <vt:lpstr>Replica Placement and Selection</vt:lpstr>
      <vt:lpstr>Filesystem Metadata Persistence</vt:lpstr>
      <vt:lpstr>Failure of DataNodes</vt:lpstr>
      <vt:lpstr>Datablocks, Staging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14-736: Distributed SYstems</dc:title>
  <dc:creator>Gregory Kesden</dc:creator>
  <cp:lastModifiedBy>Gregory Kesden</cp:lastModifiedBy>
  <cp:revision>8</cp:revision>
  <dcterms:created xsi:type="dcterms:W3CDTF">2018-02-28T03:03:11Z</dcterms:created>
  <dcterms:modified xsi:type="dcterms:W3CDTF">2019-03-18T19:49:04Z</dcterms:modified>
</cp:coreProperties>
</file>