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45" y="20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BED27-27BB-4811-9E7E-4ABE397A32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14-736:</a:t>
            </a:r>
            <a:br>
              <a:rPr lang="en-US" dirty="0"/>
            </a:br>
            <a:r>
              <a:rPr lang="en-US" dirty="0"/>
              <a:t>Distributed Systems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4B7239-25C9-4B11-80C4-C720279B8C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Lecture 13 </a:t>
            </a:r>
            <a:r>
              <a:rPr lang="en-US" dirty="0"/>
              <a:t>* </a:t>
            </a:r>
            <a:r>
              <a:rPr lang="en-US"/>
              <a:t>Spring 2019 </a:t>
            </a:r>
            <a:r>
              <a:rPr lang="en-US" dirty="0"/>
              <a:t>* Kesden</a:t>
            </a:r>
          </a:p>
        </p:txBody>
      </p:sp>
    </p:spTree>
    <p:extLst>
      <p:ext uri="{BB962C8B-B14F-4D97-AF65-F5344CB8AC3E}">
        <p14:creationId xmlns:p14="http://schemas.microsoft.com/office/powerpoint/2010/main" val="1983716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FE221-67FA-4B6E-9E79-CDF201B3A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Purpose Distributed File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35D19-B359-463E-B0B9-7D904B08DE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Maintain same naming system</a:t>
            </a:r>
          </a:p>
          <a:p>
            <a:pPr lvl="1"/>
            <a:r>
              <a:rPr lang="en-US" dirty="0"/>
              <a:t>“Mount” in UNIX</a:t>
            </a:r>
          </a:p>
          <a:p>
            <a:pPr lvl="1"/>
            <a:r>
              <a:rPr lang="en-US" dirty="0"/>
              <a:t>“Map” in Windows,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Just change storage layer to use network and manage errors</a:t>
            </a:r>
          </a:p>
        </p:txBody>
      </p:sp>
    </p:spTree>
    <p:extLst>
      <p:ext uri="{BB962C8B-B14F-4D97-AF65-F5344CB8AC3E}">
        <p14:creationId xmlns:p14="http://schemas.microsoft.com/office/powerpoint/2010/main" val="26481692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F118E-E773-4A90-B987-DECD81274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NEtwork</a:t>
            </a:r>
            <a:r>
              <a:rPr lang="en-US" dirty="0"/>
              <a:t> File System (NFS)</a:t>
            </a:r>
            <a:br>
              <a:rPr lang="en-US" dirty="0"/>
            </a:br>
            <a:r>
              <a:rPr lang="en-US" dirty="0"/>
              <a:t>“Early Versions”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E7A30-5437-4280-957F-6C18A95BE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Not a DFS</a:t>
            </a:r>
          </a:p>
          <a:p>
            <a:r>
              <a:rPr lang="en-US" dirty="0"/>
              <a:t>Simply central storage accessed via network</a:t>
            </a:r>
          </a:p>
          <a:p>
            <a:r>
              <a:rPr lang="en-US" dirty="0"/>
              <a:t>Client made requests on per-block basis</a:t>
            </a:r>
          </a:p>
          <a:p>
            <a:r>
              <a:rPr lang="en-US" dirty="0"/>
              <a:t>“Stateless server”</a:t>
            </a:r>
          </a:p>
          <a:p>
            <a:r>
              <a:rPr lang="en-US" dirty="0"/>
              <a:t>No client caching</a:t>
            </a:r>
          </a:p>
          <a:p>
            <a:pPr lvl="1"/>
            <a:r>
              <a:rPr lang="en-US" dirty="0"/>
              <a:t>Turned out to be too painful</a:t>
            </a:r>
          </a:p>
          <a:p>
            <a:pPr lvl="1"/>
            <a:r>
              <a:rPr lang="en-US" dirty="0"/>
              <a:t>Clients cached anyway</a:t>
            </a:r>
          </a:p>
          <a:p>
            <a:pPr lvl="1"/>
            <a:r>
              <a:rPr lang="en-US" dirty="0"/>
              <a:t>Just accepted staleness for a while since no way to validate</a:t>
            </a:r>
          </a:p>
          <a:p>
            <a:r>
              <a:rPr lang="en-US" dirty="0"/>
              <a:t>Evolved over time into DFS with support for caching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122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4C16B-660E-44C3-A0A7-817E5AA34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AndreW</a:t>
            </a:r>
            <a:r>
              <a:rPr lang="en-US" dirty="0"/>
              <a:t> File System (AFS)</a:t>
            </a:r>
            <a:br>
              <a:rPr lang="en-US" dirty="0"/>
            </a:br>
            <a:r>
              <a:rPr lang="en-US" dirty="0"/>
              <a:t>“Our Friend”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4FDB6-06A9-467B-B31A-B9B128D84A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Stateful server</a:t>
            </a:r>
          </a:p>
          <a:p>
            <a:pPr lvl="1"/>
            <a:r>
              <a:rPr lang="en-US" dirty="0"/>
              <a:t>Callback mechanism</a:t>
            </a:r>
          </a:p>
          <a:p>
            <a:pPr lvl="1"/>
            <a:r>
              <a:rPr lang="en-US" dirty="0"/>
              <a:t>Invalidates client caches upon change, but in use copies unaffected</a:t>
            </a:r>
          </a:p>
          <a:p>
            <a:r>
              <a:rPr lang="en-US" dirty="0"/>
              <a:t>Whole-file semantics</a:t>
            </a:r>
          </a:p>
          <a:p>
            <a:pPr lvl="1"/>
            <a:r>
              <a:rPr lang="en-US" dirty="0"/>
              <a:t>Modified to move blocks in version 2.x (when it left CMU and went to IBM)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512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B994A-FE93-4F38-82CC-1DD2D7BCE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9F9717-2810-4E72-8E99-B14B2527F6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Extension of AFS Project</a:t>
            </a:r>
          </a:p>
          <a:p>
            <a:r>
              <a:rPr lang="en-US" dirty="0"/>
              <a:t>Added replication</a:t>
            </a:r>
          </a:p>
          <a:p>
            <a:r>
              <a:rPr lang="en-US" dirty="0"/>
              <a:t>Added weakly connected mode: One server replicates on behalf of client</a:t>
            </a:r>
          </a:p>
          <a:p>
            <a:r>
              <a:rPr lang="en-US" dirty="0"/>
              <a:t>Added disconnected mode: Uploaded and resolved by client later</a:t>
            </a:r>
          </a:p>
          <a:p>
            <a:r>
              <a:rPr lang="en-US" dirty="0"/>
              <a:t>Hoard demon: Pull whole files needed for later</a:t>
            </a:r>
          </a:p>
          <a:p>
            <a:r>
              <a:rPr lang="en-US" dirty="0"/>
              <a:t>Spy: Figure out which files to hoard. </a:t>
            </a:r>
          </a:p>
          <a:p>
            <a:r>
              <a:rPr lang="en-US" dirty="0"/>
              <a:t>Client-side resolution</a:t>
            </a:r>
          </a:p>
          <a:p>
            <a:r>
              <a:rPr lang="en-US" dirty="0"/>
              <a:t>“Insert CVV discussion again here”</a:t>
            </a:r>
          </a:p>
        </p:txBody>
      </p:sp>
    </p:spTree>
    <p:extLst>
      <p:ext uri="{BB962C8B-B14F-4D97-AF65-F5344CB8AC3E}">
        <p14:creationId xmlns:p14="http://schemas.microsoft.com/office/powerpoint/2010/main" val="2355026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01072-C4A2-43F1-8FC1-33D30D7A4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Distributed File Systems?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796561-29C0-41FC-AB19-C9AF64333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Maybe we’d better start with what are </a:t>
            </a:r>
            <a:r>
              <a:rPr lang="en-US" i="1" dirty="0"/>
              <a:t>file systems</a:t>
            </a:r>
            <a:r>
              <a:rPr lang="en-US" dirty="0"/>
              <a:t>?</a:t>
            </a:r>
          </a:p>
          <a:p>
            <a:r>
              <a:rPr lang="en-US" dirty="0"/>
              <a:t>Maybe we’d better start with what are </a:t>
            </a:r>
            <a:r>
              <a:rPr lang="en-US" i="1" dirty="0"/>
              <a:t>file</a:t>
            </a:r>
            <a:r>
              <a:rPr lang="en-US" dirty="0"/>
              <a:t>s?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 </a:t>
            </a:r>
            <a:r>
              <a:rPr lang="en-US" i="1" dirty="0"/>
              <a:t>file</a:t>
            </a:r>
            <a:r>
              <a:rPr lang="en-US" dirty="0"/>
              <a:t> is a unit of data organized by the user. The data within a file isn't necessarily meaningful to the operating system. Instead, a file is created by the user and meaningful to the user. It is the job of the file system to maintain this unit, without understanding or caring why.</a:t>
            </a:r>
          </a:p>
          <a:p>
            <a:pPr lvl="1"/>
            <a:r>
              <a:rPr lang="en-US" dirty="0"/>
              <a:t>Contrast this with a record in a database, which is described by a schema and upon which the database enforces constraints</a:t>
            </a:r>
          </a:p>
        </p:txBody>
      </p:sp>
    </p:spTree>
    <p:extLst>
      <p:ext uri="{BB962C8B-B14F-4D97-AF65-F5344CB8AC3E}">
        <p14:creationId xmlns:p14="http://schemas.microsoft.com/office/powerpoint/2010/main" val="1920097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9CAD7-D2C6-4570-8005-306613473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Distributed File Systems?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997097-058A-4F39-939C-390B10A039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Okay. We got </a:t>
            </a:r>
            <a:r>
              <a:rPr lang="en-US" i="1" dirty="0"/>
              <a:t>files</a:t>
            </a:r>
            <a:r>
              <a:rPr lang="en-US" dirty="0"/>
              <a:t>. </a:t>
            </a:r>
          </a:p>
          <a:p>
            <a:r>
              <a:rPr lang="en-US" dirty="0"/>
              <a:t>So, what are </a:t>
            </a:r>
            <a:r>
              <a:rPr lang="en-US" i="1" dirty="0"/>
              <a:t>file systems</a:t>
            </a:r>
            <a:r>
              <a:rPr lang="en-US" dirty="0"/>
              <a:t>?</a:t>
            </a:r>
          </a:p>
          <a:p>
            <a:r>
              <a:rPr lang="en-US" dirty="0"/>
              <a:t>A </a:t>
            </a:r>
            <a:r>
              <a:rPr lang="en-US" i="1" dirty="0"/>
              <a:t>file system</a:t>
            </a:r>
            <a:r>
              <a:rPr lang="en-US" dirty="0"/>
              <a:t> is a service responsible for managing files. File systems typically implement persistent storage, although volatile file systems are also possible (/proc is such an example). </a:t>
            </a:r>
          </a:p>
        </p:txBody>
      </p:sp>
    </p:spTree>
    <p:extLst>
      <p:ext uri="{BB962C8B-B14F-4D97-AF65-F5344CB8AC3E}">
        <p14:creationId xmlns:p14="http://schemas.microsoft.com/office/powerpoint/2010/main" val="2060047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9A504-46DC-4D86-9DCB-99C17C106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it mean to “Manage Files”?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2F815-9596-4DB7-A6D7-E857A89DE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Name files in meaningful ways. The file system should allow a user to locate a file using a human-friendly name. In many cases, this is done using a hierarchical naming scheme like those we know and love in Windows, UNIX, Linux, &amp;c.</a:t>
            </a:r>
          </a:p>
          <a:p>
            <a:r>
              <a:rPr lang="en-US" dirty="0"/>
              <a:t>Access files. Create, destroy, read, write, append, truncate, keep track of position within, &amp;c</a:t>
            </a:r>
          </a:p>
          <a:p>
            <a:r>
              <a:rPr lang="en-US" dirty="0"/>
              <a:t>Physical allocation. Decide where to store things. Reduce fragmentation. Keep related things close together, &amp;c.</a:t>
            </a:r>
          </a:p>
          <a:p>
            <a:r>
              <a:rPr lang="en-US" dirty="0"/>
              <a:t>Security and protection. Ensure privacy, prevent accidental (or malicious) damage, &amp;c.</a:t>
            </a:r>
          </a:p>
          <a:p>
            <a:r>
              <a:rPr lang="en-US" dirty="0"/>
              <a:t>Resource administration. Enforce quotas, implement priorities, &amp;c.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275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4F72E-002C-4C94-9364-3511EA115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Distributed File Systems?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A08DB5-FAA3-414E-AB77-10AB3B8069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10015802" cy="4581552"/>
          </a:xfrm>
        </p:spPr>
        <p:txBody>
          <a:bodyPr>
            <a:normAutofit/>
          </a:bodyPr>
          <a:lstStyle/>
          <a:p>
            <a:r>
              <a:rPr lang="en-US" dirty="0"/>
              <a:t>Got </a:t>
            </a:r>
            <a:r>
              <a:rPr lang="en-US" i="1" dirty="0"/>
              <a:t>files.</a:t>
            </a:r>
          </a:p>
          <a:p>
            <a:r>
              <a:rPr lang="en-US" dirty="0"/>
              <a:t>Got </a:t>
            </a:r>
            <a:r>
              <a:rPr lang="en-US" i="1" dirty="0"/>
              <a:t>file systems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Well, it is a type of </a:t>
            </a:r>
            <a:r>
              <a:rPr lang="en-US" i="1" dirty="0"/>
              <a:t>file system</a:t>
            </a:r>
            <a:r>
              <a:rPr lang="en-US" dirty="0"/>
              <a:t>, which means that it is a </a:t>
            </a:r>
            <a:r>
              <a:rPr lang="en-US" i="1" dirty="0"/>
              <a:t>file system.</a:t>
            </a:r>
            <a:r>
              <a:rPr lang="en-US" dirty="0"/>
              <a:t> </a:t>
            </a:r>
          </a:p>
          <a:p>
            <a:r>
              <a:rPr lang="en-US" dirty="0"/>
              <a:t>The distinction isn't </a:t>
            </a:r>
            <a:r>
              <a:rPr lang="en-US" i="1" dirty="0"/>
              <a:t>what it is or what it does</a:t>
            </a:r>
            <a:r>
              <a:rPr lang="en-US" dirty="0"/>
              <a:t> but the </a:t>
            </a:r>
            <a:r>
              <a:rPr lang="en-US" i="1" dirty="0"/>
              <a:t>environment in which it does it</a:t>
            </a:r>
            <a:r>
              <a:rPr lang="en-US" dirty="0"/>
              <a:t>. </a:t>
            </a:r>
          </a:p>
          <a:p>
            <a:r>
              <a:rPr lang="en-US" dirty="0"/>
              <a:t>A traditional file system typically has all of the users and all of the storage resident on the same machine. A distributed file system typically operates in an environment where the data may be spread out across many, many hosts on a network -- and the users of the system may be equally distributed.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343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47442-5E36-409A-96ED-32306F5BD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of a General Purpose </a:t>
            </a:r>
            <a:br>
              <a:rPr lang="en-US" dirty="0"/>
            </a:br>
            <a:r>
              <a:rPr lang="en-US" dirty="0"/>
              <a:t>Distributed File System (DFS)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5F02B-BB5F-49FA-BA04-982EE62C11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general purpose distributed file system should appear to the user as if a local file system</a:t>
            </a:r>
          </a:p>
          <a:p>
            <a:r>
              <a:rPr lang="en-US" dirty="0"/>
              <a:t>Users shouldn’t have to worry about details such as</a:t>
            </a:r>
          </a:p>
          <a:p>
            <a:pPr lvl="1"/>
            <a:r>
              <a:rPr lang="en-US" dirty="0"/>
              <a:t>Where files are located</a:t>
            </a:r>
          </a:p>
          <a:p>
            <a:pPr lvl="1"/>
            <a:r>
              <a:rPr lang="en-US" dirty="0"/>
              <a:t>How to identify the locations</a:t>
            </a:r>
          </a:p>
          <a:p>
            <a:pPr lvl="1"/>
            <a:r>
              <a:rPr lang="en-US" dirty="0"/>
              <a:t>How many replicas there are</a:t>
            </a:r>
          </a:p>
          <a:p>
            <a:pPr lvl="1"/>
            <a:r>
              <a:rPr lang="en-US" dirty="0"/>
              <a:t>If the replicas are up to date</a:t>
            </a:r>
          </a:p>
          <a:p>
            <a:pPr lvl="1"/>
            <a:r>
              <a:rPr lang="en-US" dirty="0"/>
              <a:t>What happens if part of the system fails, e.g. partitioning, host failure, etc.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71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B1C4A-D55D-4007-BEE3-A8AB56FA5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Might We Want A General Purpose Distributed File System?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8117E2-54CF-4992-83FE-BE6192BF7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storage</a:t>
            </a:r>
          </a:p>
          <a:p>
            <a:r>
              <a:rPr lang="en-US" dirty="0"/>
              <a:t>More throughput</a:t>
            </a:r>
          </a:p>
          <a:p>
            <a:r>
              <a:rPr lang="en-US" dirty="0"/>
              <a:t>More robustness from host and storage failure</a:t>
            </a:r>
          </a:p>
          <a:p>
            <a:r>
              <a:rPr lang="en-US" dirty="0"/>
              <a:t>More robust from environmental hazards</a:t>
            </a:r>
          </a:p>
          <a:p>
            <a:r>
              <a:rPr lang="en-US" dirty="0"/>
              <a:t>Faster access, e.g. closer to users</a:t>
            </a:r>
          </a:p>
          <a:p>
            <a:r>
              <a:rPr lang="en-US" dirty="0"/>
              <a:t>Etc. </a:t>
            </a:r>
          </a:p>
        </p:txBody>
      </p:sp>
    </p:spTree>
    <p:extLst>
      <p:ext uri="{BB962C8B-B14F-4D97-AF65-F5344CB8AC3E}">
        <p14:creationId xmlns:p14="http://schemas.microsoft.com/office/powerpoint/2010/main" val="283872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0CABCAE3-64FC-4149-819F-2C181282415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012FDCFE-9AD2-4D8A-8CBF-B3AA37EBF6D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FBD463FC-4CA8-4FF4-85A3-AF9F4B98D210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BECF35C3-8B44-4F4B-BD25-4C01823DB22A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id="{D0712110-0BC1-4B31-B3BB-63B44222E87F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4466B5F3-C053-4580-B04A-1EF94988828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pic>
        <p:nvPicPr>
          <p:cNvPr id="83" name="Picture 82">
            <a:extLst>
              <a:ext uri="{FF2B5EF4-FFF2-40B4-BE49-F238E27FC236}">
                <a16:creationId xmlns:a16="http://schemas.microsoft.com/office/drawing/2014/main" id="{25CED634-E2D0-4AB7-96DD-816C9B52C5C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FCDDCDFB-696D-4FDF-9B58-24F71B7C37BC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FA6123F2-4B61-414F-A7E5-5B7828EACAE2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2617" y="3528543"/>
            <a:ext cx="417147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s://web.archive.org/save/_embed/http:/cseweb.ucsd.edu/classes/sp16/cse120-a/applications/ln/fdoft.gif">
            <a:extLst>
              <a:ext uri="{FF2B5EF4-FFF2-40B4-BE49-F238E27FC236}">
                <a16:creationId xmlns:a16="http://schemas.microsoft.com/office/drawing/2014/main" id="{5A16D407-8D06-462A-87DF-7978436051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6313" y="409619"/>
            <a:ext cx="5925605" cy="5481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64BB1B-8DC9-4A34-8E09-026B4DEAC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2616" y="962902"/>
            <a:ext cx="4176384" cy="2380828"/>
          </a:xfrm>
        </p:spPr>
        <p:txBody>
          <a:bodyPr vert="horz" lIns="91440" tIns="45720" rIns="91440" bIns="0" rtlCol="0" anchor="b">
            <a:normAutofit/>
          </a:bodyPr>
          <a:lstStyle/>
          <a:p>
            <a:r>
              <a:rPr lang="en-US" sz="4100"/>
              <a:t>Recall, For Example, UNIX-Style FilE sYSTEMS</a:t>
            </a:r>
          </a:p>
        </p:txBody>
      </p:sp>
    </p:spTree>
    <p:extLst>
      <p:ext uri="{BB962C8B-B14F-4D97-AF65-F5344CB8AC3E}">
        <p14:creationId xmlns:p14="http://schemas.microsoft.com/office/powerpoint/2010/main" val="2926201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1D8DE-572D-4561-8915-476CEB93D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UNIX-Like File Systems, </a:t>
            </a:r>
            <a:r>
              <a:rPr lang="en-US" dirty="0" err="1"/>
              <a:t>COntinued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94B39B-D00D-431A-94FC-B966DF109E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“Virtual File System (VFS)”</a:t>
            </a:r>
          </a:p>
          <a:p>
            <a:r>
              <a:rPr lang="en-US" dirty="0"/>
              <a:t>File system, </a:t>
            </a:r>
            <a:r>
              <a:rPr lang="en-US" dirty="0" err="1"/>
              <a:t>inode</a:t>
            </a:r>
            <a:r>
              <a:rPr lang="en-US" dirty="0"/>
              <a:t> are base classes</a:t>
            </a:r>
          </a:p>
          <a:p>
            <a:pPr lvl="1"/>
            <a:r>
              <a:rPr lang="en-US" dirty="0"/>
              <a:t>Known as “Virtual file system (VFS)” and </a:t>
            </a:r>
            <a:r>
              <a:rPr lang="en-US" dirty="0" err="1"/>
              <a:t>vnode</a:t>
            </a:r>
            <a:endParaRPr lang="en-US" dirty="0"/>
          </a:p>
          <a:p>
            <a:pPr lvl="1"/>
            <a:r>
              <a:rPr lang="en-US" dirty="0"/>
              <a:t>Specific implementation is derived type</a:t>
            </a:r>
          </a:p>
          <a:p>
            <a:pPr lvl="1"/>
            <a:r>
              <a:rPr lang="en-US" dirty="0"/>
              <a:t>Implementation may be legit OO, e.g. C++</a:t>
            </a:r>
          </a:p>
          <a:p>
            <a:pPr lvl="1"/>
            <a:r>
              <a:rPr lang="en-US" dirty="0"/>
              <a:t>Or, implementation may, for example, ugly C with unions, etc. </a:t>
            </a:r>
          </a:p>
          <a:p>
            <a:r>
              <a:rPr lang="en-US" dirty="0"/>
              <a:t>Implementation abstracted from interface</a:t>
            </a:r>
          </a:p>
          <a:p>
            <a:r>
              <a:rPr lang="en-US" dirty="0"/>
              <a:t>Distributed File Systems can be just an alternative implementation for storage</a:t>
            </a:r>
          </a:p>
        </p:txBody>
      </p:sp>
    </p:spTree>
    <p:extLst>
      <p:ext uri="{BB962C8B-B14F-4D97-AF65-F5344CB8AC3E}">
        <p14:creationId xmlns:p14="http://schemas.microsoft.com/office/powerpoint/2010/main" val="379884543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55</TotalTime>
  <Words>685</Words>
  <Application>Microsoft Office PowerPoint</Application>
  <PresentationFormat>Widescreen</PresentationFormat>
  <Paragraphs>80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Gill Sans MT</vt:lpstr>
      <vt:lpstr>Gallery</vt:lpstr>
      <vt:lpstr>14-736: Distributed Systems</vt:lpstr>
      <vt:lpstr>What Are Distributed File Systems?</vt:lpstr>
      <vt:lpstr>What Are Distributed File Systems?</vt:lpstr>
      <vt:lpstr>What does it mean to “Manage Files”?</vt:lpstr>
      <vt:lpstr>What Are Distributed File Systems?</vt:lpstr>
      <vt:lpstr>Goal of a General Purpose  Distributed File System (DFS)</vt:lpstr>
      <vt:lpstr>Why Might We Want A General Purpose Distributed File System?</vt:lpstr>
      <vt:lpstr>Recall, For Example, UNIX-Style FilE sYSTEMS</vt:lpstr>
      <vt:lpstr>UNIX-Like File Systems, COntinued</vt:lpstr>
      <vt:lpstr>General Purpose Distributed File System</vt:lpstr>
      <vt:lpstr>NEtwork File System (NFS) “Early Versions”</vt:lpstr>
      <vt:lpstr>AndreW File System (AFS) “Our Friend”</vt:lpstr>
      <vt:lpstr>Coda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14-736: Distributed Systems</dc:title>
  <dc:creator>Gregory Kesden</dc:creator>
  <cp:lastModifiedBy>Gregory Kesden</cp:lastModifiedBy>
  <cp:revision>8</cp:revision>
  <dcterms:created xsi:type="dcterms:W3CDTF">2018-02-26T05:11:27Z</dcterms:created>
  <dcterms:modified xsi:type="dcterms:W3CDTF">2019-03-04T21:08:03Z</dcterms:modified>
</cp:coreProperties>
</file>