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 id="269" r:id="rId8"/>
    <p:sldId id="262" r:id="rId9"/>
    <p:sldId id="263" r:id="rId10"/>
    <p:sldId id="264" r:id="rId11"/>
    <p:sldId id="266" r:id="rId12"/>
    <p:sldId id="265"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86" d="100"/>
          <a:sy n="86" d="100"/>
        </p:scale>
        <p:origin x="48" y="1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2/27/2019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2/27/2019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2/27/2019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7A9E6-B601-4548-9D72-BBD839F9EC25}"/>
              </a:ext>
            </a:extLst>
          </p:cNvPr>
          <p:cNvSpPr>
            <a:spLocks noGrp="1"/>
          </p:cNvSpPr>
          <p:nvPr>
            <p:ph type="ctrTitle"/>
          </p:nvPr>
        </p:nvSpPr>
        <p:spPr/>
        <p:txBody>
          <a:bodyPr>
            <a:normAutofit fontScale="90000"/>
          </a:bodyPr>
          <a:lstStyle/>
          <a:p>
            <a:r>
              <a:rPr lang="en-US" dirty="0"/>
              <a:t>14-736:</a:t>
            </a:r>
            <a:br>
              <a:rPr lang="en-US" dirty="0"/>
            </a:br>
            <a:r>
              <a:rPr lang="en-US" dirty="0"/>
              <a:t>Distributed Systems</a:t>
            </a:r>
          </a:p>
        </p:txBody>
      </p:sp>
      <p:sp>
        <p:nvSpPr>
          <p:cNvPr id="3" name="Subtitle 2">
            <a:extLst>
              <a:ext uri="{FF2B5EF4-FFF2-40B4-BE49-F238E27FC236}">
                <a16:creationId xmlns:a16="http://schemas.microsoft.com/office/drawing/2014/main" id="{7529A48D-2C57-47BC-8930-3E74C54BBE4B}"/>
              </a:ext>
            </a:extLst>
          </p:cNvPr>
          <p:cNvSpPr>
            <a:spLocks noGrp="1"/>
          </p:cNvSpPr>
          <p:nvPr>
            <p:ph type="subTitle" idx="1"/>
          </p:nvPr>
        </p:nvSpPr>
        <p:spPr/>
        <p:txBody>
          <a:bodyPr/>
          <a:lstStyle/>
          <a:p>
            <a:r>
              <a:rPr lang="en-US"/>
              <a:t>Lecture 12 </a:t>
            </a:r>
            <a:r>
              <a:rPr lang="en-US" dirty="0"/>
              <a:t>* </a:t>
            </a:r>
            <a:r>
              <a:rPr lang="en-US"/>
              <a:t>Spring 2019 </a:t>
            </a:r>
            <a:r>
              <a:rPr lang="en-US" dirty="0"/>
              <a:t>* Kesden</a:t>
            </a:r>
          </a:p>
        </p:txBody>
      </p:sp>
    </p:spTree>
    <p:extLst>
      <p:ext uri="{BB962C8B-B14F-4D97-AF65-F5344CB8AC3E}">
        <p14:creationId xmlns:p14="http://schemas.microsoft.com/office/powerpoint/2010/main" val="2003086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51987-7D21-4C25-B8F3-7005BA9E0BDE}"/>
              </a:ext>
            </a:extLst>
          </p:cNvPr>
          <p:cNvSpPr>
            <a:spLocks noGrp="1"/>
          </p:cNvSpPr>
          <p:nvPr>
            <p:ph type="title"/>
          </p:nvPr>
        </p:nvSpPr>
        <p:spPr/>
        <p:txBody>
          <a:bodyPr/>
          <a:lstStyle/>
          <a:p>
            <a:r>
              <a:rPr lang="en-US" dirty="0"/>
              <a:t>Examples OF Valid QUORUMS</a:t>
            </a:r>
          </a:p>
        </p:txBody>
      </p:sp>
      <p:sp>
        <p:nvSpPr>
          <p:cNvPr id="4" name="TextBox 3">
            <a:extLst>
              <a:ext uri="{FF2B5EF4-FFF2-40B4-BE49-F238E27FC236}">
                <a16:creationId xmlns:a16="http://schemas.microsoft.com/office/drawing/2014/main" id="{8E0CB7C2-9112-4317-ADE9-D49164C797D6}"/>
              </a:ext>
            </a:extLst>
          </p:cNvPr>
          <p:cNvSpPr txBox="1"/>
          <p:nvPr/>
        </p:nvSpPr>
        <p:spPr>
          <a:xfrm>
            <a:off x="2074985" y="1987707"/>
            <a:ext cx="1547446" cy="369332"/>
          </a:xfrm>
          <a:prstGeom prst="rect">
            <a:avLst/>
          </a:prstGeom>
          <a:noFill/>
          <a:ln w="28575">
            <a:solidFill>
              <a:srgbClr val="C00000"/>
            </a:solidFill>
          </a:ln>
        </p:spPr>
        <p:txBody>
          <a:bodyPr wrap="square" rtlCol="0" anchor="ctr">
            <a:spAutoFit/>
          </a:bodyPr>
          <a:lstStyle/>
          <a:p>
            <a:pPr algn="ctr"/>
            <a:r>
              <a:rPr lang="en-US" dirty="0"/>
              <a:t>Replica #1</a:t>
            </a:r>
          </a:p>
        </p:txBody>
      </p:sp>
      <p:sp>
        <p:nvSpPr>
          <p:cNvPr id="5" name="TextBox 4">
            <a:extLst>
              <a:ext uri="{FF2B5EF4-FFF2-40B4-BE49-F238E27FC236}">
                <a16:creationId xmlns:a16="http://schemas.microsoft.com/office/drawing/2014/main" id="{5F75DBF6-E4CE-416B-BE6A-C74722FC9BD7}"/>
              </a:ext>
            </a:extLst>
          </p:cNvPr>
          <p:cNvSpPr txBox="1"/>
          <p:nvPr/>
        </p:nvSpPr>
        <p:spPr>
          <a:xfrm>
            <a:off x="3831102" y="1987707"/>
            <a:ext cx="1547446" cy="369332"/>
          </a:xfrm>
          <a:prstGeom prst="rect">
            <a:avLst/>
          </a:prstGeom>
          <a:noFill/>
          <a:ln w="28575">
            <a:solidFill>
              <a:srgbClr val="C00000"/>
            </a:solidFill>
          </a:ln>
        </p:spPr>
        <p:txBody>
          <a:bodyPr wrap="square" rtlCol="0" anchor="ctr">
            <a:spAutoFit/>
          </a:bodyPr>
          <a:lstStyle/>
          <a:p>
            <a:pPr algn="ctr"/>
            <a:r>
              <a:rPr lang="en-US" dirty="0"/>
              <a:t>Replica #2</a:t>
            </a:r>
          </a:p>
        </p:txBody>
      </p:sp>
      <p:sp>
        <p:nvSpPr>
          <p:cNvPr id="6" name="TextBox 5">
            <a:extLst>
              <a:ext uri="{FF2B5EF4-FFF2-40B4-BE49-F238E27FC236}">
                <a16:creationId xmlns:a16="http://schemas.microsoft.com/office/drawing/2014/main" id="{20D50A06-07BF-4762-B824-23E2E2E315FC}"/>
              </a:ext>
            </a:extLst>
          </p:cNvPr>
          <p:cNvSpPr txBox="1"/>
          <p:nvPr/>
        </p:nvSpPr>
        <p:spPr>
          <a:xfrm>
            <a:off x="9099453" y="1987707"/>
            <a:ext cx="1547446" cy="369332"/>
          </a:xfrm>
          <a:prstGeom prst="rect">
            <a:avLst/>
          </a:prstGeom>
          <a:noFill/>
          <a:ln w="28575">
            <a:solidFill>
              <a:srgbClr val="C00000"/>
            </a:solidFill>
          </a:ln>
        </p:spPr>
        <p:txBody>
          <a:bodyPr wrap="square" rtlCol="0" anchor="ctr">
            <a:spAutoFit/>
          </a:bodyPr>
          <a:lstStyle/>
          <a:p>
            <a:pPr algn="ctr"/>
            <a:r>
              <a:rPr lang="en-US" dirty="0"/>
              <a:t>Replica #5</a:t>
            </a:r>
          </a:p>
        </p:txBody>
      </p:sp>
      <p:sp>
        <p:nvSpPr>
          <p:cNvPr id="7" name="TextBox 6">
            <a:extLst>
              <a:ext uri="{FF2B5EF4-FFF2-40B4-BE49-F238E27FC236}">
                <a16:creationId xmlns:a16="http://schemas.microsoft.com/office/drawing/2014/main" id="{52EB9EF9-4FFD-468C-90DE-F61030AB61E7}"/>
              </a:ext>
            </a:extLst>
          </p:cNvPr>
          <p:cNvSpPr txBox="1"/>
          <p:nvPr/>
        </p:nvSpPr>
        <p:spPr>
          <a:xfrm>
            <a:off x="5587219" y="1987707"/>
            <a:ext cx="1547446" cy="369332"/>
          </a:xfrm>
          <a:prstGeom prst="rect">
            <a:avLst/>
          </a:prstGeom>
          <a:noFill/>
          <a:ln w="28575">
            <a:solidFill>
              <a:srgbClr val="C00000"/>
            </a:solidFill>
          </a:ln>
        </p:spPr>
        <p:txBody>
          <a:bodyPr wrap="square" rtlCol="0" anchor="ctr">
            <a:spAutoFit/>
          </a:bodyPr>
          <a:lstStyle/>
          <a:p>
            <a:pPr algn="ctr"/>
            <a:r>
              <a:rPr lang="en-US" dirty="0"/>
              <a:t>Replica #3</a:t>
            </a:r>
          </a:p>
        </p:txBody>
      </p:sp>
      <p:sp>
        <p:nvSpPr>
          <p:cNvPr id="8" name="TextBox 7">
            <a:extLst>
              <a:ext uri="{FF2B5EF4-FFF2-40B4-BE49-F238E27FC236}">
                <a16:creationId xmlns:a16="http://schemas.microsoft.com/office/drawing/2014/main" id="{040DCF85-02BE-4845-A346-387AB566D519}"/>
              </a:ext>
            </a:extLst>
          </p:cNvPr>
          <p:cNvSpPr txBox="1"/>
          <p:nvPr/>
        </p:nvSpPr>
        <p:spPr>
          <a:xfrm>
            <a:off x="7343336" y="1987707"/>
            <a:ext cx="1547446" cy="369332"/>
          </a:xfrm>
          <a:prstGeom prst="rect">
            <a:avLst/>
          </a:prstGeom>
          <a:noFill/>
          <a:ln w="28575">
            <a:solidFill>
              <a:srgbClr val="C00000"/>
            </a:solidFill>
          </a:ln>
        </p:spPr>
        <p:txBody>
          <a:bodyPr wrap="square" rtlCol="0" anchor="ctr">
            <a:spAutoFit/>
          </a:bodyPr>
          <a:lstStyle/>
          <a:p>
            <a:pPr algn="ctr"/>
            <a:r>
              <a:rPr lang="en-US" dirty="0"/>
              <a:t>Replica #4</a:t>
            </a:r>
          </a:p>
        </p:txBody>
      </p:sp>
      <p:sp>
        <p:nvSpPr>
          <p:cNvPr id="16" name="TextBox 15">
            <a:extLst>
              <a:ext uri="{FF2B5EF4-FFF2-40B4-BE49-F238E27FC236}">
                <a16:creationId xmlns:a16="http://schemas.microsoft.com/office/drawing/2014/main" id="{826F0AEE-3E49-4708-9EBF-395FDF6E4151}"/>
              </a:ext>
            </a:extLst>
          </p:cNvPr>
          <p:cNvSpPr txBox="1"/>
          <p:nvPr/>
        </p:nvSpPr>
        <p:spPr>
          <a:xfrm>
            <a:off x="5579138" y="2567394"/>
            <a:ext cx="1547446" cy="369332"/>
          </a:xfrm>
          <a:prstGeom prst="rect">
            <a:avLst/>
          </a:prstGeom>
          <a:noFill/>
          <a:ln w="28575">
            <a:solidFill>
              <a:srgbClr val="C00000"/>
            </a:solidFill>
          </a:ln>
        </p:spPr>
        <p:txBody>
          <a:bodyPr wrap="square" rtlCol="0" anchor="ctr">
            <a:spAutoFit/>
          </a:bodyPr>
          <a:lstStyle/>
          <a:p>
            <a:pPr algn="ctr"/>
            <a:r>
              <a:rPr lang="en-US" dirty="0"/>
              <a:t>Read any 1</a:t>
            </a:r>
          </a:p>
        </p:txBody>
      </p:sp>
      <p:cxnSp>
        <p:nvCxnSpPr>
          <p:cNvPr id="26" name="Straight Arrow Connector 25">
            <a:extLst>
              <a:ext uri="{FF2B5EF4-FFF2-40B4-BE49-F238E27FC236}">
                <a16:creationId xmlns:a16="http://schemas.microsoft.com/office/drawing/2014/main" id="{F95CB52B-7E80-426E-A8D3-8FD414C96E9E}"/>
              </a:ext>
            </a:extLst>
          </p:cNvPr>
          <p:cNvCxnSpPr>
            <a:cxnSpLocks/>
          </p:cNvCxnSpPr>
          <p:nvPr/>
        </p:nvCxnSpPr>
        <p:spPr>
          <a:xfrm>
            <a:off x="7422006" y="2752060"/>
            <a:ext cx="3146474" cy="22819"/>
          </a:xfrm>
          <a:prstGeom prst="straightConnector1">
            <a:avLst/>
          </a:prstGeom>
          <a:ln w="28575">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11395824-458B-4C51-8299-81F1981D0B0A}"/>
              </a:ext>
            </a:extLst>
          </p:cNvPr>
          <p:cNvCxnSpPr>
            <a:cxnSpLocks/>
          </p:cNvCxnSpPr>
          <p:nvPr/>
        </p:nvCxnSpPr>
        <p:spPr>
          <a:xfrm flipH="1">
            <a:off x="1996566" y="2752060"/>
            <a:ext cx="3355145"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290370D7-083C-467D-BFE7-938D0052C225}"/>
              </a:ext>
            </a:extLst>
          </p:cNvPr>
          <p:cNvSpPr txBox="1"/>
          <p:nvPr/>
        </p:nvSpPr>
        <p:spPr>
          <a:xfrm>
            <a:off x="5579138" y="3092295"/>
            <a:ext cx="1547446" cy="369332"/>
          </a:xfrm>
          <a:prstGeom prst="rect">
            <a:avLst/>
          </a:prstGeom>
          <a:noFill/>
          <a:ln w="28575">
            <a:solidFill>
              <a:srgbClr val="C00000"/>
            </a:solidFill>
          </a:ln>
        </p:spPr>
        <p:txBody>
          <a:bodyPr wrap="square" rtlCol="0" anchor="ctr">
            <a:spAutoFit/>
          </a:bodyPr>
          <a:lstStyle/>
          <a:p>
            <a:pPr algn="ctr"/>
            <a:r>
              <a:rPr lang="en-US" dirty="0"/>
              <a:t>Write all</a:t>
            </a:r>
          </a:p>
        </p:txBody>
      </p:sp>
      <p:cxnSp>
        <p:nvCxnSpPr>
          <p:cNvPr id="40" name="Straight Arrow Connector 39">
            <a:extLst>
              <a:ext uri="{FF2B5EF4-FFF2-40B4-BE49-F238E27FC236}">
                <a16:creationId xmlns:a16="http://schemas.microsoft.com/office/drawing/2014/main" id="{6FF73736-5B4C-4BC7-9C69-CD2EFE5D528D}"/>
              </a:ext>
            </a:extLst>
          </p:cNvPr>
          <p:cNvCxnSpPr>
            <a:cxnSpLocks/>
          </p:cNvCxnSpPr>
          <p:nvPr/>
        </p:nvCxnSpPr>
        <p:spPr>
          <a:xfrm>
            <a:off x="7422006" y="3276961"/>
            <a:ext cx="3146474" cy="22819"/>
          </a:xfrm>
          <a:prstGeom prst="straightConnector1">
            <a:avLst/>
          </a:prstGeom>
          <a:ln w="28575">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E88E5EE1-66D2-4B8E-9B17-43ADD5209507}"/>
              </a:ext>
            </a:extLst>
          </p:cNvPr>
          <p:cNvCxnSpPr>
            <a:cxnSpLocks/>
          </p:cNvCxnSpPr>
          <p:nvPr/>
        </p:nvCxnSpPr>
        <p:spPr>
          <a:xfrm flipH="1">
            <a:off x="1996566" y="3276961"/>
            <a:ext cx="3355145"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68B4AF88-B0D8-4D1D-85E7-40348694175C}"/>
              </a:ext>
            </a:extLst>
          </p:cNvPr>
          <p:cNvSpPr txBox="1"/>
          <p:nvPr/>
        </p:nvSpPr>
        <p:spPr>
          <a:xfrm>
            <a:off x="5579138" y="3688948"/>
            <a:ext cx="1547446" cy="369332"/>
          </a:xfrm>
          <a:prstGeom prst="rect">
            <a:avLst/>
          </a:prstGeom>
          <a:noFill/>
          <a:ln w="28575">
            <a:solidFill>
              <a:srgbClr val="C00000"/>
            </a:solidFill>
          </a:ln>
        </p:spPr>
        <p:txBody>
          <a:bodyPr wrap="square" rtlCol="0" anchor="ctr">
            <a:spAutoFit/>
          </a:bodyPr>
          <a:lstStyle/>
          <a:p>
            <a:pPr algn="ctr"/>
            <a:r>
              <a:rPr lang="en-US" dirty="0"/>
              <a:t>Read all</a:t>
            </a:r>
          </a:p>
        </p:txBody>
      </p:sp>
      <p:cxnSp>
        <p:nvCxnSpPr>
          <p:cNvPr id="43" name="Straight Arrow Connector 42">
            <a:extLst>
              <a:ext uri="{FF2B5EF4-FFF2-40B4-BE49-F238E27FC236}">
                <a16:creationId xmlns:a16="http://schemas.microsoft.com/office/drawing/2014/main" id="{E22661C7-6702-4384-B3E4-5D704C912059}"/>
              </a:ext>
            </a:extLst>
          </p:cNvPr>
          <p:cNvCxnSpPr>
            <a:cxnSpLocks/>
          </p:cNvCxnSpPr>
          <p:nvPr/>
        </p:nvCxnSpPr>
        <p:spPr>
          <a:xfrm>
            <a:off x="7422006" y="3873614"/>
            <a:ext cx="3146474" cy="22819"/>
          </a:xfrm>
          <a:prstGeom prst="straightConnector1">
            <a:avLst/>
          </a:prstGeom>
          <a:ln w="28575">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77381A88-E648-4601-ACD0-B5926671F4D1}"/>
              </a:ext>
            </a:extLst>
          </p:cNvPr>
          <p:cNvCxnSpPr>
            <a:cxnSpLocks/>
          </p:cNvCxnSpPr>
          <p:nvPr/>
        </p:nvCxnSpPr>
        <p:spPr>
          <a:xfrm flipH="1">
            <a:off x="1996566" y="3873614"/>
            <a:ext cx="3355145"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30A1D012-A250-48ED-97CB-34CC0884B7AA}"/>
              </a:ext>
            </a:extLst>
          </p:cNvPr>
          <p:cNvSpPr txBox="1"/>
          <p:nvPr/>
        </p:nvSpPr>
        <p:spPr>
          <a:xfrm>
            <a:off x="5579138" y="4213849"/>
            <a:ext cx="1547446" cy="369332"/>
          </a:xfrm>
          <a:prstGeom prst="rect">
            <a:avLst/>
          </a:prstGeom>
          <a:noFill/>
          <a:ln w="28575">
            <a:solidFill>
              <a:srgbClr val="C00000"/>
            </a:solidFill>
          </a:ln>
        </p:spPr>
        <p:txBody>
          <a:bodyPr wrap="square" rtlCol="0" anchor="ctr">
            <a:spAutoFit/>
          </a:bodyPr>
          <a:lstStyle/>
          <a:p>
            <a:pPr algn="ctr"/>
            <a:r>
              <a:rPr lang="en-US" dirty="0"/>
              <a:t>Write one</a:t>
            </a:r>
          </a:p>
        </p:txBody>
      </p:sp>
      <p:cxnSp>
        <p:nvCxnSpPr>
          <p:cNvPr id="46" name="Straight Arrow Connector 45">
            <a:extLst>
              <a:ext uri="{FF2B5EF4-FFF2-40B4-BE49-F238E27FC236}">
                <a16:creationId xmlns:a16="http://schemas.microsoft.com/office/drawing/2014/main" id="{5DF075E7-2D9B-482B-B021-39B738250274}"/>
              </a:ext>
            </a:extLst>
          </p:cNvPr>
          <p:cNvCxnSpPr>
            <a:cxnSpLocks/>
          </p:cNvCxnSpPr>
          <p:nvPr/>
        </p:nvCxnSpPr>
        <p:spPr>
          <a:xfrm>
            <a:off x="7422006" y="4398515"/>
            <a:ext cx="3146474" cy="22819"/>
          </a:xfrm>
          <a:prstGeom prst="straightConnector1">
            <a:avLst/>
          </a:prstGeom>
          <a:ln w="28575">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60B452B5-1D6F-43E9-AC7B-D8B49F799355}"/>
              </a:ext>
            </a:extLst>
          </p:cNvPr>
          <p:cNvCxnSpPr>
            <a:cxnSpLocks/>
          </p:cNvCxnSpPr>
          <p:nvPr/>
        </p:nvCxnSpPr>
        <p:spPr>
          <a:xfrm flipH="1">
            <a:off x="1996566" y="4398515"/>
            <a:ext cx="3355145"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6FDFBDED-26C6-48BF-B0ED-FB5405ADEF9D}"/>
              </a:ext>
            </a:extLst>
          </p:cNvPr>
          <p:cNvSpPr txBox="1"/>
          <p:nvPr/>
        </p:nvSpPr>
        <p:spPr>
          <a:xfrm>
            <a:off x="5579138" y="4781141"/>
            <a:ext cx="1547446" cy="369332"/>
          </a:xfrm>
          <a:prstGeom prst="rect">
            <a:avLst/>
          </a:prstGeom>
          <a:noFill/>
          <a:ln w="28575">
            <a:solidFill>
              <a:srgbClr val="C00000"/>
            </a:solidFill>
          </a:ln>
        </p:spPr>
        <p:txBody>
          <a:bodyPr wrap="square" rtlCol="0" anchor="ctr">
            <a:spAutoFit/>
          </a:bodyPr>
          <a:lstStyle/>
          <a:p>
            <a:pPr algn="ctr"/>
            <a:r>
              <a:rPr lang="en-US" dirty="0"/>
              <a:t>Read 3</a:t>
            </a:r>
          </a:p>
        </p:txBody>
      </p:sp>
      <p:cxnSp>
        <p:nvCxnSpPr>
          <p:cNvPr id="49" name="Straight Arrow Connector 48">
            <a:extLst>
              <a:ext uri="{FF2B5EF4-FFF2-40B4-BE49-F238E27FC236}">
                <a16:creationId xmlns:a16="http://schemas.microsoft.com/office/drawing/2014/main" id="{3267BC47-C77A-4C4C-99C9-9AF2AEE20E0A}"/>
              </a:ext>
            </a:extLst>
          </p:cNvPr>
          <p:cNvCxnSpPr>
            <a:cxnSpLocks/>
          </p:cNvCxnSpPr>
          <p:nvPr/>
        </p:nvCxnSpPr>
        <p:spPr>
          <a:xfrm>
            <a:off x="7422006" y="4965807"/>
            <a:ext cx="3146474" cy="22819"/>
          </a:xfrm>
          <a:prstGeom prst="straightConnector1">
            <a:avLst/>
          </a:prstGeom>
          <a:ln w="28575">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64F07A5F-3985-4522-8B46-FFCFEF32F1FC}"/>
              </a:ext>
            </a:extLst>
          </p:cNvPr>
          <p:cNvCxnSpPr>
            <a:cxnSpLocks/>
          </p:cNvCxnSpPr>
          <p:nvPr/>
        </p:nvCxnSpPr>
        <p:spPr>
          <a:xfrm flipH="1">
            <a:off x="1996566" y="4965807"/>
            <a:ext cx="3355145"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7299C1B7-28F6-4170-B172-D9A943651685}"/>
              </a:ext>
            </a:extLst>
          </p:cNvPr>
          <p:cNvSpPr txBox="1"/>
          <p:nvPr/>
        </p:nvSpPr>
        <p:spPr>
          <a:xfrm>
            <a:off x="5579138" y="5306042"/>
            <a:ext cx="1547446" cy="369332"/>
          </a:xfrm>
          <a:prstGeom prst="rect">
            <a:avLst/>
          </a:prstGeom>
          <a:noFill/>
          <a:ln w="28575">
            <a:solidFill>
              <a:srgbClr val="C00000"/>
            </a:solidFill>
          </a:ln>
        </p:spPr>
        <p:txBody>
          <a:bodyPr wrap="square" rtlCol="0" anchor="ctr">
            <a:spAutoFit/>
          </a:bodyPr>
          <a:lstStyle/>
          <a:p>
            <a:pPr algn="ctr"/>
            <a:r>
              <a:rPr lang="en-US" dirty="0"/>
              <a:t>Write 3</a:t>
            </a:r>
          </a:p>
        </p:txBody>
      </p:sp>
      <p:cxnSp>
        <p:nvCxnSpPr>
          <p:cNvPr id="52" name="Straight Arrow Connector 51">
            <a:extLst>
              <a:ext uri="{FF2B5EF4-FFF2-40B4-BE49-F238E27FC236}">
                <a16:creationId xmlns:a16="http://schemas.microsoft.com/office/drawing/2014/main" id="{0338BA72-FDCA-4E9A-9A0F-479D39647DFD}"/>
              </a:ext>
            </a:extLst>
          </p:cNvPr>
          <p:cNvCxnSpPr>
            <a:cxnSpLocks/>
          </p:cNvCxnSpPr>
          <p:nvPr/>
        </p:nvCxnSpPr>
        <p:spPr>
          <a:xfrm>
            <a:off x="7422006" y="5490708"/>
            <a:ext cx="3146474" cy="22819"/>
          </a:xfrm>
          <a:prstGeom prst="straightConnector1">
            <a:avLst/>
          </a:prstGeom>
          <a:ln w="28575">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8B5E0B19-9AD8-49F7-B235-F9B19DEF3962}"/>
              </a:ext>
            </a:extLst>
          </p:cNvPr>
          <p:cNvCxnSpPr>
            <a:cxnSpLocks/>
          </p:cNvCxnSpPr>
          <p:nvPr/>
        </p:nvCxnSpPr>
        <p:spPr>
          <a:xfrm flipH="1">
            <a:off x="1996566" y="5490708"/>
            <a:ext cx="3355145"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CC452B33-E511-4574-B26E-10C7D0184A8B}"/>
              </a:ext>
            </a:extLst>
          </p:cNvPr>
          <p:cNvSpPr/>
          <p:nvPr/>
        </p:nvSpPr>
        <p:spPr>
          <a:xfrm>
            <a:off x="1856935" y="2490992"/>
            <a:ext cx="8948350" cy="1049234"/>
          </a:xfrm>
          <a:prstGeom prst="rect">
            <a:avLst/>
          </a:prstGeom>
          <a:no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520AE72-C5E0-4106-B74A-D39139C8CDA4}"/>
              </a:ext>
            </a:extLst>
          </p:cNvPr>
          <p:cNvSpPr/>
          <p:nvPr/>
        </p:nvSpPr>
        <p:spPr>
          <a:xfrm>
            <a:off x="1852247" y="3605169"/>
            <a:ext cx="8948350" cy="1049234"/>
          </a:xfrm>
          <a:prstGeom prst="rect">
            <a:avLst/>
          </a:prstGeom>
          <a:no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DC9E9606-2D2C-4CE0-B0A8-6B169E9D956F}"/>
              </a:ext>
            </a:extLst>
          </p:cNvPr>
          <p:cNvSpPr/>
          <p:nvPr/>
        </p:nvSpPr>
        <p:spPr>
          <a:xfrm>
            <a:off x="1852247" y="4719346"/>
            <a:ext cx="8948350" cy="1049234"/>
          </a:xfrm>
          <a:prstGeom prst="rect">
            <a:avLst/>
          </a:prstGeom>
          <a:no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870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51987-7D21-4C25-B8F3-7005BA9E0BDE}"/>
              </a:ext>
            </a:extLst>
          </p:cNvPr>
          <p:cNvSpPr>
            <a:spLocks noGrp="1"/>
          </p:cNvSpPr>
          <p:nvPr>
            <p:ph type="title"/>
          </p:nvPr>
        </p:nvSpPr>
        <p:spPr/>
        <p:txBody>
          <a:bodyPr/>
          <a:lstStyle/>
          <a:p>
            <a:r>
              <a:rPr lang="en-US" dirty="0"/>
              <a:t>Examples OF Valid QUORUMS</a:t>
            </a:r>
          </a:p>
        </p:txBody>
      </p:sp>
      <p:sp>
        <p:nvSpPr>
          <p:cNvPr id="4" name="TextBox 3">
            <a:extLst>
              <a:ext uri="{FF2B5EF4-FFF2-40B4-BE49-F238E27FC236}">
                <a16:creationId xmlns:a16="http://schemas.microsoft.com/office/drawing/2014/main" id="{8E0CB7C2-9112-4317-ADE9-D49164C797D6}"/>
              </a:ext>
            </a:extLst>
          </p:cNvPr>
          <p:cNvSpPr txBox="1"/>
          <p:nvPr/>
        </p:nvSpPr>
        <p:spPr>
          <a:xfrm>
            <a:off x="2919047" y="4086275"/>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#1</a:t>
            </a:r>
          </a:p>
        </p:txBody>
      </p:sp>
      <p:sp>
        <p:nvSpPr>
          <p:cNvPr id="5" name="TextBox 4">
            <a:extLst>
              <a:ext uri="{FF2B5EF4-FFF2-40B4-BE49-F238E27FC236}">
                <a16:creationId xmlns:a16="http://schemas.microsoft.com/office/drawing/2014/main" id="{5F75DBF6-E4CE-416B-BE6A-C74722FC9BD7}"/>
              </a:ext>
            </a:extLst>
          </p:cNvPr>
          <p:cNvSpPr txBox="1"/>
          <p:nvPr/>
        </p:nvSpPr>
        <p:spPr>
          <a:xfrm>
            <a:off x="4675164" y="4086275"/>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#2</a:t>
            </a:r>
          </a:p>
        </p:txBody>
      </p:sp>
      <p:sp>
        <p:nvSpPr>
          <p:cNvPr id="6" name="TextBox 5">
            <a:extLst>
              <a:ext uri="{FF2B5EF4-FFF2-40B4-BE49-F238E27FC236}">
                <a16:creationId xmlns:a16="http://schemas.microsoft.com/office/drawing/2014/main" id="{20D50A06-07BF-4762-B824-23E2E2E315FC}"/>
              </a:ext>
            </a:extLst>
          </p:cNvPr>
          <p:cNvSpPr txBox="1"/>
          <p:nvPr/>
        </p:nvSpPr>
        <p:spPr>
          <a:xfrm>
            <a:off x="9943515" y="4086275"/>
            <a:ext cx="1547446" cy="369332"/>
          </a:xfrm>
          <a:prstGeom prst="rect">
            <a:avLst/>
          </a:prstGeom>
          <a:noFill/>
          <a:ln w="28575">
            <a:solidFill>
              <a:srgbClr val="C00000"/>
            </a:solidFill>
          </a:ln>
        </p:spPr>
        <p:txBody>
          <a:bodyPr wrap="square" rtlCol="0" anchor="ctr">
            <a:spAutoFit/>
          </a:bodyPr>
          <a:lstStyle/>
          <a:p>
            <a:pPr algn="ctr"/>
            <a:r>
              <a:rPr lang="en-US" dirty="0"/>
              <a:t>Replica #5</a:t>
            </a:r>
          </a:p>
        </p:txBody>
      </p:sp>
      <p:sp>
        <p:nvSpPr>
          <p:cNvPr id="7" name="TextBox 6">
            <a:extLst>
              <a:ext uri="{FF2B5EF4-FFF2-40B4-BE49-F238E27FC236}">
                <a16:creationId xmlns:a16="http://schemas.microsoft.com/office/drawing/2014/main" id="{52EB9EF9-4FFD-468C-90DE-F61030AB61E7}"/>
              </a:ext>
            </a:extLst>
          </p:cNvPr>
          <p:cNvSpPr txBox="1"/>
          <p:nvPr/>
        </p:nvSpPr>
        <p:spPr>
          <a:xfrm>
            <a:off x="6431281" y="4086275"/>
            <a:ext cx="1547446" cy="369332"/>
          </a:xfrm>
          <a:prstGeom prst="rect">
            <a:avLst/>
          </a:prstGeom>
          <a:gradFill>
            <a:gsLst>
              <a:gs pos="0">
                <a:schemeClr val="accent1"/>
              </a:gs>
              <a:gs pos="100000">
                <a:schemeClr val="bg2">
                  <a:shade val="80000"/>
                </a:schemeClr>
              </a:gs>
            </a:gsLst>
            <a:path path="circle">
              <a:fillToRect l="43000" r="43000" b="100000"/>
            </a:path>
          </a:gradFill>
          <a:ln w="28575">
            <a:solidFill>
              <a:srgbClr val="C00000"/>
            </a:solidFill>
          </a:ln>
        </p:spPr>
        <p:txBody>
          <a:bodyPr wrap="square" rtlCol="0" anchor="ctr">
            <a:spAutoFit/>
          </a:bodyPr>
          <a:lstStyle/>
          <a:p>
            <a:pPr algn="ctr"/>
            <a:r>
              <a:rPr lang="en-US" dirty="0"/>
              <a:t>Replica #3</a:t>
            </a:r>
          </a:p>
        </p:txBody>
      </p:sp>
      <p:sp>
        <p:nvSpPr>
          <p:cNvPr id="8" name="TextBox 7">
            <a:extLst>
              <a:ext uri="{FF2B5EF4-FFF2-40B4-BE49-F238E27FC236}">
                <a16:creationId xmlns:a16="http://schemas.microsoft.com/office/drawing/2014/main" id="{040DCF85-02BE-4845-A346-387AB566D519}"/>
              </a:ext>
            </a:extLst>
          </p:cNvPr>
          <p:cNvSpPr txBox="1"/>
          <p:nvPr/>
        </p:nvSpPr>
        <p:spPr>
          <a:xfrm>
            <a:off x="8187398" y="4086275"/>
            <a:ext cx="1547446" cy="369332"/>
          </a:xfrm>
          <a:prstGeom prst="rect">
            <a:avLst/>
          </a:prstGeom>
          <a:noFill/>
          <a:ln w="28575">
            <a:solidFill>
              <a:srgbClr val="C00000"/>
            </a:solidFill>
          </a:ln>
        </p:spPr>
        <p:txBody>
          <a:bodyPr wrap="square" rtlCol="0" anchor="ctr">
            <a:spAutoFit/>
          </a:bodyPr>
          <a:lstStyle/>
          <a:p>
            <a:pPr algn="ctr"/>
            <a:r>
              <a:rPr lang="en-US" dirty="0"/>
              <a:t>Replica #4</a:t>
            </a:r>
          </a:p>
        </p:txBody>
      </p:sp>
      <p:sp>
        <p:nvSpPr>
          <p:cNvPr id="29" name="TextBox 28">
            <a:extLst>
              <a:ext uri="{FF2B5EF4-FFF2-40B4-BE49-F238E27FC236}">
                <a16:creationId xmlns:a16="http://schemas.microsoft.com/office/drawing/2014/main" id="{EF2A926E-58D9-4FB7-8FF7-EE8AE0FD21F9}"/>
              </a:ext>
            </a:extLst>
          </p:cNvPr>
          <p:cNvSpPr txBox="1"/>
          <p:nvPr/>
        </p:nvSpPr>
        <p:spPr>
          <a:xfrm>
            <a:off x="2919047" y="3085124"/>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#1</a:t>
            </a:r>
          </a:p>
        </p:txBody>
      </p:sp>
      <p:sp>
        <p:nvSpPr>
          <p:cNvPr id="30" name="TextBox 29">
            <a:extLst>
              <a:ext uri="{FF2B5EF4-FFF2-40B4-BE49-F238E27FC236}">
                <a16:creationId xmlns:a16="http://schemas.microsoft.com/office/drawing/2014/main" id="{BA8DF8B9-8E03-451B-81E8-CF8979577137}"/>
              </a:ext>
            </a:extLst>
          </p:cNvPr>
          <p:cNvSpPr txBox="1"/>
          <p:nvPr/>
        </p:nvSpPr>
        <p:spPr>
          <a:xfrm>
            <a:off x="4675164" y="3085124"/>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#2</a:t>
            </a:r>
          </a:p>
        </p:txBody>
      </p:sp>
      <p:sp>
        <p:nvSpPr>
          <p:cNvPr id="31" name="TextBox 30">
            <a:extLst>
              <a:ext uri="{FF2B5EF4-FFF2-40B4-BE49-F238E27FC236}">
                <a16:creationId xmlns:a16="http://schemas.microsoft.com/office/drawing/2014/main" id="{3C69F61E-7C54-480A-8F0A-4B804EB78024}"/>
              </a:ext>
            </a:extLst>
          </p:cNvPr>
          <p:cNvSpPr txBox="1"/>
          <p:nvPr/>
        </p:nvSpPr>
        <p:spPr>
          <a:xfrm>
            <a:off x="9943515" y="3085124"/>
            <a:ext cx="1547446" cy="369332"/>
          </a:xfrm>
          <a:prstGeom prst="rect">
            <a:avLst/>
          </a:prstGeom>
          <a:gradFill>
            <a:gsLst>
              <a:gs pos="0">
                <a:schemeClr val="accent1"/>
              </a:gs>
              <a:gs pos="100000">
                <a:schemeClr val="bg2">
                  <a:shade val="80000"/>
                </a:schemeClr>
              </a:gs>
            </a:gsLst>
            <a:path path="circle">
              <a:fillToRect l="43000" r="43000" b="100000"/>
            </a:path>
          </a:gradFill>
          <a:ln w="28575">
            <a:solidFill>
              <a:srgbClr val="C00000"/>
            </a:solidFill>
          </a:ln>
        </p:spPr>
        <p:txBody>
          <a:bodyPr wrap="square" rtlCol="0" anchor="ctr">
            <a:spAutoFit/>
          </a:bodyPr>
          <a:lstStyle/>
          <a:p>
            <a:pPr algn="ctr"/>
            <a:r>
              <a:rPr lang="en-US" dirty="0"/>
              <a:t>Replica #5</a:t>
            </a:r>
          </a:p>
        </p:txBody>
      </p:sp>
      <p:sp>
        <p:nvSpPr>
          <p:cNvPr id="32" name="TextBox 31">
            <a:extLst>
              <a:ext uri="{FF2B5EF4-FFF2-40B4-BE49-F238E27FC236}">
                <a16:creationId xmlns:a16="http://schemas.microsoft.com/office/drawing/2014/main" id="{442F0383-E34E-4BD8-912A-F654E25D108E}"/>
              </a:ext>
            </a:extLst>
          </p:cNvPr>
          <p:cNvSpPr txBox="1"/>
          <p:nvPr/>
        </p:nvSpPr>
        <p:spPr>
          <a:xfrm>
            <a:off x="6431281" y="3085124"/>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#3</a:t>
            </a:r>
          </a:p>
        </p:txBody>
      </p:sp>
      <p:sp>
        <p:nvSpPr>
          <p:cNvPr id="33" name="TextBox 32">
            <a:extLst>
              <a:ext uri="{FF2B5EF4-FFF2-40B4-BE49-F238E27FC236}">
                <a16:creationId xmlns:a16="http://schemas.microsoft.com/office/drawing/2014/main" id="{AB0B77FC-B185-44E4-B2B7-B03CA2862F0A}"/>
              </a:ext>
            </a:extLst>
          </p:cNvPr>
          <p:cNvSpPr txBox="1"/>
          <p:nvPr/>
        </p:nvSpPr>
        <p:spPr>
          <a:xfrm>
            <a:off x="8187398" y="3085124"/>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#4</a:t>
            </a:r>
          </a:p>
        </p:txBody>
      </p:sp>
      <p:sp>
        <p:nvSpPr>
          <p:cNvPr id="34" name="TextBox 33">
            <a:extLst>
              <a:ext uri="{FF2B5EF4-FFF2-40B4-BE49-F238E27FC236}">
                <a16:creationId xmlns:a16="http://schemas.microsoft.com/office/drawing/2014/main" id="{46940A3F-474A-4008-97E3-5BEF28F364AE}"/>
              </a:ext>
            </a:extLst>
          </p:cNvPr>
          <p:cNvSpPr txBox="1"/>
          <p:nvPr/>
        </p:nvSpPr>
        <p:spPr>
          <a:xfrm>
            <a:off x="2919047" y="2141696"/>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#1</a:t>
            </a:r>
          </a:p>
        </p:txBody>
      </p:sp>
      <p:sp>
        <p:nvSpPr>
          <p:cNvPr id="35" name="TextBox 34">
            <a:extLst>
              <a:ext uri="{FF2B5EF4-FFF2-40B4-BE49-F238E27FC236}">
                <a16:creationId xmlns:a16="http://schemas.microsoft.com/office/drawing/2014/main" id="{8166D1C6-6228-49BB-B698-0E49522D7B76}"/>
              </a:ext>
            </a:extLst>
          </p:cNvPr>
          <p:cNvSpPr txBox="1"/>
          <p:nvPr/>
        </p:nvSpPr>
        <p:spPr>
          <a:xfrm>
            <a:off x="4675164" y="2141696"/>
            <a:ext cx="1547446" cy="369332"/>
          </a:xfrm>
          <a:prstGeom prst="rect">
            <a:avLst/>
          </a:prstGeom>
          <a:gradFill>
            <a:gsLst>
              <a:gs pos="0">
                <a:schemeClr val="accent1"/>
              </a:gs>
              <a:gs pos="100000">
                <a:schemeClr val="bg2">
                  <a:shade val="80000"/>
                </a:schemeClr>
              </a:gs>
            </a:gsLst>
            <a:path path="circle">
              <a:fillToRect l="43000" r="43000" b="100000"/>
            </a:path>
          </a:gradFill>
          <a:ln w="28575">
            <a:solidFill>
              <a:srgbClr val="C00000"/>
            </a:solidFill>
          </a:ln>
        </p:spPr>
        <p:txBody>
          <a:bodyPr wrap="square" rtlCol="0" anchor="ctr">
            <a:spAutoFit/>
          </a:bodyPr>
          <a:lstStyle/>
          <a:p>
            <a:pPr algn="ctr"/>
            <a:r>
              <a:rPr lang="en-US" dirty="0"/>
              <a:t>Replica #2</a:t>
            </a:r>
          </a:p>
        </p:txBody>
      </p:sp>
      <p:sp>
        <p:nvSpPr>
          <p:cNvPr id="36" name="TextBox 35">
            <a:extLst>
              <a:ext uri="{FF2B5EF4-FFF2-40B4-BE49-F238E27FC236}">
                <a16:creationId xmlns:a16="http://schemas.microsoft.com/office/drawing/2014/main" id="{6B5C245A-7FA5-40FC-81B2-C15E5D112C19}"/>
              </a:ext>
            </a:extLst>
          </p:cNvPr>
          <p:cNvSpPr txBox="1"/>
          <p:nvPr/>
        </p:nvSpPr>
        <p:spPr>
          <a:xfrm>
            <a:off x="9943515" y="2141696"/>
            <a:ext cx="1547446" cy="369332"/>
          </a:xfrm>
          <a:prstGeom prst="rect">
            <a:avLst/>
          </a:prstGeom>
          <a:gradFill>
            <a:gsLst>
              <a:gs pos="0">
                <a:schemeClr val="accent1"/>
              </a:gs>
              <a:gs pos="100000">
                <a:schemeClr val="bg2">
                  <a:shade val="80000"/>
                </a:schemeClr>
              </a:gs>
            </a:gsLst>
            <a:path path="circle">
              <a:fillToRect l="43000" r="43000" b="100000"/>
            </a:path>
          </a:gradFill>
          <a:ln w="28575">
            <a:solidFill>
              <a:srgbClr val="C00000"/>
            </a:solidFill>
          </a:ln>
        </p:spPr>
        <p:txBody>
          <a:bodyPr wrap="square" rtlCol="0" anchor="ctr">
            <a:spAutoFit/>
          </a:bodyPr>
          <a:lstStyle/>
          <a:p>
            <a:pPr algn="ctr"/>
            <a:r>
              <a:rPr lang="en-US" dirty="0"/>
              <a:t>Replica #5</a:t>
            </a:r>
          </a:p>
        </p:txBody>
      </p:sp>
      <p:sp>
        <p:nvSpPr>
          <p:cNvPr id="37" name="TextBox 36">
            <a:extLst>
              <a:ext uri="{FF2B5EF4-FFF2-40B4-BE49-F238E27FC236}">
                <a16:creationId xmlns:a16="http://schemas.microsoft.com/office/drawing/2014/main" id="{206303B8-C8E0-4AA9-A01E-ACFC662924DC}"/>
              </a:ext>
            </a:extLst>
          </p:cNvPr>
          <p:cNvSpPr txBox="1"/>
          <p:nvPr/>
        </p:nvSpPr>
        <p:spPr>
          <a:xfrm>
            <a:off x="6431281" y="2141696"/>
            <a:ext cx="1547446" cy="369332"/>
          </a:xfrm>
          <a:prstGeom prst="rect">
            <a:avLst/>
          </a:prstGeom>
          <a:gradFill>
            <a:gsLst>
              <a:gs pos="0">
                <a:schemeClr val="accent1"/>
              </a:gs>
              <a:gs pos="100000">
                <a:schemeClr val="bg2">
                  <a:shade val="80000"/>
                </a:schemeClr>
              </a:gs>
            </a:gsLst>
            <a:path path="circle">
              <a:fillToRect l="43000" r="43000" b="100000"/>
            </a:path>
          </a:gradFill>
          <a:ln w="28575">
            <a:solidFill>
              <a:srgbClr val="C00000"/>
            </a:solidFill>
          </a:ln>
        </p:spPr>
        <p:txBody>
          <a:bodyPr wrap="square" rtlCol="0" anchor="ctr">
            <a:spAutoFit/>
          </a:bodyPr>
          <a:lstStyle/>
          <a:p>
            <a:pPr algn="ctr"/>
            <a:r>
              <a:rPr lang="en-US" dirty="0"/>
              <a:t>Replica #3</a:t>
            </a:r>
          </a:p>
        </p:txBody>
      </p:sp>
      <p:sp>
        <p:nvSpPr>
          <p:cNvPr id="38" name="TextBox 37">
            <a:extLst>
              <a:ext uri="{FF2B5EF4-FFF2-40B4-BE49-F238E27FC236}">
                <a16:creationId xmlns:a16="http://schemas.microsoft.com/office/drawing/2014/main" id="{AA1D39EE-75CC-443A-8E9D-22FB5E6E6B74}"/>
              </a:ext>
            </a:extLst>
          </p:cNvPr>
          <p:cNvSpPr txBox="1"/>
          <p:nvPr/>
        </p:nvSpPr>
        <p:spPr>
          <a:xfrm>
            <a:off x="8187398" y="2141696"/>
            <a:ext cx="1547446" cy="369332"/>
          </a:xfrm>
          <a:prstGeom prst="rect">
            <a:avLst/>
          </a:prstGeom>
          <a:gradFill>
            <a:gsLst>
              <a:gs pos="0">
                <a:schemeClr val="accent1"/>
              </a:gs>
              <a:gs pos="100000">
                <a:schemeClr val="bg2">
                  <a:shade val="80000"/>
                </a:schemeClr>
              </a:gs>
            </a:gsLst>
            <a:path path="circle">
              <a:fillToRect l="43000" r="43000" b="100000"/>
            </a:path>
          </a:gradFill>
          <a:ln w="28575">
            <a:solidFill>
              <a:srgbClr val="C00000"/>
            </a:solidFill>
          </a:ln>
        </p:spPr>
        <p:txBody>
          <a:bodyPr wrap="square" rtlCol="0" anchor="ctr">
            <a:spAutoFit/>
          </a:bodyPr>
          <a:lstStyle/>
          <a:p>
            <a:pPr algn="ctr"/>
            <a:r>
              <a:rPr lang="en-US" dirty="0"/>
              <a:t>Replica #4</a:t>
            </a:r>
          </a:p>
        </p:txBody>
      </p:sp>
      <p:sp>
        <p:nvSpPr>
          <p:cNvPr id="3" name="TextBox 2">
            <a:extLst>
              <a:ext uri="{FF2B5EF4-FFF2-40B4-BE49-F238E27FC236}">
                <a16:creationId xmlns:a16="http://schemas.microsoft.com/office/drawing/2014/main" id="{2DF5EBD8-2F38-4A92-8626-A8B08883C17B}"/>
              </a:ext>
            </a:extLst>
          </p:cNvPr>
          <p:cNvSpPr txBox="1"/>
          <p:nvPr/>
        </p:nvSpPr>
        <p:spPr>
          <a:xfrm>
            <a:off x="1007806" y="2141696"/>
            <a:ext cx="1806905" cy="369332"/>
          </a:xfrm>
          <a:prstGeom prst="rect">
            <a:avLst/>
          </a:prstGeom>
          <a:noFill/>
        </p:spPr>
        <p:txBody>
          <a:bodyPr wrap="none" rtlCol="0">
            <a:spAutoFit/>
          </a:bodyPr>
          <a:lstStyle/>
          <a:p>
            <a:r>
              <a:rPr lang="en-US" dirty="0"/>
              <a:t>Read-1/Write-All</a:t>
            </a:r>
          </a:p>
        </p:txBody>
      </p:sp>
      <p:sp>
        <p:nvSpPr>
          <p:cNvPr id="55" name="TextBox 54">
            <a:extLst>
              <a:ext uri="{FF2B5EF4-FFF2-40B4-BE49-F238E27FC236}">
                <a16:creationId xmlns:a16="http://schemas.microsoft.com/office/drawing/2014/main" id="{50698BF6-B7C3-4CAD-8A13-8C37A5F1D4FE}"/>
              </a:ext>
            </a:extLst>
          </p:cNvPr>
          <p:cNvSpPr txBox="1"/>
          <p:nvPr/>
        </p:nvSpPr>
        <p:spPr>
          <a:xfrm>
            <a:off x="1031514" y="3087858"/>
            <a:ext cx="1806905" cy="369332"/>
          </a:xfrm>
          <a:prstGeom prst="rect">
            <a:avLst/>
          </a:prstGeom>
          <a:noFill/>
        </p:spPr>
        <p:txBody>
          <a:bodyPr wrap="none" rtlCol="0">
            <a:spAutoFit/>
          </a:bodyPr>
          <a:lstStyle/>
          <a:p>
            <a:r>
              <a:rPr lang="en-US" dirty="0"/>
              <a:t>Write-All/Read-1</a:t>
            </a:r>
          </a:p>
        </p:txBody>
      </p:sp>
      <p:sp>
        <p:nvSpPr>
          <p:cNvPr id="58" name="TextBox 57">
            <a:extLst>
              <a:ext uri="{FF2B5EF4-FFF2-40B4-BE49-F238E27FC236}">
                <a16:creationId xmlns:a16="http://schemas.microsoft.com/office/drawing/2014/main" id="{235112D2-7925-4D92-BB7D-538D15112154}"/>
              </a:ext>
            </a:extLst>
          </p:cNvPr>
          <p:cNvSpPr txBox="1"/>
          <p:nvPr/>
        </p:nvSpPr>
        <p:spPr>
          <a:xfrm>
            <a:off x="1031514" y="4038599"/>
            <a:ext cx="1665841" cy="369332"/>
          </a:xfrm>
          <a:prstGeom prst="rect">
            <a:avLst/>
          </a:prstGeom>
          <a:noFill/>
        </p:spPr>
        <p:txBody>
          <a:bodyPr wrap="none" rtlCol="0">
            <a:spAutoFit/>
          </a:bodyPr>
          <a:lstStyle/>
          <a:p>
            <a:r>
              <a:rPr lang="en-US" dirty="0"/>
              <a:t>Read-3/Write-3</a:t>
            </a:r>
          </a:p>
        </p:txBody>
      </p:sp>
      <p:sp>
        <p:nvSpPr>
          <p:cNvPr id="59" name="TextBox 58">
            <a:extLst>
              <a:ext uri="{FF2B5EF4-FFF2-40B4-BE49-F238E27FC236}">
                <a16:creationId xmlns:a16="http://schemas.microsoft.com/office/drawing/2014/main" id="{AB408BA1-E816-4418-A842-A537737FA6DE}"/>
              </a:ext>
            </a:extLst>
          </p:cNvPr>
          <p:cNvSpPr txBox="1"/>
          <p:nvPr/>
        </p:nvSpPr>
        <p:spPr>
          <a:xfrm>
            <a:off x="2919047" y="5087426"/>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Read</a:t>
            </a:r>
          </a:p>
        </p:txBody>
      </p:sp>
      <p:sp>
        <p:nvSpPr>
          <p:cNvPr id="60" name="TextBox 59">
            <a:extLst>
              <a:ext uri="{FF2B5EF4-FFF2-40B4-BE49-F238E27FC236}">
                <a16:creationId xmlns:a16="http://schemas.microsoft.com/office/drawing/2014/main" id="{F31E89DF-AC44-4F19-906D-A6AF59D71F2B}"/>
              </a:ext>
            </a:extLst>
          </p:cNvPr>
          <p:cNvSpPr txBox="1"/>
          <p:nvPr/>
        </p:nvSpPr>
        <p:spPr>
          <a:xfrm>
            <a:off x="4675164" y="5087426"/>
            <a:ext cx="1547446" cy="369332"/>
          </a:xfrm>
          <a:prstGeom prst="rect">
            <a:avLst/>
          </a:prstGeom>
          <a:noFill/>
          <a:ln w="28575">
            <a:solidFill>
              <a:srgbClr val="C00000"/>
            </a:solidFill>
          </a:ln>
        </p:spPr>
        <p:txBody>
          <a:bodyPr wrap="square" rtlCol="0" anchor="ctr">
            <a:spAutoFit/>
          </a:bodyPr>
          <a:lstStyle/>
          <a:p>
            <a:pPr algn="ctr"/>
            <a:r>
              <a:rPr lang="en-US" dirty="0"/>
              <a:t>Write</a:t>
            </a:r>
          </a:p>
        </p:txBody>
      </p:sp>
      <p:sp>
        <p:nvSpPr>
          <p:cNvPr id="62" name="TextBox 61">
            <a:extLst>
              <a:ext uri="{FF2B5EF4-FFF2-40B4-BE49-F238E27FC236}">
                <a16:creationId xmlns:a16="http://schemas.microsoft.com/office/drawing/2014/main" id="{73248977-9183-410D-9EC0-1A356EA32018}"/>
              </a:ext>
            </a:extLst>
          </p:cNvPr>
          <p:cNvSpPr txBox="1"/>
          <p:nvPr/>
        </p:nvSpPr>
        <p:spPr>
          <a:xfrm>
            <a:off x="6431281" y="5087426"/>
            <a:ext cx="1547446" cy="369332"/>
          </a:xfrm>
          <a:prstGeom prst="rect">
            <a:avLst/>
          </a:prstGeom>
          <a:gradFill>
            <a:gsLst>
              <a:gs pos="0">
                <a:schemeClr val="accent1"/>
              </a:gs>
              <a:gs pos="100000">
                <a:schemeClr val="bg2">
                  <a:shade val="80000"/>
                </a:schemeClr>
              </a:gs>
            </a:gsLst>
            <a:path path="circle">
              <a:fillToRect l="43000" r="43000" b="100000"/>
            </a:path>
          </a:gradFill>
          <a:ln w="28575">
            <a:solidFill>
              <a:srgbClr val="C00000"/>
            </a:solidFill>
          </a:ln>
        </p:spPr>
        <p:txBody>
          <a:bodyPr wrap="square" rtlCol="0" anchor="ctr">
            <a:spAutoFit/>
          </a:bodyPr>
          <a:lstStyle/>
          <a:p>
            <a:pPr algn="ctr"/>
            <a:r>
              <a:rPr lang="en-US" dirty="0" err="1"/>
              <a:t>Read+Write</a:t>
            </a:r>
            <a:endParaRPr lang="en-US" dirty="0"/>
          </a:p>
        </p:txBody>
      </p:sp>
      <p:sp>
        <p:nvSpPr>
          <p:cNvPr id="63" name="TextBox 62">
            <a:extLst>
              <a:ext uri="{FF2B5EF4-FFF2-40B4-BE49-F238E27FC236}">
                <a16:creationId xmlns:a16="http://schemas.microsoft.com/office/drawing/2014/main" id="{6A2F41E8-5F7B-4CF7-8635-2166C4197B4B}"/>
              </a:ext>
            </a:extLst>
          </p:cNvPr>
          <p:cNvSpPr txBox="1"/>
          <p:nvPr/>
        </p:nvSpPr>
        <p:spPr>
          <a:xfrm>
            <a:off x="1031513" y="5087426"/>
            <a:ext cx="529632" cy="369332"/>
          </a:xfrm>
          <a:prstGeom prst="rect">
            <a:avLst/>
          </a:prstGeom>
          <a:noFill/>
        </p:spPr>
        <p:txBody>
          <a:bodyPr wrap="none" rtlCol="0">
            <a:spAutoFit/>
          </a:bodyPr>
          <a:lstStyle/>
          <a:p>
            <a:r>
              <a:rPr lang="en-US" dirty="0"/>
              <a:t>Key</a:t>
            </a:r>
          </a:p>
        </p:txBody>
      </p:sp>
    </p:spTree>
    <p:extLst>
      <p:ext uri="{BB962C8B-B14F-4D97-AF65-F5344CB8AC3E}">
        <p14:creationId xmlns:p14="http://schemas.microsoft.com/office/powerpoint/2010/main" val="3619607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51987-7D21-4C25-B8F3-7005BA9E0BDE}"/>
              </a:ext>
            </a:extLst>
          </p:cNvPr>
          <p:cNvSpPr>
            <a:spLocks noGrp="1"/>
          </p:cNvSpPr>
          <p:nvPr>
            <p:ph type="title"/>
          </p:nvPr>
        </p:nvSpPr>
        <p:spPr/>
        <p:txBody>
          <a:bodyPr/>
          <a:lstStyle/>
          <a:p>
            <a:r>
              <a:rPr lang="en-US" dirty="0"/>
              <a:t>Examples OF </a:t>
            </a:r>
            <a:r>
              <a:rPr lang="en-US" dirty="0" err="1"/>
              <a:t>INValid</a:t>
            </a:r>
            <a:r>
              <a:rPr lang="en-US" dirty="0"/>
              <a:t> QUORUMS</a:t>
            </a:r>
          </a:p>
        </p:txBody>
      </p:sp>
      <p:sp>
        <p:nvSpPr>
          <p:cNvPr id="4" name="TextBox 3">
            <a:extLst>
              <a:ext uri="{FF2B5EF4-FFF2-40B4-BE49-F238E27FC236}">
                <a16:creationId xmlns:a16="http://schemas.microsoft.com/office/drawing/2014/main" id="{8E0CB7C2-9112-4317-ADE9-D49164C797D6}"/>
              </a:ext>
            </a:extLst>
          </p:cNvPr>
          <p:cNvSpPr txBox="1"/>
          <p:nvPr/>
        </p:nvSpPr>
        <p:spPr>
          <a:xfrm>
            <a:off x="2074985" y="1987707"/>
            <a:ext cx="1547446" cy="369332"/>
          </a:xfrm>
          <a:prstGeom prst="rect">
            <a:avLst/>
          </a:prstGeom>
          <a:noFill/>
          <a:ln w="28575">
            <a:solidFill>
              <a:srgbClr val="C00000"/>
            </a:solidFill>
          </a:ln>
        </p:spPr>
        <p:txBody>
          <a:bodyPr wrap="square" rtlCol="0" anchor="ctr">
            <a:spAutoFit/>
          </a:bodyPr>
          <a:lstStyle/>
          <a:p>
            <a:pPr algn="ctr"/>
            <a:r>
              <a:rPr lang="en-US" dirty="0"/>
              <a:t>Replica #1</a:t>
            </a:r>
          </a:p>
        </p:txBody>
      </p:sp>
      <p:sp>
        <p:nvSpPr>
          <p:cNvPr id="5" name="TextBox 4">
            <a:extLst>
              <a:ext uri="{FF2B5EF4-FFF2-40B4-BE49-F238E27FC236}">
                <a16:creationId xmlns:a16="http://schemas.microsoft.com/office/drawing/2014/main" id="{5F75DBF6-E4CE-416B-BE6A-C74722FC9BD7}"/>
              </a:ext>
            </a:extLst>
          </p:cNvPr>
          <p:cNvSpPr txBox="1"/>
          <p:nvPr/>
        </p:nvSpPr>
        <p:spPr>
          <a:xfrm>
            <a:off x="3831102" y="1987707"/>
            <a:ext cx="1547446" cy="369332"/>
          </a:xfrm>
          <a:prstGeom prst="rect">
            <a:avLst/>
          </a:prstGeom>
          <a:noFill/>
          <a:ln w="28575">
            <a:solidFill>
              <a:srgbClr val="C00000"/>
            </a:solidFill>
          </a:ln>
        </p:spPr>
        <p:txBody>
          <a:bodyPr wrap="square" rtlCol="0" anchor="ctr">
            <a:spAutoFit/>
          </a:bodyPr>
          <a:lstStyle/>
          <a:p>
            <a:pPr algn="ctr"/>
            <a:r>
              <a:rPr lang="en-US" dirty="0"/>
              <a:t>Replica #2</a:t>
            </a:r>
          </a:p>
        </p:txBody>
      </p:sp>
      <p:sp>
        <p:nvSpPr>
          <p:cNvPr id="6" name="TextBox 5">
            <a:extLst>
              <a:ext uri="{FF2B5EF4-FFF2-40B4-BE49-F238E27FC236}">
                <a16:creationId xmlns:a16="http://schemas.microsoft.com/office/drawing/2014/main" id="{20D50A06-07BF-4762-B824-23E2E2E315FC}"/>
              </a:ext>
            </a:extLst>
          </p:cNvPr>
          <p:cNvSpPr txBox="1"/>
          <p:nvPr/>
        </p:nvSpPr>
        <p:spPr>
          <a:xfrm>
            <a:off x="9099453" y="1987707"/>
            <a:ext cx="1547446" cy="369332"/>
          </a:xfrm>
          <a:prstGeom prst="rect">
            <a:avLst/>
          </a:prstGeom>
          <a:noFill/>
          <a:ln w="28575">
            <a:solidFill>
              <a:srgbClr val="C00000"/>
            </a:solidFill>
          </a:ln>
        </p:spPr>
        <p:txBody>
          <a:bodyPr wrap="square" rtlCol="0" anchor="ctr">
            <a:spAutoFit/>
          </a:bodyPr>
          <a:lstStyle/>
          <a:p>
            <a:pPr algn="ctr"/>
            <a:r>
              <a:rPr lang="en-US" dirty="0"/>
              <a:t>Replica #5</a:t>
            </a:r>
          </a:p>
        </p:txBody>
      </p:sp>
      <p:sp>
        <p:nvSpPr>
          <p:cNvPr id="7" name="TextBox 6">
            <a:extLst>
              <a:ext uri="{FF2B5EF4-FFF2-40B4-BE49-F238E27FC236}">
                <a16:creationId xmlns:a16="http://schemas.microsoft.com/office/drawing/2014/main" id="{52EB9EF9-4FFD-468C-90DE-F61030AB61E7}"/>
              </a:ext>
            </a:extLst>
          </p:cNvPr>
          <p:cNvSpPr txBox="1"/>
          <p:nvPr/>
        </p:nvSpPr>
        <p:spPr>
          <a:xfrm>
            <a:off x="5587219" y="1987707"/>
            <a:ext cx="1547446" cy="369332"/>
          </a:xfrm>
          <a:prstGeom prst="rect">
            <a:avLst/>
          </a:prstGeom>
          <a:noFill/>
          <a:ln w="28575">
            <a:solidFill>
              <a:srgbClr val="C00000"/>
            </a:solidFill>
          </a:ln>
        </p:spPr>
        <p:txBody>
          <a:bodyPr wrap="square" rtlCol="0" anchor="ctr">
            <a:spAutoFit/>
          </a:bodyPr>
          <a:lstStyle/>
          <a:p>
            <a:pPr algn="ctr"/>
            <a:r>
              <a:rPr lang="en-US" dirty="0"/>
              <a:t>Replica #3</a:t>
            </a:r>
          </a:p>
        </p:txBody>
      </p:sp>
      <p:sp>
        <p:nvSpPr>
          <p:cNvPr id="8" name="TextBox 7">
            <a:extLst>
              <a:ext uri="{FF2B5EF4-FFF2-40B4-BE49-F238E27FC236}">
                <a16:creationId xmlns:a16="http://schemas.microsoft.com/office/drawing/2014/main" id="{040DCF85-02BE-4845-A346-387AB566D519}"/>
              </a:ext>
            </a:extLst>
          </p:cNvPr>
          <p:cNvSpPr txBox="1"/>
          <p:nvPr/>
        </p:nvSpPr>
        <p:spPr>
          <a:xfrm>
            <a:off x="7343336" y="1987707"/>
            <a:ext cx="1547446" cy="369332"/>
          </a:xfrm>
          <a:prstGeom prst="rect">
            <a:avLst/>
          </a:prstGeom>
          <a:noFill/>
          <a:ln w="28575">
            <a:solidFill>
              <a:srgbClr val="C00000"/>
            </a:solidFill>
          </a:ln>
        </p:spPr>
        <p:txBody>
          <a:bodyPr wrap="square" rtlCol="0" anchor="ctr">
            <a:spAutoFit/>
          </a:bodyPr>
          <a:lstStyle/>
          <a:p>
            <a:pPr algn="ctr"/>
            <a:r>
              <a:rPr lang="en-US" dirty="0"/>
              <a:t>Replica #4</a:t>
            </a:r>
          </a:p>
        </p:txBody>
      </p:sp>
      <p:sp>
        <p:nvSpPr>
          <p:cNvPr id="16" name="TextBox 15">
            <a:extLst>
              <a:ext uri="{FF2B5EF4-FFF2-40B4-BE49-F238E27FC236}">
                <a16:creationId xmlns:a16="http://schemas.microsoft.com/office/drawing/2014/main" id="{826F0AEE-3E49-4708-9EBF-395FDF6E4151}"/>
              </a:ext>
            </a:extLst>
          </p:cNvPr>
          <p:cNvSpPr txBox="1"/>
          <p:nvPr/>
        </p:nvSpPr>
        <p:spPr>
          <a:xfrm>
            <a:off x="5579138" y="2567394"/>
            <a:ext cx="1547446" cy="369332"/>
          </a:xfrm>
          <a:prstGeom prst="rect">
            <a:avLst/>
          </a:prstGeom>
          <a:noFill/>
          <a:ln w="28575">
            <a:solidFill>
              <a:srgbClr val="C00000"/>
            </a:solidFill>
          </a:ln>
        </p:spPr>
        <p:txBody>
          <a:bodyPr wrap="square" rtlCol="0" anchor="ctr">
            <a:spAutoFit/>
          </a:bodyPr>
          <a:lstStyle/>
          <a:p>
            <a:pPr algn="ctr"/>
            <a:r>
              <a:rPr lang="en-US" dirty="0"/>
              <a:t>Read 1</a:t>
            </a:r>
          </a:p>
        </p:txBody>
      </p:sp>
      <p:cxnSp>
        <p:nvCxnSpPr>
          <p:cNvPr id="26" name="Straight Arrow Connector 25">
            <a:extLst>
              <a:ext uri="{FF2B5EF4-FFF2-40B4-BE49-F238E27FC236}">
                <a16:creationId xmlns:a16="http://schemas.microsoft.com/office/drawing/2014/main" id="{F95CB52B-7E80-426E-A8D3-8FD414C96E9E}"/>
              </a:ext>
            </a:extLst>
          </p:cNvPr>
          <p:cNvCxnSpPr>
            <a:cxnSpLocks/>
          </p:cNvCxnSpPr>
          <p:nvPr/>
        </p:nvCxnSpPr>
        <p:spPr>
          <a:xfrm>
            <a:off x="7422006" y="2752060"/>
            <a:ext cx="3146474" cy="22819"/>
          </a:xfrm>
          <a:prstGeom prst="straightConnector1">
            <a:avLst/>
          </a:prstGeom>
          <a:ln w="28575">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11395824-458B-4C51-8299-81F1981D0B0A}"/>
              </a:ext>
            </a:extLst>
          </p:cNvPr>
          <p:cNvCxnSpPr>
            <a:cxnSpLocks/>
          </p:cNvCxnSpPr>
          <p:nvPr/>
        </p:nvCxnSpPr>
        <p:spPr>
          <a:xfrm flipH="1">
            <a:off x="1996566" y="2752060"/>
            <a:ext cx="3355145"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290370D7-083C-467D-BFE7-938D0052C225}"/>
              </a:ext>
            </a:extLst>
          </p:cNvPr>
          <p:cNvSpPr txBox="1"/>
          <p:nvPr/>
        </p:nvSpPr>
        <p:spPr>
          <a:xfrm>
            <a:off x="5579138" y="3092295"/>
            <a:ext cx="1547446" cy="369332"/>
          </a:xfrm>
          <a:prstGeom prst="rect">
            <a:avLst/>
          </a:prstGeom>
          <a:noFill/>
          <a:ln w="28575">
            <a:solidFill>
              <a:srgbClr val="C00000"/>
            </a:solidFill>
          </a:ln>
        </p:spPr>
        <p:txBody>
          <a:bodyPr wrap="square" rtlCol="0" anchor="ctr">
            <a:spAutoFit/>
          </a:bodyPr>
          <a:lstStyle/>
          <a:p>
            <a:pPr algn="ctr"/>
            <a:r>
              <a:rPr lang="en-US" dirty="0"/>
              <a:t>Write 1</a:t>
            </a:r>
          </a:p>
        </p:txBody>
      </p:sp>
      <p:cxnSp>
        <p:nvCxnSpPr>
          <p:cNvPr id="40" name="Straight Arrow Connector 39">
            <a:extLst>
              <a:ext uri="{FF2B5EF4-FFF2-40B4-BE49-F238E27FC236}">
                <a16:creationId xmlns:a16="http://schemas.microsoft.com/office/drawing/2014/main" id="{6FF73736-5B4C-4BC7-9C69-CD2EFE5D528D}"/>
              </a:ext>
            </a:extLst>
          </p:cNvPr>
          <p:cNvCxnSpPr>
            <a:cxnSpLocks/>
          </p:cNvCxnSpPr>
          <p:nvPr/>
        </p:nvCxnSpPr>
        <p:spPr>
          <a:xfrm>
            <a:off x="7422006" y="3276961"/>
            <a:ext cx="3146474" cy="22819"/>
          </a:xfrm>
          <a:prstGeom prst="straightConnector1">
            <a:avLst/>
          </a:prstGeom>
          <a:ln w="28575">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E88E5EE1-66D2-4B8E-9B17-43ADD5209507}"/>
              </a:ext>
            </a:extLst>
          </p:cNvPr>
          <p:cNvCxnSpPr>
            <a:cxnSpLocks/>
          </p:cNvCxnSpPr>
          <p:nvPr/>
        </p:nvCxnSpPr>
        <p:spPr>
          <a:xfrm flipH="1">
            <a:off x="1996566" y="3276961"/>
            <a:ext cx="3355145"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68B4AF88-B0D8-4D1D-85E7-40348694175C}"/>
              </a:ext>
            </a:extLst>
          </p:cNvPr>
          <p:cNvSpPr txBox="1"/>
          <p:nvPr/>
        </p:nvSpPr>
        <p:spPr>
          <a:xfrm>
            <a:off x="5579138" y="3688948"/>
            <a:ext cx="1547446" cy="369332"/>
          </a:xfrm>
          <a:prstGeom prst="rect">
            <a:avLst/>
          </a:prstGeom>
          <a:noFill/>
          <a:ln w="28575">
            <a:solidFill>
              <a:srgbClr val="C00000"/>
            </a:solidFill>
          </a:ln>
        </p:spPr>
        <p:txBody>
          <a:bodyPr wrap="square" rtlCol="0" anchor="ctr">
            <a:spAutoFit/>
          </a:bodyPr>
          <a:lstStyle/>
          <a:p>
            <a:pPr algn="ctr"/>
            <a:r>
              <a:rPr lang="en-US" dirty="0"/>
              <a:t>Read 3</a:t>
            </a:r>
          </a:p>
        </p:txBody>
      </p:sp>
      <p:cxnSp>
        <p:nvCxnSpPr>
          <p:cNvPr id="43" name="Straight Arrow Connector 42">
            <a:extLst>
              <a:ext uri="{FF2B5EF4-FFF2-40B4-BE49-F238E27FC236}">
                <a16:creationId xmlns:a16="http://schemas.microsoft.com/office/drawing/2014/main" id="{E22661C7-6702-4384-B3E4-5D704C912059}"/>
              </a:ext>
            </a:extLst>
          </p:cNvPr>
          <p:cNvCxnSpPr>
            <a:cxnSpLocks/>
          </p:cNvCxnSpPr>
          <p:nvPr/>
        </p:nvCxnSpPr>
        <p:spPr>
          <a:xfrm>
            <a:off x="7422006" y="3873614"/>
            <a:ext cx="3146474" cy="22819"/>
          </a:xfrm>
          <a:prstGeom prst="straightConnector1">
            <a:avLst/>
          </a:prstGeom>
          <a:ln w="28575">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77381A88-E648-4601-ACD0-B5926671F4D1}"/>
              </a:ext>
            </a:extLst>
          </p:cNvPr>
          <p:cNvCxnSpPr>
            <a:cxnSpLocks/>
          </p:cNvCxnSpPr>
          <p:nvPr/>
        </p:nvCxnSpPr>
        <p:spPr>
          <a:xfrm flipH="1">
            <a:off x="1996566" y="3873614"/>
            <a:ext cx="3355145"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30A1D012-A250-48ED-97CB-34CC0884B7AA}"/>
              </a:ext>
            </a:extLst>
          </p:cNvPr>
          <p:cNvSpPr txBox="1"/>
          <p:nvPr/>
        </p:nvSpPr>
        <p:spPr>
          <a:xfrm>
            <a:off x="5579138" y="4213849"/>
            <a:ext cx="1547446" cy="369332"/>
          </a:xfrm>
          <a:prstGeom prst="rect">
            <a:avLst/>
          </a:prstGeom>
          <a:noFill/>
          <a:ln w="28575">
            <a:solidFill>
              <a:srgbClr val="C00000"/>
            </a:solidFill>
          </a:ln>
        </p:spPr>
        <p:txBody>
          <a:bodyPr wrap="square" rtlCol="0" anchor="ctr">
            <a:spAutoFit/>
          </a:bodyPr>
          <a:lstStyle/>
          <a:p>
            <a:pPr algn="ctr"/>
            <a:r>
              <a:rPr lang="en-US" dirty="0"/>
              <a:t>Write 2</a:t>
            </a:r>
          </a:p>
        </p:txBody>
      </p:sp>
      <p:cxnSp>
        <p:nvCxnSpPr>
          <p:cNvPr id="46" name="Straight Arrow Connector 45">
            <a:extLst>
              <a:ext uri="{FF2B5EF4-FFF2-40B4-BE49-F238E27FC236}">
                <a16:creationId xmlns:a16="http://schemas.microsoft.com/office/drawing/2014/main" id="{5DF075E7-2D9B-482B-B021-39B738250274}"/>
              </a:ext>
            </a:extLst>
          </p:cNvPr>
          <p:cNvCxnSpPr>
            <a:cxnSpLocks/>
          </p:cNvCxnSpPr>
          <p:nvPr/>
        </p:nvCxnSpPr>
        <p:spPr>
          <a:xfrm>
            <a:off x="7422006" y="4398515"/>
            <a:ext cx="3146474" cy="22819"/>
          </a:xfrm>
          <a:prstGeom prst="straightConnector1">
            <a:avLst/>
          </a:prstGeom>
          <a:ln w="28575">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60B452B5-1D6F-43E9-AC7B-D8B49F799355}"/>
              </a:ext>
            </a:extLst>
          </p:cNvPr>
          <p:cNvCxnSpPr>
            <a:cxnSpLocks/>
          </p:cNvCxnSpPr>
          <p:nvPr/>
        </p:nvCxnSpPr>
        <p:spPr>
          <a:xfrm flipH="1">
            <a:off x="1996566" y="4398515"/>
            <a:ext cx="3355145"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6FDFBDED-26C6-48BF-B0ED-FB5405ADEF9D}"/>
              </a:ext>
            </a:extLst>
          </p:cNvPr>
          <p:cNvSpPr txBox="1"/>
          <p:nvPr/>
        </p:nvSpPr>
        <p:spPr>
          <a:xfrm>
            <a:off x="5579138" y="4781141"/>
            <a:ext cx="1547446" cy="369332"/>
          </a:xfrm>
          <a:prstGeom prst="rect">
            <a:avLst/>
          </a:prstGeom>
          <a:noFill/>
          <a:ln w="28575">
            <a:solidFill>
              <a:srgbClr val="C00000"/>
            </a:solidFill>
          </a:ln>
        </p:spPr>
        <p:txBody>
          <a:bodyPr wrap="square" rtlCol="0" anchor="ctr">
            <a:spAutoFit/>
          </a:bodyPr>
          <a:lstStyle/>
          <a:p>
            <a:pPr algn="ctr"/>
            <a:r>
              <a:rPr lang="en-US" dirty="0"/>
              <a:t>Read 2</a:t>
            </a:r>
          </a:p>
        </p:txBody>
      </p:sp>
      <p:cxnSp>
        <p:nvCxnSpPr>
          <p:cNvPr id="49" name="Straight Arrow Connector 48">
            <a:extLst>
              <a:ext uri="{FF2B5EF4-FFF2-40B4-BE49-F238E27FC236}">
                <a16:creationId xmlns:a16="http://schemas.microsoft.com/office/drawing/2014/main" id="{3267BC47-C77A-4C4C-99C9-9AF2AEE20E0A}"/>
              </a:ext>
            </a:extLst>
          </p:cNvPr>
          <p:cNvCxnSpPr>
            <a:cxnSpLocks/>
          </p:cNvCxnSpPr>
          <p:nvPr/>
        </p:nvCxnSpPr>
        <p:spPr>
          <a:xfrm>
            <a:off x="7422006" y="4965807"/>
            <a:ext cx="3146474" cy="22819"/>
          </a:xfrm>
          <a:prstGeom prst="straightConnector1">
            <a:avLst/>
          </a:prstGeom>
          <a:ln w="28575">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64F07A5F-3985-4522-8B46-FFCFEF32F1FC}"/>
              </a:ext>
            </a:extLst>
          </p:cNvPr>
          <p:cNvCxnSpPr>
            <a:cxnSpLocks/>
          </p:cNvCxnSpPr>
          <p:nvPr/>
        </p:nvCxnSpPr>
        <p:spPr>
          <a:xfrm flipH="1">
            <a:off x="1996566" y="4965807"/>
            <a:ext cx="3355145"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7299C1B7-28F6-4170-B172-D9A943651685}"/>
              </a:ext>
            </a:extLst>
          </p:cNvPr>
          <p:cNvSpPr txBox="1"/>
          <p:nvPr/>
        </p:nvSpPr>
        <p:spPr>
          <a:xfrm>
            <a:off x="5579138" y="5306042"/>
            <a:ext cx="1547446" cy="369332"/>
          </a:xfrm>
          <a:prstGeom prst="rect">
            <a:avLst/>
          </a:prstGeom>
          <a:noFill/>
          <a:ln w="28575">
            <a:solidFill>
              <a:srgbClr val="C00000"/>
            </a:solidFill>
          </a:ln>
        </p:spPr>
        <p:txBody>
          <a:bodyPr wrap="square" rtlCol="0" anchor="ctr">
            <a:spAutoFit/>
          </a:bodyPr>
          <a:lstStyle/>
          <a:p>
            <a:pPr algn="ctr"/>
            <a:r>
              <a:rPr lang="en-US" dirty="0"/>
              <a:t>Write 2</a:t>
            </a:r>
          </a:p>
        </p:txBody>
      </p:sp>
      <p:cxnSp>
        <p:nvCxnSpPr>
          <p:cNvPr id="52" name="Straight Arrow Connector 51">
            <a:extLst>
              <a:ext uri="{FF2B5EF4-FFF2-40B4-BE49-F238E27FC236}">
                <a16:creationId xmlns:a16="http://schemas.microsoft.com/office/drawing/2014/main" id="{0338BA72-FDCA-4E9A-9A0F-479D39647DFD}"/>
              </a:ext>
            </a:extLst>
          </p:cNvPr>
          <p:cNvCxnSpPr>
            <a:cxnSpLocks/>
          </p:cNvCxnSpPr>
          <p:nvPr/>
        </p:nvCxnSpPr>
        <p:spPr>
          <a:xfrm>
            <a:off x="7422006" y="5490708"/>
            <a:ext cx="3146474" cy="22819"/>
          </a:xfrm>
          <a:prstGeom prst="straightConnector1">
            <a:avLst/>
          </a:prstGeom>
          <a:ln w="28575">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8B5E0B19-9AD8-49F7-B235-F9B19DEF3962}"/>
              </a:ext>
            </a:extLst>
          </p:cNvPr>
          <p:cNvCxnSpPr>
            <a:cxnSpLocks/>
          </p:cNvCxnSpPr>
          <p:nvPr/>
        </p:nvCxnSpPr>
        <p:spPr>
          <a:xfrm flipH="1">
            <a:off x="1996566" y="5490708"/>
            <a:ext cx="3355145"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CC452B33-E511-4574-B26E-10C7D0184A8B}"/>
              </a:ext>
            </a:extLst>
          </p:cNvPr>
          <p:cNvSpPr/>
          <p:nvPr/>
        </p:nvSpPr>
        <p:spPr>
          <a:xfrm>
            <a:off x="1856935" y="2490992"/>
            <a:ext cx="8948350" cy="1049234"/>
          </a:xfrm>
          <a:prstGeom prst="rect">
            <a:avLst/>
          </a:prstGeom>
          <a:no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B520AE72-C5E0-4106-B74A-D39139C8CDA4}"/>
              </a:ext>
            </a:extLst>
          </p:cNvPr>
          <p:cNvSpPr/>
          <p:nvPr/>
        </p:nvSpPr>
        <p:spPr>
          <a:xfrm>
            <a:off x="1852247" y="3605169"/>
            <a:ext cx="8948350" cy="1049234"/>
          </a:xfrm>
          <a:prstGeom prst="rect">
            <a:avLst/>
          </a:prstGeom>
          <a:no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DC9E9606-2D2C-4CE0-B0A8-6B169E9D956F}"/>
              </a:ext>
            </a:extLst>
          </p:cNvPr>
          <p:cNvSpPr/>
          <p:nvPr/>
        </p:nvSpPr>
        <p:spPr>
          <a:xfrm>
            <a:off x="1852247" y="4719346"/>
            <a:ext cx="8948350" cy="1049234"/>
          </a:xfrm>
          <a:prstGeom prst="rect">
            <a:avLst/>
          </a:prstGeom>
          <a:no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7420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51987-7D21-4C25-B8F3-7005BA9E0BDE}"/>
              </a:ext>
            </a:extLst>
          </p:cNvPr>
          <p:cNvSpPr>
            <a:spLocks noGrp="1"/>
          </p:cNvSpPr>
          <p:nvPr>
            <p:ph type="title"/>
          </p:nvPr>
        </p:nvSpPr>
        <p:spPr/>
        <p:txBody>
          <a:bodyPr/>
          <a:lstStyle/>
          <a:p>
            <a:r>
              <a:rPr lang="en-US" dirty="0"/>
              <a:t>Examples OF </a:t>
            </a:r>
            <a:r>
              <a:rPr lang="en-US" dirty="0" err="1"/>
              <a:t>INValid</a:t>
            </a:r>
            <a:r>
              <a:rPr lang="en-US" dirty="0"/>
              <a:t> QUORUMS</a:t>
            </a:r>
          </a:p>
        </p:txBody>
      </p:sp>
      <p:sp>
        <p:nvSpPr>
          <p:cNvPr id="4" name="TextBox 3">
            <a:extLst>
              <a:ext uri="{FF2B5EF4-FFF2-40B4-BE49-F238E27FC236}">
                <a16:creationId xmlns:a16="http://schemas.microsoft.com/office/drawing/2014/main" id="{8E0CB7C2-9112-4317-ADE9-D49164C797D6}"/>
              </a:ext>
            </a:extLst>
          </p:cNvPr>
          <p:cNvSpPr txBox="1"/>
          <p:nvPr/>
        </p:nvSpPr>
        <p:spPr>
          <a:xfrm>
            <a:off x="2919047" y="4086275"/>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#1</a:t>
            </a:r>
          </a:p>
        </p:txBody>
      </p:sp>
      <p:sp>
        <p:nvSpPr>
          <p:cNvPr id="5" name="TextBox 4">
            <a:extLst>
              <a:ext uri="{FF2B5EF4-FFF2-40B4-BE49-F238E27FC236}">
                <a16:creationId xmlns:a16="http://schemas.microsoft.com/office/drawing/2014/main" id="{5F75DBF6-E4CE-416B-BE6A-C74722FC9BD7}"/>
              </a:ext>
            </a:extLst>
          </p:cNvPr>
          <p:cNvSpPr txBox="1"/>
          <p:nvPr/>
        </p:nvSpPr>
        <p:spPr>
          <a:xfrm>
            <a:off x="4675164" y="4086275"/>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#2</a:t>
            </a:r>
          </a:p>
        </p:txBody>
      </p:sp>
      <p:sp>
        <p:nvSpPr>
          <p:cNvPr id="6" name="TextBox 5">
            <a:extLst>
              <a:ext uri="{FF2B5EF4-FFF2-40B4-BE49-F238E27FC236}">
                <a16:creationId xmlns:a16="http://schemas.microsoft.com/office/drawing/2014/main" id="{20D50A06-07BF-4762-B824-23E2E2E315FC}"/>
              </a:ext>
            </a:extLst>
          </p:cNvPr>
          <p:cNvSpPr txBox="1"/>
          <p:nvPr/>
        </p:nvSpPr>
        <p:spPr>
          <a:xfrm>
            <a:off x="9943515" y="4086275"/>
            <a:ext cx="1547446" cy="369332"/>
          </a:xfrm>
          <a:prstGeom prst="rect">
            <a:avLst/>
          </a:prstGeom>
          <a:noFill/>
          <a:ln w="28575">
            <a:solidFill>
              <a:srgbClr val="C00000"/>
            </a:solidFill>
          </a:ln>
        </p:spPr>
        <p:txBody>
          <a:bodyPr wrap="square" rtlCol="0" anchor="ctr">
            <a:spAutoFit/>
          </a:bodyPr>
          <a:lstStyle/>
          <a:p>
            <a:pPr algn="ctr"/>
            <a:r>
              <a:rPr lang="en-US" dirty="0"/>
              <a:t>Replica #5</a:t>
            </a:r>
          </a:p>
        </p:txBody>
      </p:sp>
      <p:sp>
        <p:nvSpPr>
          <p:cNvPr id="8" name="TextBox 7">
            <a:extLst>
              <a:ext uri="{FF2B5EF4-FFF2-40B4-BE49-F238E27FC236}">
                <a16:creationId xmlns:a16="http://schemas.microsoft.com/office/drawing/2014/main" id="{040DCF85-02BE-4845-A346-387AB566D519}"/>
              </a:ext>
            </a:extLst>
          </p:cNvPr>
          <p:cNvSpPr txBox="1"/>
          <p:nvPr/>
        </p:nvSpPr>
        <p:spPr>
          <a:xfrm>
            <a:off x="8187398" y="4086275"/>
            <a:ext cx="1547446" cy="369332"/>
          </a:xfrm>
          <a:prstGeom prst="rect">
            <a:avLst/>
          </a:prstGeom>
          <a:noFill/>
          <a:ln w="28575">
            <a:solidFill>
              <a:srgbClr val="C00000"/>
            </a:solidFill>
          </a:ln>
        </p:spPr>
        <p:txBody>
          <a:bodyPr wrap="square" rtlCol="0" anchor="ctr">
            <a:spAutoFit/>
          </a:bodyPr>
          <a:lstStyle/>
          <a:p>
            <a:pPr algn="ctr"/>
            <a:r>
              <a:rPr lang="en-US" dirty="0"/>
              <a:t>Replica #4</a:t>
            </a:r>
          </a:p>
        </p:txBody>
      </p:sp>
      <p:sp>
        <p:nvSpPr>
          <p:cNvPr id="29" name="TextBox 28">
            <a:extLst>
              <a:ext uri="{FF2B5EF4-FFF2-40B4-BE49-F238E27FC236}">
                <a16:creationId xmlns:a16="http://schemas.microsoft.com/office/drawing/2014/main" id="{EF2A926E-58D9-4FB7-8FF7-EE8AE0FD21F9}"/>
              </a:ext>
            </a:extLst>
          </p:cNvPr>
          <p:cNvSpPr txBox="1"/>
          <p:nvPr/>
        </p:nvSpPr>
        <p:spPr>
          <a:xfrm>
            <a:off x="2919047" y="3085124"/>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#1</a:t>
            </a:r>
          </a:p>
        </p:txBody>
      </p:sp>
      <p:sp>
        <p:nvSpPr>
          <p:cNvPr id="30" name="TextBox 29">
            <a:extLst>
              <a:ext uri="{FF2B5EF4-FFF2-40B4-BE49-F238E27FC236}">
                <a16:creationId xmlns:a16="http://schemas.microsoft.com/office/drawing/2014/main" id="{BA8DF8B9-8E03-451B-81E8-CF8979577137}"/>
              </a:ext>
            </a:extLst>
          </p:cNvPr>
          <p:cNvSpPr txBox="1"/>
          <p:nvPr/>
        </p:nvSpPr>
        <p:spPr>
          <a:xfrm>
            <a:off x="4675164" y="3085124"/>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#2</a:t>
            </a:r>
          </a:p>
        </p:txBody>
      </p:sp>
      <p:sp>
        <p:nvSpPr>
          <p:cNvPr id="31" name="TextBox 30">
            <a:extLst>
              <a:ext uri="{FF2B5EF4-FFF2-40B4-BE49-F238E27FC236}">
                <a16:creationId xmlns:a16="http://schemas.microsoft.com/office/drawing/2014/main" id="{3C69F61E-7C54-480A-8F0A-4B804EB78024}"/>
              </a:ext>
            </a:extLst>
          </p:cNvPr>
          <p:cNvSpPr txBox="1"/>
          <p:nvPr/>
        </p:nvSpPr>
        <p:spPr>
          <a:xfrm>
            <a:off x="9943515" y="3085124"/>
            <a:ext cx="1547446" cy="369332"/>
          </a:xfrm>
          <a:prstGeom prst="rect">
            <a:avLst/>
          </a:prstGeom>
          <a:noFill/>
          <a:ln w="28575">
            <a:solidFill>
              <a:srgbClr val="C00000"/>
            </a:solidFill>
          </a:ln>
        </p:spPr>
        <p:txBody>
          <a:bodyPr wrap="square" rtlCol="0" anchor="ctr">
            <a:spAutoFit/>
          </a:bodyPr>
          <a:lstStyle/>
          <a:p>
            <a:pPr algn="ctr"/>
            <a:r>
              <a:rPr lang="en-US" dirty="0"/>
              <a:t>Replica #5</a:t>
            </a:r>
          </a:p>
        </p:txBody>
      </p:sp>
      <p:sp>
        <p:nvSpPr>
          <p:cNvPr id="32" name="TextBox 31">
            <a:extLst>
              <a:ext uri="{FF2B5EF4-FFF2-40B4-BE49-F238E27FC236}">
                <a16:creationId xmlns:a16="http://schemas.microsoft.com/office/drawing/2014/main" id="{442F0383-E34E-4BD8-912A-F654E25D108E}"/>
              </a:ext>
            </a:extLst>
          </p:cNvPr>
          <p:cNvSpPr txBox="1"/>
          <p:nvPr/>
        </p:nvSpPr>
        <p:spPr>
          <a:xfrm>
            <a:off x="6431281" y="3085124"/>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#3</a:t>
            </a:r>
          </a:p>
        </p:txBody>
      </p:sp>
      <p:sp>
        <p:nvSpPr>
          <p:cNvPr id="33" name="TextBox 32">
            <a:extLst>
              <a:ext uri="{FF2B5EF4-FFF2-40B4-BE49-F238E27FC236}">
                <a16:creationId xmlns:a16="http://schemas.microsoft.com/office/drawing/2014/main" id="{AB0B77FC-B185-44E4-B2B7-B03CA2862F0A}"/>
              </a:ext>
            </a:extLst>
          </p:cNvPr>
          <p:cNvSpPr txBox="1"/>
          <p:nvPr/>
        </p:nvSpPr>
        <p:spPr>
          <a:xfrm>
            <a:off x="8187398" y="3085124"/>
            <a:ext cx="1547446" cy="369332"/>
          </a:xfrm>
          <a:prstGeom prst="rect">
            <a:avLst/>
          </a:prstGeom>
          <a:noFill/>
          <a:ln w="28575">
            <a:solidFill>
              <a:srgbClr val="C00000"/>
            </a:solidFill>
          </a:ln>
        </p:spPr>
        <p:txBody>
          <a:bodyPr wrap="square" rtlCol="0" anchor="ctr">
            <a:spAutoFit/>
          </a:bodyPr>
          <a:lstStyle/>
          <a:p>
            <a:pPr algn="ctr"/>
            <a:r>
              <a:rPr lang="en-US" dirty="0"/>
              <a:t>Replica #4</a:t>
            </a:r>
          </a:p>
        </p:txBody>
      </p:sp>
      <p:sp>
        <p:nvSpPr>
          <p:cNvPr id="34" name="TextBox 33">
            <a:extLst>
              <a:ext uri="{FF2B5EF4-FFF2-40B4-BE49-F238E27FC236}">
                <a16:creationId xmlns:a16="http://schemas.microsoft.com/office/drawing/2014/main" id="{46940A3F-474A-4008-97E3-5BEF28F364AE}"/>
              </a:ext>
            </a:extLst>
          </p:cNvPr>
          <p:cNvSpPr txBox="1"/>
          <p:nvPr/>
        </p:nvSpPr>
        <p:spPr>
          <a:xfrm>
            <a:off x="2919047" y="2141696"/>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#1</a:t>
            </a:r>
          </a:p>
        </p:txBody>
      </p:sp>
      <p:sp>
        <p:nvSpPr>
          <p:cNvPr id="35" name="TextBox 34">
            <a:extLst>
              <a:ext uri="{FF2B5EF4-FFF2-40B4-BE49-F238E27FC236}">
                <a16:creationId xmlns:a16="http://schemas.microsoft.com/office/drawing/2014/main" id="{8166D1C6-6228-49BB-B698-0E49522D7B76}"/>
              </a:ext>
            </a:extLst>
          </p:cNvPr>
          <p:cNvSpPr txBox="1"/>
          <p:nvPr/>
        </p:nvSpPr>
        <p:spPr>
          <a:xfrm>
            <a:off x="4675164" y="2141696"/>
            <a:ext cx="1547446" cy="369332"/>
          </a:xfrm>
          <a:prstGeom prst="rect">
            <a:avLst/>
          </a:prstGeom>
          <a:solidFill>
            <a:schemeClr val="bg2">
              <a:lumMod val="90000"/>
            </a:schemeClr>
          </a:solidFill>
          <a:ln w="28575">
            <a:solidFill>
              <a:srgbClr val="C00000"/>
            </a:solidFill>
          </a:ln>
        </p:spPr>
        <p:txBody>
          <a:bodyPr wrap="square" rtlCol="0" anchor="ctr">
            <a:spAutoFit/>
          </a:bodyPr>
          <a:lstStyle/>
          <a:p>
            <a:pPr algn="ctr"/>
            <a:r>
              <a:rPr lang="en-US" dirty="0"/>
              <a:t>Replica #2</a:t>
            </a:r>
          </a:p>
        </p:txBody>
      </p:sp>
      <p:sp>
        <p:nvSpPr>
          <p:cNvPr id="36" name="TextBox 35">
            <a:extLst>
              <a:ext uri="{FF2B5EF4-FFF2-40B4-BE49-F238E27FC236}">
                <a16:creationId xmlns:a16="http://schemas.microsoft.com/office/drawing/2014/main" id="{6B5C245A-7FA5-40FC-81B2-C15E5D112C19}"/>
              </a:ext>
            </a:extLst>
          </p:cNvPr>
          <p:cNvSpPr txBox="1"/>
          <p:nvPr/>
        </p:nvSpPr>
        <p:spPr>
          <a:xfrm>
            <a:off x="9943515" y="2141696"/>
            <a:ext cx="1547446" cy="369332"/>
          </a:xfrm>
          <a:prstGeom prst="rect">
            <a:avLst/>
          </a:prstGeom>
          <a:noFill/>
          <a:ln w="28575">
            <a:solidFill>
              <a:srgbClr val="C00000"/>
            </a:solidFill>
          </a:ln>
        </p:spPr>
        <p:txBody>
          <a:bodyPr wrap="square" rtlCol="0" anchor="ctr">
            <a:spAutoFit/>
          </a:bodyPr>
          <a:lstStyle/>
          <a:p>
            <a:pPr algn="ctr"/>
            <a:r>
              <a:rPr lang="en-US" dirty="0"/>
              <a:t>Replica #5</a:t>
            </a:r>
          </a:p>
        </p:txBody>
      </p:sp>
      <p:sp>
        <p:nvSpPr>
          <p:cNvPr id="37" name="TextBox 36">
            <a:extLst>
              <a:ext uri="{FF2B5EF4-FFF2-40B4-BE49-F238E27FC236}">
                <a16:creationId xmlns:a16="http://schemas.microsoft.com/office/drawing/2014/main" id="{206303B8-C8E0-4AA9-A01E-ACFC662924DC}"/>
              </a:ext>
            </a:extLst>
          </p:cNvPr>
          <p:cNvSpPr txBox="1"/>
          <p:nvPr/>
        </p:nvSpPr>
        <p:spPr>
          <a:xfrm>
            <a:off x="6431281" y="2141696"/>
            <a:ext cx="1547446" cy="369332"/>
          </a:xfrm>
          <a:prstGeom prst="rect">
            <a:avLst/>
          </a:prstGeom>
          <a:solidFill>
            <a:schemeClr val="bg2">
              <a:lumMod val="90000"/>
            </a:schemeClr>
          </a:solidFill>
          <a:ln w="28575">
            <a:solidFill>
              <a:srgbClr val="C00000"/>
            </a:solidFill>
          </a:ln>
        </p:spPr>
        <p:txBody>
          <a:bodyPr wrap="square" rtlCol="0" anchor="ctr">
            <a:spAutoFit/>
          </a:bodyPr>
          <a:lstStyle/>
          <a:p>
            <a:pPr algn="ctr"/>
            <a:r>
              <a:rPr lang="en-US" dirty="0"/>
              <a:t>Replica #3</a:t>
            </a:r>
          </a:p>
        </p:txBody>
      </p:sp>
      <p:sp>
        <p:nvSpPr>
          <p:cNvPr id="38" name="TextBox 37">
            <a:extLst>
              <a:ext uri="{FF2B5EF4-FFF2-40B4-BE49-F238E27FC236}">
                <a16:creationId xmlns:a16="http://schemas.microsoft.com/office/drawing/2014/main" id="{AA1D39EE-75CC-443A-8E9D-22FB5E6E6B74}"/>
              </a:ext>
            </a:extLst>
          </p:cNvPr>
          <p:cNvSpPr txBox="1"/>
          <p:nvPr/>
        </p:nvSpPr>
        <p:spPr>
          <a:xfrm>
            <a:off x="8187398" y="2141696"/>
            <a:ext cx="1547446" cy="369332"/>
          </a:xfrm>
          <a:prstGeom prst="rect">
            <a:avLst/>
          </a:prstGeom>
          <a:solidFill>
            <a:schemeClr val="bg2">
              <a:lumMod val="90000"/>
            </a:schemeClr>
          </a:solidFill>
          <a:ln w="28575">
            <a:solidFill>
              <a:srgbClr val="C00000"/>
            </a:solidFill>
          </a:ln>
        </p:spPr>
        <p:txBody>
          <a:bodyPr wrap="square" rtlCol="0" anchor="ctr">
            <a:spAutoFit/>
          </a:bodyPr>
          <a:lstStyle/>
          <a:p>
            <a:pPr algn="ctr"/>
            <a:r>
              <a:rPr lang="en-US" dirty="0"/>
              <a:t>Replica #4</a:t>
            </a:r>
          </a:p>
        </p:txBody>
      </p:sp>
      <p:sp>
        <p:nvSpPr>
          <p:cNvPr id="3" name="TextBox 2">
            <a:extLst>
              <a:ext uri="{FF2B5EF4-FFF2-40B4-BE49-F238E27FC236}">
                <a16:creationId xmlns:a16="http://schemas.microsoft.com/office/drawing/2014/main" id="{2DF5EBD8-2F38-4A92-8626-A8B08883C17B}"/>
              </a:ext>
            </a:extLst>
          </p:cNvPr>
          <p:cNvSpPr txBox="1"/>
          <p:nvPr/>
        </p:nvSpPr>
        <p:spPr>
          <a:xfrm>
            <a:off x="1007806" y="2141696"/>
            <a:ext cx="1665841" cy="369332"/>
          </a:xfrm>
          <a:prstGeom prst="rect">
            <a:avLst/>
          </a:prstGeom>
          <a:noFill/>
        </p:spPr>
        <p:txBody>
          <a:bodyPr wrap="none" rtlCol="0">
            <a:spAutoFit/>
          </a:bodyPr>
          <a:lstStyle/>
          <a:p>
            <a:r>
              <a:rPr lang="en-US" dirty="0"/>
              <a:t>Read-1/Write-1</a:t>
            </a:r>
          </a:p>
        </p:txBody>
      </p:sp>
      <p:sp>
        <p:nvSpPr>
          <p:cNvPr id="55" name="TextBox 54">
            <a:extLst>
              <a:ext uri="{FF2B5EF4-FFF2-40B4-BE49-F238E27FC236}">
                <a16:creationId xmlns:a16="http://schemas.microsoft.com/office/drawing/2014/main" id="{50698BF6-B7C3-4CAD-8A13-8C37A5F1D4FE}"/>
              </a:ext>
            </a:extLst>
          </p:cNvPr>
          <p:cNvSpPr txBox="1"/>
          <p:nvPr/>
        </p:nvSpPr>
        <p:spPr>
          <a:xfrm>
            <a:off x="1031514" y="3087858"/>
            <a:ext cx="1665841" cy="369332"/>
          </a:xfrm>
          <a:prstGeom prst="rect">
            <a:avLst/>
          </a:prstGeom>
          <a:noFill/>
        </p:spPr>
        <p:txBody>
          <a:bodyPr wrap="none" rtlCol="0">
            <a:spAutoFit/>
          </a:bodyPr>
          <a:lstStyle/>
          <a:p>
            <a:r>
              <a:rPr lang="en-US" dirty="0"/>
              <a:t>Read-3/Write-2</a:t>
            </a:r>
          </a:p>
        </p:txBody>
      </p:sp>
      <p:sp>
        <p:nvSpPr>
          <p:cNvPr id="58" name="TextBox 57">
            <a:extLst>
              <a:ext uri="{FF2B5EF4-FFF2-40B4-BE49-F238E27FC236}">
                <a16:creationId xmlns:a16="http://schemas.microsoft.com/office/drawing/2014/main" id="{235112D2-7925-4D92-BB7D-538D15112154}"/>
              </a:ext>
            </a:extLst>
          </p:cNvPr>
          <p:cNvSpPr txBox="1"/>
          <p:nvPr/>
        </p:nvSpPr>
        <p:spPr>
          <a:xfrm>
            <a:off x="1031514" y="4038599"/>
            <a:ext cx="1665841" cy="369332"/>
          </a:xfrm>
          <a:prstGeom prst="rect">
            <a:avLst/>
          </a:prstGeom>
          <a:noFill/>
        </p:spPr>
        <p:txBody>
          <a:bodyPr wrap="none" rtlCol="0">
            <a:spAutoFit/>
          </a:bodyPr>
          <a:lstStyle/>
          <a:p>
            <a:r>
              <a:rPr lang="en-US" dirty="0"/>
              <a:t>Read-2/Write-2</a:t>
            </a:r>
          </a:p>
        </p:txBody>
      </p:sp>
      <p:sp>
        <p:nvSpPr>
          <p:cNvPr id="59" name="TextBox 58">
            <a:extLst>
              <a:ext uri="{FF2B5EF4-FFF2-40B4-BE49-F238E27FC236}">
                <a16:creationId xmlns:a16="http://schemas.microsoft.com/office/drawing/2014/main" id="{AB408BA1-E816-4418-A842-A537737FA6DE}"/>
              </a:ext>
            </a:extLst>
          </p:cNvPr>
          <p:cNvSpPr txBox="1"/>
          <p:nvPr/>
        </p:nvSpPr>
        <p:spPr>
          <a:xfrm>
            <a:off x="2919047" y="5087426"/>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Read</a:t>
            </a:r>
          </a:p>
        </p:txBody>
      </p:sp>
      <p:sp>
        <p:nvSpPr>
          <p:cNvPr id="60" name="TextBox 59">
            <a:extLst>
              <a:ext uri="{FF2B5EF4-FFF2-40B4-BE49-F238E27FC236}">
                <a16:creationId xmlns:a16="http://schemas.microsoft.com/office/drawing/2014/main" id="{F31E89DF-AC44-4F19-906D-A6AF59D71F2B}"/>
              </a:ext>
            </a:extLst>
          </p:cNvPr>
          <p:cNvSpPr txBox="1"/>
          <p:nvPr/>
        </p:nvSpPr>
        <p:spPr>
          <a:xfrm>
            <a:off x="4675164" y="5087426"/>
            <a:ext cx="1547446" cy="369332"/>
          </a:xfrm>
          <a:prstGeom prst="rect">
            <a:avLst/>
          </a:prstGeom>
          <a:noFill/>
          <a:ln w="28575">
            <a:solidFill>
              <a:srgbClr val="C00000"/>
            </a:solidFill>
          </a:ln>
        </p:spPr>
        <p:txBody>
          <a:bodyPr wrap="square" rtlCol="0" anchor="ctr">
            <a:spAutoFit/>
          </a:bodyPr>
          <a:lstStyle/>
          <a:p>
            <a:pPr algn="ctr"/>
            <a:r>
              <a:rPr lang="en-US" dirty="0"/>
              <a:t>Write</a:t>
            </a:r>
          </a:p>
        </p:txBody>
      </p:sp>
      <p:sp>
        <p:nvSpPr>
          <p:cNvPr id="62" name="TextBox 61">
            <a:extLst>
              <a:ext uri="{FF2B5EF4-FFF2-40B4-BE49-F238E27FC236}">
                <a16:creationId xmlns:a16="http://schemas.microsoft.com/office/drawing/2014/main" id="{73248977-9183-410D-9EC0-1A356EA32018}"/>
              </a:ext>
            </a:extLst>
          </p:cNvPr>
          <p:cNvSpPr txBox="1"/>
          <p:nvPr/>
        </p:nvSpPr>
        <p:spPr>
          <a:xfrm>
            <a:off x="6431281" y="5087426"/>
            <a:ext cx="1547446" cy="369332"/>
          </a:xfrm>
          <a:prstGeom prst="rect">
            <a:avLst/>
          </a:prstGeom>
          <a:gradFill>
            <a:gsLst>
              <a:gs pos="0">
                <a:schemeClr val="accent1"/>
              </a:gs>
              <a:gs pos="100000">
                <a:schemeClr val="bg2">
                  <a:shade val="80000"/>
                </a:schemeClr>
              </a:gs>
            </a:gsLst>
            <a:path path="circle">
              <a:fillToRect l="43000" r="43000" b="100000"/>
            </a:path>
          </a:gradFill>
          <a:ln w="28575">
            <a:solidFill>
              <a:srgbClr val="C00000"/>
            </a:solidFill>
          </a:ln>
        </p:spPr>
        <p:txBody>
          <a:bodyPr wrap="square" rtlCol="0" anchor="ctr">
            <a:spAutoFit/>
          </a:bodyPr>
          <a:lstStyle/>
          <a:p>
            <a:pPr algn="ctr"/>
            <a:r>
              <a:rPr lang="en-US" dirty="0" err="1"/>
              <a:t>Read+Write</a:t>
            </a:r>
            <a:endParaRPr lang="en-US" dirty="0"/>
          </a:p>
        </p:txBody>
      </p:sp>
      <p:sp>
        <p:nvSpPr>
          <p:cNvPr id="63" name="TextBox 62">
            <a:extLst>
              <a:ext uri="{FF2B5EF4-FFF2-40B4-BE49-F238E27FC236}">
                <a16:creationId xmlns:a16="http://schemas.microsoft.com/office/drawing/2014/main" id="{6A2F41E8-5F7B-4CF7-8635-2166C4197B4B}"/>
              </a:ext>
            </a:extLst>
          </p:cNvPr>
          <p:cNvSpPr txBox="1"/>
          <p:nvPr/>
        </p:nvSpPr>
        <p:spPr>
          <a:xfrm>
            <a:off x="1031513" y="5087426"/>
            <a:ext cx="529632" cy="369332"/>
          </a:xfrm>
          <a:prstGeom prst="rect">
            <a:avLst/>
          </a:prstGeom>
          <a:noFill/>
        </p:spPr>
        <p:txBody>
          <a:bodyPr wrap="none" rtlCol="0">
            <a:spAutoFit/>
          </a:bodyPr>
          <a:lstStyle/>
          <a:p>
            <a:r>
              <a:rPr lang="en-US" dirty="0"/>
              <a:t>Key</a:t>
            </a:r>
          </a:p>
        </p:txBody>
      </p:sp>
      <p:sp>
        <p:nvSpPr>
          <p:cNvPr id="25" name="TextBox 24">
            <a:extLst>
              <a:ext uri="{FF2B5EF4-FFF2-40B4-BE49-F238E27FC236}">
                <a16:creationId xmlns:a16="http://schemas.microsoft.com/office/drawing/2014/main" id="{CEE440A1-8F60-42EC-B1A2-B247C7CBC052}"/>
              </a:ext>
            </a:extLst>
          </p:cNvPr>
          <p:cNvSpPr txBox="1"/>
          <p:nvPr/>
        </p:nvSpPr>
        <p:spPr>
          <a:xfrm>
            <a:off x="8292906" y="5087426"/>
            <a:ext cx="1547446" cy="369332"/>
          </a:xfrm>
          <a:prstGeom prst="rect">
            <a:avLst/>
          </a:prstGeom>
          <a:solidFill>
            <a:schemeClr val="bg2">
              <a:lumMod val="90000"/>
            </a:schemeClr>
          </a:solidFill>
          <a:ln w="28575">
            <a:solidFill>
              <a:schemeClr val="bg2">
                <a:lumMod val="90000"/>
              </a:schemeClr>
            </a:solidFill>
          </a:ln>
        </p:spPr>
        <p:txBody>
          <a:bodyPr wrap="square" rtlCol="0" anchor="ctr">
            <a:spAutoFit/>
          </a:bodyPr>
          <a:lstStyle/>
          <a:p>
            <a:pPr algn="ctr"/>
            <a:r>
              <a:rPr lang="en-US" dirty="0"/>
              <a:t>Unused</a:t>
            </a:r>
          </a:p>
        </p:txBody>
      </p:sp>
      <p:sp>
        <p:nvSpPr>
          <p:cNvPr id="26" name="TextBox 25">
            <a:extLst>
              <a:ext uri="{FF2B5EF4-FFF2-40B4-BE49-F238E27FC236}">
                <a16:creationId xmlns:a16="http://schemas.microsoft.com/office/drawing/2014/main" id="{E9A5E2FC-7A43-46FD-888F-3632A2F89FFB}"/>
              </a:ext>
            </a:extLst>
          </p:cNvPr>
          <p:cNvSpPr txBox="1"/>
          <p:nvPr/>
        </p:nvSpPr>
        <p:spPr>
          <a:xfrm>
            <a:off x="6431281" y="4086275"/>
            <a:ext cx="1547446" cy="369332"/>
          </a:xfrm>
          <a:prstGeom prst="rect">
            <a:avLst/>
          </a:prstGeom>
          <a:solidFill>
            <a:schemeClr val="bg2">
              <a:lumMod val="90000"/>
            </a:schemeClr>
          </a:solidFill>
          <a:ln w="28575">
            <a:solidFill>
              <a:srgbClr val="C00000"/>
            </a:solidFill>
          </a:ln>
        </p:spPr>
        <p:txBody>
          <a:bodyPr wrap="square" rtlCol="0" anchor="ctr">
            <a:spAutoFit/>
          </a:bodyPr>
          <a:lstStyle/>
          <a:p>
            <a:pPr algn="ctr"/>
            <a:r>
              <a:rPr lang="en-US" dirty="0"/>
              <a:t>Replica #3</a:t>
            </a:r>
          </a:p>
        </p:txBody>
      </p:sp>
    </p:spTree>
    <p:extLst>
      <p:ext uri="{BB962C8B-B14F-4D97-AF65-F5344CB8AC3E}">
        <p14:creationId xmlns:p14="http://schemas.microsoft.com/office/powerpoint/2010/main" val="554611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62E96-C95E-4BB6-AF72-CF418DFC0813}"/>
              </a:ext>
            </a:extLst>
          </p:cNvPr>
          <p:cNvSpPr>
            <a:spLocks noGrp="1"/>
          </p:cNvSpPr>
          <p:nvPr>
            <p:ph type="title"/>
          </p:nvPr>
        </p:nvSpPr>
        <p:spPr/>
        <p:txBody>
          <a:bodyPr/>
          <a:lstStyle/>
          <a:p>
            <a:r>
              <a:rPr lang="en-US" dirty="0"/>
              <a:t>Most Common: Read-1/Write All</a:t>
            </a:r>
          </a:p>
        </p:txBody>
      </p:sp>
      <p:sp>
        <p:nvSpPr>
          <p:cNvPr id="3" name="Content Placeholder 2">
            <a:extLst>
              <a:ext uri="{FF2B5EF4-FFF2-40B4-BE49-F238E27FC236}">
                <a16:creationId xmlns:a16="http://schemas.microsoft.com/office/drawing/2014/main" id="{C94A5C2F-8CAC-489D-B445-1391B136ABBE}"/>
              </a:ext>
            </a:extLst>
          </p:cNvPr>
          <p:cNvSpPr>
            <a:spLocks noGrp="1"/>
          </p:cNvSpPr>
          <p:nvPr>
            <p:ph idx="1"/>
          </p:nvPr>
        </p:nvSpPr>
        <p:spPr/>
        <p:txBody>
          <a:bodyPr/>
          <a:lstStyle/>
          <a:p>
            <a:r>
              <a:rPr lang="en-US" dirty="0"/>
              <a:t>Read-1/Write All is most common</a:t>
            </a:r>
          </a:p>
          <a:p>
            <a:r>
              <a:rPr lang="en-US" dirty="0"/>
              <a:t>Reads are more common than writes</a:t>
            </a:r>
          </a:p>
          <a:p>
            <a:pPr lvl="1"/>
            <a:r>
              <a:rPr lang="en-US" dirty="0"/>
              <a:t>Read gets most current data (requirement)</a:t>
            </a:r>
          </a:p>
          <a:p>
            <a:pPr lvl="1"/>
            <a:r>
              <a:rPr lang="en-US" dirty="0"/>
              <a:t>Reads can choose any replica (nearby, failure, </a:t>
            </a:r>
            <a:r>
              <a:rPr lang="en-US" dirty="0" err="1"/>
              <a:t>etc</a:t>
            </a:r>
            <a:r>
              <a:rPr lang="en-US" dirty="0"/>
              <a:t>)</a:t>
            </a:r>
          </a:p>
          <a:p>
            <a:pPr lvl="1"/>
            <a:r>
              <a:rPr lang="en-US" dirty="0"/>
              <a:t>Reads require low bandwidth</a:t>
            </a:r>
          </a:p>
          <a:p>
            <a:pPr lvl="1"/>
            <a:r>
              <a:rPr lang="en-US" dirty="0"/>
              <a:t>Reads protected from long tail, </a:t>
            </a:r>
            <a:r>
              <a:rPr lang="en-US" dirty="0" err="1"/>
              <a:t>etc</a:t>
            </a:r>
            <a:endParaRPr lang="en-US" dirty="0"/>
          </a:p>
          <a:p>
            <a:pPr lvl="1"/>
            <a:r>
              <a:rPr lang="en-US" dirty="0"/>
              <a:t>Makes common case safe and fast. </a:t>
            </a:r>
          </a:p>
          <a:p>
            <a:pPr lvl="1"/>
            <a:endParaRPr lang="en-US" dirty="0"/>
          </a:p>
        </p:txBody>
      </p:sp>
    </p:spTree>
    <p:extLst>
      <p:ext uri="{BB962C8B-B14F-4D97-AF65-F5344CB8AC3E}">
        <p14:creationId xmlns:p14="http://schemas.microsoft.com/office/powerpoint/2010/main" val="3396753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6480E-0958-4DBF-A095-D82D91D862D0}"/>
              </a:ext>
            </a:extLst>
          </p:cNvPr>
          <p:cNvSpPr>
            <a:spLocks noGrp="1"/>
          </p:cNvSpPr>
          <p:nvPr>
            <p:ph type="title"/>
          </p:nvPr>
        </p:nvSpPr>
        <p:spPr/>
        <p:txBody>
          <a:bodyPr/>
          <a:lstStyle/>
          <a:p>
            <a:r>
              <a:rPr lang="en-US" dirty="0"/>
              <a:t>Version Numbers</a:t>
            </a:r>
          </a:p>
        </p:txBody>
      </p:sp>
      <p:sp>
        <p:nvSpPr>
          <p:cNvPr id="3" name="Content Placeholder 2">
            <a:extLst>
              <a:ext uri="{FF2B5EF4-FFF2-40B4-BE49-F238E27FC236}">
                <a16:creationId xmlns:a16="http://schemas.microsoft.com/office/drawing/2014/main" id="{866F81F3-8F96-4B78-B4C4-B1F610162F14}"/>
              </a:ext>
            </a:extLst>
          </p:cNvPr>
          <p:cNvSpPr>
            <a:spLocks noGrp="1"/>
          </p:cNvSpPr>
          <p:nvPr>
            <p:ph idx="1"/>
          </p:nvPr>
        </p:nvSpPr>
        <p:spPr>
          <a:xfrm>
            <a:off x="1451579" y="2015732"/>
            <a:ext cx="9978421" cy="3450613"/>
          </a:xfrm>
        </p:spPr>
        <p:txBody>
          <a:bodyPr>
            <a:normAutofit/>
          </a:bodyPr>
          <a:lstStyle/>
          <a:p>
            <a:r>
              <a:rPr lang="en-US" dirty="0"/>
              <a:t>It isn’t good enough for a read to simply get the most recent version among multiple versions it might see.</a:t>
            </a:r>
          </a:p>
          <a:p>
            <a:pPr lvl="1"/>
            <a:r>
              <a:rPr lang="en-US" dirty="0"/>
              <a:t>It must be able to tell newest version is sees from older versions</a:t>
            </a:r>
          </a:p>
          <a:p>
            <a:r>
              <a:rPr lang="en-US" dirty="0"/>
              <a:t>Solutions:</a:t>
            </a:r>
          </a:p>
          <a:p>
            <a:pPr lvl="1"/>
            <a:r>
              <a:rPr lang="en-US" dirty="0"/>
              <a:t>Version numbers, use highest (Easiest answer)</a:t>
            </a:r>
          </a:p>
          <a:p>
            <a:pPr lvl="1"/>
            <a:r>
              <a:rPr lang="en-US" dirty="0"/>
              <a:t>Update all versions, so they are the same, e.g. Read-All/Write-One</a:t>
            </a:r>
          </a:p>
          <a:p>
            <a:pPr lvl="1"/>
            <a:r>
              <a:rPr lang="en-US" dirty="0"/>
              <a:t>Overlap more: Guarantee majority of read quorum will have newest version (Surprisingly painful)</a:t>
            </a:r>
          </a:p>
          <a:p>
            <a:pPr marL="914400" lvl="2" indent="0">
              <a:buNone/>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76880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B05C6-01AC-4AFB-9D96-E2416DD24560}"/>
              </a:ext>
            </a:extLst>
          </p:cNvPr>
          <p:cNvSpPr>
            <a:spLocks noGrp="1"/>
          </p:cNvSpPr>
          <p:nvPr>
            <p:ph type="title"/>
          </p:nvPr>
        </p:nvSpPr>
        <p:spPr>
          <a:xfrm>
            <a:off x="1451579" y="804519"/>
            <a:ext cx="10590366" cy="1049235"/>
          </a:xfrm>
        </p:spPr>
        <p:txBody>
          <a:bodyPr/>
          <a:lstStyle/>
          <a:p>
            <a:r>
              <a:rPr lang="en-US" dirty="0" err="1"/>
              <a:t>Overlaping</a:t>
            </a:r>
            <a:r>
              <a:rPr lang="en-US" dirty="0"/>
              <a:t> More Is Painful (Vs Version Numbers)</a:t>
            </a:r>
          </a:p>
        </p:txBody>
      </p:sp>
      <p:sp>
        <p:nvSpPr>
          <p:cNvPr id="3" name="Content Placeholder 2">
            <a:extLst>
              <a:ext uri="{FF2B5EF4-FFF2-40B4-BE49-F238E27FC236}">
                <a16:creationId xmlns:a16="http://schemas.microsoft.com/office/drawing/2014/main" id="{A354EEDB-2D3E-441F-99E2-ACAAD0C8A722}"/>
              </a:ext>
            </a:extLst>
          </p:cNvPr>
          <p:cNvSpPr>
            <a:spLocks noGrp="1"/>
          </p:cNvSpPr>
          <p:nvPr>
            <p:ph idx="1"/>
          </p:nvPr>
        </p:nvSpPr>
        <p:spPr>
          <a:xfrm>
            <a:off x="1451579" y="1915008"/>
            <a:ext cx="9603275" cy="2563302"/>
          </a:xfrm>
        </p:spPr>
        <p:txBody>
          <a:bodyPr/>
          <a:lstStyle/>
          <a:p>
            <a:r>
              <a:rPr lang="en-US" dirty="0"/>
              <a:t>Overlap must be a majority of read quorum</a:t>
            </a:r>
          </a:p>
          <a:p>
            <a:pPr lvl="1"/>
            <a:r>
              <a:rPr lang="en-US" dirty="0"/>
              <a:t>Must write to majority of read quorum, plus</a:t>
            </a:r>
          </a:p>
          <a:p>
            <a:pPr lvl="1"/>
            <a:r>
              <a:rPr lang="en-US" dirty="0"/>
              <a:t>Must write to all members not a part of read quorum</a:t>
            </a:r>
          </a:p>
          <a:p>
            <a:pPr lvl="1"/>
            <a:r>
              <a:rPr lang="en-US" dirty="0"/>
              <a:t>W &gt; (R/2) + (N-R), which simplifies to</a:t>
            </a:r>
          </a:p>
          <a:p>
            <a:pPr lvl="1"/>
            <a:r>
              <a:rPr lang="en-US" dirty="0"/>
              <a:t>W &gt; (N  - R/2)</a:t>
            </a:r>
          </a:p>
          <a:p>
            <a:pPr lvl="1"/>
            <a:r>
              <a:rPr lang="en-US" dirty="0"/>
              <a:t>Hope for no failures, or overlap even more</a:t>
            </a:r>
          </a:p>
          <a:p>
            <a:endParaRPr lang="en-US" dirty="0"/>
          </a:p>
        </p:txBody>
      </p:sp>
      <p:sp>
        <p:nvSpPr>
          <p:cNvPr id="4" name="TextBox 3">
            <a:extLst>
              <a:ext uri="{FF2B5EF4-FFF2-40B4-BE49-F238E27FC236}">
                <a16:creationId xmlns:a16="http://schemas.microsoft.com/office/drawing/2014/main" id="{2844CCBF-B842-4482-83F3-B6A0F1E81A70}"/>
              </a:ext>
            </a:extLst>
          </p:cNvPr>
          <p:cNvSpPr txBox="1"/>
          <p:nvPr/>
        </p:nvSpPr>
        <p:spPr>
          <a:xfrm>
            <a:off x="2722100" y="4634915"/>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#1</a:t>
            </a:r>
          </a:p>
        </p:txBody>
      </p:sp>
      <p:sp>
        <p:nvSpPr>
          <p:cNvPr id="5" name="TextBox 4">
            <a:extLst>
              <a:ext uri="{FF2B5EF4-FFF2-40B4-BE49-F238E27FC236}">
                <a16:creationId xmlns:a16="http://schemas.microsoft.com/office/drawing/2014/main" id="{7C84AF7A-B875-4C01-A86E-A3FD66C889E1}"/>
              </a:ext>
            </a:extLst>
          </p:cNvPr>
          <p:cNvSpPr txBox="1"/>
          <p:nvPr/>
        </p:nvSpPr>
        <p:spPr>
          <a:xfrm>
            <a:off x="4478217" y="4634915"/>
            <a:ext cx="1547446" cy="369332"/>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28575">
            <a:solidFill>
              <a:srgbClr val="C00000"/>
            </a:solidFill>
          </a:ln>
        </p:spPr>
        <p:txBody>
          <a:bodyPr wrap="square" rtlCol="0" anchor="ctr">
            <a:spAutoFit/>
          </a:bodyPr>
          <a:lstStyle/>
          <a:p>
            <a:pPr algn="ctr"/>
            <a:r>
              <a:rPr lang="en-US" dirty="0"/>
              <a:t>Replica #2</a:t>
            </a:r>
          </a:p>
        </p:txBody>
      </p:sp>
      <p:sp>
        <p:nvSpPr>
          <p:cNvPr id="6" name="TextBox 5">
            <a:extLst>
              <a:ext uri="{FF2B5EF4-FFF2-40B4-BE49-F238E27FC236}">
                <a16:creationId xmlns:a16="http://schemas.microsoft.com/office/drawing/2014/main" id="{B60BB953-CBD5-465C-9B81-D361DA9F9B7C}"/>
              </a:ext>
            </a:extLst>
          </p:cNvPr>
          <p:cNvSpPr txBox="1"/>
          <p:nvPr/>
        </p:nvSpPr>
        <p:spPr>
          <a:xfrm>
            <a:off x="9746568" y="4634915"/>
            <a:ext cx="1547446" cy="369332"/>
          </a:xfrm>
          <a:prstGeom prst="rect">
            <a:avLst/>
          </a:prstGeom>
          <a:noFill/>
          <a:ln w="28575">
            <a:solidFill>
              <a:srgbClr val="C00000"/>
            </a:solidFill>
          </a:ln>
        </p:spPr>
        <p:txBody>
          <a:bodyPr wrap="square" rtlCol="0" anchor="ctr">
            <a:spAutoFit/>
          </a:bodyPr>
          <a:lstStyle/>
          <a:p>
            <a:pPr algn="ctr"/>
            <a:r>
              <a:rPr lang="en-US" dirty="0"/>
              <a:t>Replica #5</a:t>
            </a:r>
          </a:p>
        </p:txBody>
      </p:sp>
      <p:sp>
        <p:nvSpPr>
          <p:cNvPr id="7" name="TextBox 6">
            <a:extLst>
              <a:ext uri="{FF2B5EF4-FFF2-40B4-BE49-F238E27FC236}">
                <a16:creationId xmlns:a16="http://schemas.microsoft.com/office/drawing/2014/main" id="{08B96C2F-AE2D-4E98-9FDF-0BC7DBC41DC5}"/>
              </a:ext>
            </a:extLst>
          </p:cNvPr>
          <p:cNvSpPr txBox="1"/>
          <p:nvPr/>
        </p:nvSpPr>
        <p:spPr>
          <a:xfrm>
            <a:off x="7990451" y="4634915"/>
            <a:ext cx="1547446" cy="369332"/>
          </a:xfrm>
          <a:prstGeom prst="rect">
            <a:avLst/>
          </a:prstGeom>
          <a:noFill/>
          <a:ln w="28575">
            <a:solidFill>
              <a:srgbClr val="C00000"/>
            </a:solidFill>
          </a:ln>
        </p:spPr>
        <p:txBody>
          <a:bodyPr wrap="square" rtlCol="0" anchor="ctr">
            <a:spAutoFit/>
          </a:bodyPr>
          <a:lstStyle/>
          <a:p>
            <a:pPr algn="ctr"/>
            <a:r>
              <a:rPr lang="en-US" dirty="0"/>
              <a:t>Replica #4</a:t>
            </a:r>
          </a:p>
        </p:txBody>
      </p:sp>
      <p:sp>
        <p:nvSpPr>
          <p:cNvPr id="9" name="TextBox 8">
            <a:extLst>
              <a:ext uri="{FF2B5EF4-FFF2-40B4-BE49-F238E27FC236}">
                <a16:creationId xmlns:a16="http://schemas.microsoft.com/office/drawing/2014/main" id="{FD856104-5AB7-49EA-A92C-ECFD51E9BEDD}"/>
              </a:ext>
            </a:extLst>
          </p:cNvPr>
          <p:cNvSpPr txBox="1"/>
          <p:nvPr/>
        </p:nvSpPr>
        <p:spPr>
          <a:xfrm>
            <a:off x="2722100" y="5382848"/>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Read</a:t>
            </a:r>
          </a:p>
        </p:txBody>
      </p:sp>
      <p:sp>
        <p:nvSpPr>
          <p:cNvPr id="10" name="TextBox 9">
            <a:extLst>
              <a:ext uri="{FF2B5EF4-FFF2-40B4-BE49-F238E27FC236}">
                <a16:creationId xmlns:a16="http://schemas.microsoft.com/office/drawing/2014/main" id="{5A6229A5-430F-4C07-B84D-19ABD6E7FD47}"/>
              </a:ext>
            </a:extLst>
          </p:cNvPr>
          <p:cNvSpPr txBox="1"/>
          <p:nvPr/>
        </p:nvSpPr>
        <p:spPr>
          <a:xfrm>
            <a:off x="4478217" y="5382848"/>
            <a:ext cx="1547446" cy="369332"/>
          </a:xfrm>
          <a:prstGeom prst="rect">
            <a:avLst/>
          </a:prstGeom>
          <a:noFill/>
          <a:ln w="28575">
            <a:solidFill>
              <a:srgbClr val="C00000"/>
            </a:solidFill>
          </a:ln>
        </p:spPr>
        <p:txBody>
          <a:bodyPr wrap="square" rtlCol="0" anchor="ctr">
            <a:spAutoFit/>
          </a:bodyPr>
          <a:lstStyle/>
          <a:p>
            <a:pPr algn="ctr"/>
            <a:r>
              <a:rPr lang="en-US" dirty="0"/>
              <a:t>Write</a:t>
            </a:r>
          </a:p>
        </p:txBody>
      </p:sp>
      <p:sp>
        <p:nvSpPr>
          <p:cNvPr id="11" name="TextBox 10">
            <a:extLst>
              <a:ext uri="{FF2B5EF4-FFF2-40B4-BE49-F238E27FC236}">
                <a16:creationId xmlns:a16="http://schemas.microsoft.com/office/drawing/2014/main" id="{F86A6E68-C9A3-4145-B4DD-EB3B4190B942}"/>
              </a:ext>
            </a:extLst>
          </p:cNvPr>
          <p:cNvSpPr txBox="1"/>
          <p:nvPr/>
        </p:nvSpPr>
        <p:spPr>
          <a:xfrm>
            <a:off x="6234334" y="5382848"/>
            <a:ext cx="1547446" cy="369332"/>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w="28575">
            <a:solidFill>
              <a:srgbClr val="C00000"/>
            </a:solidFill>
          </a:ln>
        </p:spPr>
        <p:txBody>
          <a:bodyPr wrap="square" rtlCol="0" anchor="ctr">
            <a:spAutoFit/>
          </a:bodyPr>
          <a:lstStyle/>
          <a:p>
            <a:pPr algn="ctr"/>
            <a:r>
              <a:rPr lang="en-US" dirty="0" err="1"/>
              <a:t>Read+Write</a:t>
            </a:r>
            <a:endParaRPr lang="en-US" dirty="0"/>
          </a:p>
        </p:txBody>
      </p:sp>
      <p:sp>
        <p:nvSpPr>
          <p:cNvPr id="12" name="TextBox 11">
            <a:extLst>
              <a:ext uri="{FF2B5EF4-FFF2-40B4-BE49-F238E27FC236}">
                <a16:creationId xmlns:a16="http://schemas.microsoft.com/office/drawing/2014/main" id="{4C0CFD78-7622-47C9-8BC4-F99AF919510A}"/>
              </a:ext>
            </a:extLst>
          </p:cNvPr>
          <p:cNvSpPr txBox="1"/>
          <p:nvPr/>
        </p:nvSpPr>
        <p:spPr>
          <a:xfrm>
            <a:off x="1878289" y="5382848"/>
            <a:ext cx="529632" cy="369332"/>
          </a:xfrm>
          <a:prstGeom prst="rect">
            <a:avLst/>
          </a:prstGeom>
          <a:noFill/>
        </p:spPr>
        <p:txBody>
          <a:bodyPr wrap="none" rtlCol="0">
            <a:spAutoFit/>
          </a:bodyPr>
          <a:lstStyle/>
          <a:p>
            <a:r>
              <a:rPr lang="en-US" dirty="0"/>
              <a:t>Key</a:t>
            </a:r>
          </a:p>
        </p:txBody>
      </p:sp>
      <p:sp>
        <p:nvSpPr>
          <p:cNvPr id="13" name="TextBox 12">
            <a:extLst>
              <a:ext uri="{FF2B5EF4-FFF2-40B4-BE49-F238E27FC236}">
                <a16:creationId xmlns:a16="http://schemas.microsoft.com/office/drawing/2014/main" id="{C3AD35C3-7593-4485-B367-4C7651397A98}"/>
              </a:ext>
            </a:extLst>
          </p:cNvPr>
          <p:cNvSpPr txBox="1"/>
          <p:nvPr/>
        </p:nvSpPr>
        <p:spPr>
          <a:xfrm>
            <a:off x="8095959" y="5382848"/>
            <a:ext cx="1547446" cy="369332"/>
          </a:xfrm>
          <a:prstGeom prst="rect">
            <a:avLst/>
          </a:prstGeom>
          <a:solidFill>
            <a:schemeClr val="bg2">
              <a:lumMod val="90000"/>
            </a:schemeClr>
          </a:solidFill>
          <a:ln w="28575">
            <a:solidFill>
              <a:schemeClr val="bg2">
                <a:lumMod val="90000"/>
              </a:schemeClr>
            </a:solidFill>
          </a:ln>
        </p:spPr>
        <p:txBody>
          <a:bodyPr wrap="square" rtlCol="0" anchor="ctr">
            <a:spAutoFit/>
          </a:bodyPr>
          <a:lstStyle/>
          <a:p>
            <a:pPr algn="ctr"/>
            <a:r>
              <a:rPr lang="en-US" dirty="0"/>
              <a:t>Unused</a:t>
            </a:r>
          </a:p>
        </p:txBody>
      </p:sp>
      <p:sp>
        <p:nvSpPr>
          <p:cNvPr id="15" name="TextBox 14">
            <a:extLst>
              <a:ext uri="{FF2B5EF4-FFF2-40B4-BE49-F238E27FC236}">
                <a16:creationId xmlns:a16="http://schemas.microsoft.com/office/drawing/2014/main" id="{0BE40AAE-7B74-433E-AE6B-A529DF6A7261}"/>
              </a:ext>
            </a:extLst>
          </p:cNvPr>
          <p:cNvSpPr txBox="1"/>
          <p:nvPr/>
        </p:nvSpPr>
        <p:spPr>
          <a:xfrm>
            <a:off x="6234334" y="4634915"/>
            <a:ext cx="1547446" cy="369332"/>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28575">
            <a:solidFill>
              <a:srgbClr val="C00000"/>
            </a:solidFill>
          </a:ln>
        </p:spPr>
        <p:txBody>
          <a:bodyPr wrap="square" rtlCol="0" anchor="ctr">
            <a:spAutoFit/>
          </a:bodyPr>
          <a:lstStyle/>
          <a:p>
            <a:pPr algn="ctr"/>
            <a:r>
              <a:rPr lang="en-US" dirty="0"/>
              <a:t>Replica #3</a:t>
            </a:r>
          </a:p>
        </p:txBody>
      </p:sp>
    </p:spTree>
    <p:extLst>
      <p:ext uri="{BB962C8B-B14F-4D97-AF65-F5344CB8AC3E}">
        <p14:creationId xmlns:p14="http://schemas.microsoft.com/office/powerpoint/2010/main" val="1193352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6BAA7-5DEC-4F6A-9F15-9B1B7CF56906}"/>
              </a:ext>
            </a:extLst>
          </p:cNvPr>
          <p:cNvSpPr>
            <a:spLocks noGrp="1"/>
          </p:cNvSpPr>
          <p:nvPr>
            <p:ph type="title"/>
          </p:nvPr>
        </p:nvSpPr>
        <p:spPr/>
        <p:txBody>
          <a:bodyPr/>
          <a:lstStyle/>
          <a:p>
            <a:r>
              <a:rPr lang="en-US" dirty="0"/>
              <a:t>Quick Note About Locking</a:t>
            </a:r>
          </a:p>
        </p:txBody>
      </p:sp>
      <p:sp>
        <p:nvSpPr>
          <p:cNvPr id="3" name="Content Placeholder 2">
            <a:extLst>
              <a:ext uri="{FF2B5EF4-FFF2-40B4-BE49-F238E27FC236}">
                <a16:creationId xmlns:a16="http://schemas.microsoft.com/office/drawing/2014/main" id="{E0DCFFA9-E563-41B1-B38D-BB928C29271C}"/>
              </a:ext>
            </a:extLst>
          </p:cNvPr>
          <p:cNvSpPr>
            <a:spLocks noGrp="1"/>
          </p:cNvSpPr>
          <p:nvPr>
            <p:ph idx="1"/>
          </p:nvPr>
        </p:nvSpPr>
        <p:spPr>
          <a:xfrm>
            <a:off x="1451579" y="1853754"/>
            <a:ext cx="10266809" cy="4378234"/>
          </a:xfrm>
        </p:spPr>
        <p:txBody>
          <a:bodyPr>
            <a:normAutofit/>
          </a:bodyPr>
          <a:lstStyle/>
          <a:p>
            <a:r>
              <a:rPr lang="en-US" dirty="0"/>
              <a:t>Repeat for emphasis: Prior discussion about concurrency control applies here</a:t>
            </a:r>
          </a:p>
          <a:p>
            <a:r>
              <a:rPr lang="en-US" dirty="0"/>
              <a:t>Uncontrolled concurrent writes can break quorum discipline (and maybe even corrupt data)</a:t>
            </a:r>
          </a:p>
          <a:p>
            <a:pPr lvl="1"/>
            <a:r>
              <a:rPr lang="en-US" dirty="0"/>
              <a:t>Also could break version number increment</a:t>
            </a:r>
          </a:p>
          <a:p>
            <a:r>
              <a:rPr lang="en-US" dirty="0"/>
              <a:t>What to lock?</a:t>
            </a:r>
          </a:p>
          <a:p>
            <a:pPr lvl="1"/>
            <a:r>
              <a:rPr lang="en-US" dirty="0"/>
              <a:t>Object at servers, not whole servers</a:t>
            </a:r>
          </a:p>
          <a:p>
            <a:r>
              <a:rPr lang="en-US" dirty="0"/>
              <a:t>How many to lock?</a:t>
            </a:r>
          </a:p>
          <a:p>
            <a:pPr lvl="1"/>
            <a:r>
              <a:rPr lang="en-US" dirty="0"/>
              <a:t>L &gt;= R: Lock quorums must cover the most recent version, or it could get an updating version</a:t>
            </a:r>
          </a:p>
          <a:p>
            <a:pPr lvl="1"/>
            <a:r>
              <a:rPr lang="en-US" dirty="0"/>
              <a:t>L &gt; =W: Lock quorums must cover everything being written to protect version number and data</a:t>
            </a:r>
          </a:p>
          <a:p>
            <a:pPr lvl="1"/>
            <a:r>
              <a:rPr lang="en-US" dirty="0"/>
              <a:t>L &gt; MAX (R,W): More specifically, L must be large enough so it blocks reads and writes of the updating object. Can be relaxed to cover just writes if reading outdating version is okay. </a:t>
            </a:r>
          </a:p>
          <a:p>
            <a:endParaRPr lang="en-US" dirty="0"/>
          </a:p>
          <a:p>
            <a:pPr lvl="1"/>
            <a:endParaRPr lang="en-US" dirty="0"/>
          </a:p>
        </p:txBody>
      </p:sp>
    </p:spTree>
    <p:extLst>
      <p:ext uri="{BB962C8B-B14F-4D97-AF65-F5344CB8AC3E}">
        <p14:creationId xmlns:p14="http://schemas.microsoft.com/office/powerpoint/2010/main" val="1962354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1F430-F72D-46D4-B5D5-614961BB258B}"/>
              </a:ext>
            </a:extLst>
          </p:cNvPr>
          <p:cNvSpPr>
            <a:spLocks noGrp="1"/>
          </p:cNvSpPr>
          <p:nvPr>
            <p:ph type="title"/>
          </p:nvPr>
        </p:nvSpPr>
        <p:spPr/>
        <p:txBody>
          <a:bodyPr/>
          <a:lstStyle/>
          <a:p>
            <a:r>
              <a:rPr lang="en-US" dirty="0"/>
              <a:t>What about failure?</a:t>
            </a:r>
          </a:p>
        </p:txBody>
      </p:sp>
      <p:sp>
        <p:nvSpPr>
          <p:cNvPr id="3" name="Content Placeholder 2">
            <a:extLst>
              <a:ext uri="{FF2B5EF4-FFF2-40B4-BE49-F238E27FC236}">
                <a16:creationId xmlns:a16="http://schemas.microsoft.com/office/drawing/2014/main" id="{3BB626F2-3466-4EBE-BC31-0B3546BAB33A}"/>
              </a:ext>
            </a:extLst>
          </p:cNvPr>
          <p:cNvSpPr>
            <a:spLocks noGrp="1"/>
          </p:cNvSpPr>
          <p:nvPr>
            <p:ph idx="1"/>
          </p:nvPr>
        </p:nvSpPr>
        <p:spPr/>
        <p:txBody>
          <a:bodyPr/>
          <a:lstStyle/>
          <a:p>
            <a:r>
              <a:rPr lang="en-US" dirty="0"/>
              <a:t>If covered by overlap, no problem, e.g. </a:t>
            </a:r>
          </a:p>
          <a:p>
            <a:pPr lvl="1"/>
            <a:r>
              <a:rPr lang="en-US" dirty="0"/>
              <a:t>R + W – F &gt; N (Assuming version numbers)</a:t>
            </a:r>
          </a:p>
          <a:p>
            <a:pPr lvl="1"/>
            <a:r>
              <a:rPr lang="en-US" dirty="0"/>
              <a:t>W + R/2 –F &gt; N (Assuming no version numbers)</a:t>
            </a:r>
          </a:p>
          <a:p>
            <a:pPr lvl="1"/>
            <a:r>
              <a:rPr lang="en-US" dirty="0"/>
              <a:t>Still guaranteed to see up-to-date version</a:t>
            </a:r>
          </a:p>
          <a:p>
            <a:r>
              <a:rPr lang="en-US" dirty="0"/>
              <a:t>If not covered by overlap, the failure model becomes important</a:t>
            </a:r>
          </a:p>
          <a:p>
            <a:pPr lvl="1"/>
            <a:endParaRPr lang="en-US" dirty="0"/>
          </a:p>
        </p:txBody>
      </p:sp>
    </p:spTree>
    <p:extLst>
      <p:ext uri="{BB962C8B-B14F-4D97-AF65-F5344CB8AC3E}">
        <p14:creationId xmlns:p14="http://schemas.microsoft.com/office/powerpoint/2010/main" val="3117881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EA444-E518-4D00-9230-088DF658E152}"/>
              </a:ext>
            </a:extLst>
          </p:cNvPr>
          <p:cNvSpPr>
            <a:spLocks noGrp="1"/>
          </p:cNvSpPr>
          <p:nvPr>
            <p:ph type="title"/>
          </p:nvPr>
        </p:nvSpPr>
        <p:spPr/>
        <p:txBody>
          <a:bodyPr/>
          <a:lstStyle/>
          <a:p>
            <a:r>
              <a:rPr lang="en-US" dirty="0"/>
              <a:t>Voting with ghosts </a:t>
            </a:r>
            <a:br>
              <a:rPr lang="en-US" dirty="0"/>
            </a:br>
            <a:r>
              <a:rPr lang="en-US" dirty="0"/>
              <a:t>(van </a:t>
            </a:r>
            <a:r>
              <a:rPr lang="en-US" dirty="0" err="1"/>
              <a:t>Renesse</a:t>
            </a:r>
            <a:r>
              <a:rPr lang="en-US" dirty="0"/>
              <a:t>, Tannenbaum)</a:t>
            </a:r>
          </a:p>
        </p:txBody>
      </p:sp>
      <p:sp>
        <p:nvSpPr>
          <p:cNvPr id="3" name="Content Placeholder 2">
            <a:extLst>
              <a:ext uri="{FF2B5EF4-FFF2-40B4-BE49-F238E27FC236}">
                <a16:creationId xmlns:a16="http://schemas.microsoft.com/office/drawing/2014/main" id="{D7B7AC29-BE18-459B-B1E4-800BA94C90C4}"/>
              </a:ext>
            </a:extLst>
          </p:cNvPr>
          <p:cNvSpPr>
            <a:spLocks noGrp="1"/>
          </p:cNvSpPr>
          <p:nvPr>
            <p:ph idx="1"/>
          </p:nvPr>
        </p:nvSpPr>
        <p:spPr>
          <a:xfrm>
            <a:off x="970671" y="2015732"/>
            <a:ext cx="11078307" cy="4145917"/>
          </a:xfrm>
        </p:spPr>
        <p:txBody>
          <a:bodyPr>
            <a:normAutofit/>
          </a:bodyPr>
          <a:lstStyle/>
          <a:p>
            <a:r>
              <a:rPr lang="en-US" dirty="0"/>
              <a:t>If (by magic) we can assume that a dead host is distinguishable from a partitioned host…</a:t>
            </a:r>
          </a:p>
          <a:p>
            <a:pPr lvl="1"/>
            <a:r>
              <a:rPr lang="en-US" dirty="0"/>
              <a:t>Or that non-participating partitioned hosts know they are assumed to be “dead” (even more magical)</a:t>
            </a:r>
          </a:p>
          <a:p>
            <a:r>
              <a:rPr lang="en-US" dirty="0"/>
              <a:t>If….we can count “ghost” of “dead” hosts toward write quorum</a:t>
            </a:r>
          </a:p>
          <a:p>
            <a:r>
              <a:rPr lang="en-US" dirty="0"/>
              <a:t>This is basically like using a smaller N for the quorum</a:t>
            </a:r>
          </a:p>
          <a:p>
            <a:pPr lvl="1"/>
            <a:r>
              <a:rPr lang="en-US" dirty="0"/>
              <a:t>Writes are forced into a smaller set of hosts</a:t>
            </a:r>
          </a:p>
          <a:p>
            <a:pPr lvl="1"/>
            <a:r>
              <a:rPr lang="en-US" dirty="0"/>
              <a:t>Writes must only overlap within that set of hosts</a:t>
            </a:r>
          </a:p>
          <a:p>
            <a:r>
              <a:rPr lang="en-US" dirty="0"/>
              <a:t>Doesn’t work if can’t meet read quorum since only copy could be on “dead” host</a:t>
            </a:r>
          </a:p>
          <a:p>
            <a:pPr lvl="1"/>
            <a:r>
              <a:rPr lang="en-US" dirty="0"/>
              <a:t>Consider write-one/Read-all</a:t>
            </a:r>
          </a:p>
          <a:p>
            <a:r>
              <a:rPr lang="en-US" dirty="0"/>
              <a:t>Requires that reincarnating hosts get updates before coming online, since effective quorum will expand. </a:t>
            </a:r>
          </a:p>
          <a:p>
            <a:endParaRPr lang="en-US" dirty="0"/>
          </a:p>
        </p:txBody>
      </p:sp>
    </p:spTree>
    <p:extLst>
      <p:ext uri="{BB962C8B-B14F-4D97-AF65-F5344CB8AC3E}">
        <p14:creationId xmlns:p14="http://schemas.microsoft.com/office/powerpoint/2010/main" val="1103096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17E63-1A4C-4176-969E-253F884E6D93}"/>
              </a:ext>
            </a:extLst>
          </p:cNvPr>
          <p:cNvSpPr>
            <a:spLocks noGrp="1"/>
          </p:cNvSpPr>
          <p:nvPr>
            <p:ph type="title"/>
          </p:nvPr>
        </p:nvSpPr>
        <p:spPr/>
        <p:txBody>
          <a:bodyPr/>
          <a:lstStyle/>
          <a:p>
            <a:r>
              <a:rPr lang="en-US" dirty="0"/>
              <a:t>Why Replicate Data/Objects/</a:t>
            </a:r>
            <a:r>
              <a:rPr lang="en-US" dirty="0" err="1"/>
              <a:t>Etc</a:t>
            </a:r>
            <a:r>
              <a:rPr lang="en-US" dirty="0"/>
              <a:t>?</a:t>
            </a:r>
          </a:p>
        </p:txBody>
      </p:sp>
      <p:sp>
        <p:nvSpPr>
          <p:cNvPr id="3" name="Content Placeholder 2">
            <a:extLst>
              <a:ext uri="{FF2B5EF4-FFF2-40B4-BE49-F238E27FC236}">
                <a16:creationId xmlns:a16="http://schemas.microsoft.com/office/drawing/2014/main" id="{CB175707-2C93-44FE-89F2-D59E80DDB6D5}"/>
              </a:ext>
            </a:extLst>
          </p:cNvPr>
          <p:cNvSpPr>
            <a:spLocks noGrp="1"/>
          </p:cNvSpPr>
          <p:nvPr>
            <p:ph idx="1"/>
          </p:nvPr>
        </p:nvSpPr>
        <p:spPr/>
        <p:txBody>
          <a:bodyPr/>
          <a:lstStyle/>
          <a:p>
            <a:r>
              <a:rPr lang="en-US" dirty="0"/>
              <a:t>Increased Throughput/Bandwidth/Parallelism</a:t>
            </a:r>
          </a:p>
          <a:p>
            <a:r>
              <a:rPr lang="en-US" dirty="0"/>
              <a:t>Increased Fault Tolerance (Independent Failure)</a:t>
            </a:r>
          </a:p>
          <a:p>
            <a:r>
              <a:rPr lang="en-US" dirty="0"/>
              <a:t>Increased Fault Tolerance (Local Risk)</a:t>
            </a:r>
          </a:p>
          <a:p>
            <a:r>
              <a:rPr lang="en-US" dirty="0"/>
              <a:t>Improve latency by storing content closer to distributed consumers, e.g. toward edges</a:t>
            </a:r>
          </a:p>
          <a:p>
            <a:r>
              <a:rPr lang="en-US" dirty="0"/>
              <a:t>Etc. </a:t>
            </a:r>
          </a:p>
          <a:p>
            <a:endParaRPr lang="en-US" dirty="0"/>
          </a:p>
        </p:txBody>
      </p:sp>
    </p:spTree>
    <p:extLst>
      <p:ext uri="{BB962C8B-B14F-4D97-AF65-F5344CB8AC3E}">
        <p14:creationId xmlns:p14="http://schemas.microsoft.com/office/powerpoint/2010/main" val="2897486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53E98-4B12-4BF5-BB37-15953796935D}"/>
              </a:ext>
            </a:extLst>
          </p:cNvPr>
          <p:cNvSpPr>
            <a:spLocks noGrp="1"/>
          </p:cNvSpPr>
          <p:nvPr>
            <p:ph type="title"/>
          </p:nvPr>
        </p:nvSpPr>
        <p:spPr/>
        <p:txBody>
          <a:bodyPr/>
          <a:lstStyle/>
          <a:p>
            <a:r>
              <a:rPr lang="en-US" dirty="0"/>
              <a:t>Voting with ghosts</a:t>
            </a:r>
            <a:br>
              <a:rPr lang="en-US" dirty="0"/>
            </a:br>
            <a:r>
              <a:rPr lang="en-US" dirty="0"/>
              <a:t>Tannenbaum, Van </a:t>
            </a:r>
            <a:r>
              <a:rPr lang="en-US" dirty="0" err="1"/>
              <a:t>Renesse</a:t>
            </a:r>
            <a:endParaRPr lang="en-US" dirty="0"/>
          </a:p>
        </p:txBody>
      </p:sp>
      <p:sp>
        <p:nvSpPr>
          <p:cNvPr id="4" name="TextBox 3">
            <a:extLst>
              <a:ext uri="{FF2B5EF4-FFF2-40B4-BE49-F238E27FC236}">
                <a16:creationId xmlns:a16="http://schemas.microsoft.com/office/drawing/2014/main" id="{63A5BCDF-D207-4D5A-9D86-CC1259BF63D5}"/>
              </a:ext>
            </a:extLst>
          </p:cNvPr>
          <p:cNvSpPr txBox="1"/>
          <p:nvPr/>
        </p:nvSpPr>
        <p:spPr>
          <a:xfrm>
            <a:off x="1896795" y="2117712"/>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#1</a:t>
            </a:r>
          </a:p>
        </p:txBody>
      </p:sp>
      <p:sp>
        <p:nvSpPr>
          <p:cNvPr id="5" name="TextBox 4">
            <a:extLst>
              <a:ext uri="{FF2B5EF4-FFF2-40B4-BE49-F238E27FC236}">
                <a16:creationId xmlns:a16="http://schemas.microsoft.com/office/drawing/2014/main" id="{65D38B38-AB17-4F76-B0D9-E3F489185AE7}"/>
              </a:ext>
            </a:extLst>
          </p:cNvPr>
          <p:cNvSpPr txBox="1"/>
          <p:nvPr/>
        </p:nvSpPr>
        <p:spPr>
          <a:xfrm>
            <a:off x="3652912" y="2117712"/>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#2</a:t>
            </a:r>
          </a:p>
        </p:txBody>
      </p:sp>
      <p:sp>
        <p:nvSpPr>
          <p:cNvPr id="6" name="TextBox 5">
            <a:extLst>
              <a:ext uri="{FF2B5EF4-FFF2-40B4-BE49-F238E27FC236}">
                <a16:creationId xmlns:a16="http://schemas.microsoft.com/office/drawing/2014/main" id="{ABDC03CE-5003-41AE-8132-E536B40FC1C3}"/>
              </a:ext>
            </a:extLst>
          </p:cNvPr>
          <p:cNvSpPr txBox="1"/>
          <p:nvPr/>
        </p:nvSpPr>
        <p:spPr>
          <a:xfrm>
            <a:off x="8921263" y="2117712"/>
            <a:ext cx="1547446" cy="369332"/>
          </a:xfrm>
          <a:prstGeom prst="rect">
            <a:avLst/>
          </a:prstGeom>
          <a:noFill/>
          <a:ln w="28575">
            <a:solidFill>
              <a:srgbClr val="C00000"/>
            </a:solidFill>
          </a:ln>
        </p:spPr>
        <p:txBody>
          <a:bodyPr wrap="square" rtlCol="0" anchor="ctr">
            <a:spAutoFit/>
          </a:bodyPr>
          <a:lstStyle/>
          <a:p>
            <a:pPr algn="ctr"/>
            <a:r>
              <a:rPr lang="en-US" dirty="0"/>
              <a:t>Replica #5</a:t>
            </a:r>
          </a:p>
        </p:txBody>
      </p:sp>
      <p:sp>
        <p:nvSpPr>
          <p:cNvPr id="7" name="TextBox 6">
            <a:extLst>
              <a:ext uri="{FF2B5EF4-FFF2-40B4-BE49-F238E27FC236}">
                <a16:creationId xmlns:a16="http://schemas.microsoft.com/office/drawing/2014/main" id="{77695B53-3964-4E93-AEA6-7339FDD03D9D}"/>
              </a:ext>
            </a:extLst>
          </p:cNvPr>
          <p:cNvSpPr txBox="1"/>
          <p:nvPr/>
        </p:nvSpPr>
        <p:spPr>
          <a:xfrm>
            <a:off x="7165146" y="2117712"/>
            <a:ext cx="1547446" cy="369332"/>
          </a:xfrm>
          <a:prstGeom prst="rect">
            <a:avLst/>
          </a:prstGeom>
          <a:noFill/>
          <a:ln w="28575">
            <a:solidFill>
              <a:srgbClr val="C00000"/>
            </a:solidFill>
          </a:ln>
        </p:spPr>
        <p:txBody>
          <a:bodyPr wrap="square" rtlCol="0" anchor="ctr">
            <a:spAutoFit/>
          </a:bodyPr>
          <a:lstStyle/>
          <a:p>
            <a:pPr algn="ctr"/>
            <a:r>
              <a:rPr lang="en-US" dirty="0"/>
              <a:t>Replica #4</a:t>
            </a:r>
          </a:p>
        </p:txBody>
      </p:sp>
      <p:sp>
        <p:nvSpPr>
          <p:cNvPr id="8" name="TextBox 7">
            <a:extLst>
              <a:ext uri="{FF2B5EF4-FFF2-40B4-BE49-F238E27FC236}">
                <a16:creationId xmlns:a16="http://schemas.microsoft.com/office/drawing/2014/main" id="{100399DE-2B97-402A-A60E-A3CCEA349B01}"/>
              </a:ext>
            </a:extLst>
          </p:cNvPr>
          <p:cNvSpPr txBox="1"/>
          <p:nvPr/>
        </p:nvSpPr>
        <p:spPr>
          <a:xfrm>
            <a:off x="1688124" y="5470978"/>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Read</a:t>
            </a:r>
          </a:p>
        </p:txBody>
      </p:sp>
      <p:sp>
        <p:nvSpPr>
          <p:cNvPr id="9" name="TextBox 8">
            <a:extLst>
              <a:ext uri="{FF2B5EF4-FFF2-40B4-BE49-F238E27FC236}">
                <a16:creationId xmlns:a16="http://schemas.microsoft.com/office/drawing/2014/main" id="{CF018E51-A9DA-40E9-A4A6-9660FFE6B773}"/>
              </a:ext>
            </a:extLst>
          </p:cNvPr>
          <p:cNvSpPr txBox="1"/>
          <p:nvPr/>
        </p:nvSpPr>
        <p:spPr>
          <a:xfrm>
            <a:off x="3444241" y="5470978"/>
            <a:ext cx="1547446" cy="369332"/>
          </a:xfrm>
          <a:prstGeom prst="rect">
            <a:avLst/>
          </a:prstGeom>
          <a:noFill/>
          <a:ln w="28575">
            <a:solidFill>
              <a:srgbClr val="C00000"/>
            </a:solidFill>
          </a:ln>
        </p:spPr>
        <p:txBody>
          <a:bodyPr wrap="square" rtlCol="0" anchor="ctr">
            <a:spAutoFit/>
          </a:bodyPr>
          <a:lstStyle/>
          <a:p>
            <a:pPr algn="ctr"/>
            <a:r>
              <a:rPr lang="en-US" dirty="0"/>
              <a:t>Write</a:t>
            </a:r>
          </a:p>
        </p:txBody>
      </p:sp>
      <p:sp>
        <p:nvSpPr>
          <p:cNvPr id="10" name="TextBox 9">
            <a:extLst>
              <a:ext uri="{FF2B5EF4-FFF2-40B4-BE49-F238E27FC236}">
                <a16:creationId xmlns:a16="http://schemas.microsoft.com/office/drawing/2014/main" id="{7FE17F5D-12F0-4616-92E7-047D21E46472}"/>
              </a:ext>
            </a:extLst>
          </p:cNvPr>
          <p:cNvSpPr txBox="1"/>
          <p:nvPr/>
        </p:nvSpPr>
        <p:spPr>
          <a:xfrm>
            <a:off x="5200358" y="5470978"/>
            <a:ext cx="1547446" cy="369332"/>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6200000" scaled="1"/>
            <a:tileRect/>
          </a:gradFill>
          <a:ln w="28575">
            <a:solidFill>
              <a:srgbClr val="C00000"/>
            </a:solidFill>
          </a:ln>
        </p:spPr>
        <p:txBody>
          <a:bodyPr wrap="square" rtlCol="0" anchor="ctr">
            <a:spAutoFit/>
          </a:bodyPr>
          <a:lstStyle/>
          <a:p>
            <a:pPr algn="ctr"/>
            <a:r>
              <a:rPr lang="en-US" dirty="0" err="1"/>
              <a:t>Read+Write</a:t>
            </a:r>
            <a:endParaRPr lang="en-US" dirty="0"/>
          </a:p>
        </p:txBody>
      </p:sp>
      <p:sp>
        <p:nvSpPr>
          <p:cNvPr id="11" name="TextBox 10">
            <a:extLst>
              <a:ext uri="{FF2B5EF4-FFF2-40B4-BE49-F238E27FC236}">
                <a16:creationId xmlns:a16="http://schemas.microsoft.com/office/drawing/2014/main" id="{92A7F891-B777-4400-9D7D-FF729BFB50A3}"/>
              </a:ext>
            </a:extLst>
          </p:cNvPr>
          <p:cNvSpPr txBox="1"/>
          <p:nvPr/>
        </p:nvSpPr>
        <p:spPr>
          <a:xfrm>
            <a:off x="844313" y="5470978"/>
            <a:ext cx="529632" cy="369332"/>
          </a:xfrm>
          <a:prstGeom prst="rect">
            <a:avLst/>
          </a:prstGeom>
          <a:noFill/>
        </p:spPr>
        <p:txBody>
          <a:bodyPr wrap="none" rtlCol="0">
            <a:spAutoFit/>
          </a:bodyPr>
          <a:lstStyle/>
          <a:p>
            <a:r>
              <a:rPr lang="en-US" dirty="0"/>
              <a:t>Key</a:t>
            </a:r>
          </a:p>
        </p:txBody>
      </p:sp>
      <p:sp>
        <p:nvSpPr>
          <p:cNvPr id="12" name="TextBox 11">
            <a:extLst>
              <a:ext uri="{FF2B5EF4-FFF2-40B4-BE49-F238E27FC236}">
                <a16:creationId xmlns:a16="http://schemas.microsoft.com/office/drawing/2014/main" id="{900AF186-C87F-48D8-87B5-2C2F7087B02A}"/>
              </a:ext>
            </a:extLst>
          </p:cNvPr>
          <p:cNvSpPr txBox="1"/>
          <p:nvPr/>
        </p:nvSpPr>
        <p:spPr>
          <a:xfrm>
            <a:off x="7061983" y="5470978"/>
            <a:ext cx="1547446" cy="369332"/>
          </a:xfrm>
          <a:prstGeom prst="rect">
            <a:avLst/>
          </a:prstGeom>
          <a:solidFill>
            <a:schemeClr val="bg2">
              <a:lumMod val="90000"/>
            </a:schemeClr>
          </a:solidFill>
          <a:ln w="28575">
            <a:solidFill>
              <a:schemeClr val="bg2">
                <a:lumMod val="90000"/>
              </a:schemeClr>
            </a:solidFill>
          </a:ln>
        </p:spPr>
        <p:txBody>
          <a:bodyPr wrap="square" rtlCol="0" anchor="ctr">
            <a:spAutoFit/>
          </a:bodyPr>
          <a:lstStyle/>
          <a:p>
            <a:pPr algn="ctr"/>
            <a:r>
              <a:rPr lang="en-US" dirty="0"/>
              <a:t>Unused</a:t>
            </a:r>
          </a:p>
        </p:txBody>
      </p:sp>
      <p:sp>
        <p:nvSpPr>
          <p:cNvPr id="13" name="TextBox 12">
            <a:extLst>
              <a:ext uri="{FF2B5EF4-FFF2-40B4-BE49-F238E27FC236}">
                <a16:creationId xmlns:a16="http://schemas.microsoft.com/office/drawing/2014/main" id="{4D2D8935-0762-4783-AE6E-A6CAAF073806}"/>
              </a:ext>
            </a:extLst>
          </p:cNvPr>
          <p:cNvSpPr txBox="1"/>
          <p:nvPr/>
        </p:nvSpPr>
        <p:spPr>
          <a:xfrm>
            <a:off x="5409029" y="2117712"/>
            <a:ext cx="1547446" cy="369332"/>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28575">
            <a:solidFill>
              <a:srgbClr val="C00000"/>
            </a:solidFill>
          </a:ln>
        </p:spPr>
        <p:txBody>
          <a:bodyPr wrap="square" rtlCol="0" anchor="ctr">
            <a:spAutoFit/>
          </a:bodyPr>
          <a:lstStyle/>
          <a:p>
            <a:pPr algn="ctr"/>
            <a:r>
              <a:rPr lang="en-US" dirty="0"/>
              <a:t>Replica #3</a:t>
            </a:r>
          </a:p>
        </p:txBody>
      </p:sp>
      <p:sp>
        <p:nvSpPr>
          <p:cNvPr id="14" name="TextBox 13">
            <a:extLst>
              <a:ext uri="{FF2B5EF4-FFF2-40B4-BE49-F238E27FC236}">
                <a16:creationId xmlns:a16="http://schemas.microsoft.com/office/drawing/2014/main" id="{F639AB4F-9033-41B9-8685-25EF85F3C390}"/>
              </a:ext>
            </a:extLst>
          </p:cNvPr>
          <p:cNvSpPr txBox="1"/>
          <p:nvPr/>
        </p:nvSpPr>
        <p:spPr>
          <a:xfrm>
            <a:off x="1896795" y="2994487"/>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#1</a:t>
            </a:r>
          </a:p>
        </p:txBody>
      </p:sp>
      <p:sp>
        <p:nvSpPr>
          <p:cNvPr id="15" name="TextBox 14">
            <a:extLst>
              <a:ext uri="{FF2B5EF4-FFF2-40B4-BE49-F238E27FC236}">
                <a16:creationId xmlns:a16="http://schemas.microsoft.com/office/drawing/2014/main" id="{37FD5E7B-0ADA-468E-B9F1-2C63601D21C5}"/>
              </a:ext>
            </a:extLst>
          </p:cNvPr>
          <p:cNvSpPr txBox="1"/>
          <p:nvPr/>
        </p:nvSpPr>
        <p:spPr>
          <a:xfrm>
            <a:off x="3652912" y="2994487"/>
            <a:ext cx="1547446" cy="369332"/>
          </a:xfrm>
          <a:prstGeom prst="rect">
            <a:avLst/>
          </a:prstGeom>
          <a:solidFill>
            <a:schemeClr val="accent1"/>
          </a:solidFill>
          <a:ln w="28575">
            <a:solidFill>
              <a:srgbClr val="C00000"/>
            </a:solidFill>
          </a:ln>
        </p:spPr>
        <p:txBody>
          <a:bodyPr wrap="square" rtlCol="0" anchor="ctr">
            <a:spAutoFit/>
          </a:bodyPr>
          <a:lstStyle/>
          <a:p>
            <a:pPr algn="ctr"/>
            <a:r>
              <a:rPr lang="en-US" dirty="0"/>
              <a:t>Replica #2</a:t>
            </a:r>
          </a:p>
        </p:txBody>
      </p:sp>
      <p:sp>
        <p:nvSpPr>
          <p:cNvPr id="16" name="TextBox 15">
            <a:extLst>
              <a:ext uri="{FF2B5EF4-FFF2-40B4-BE49-F238E27FC236}">
                <a16:creationId xmlns:a16="http://schemas.microsoft.com/office/drawing/2014/main" id="{7D77F184-CC06-4AC0-A683-F2F851E4F1C3}"/>
              </a:ext>
            </a:extLst>
          </p:cNvPr>
          <p:cNvSpPr txBox="1"/>
          <p:nvPr/>
        </p:nvSpPr>
        <p:spPr>
          <a:xfrm>
            <a:off x="8921263" y="2994487"/>
            <a:ext cx="1547446" cy="369332"/>
          </a:xfrm>
          <a:prstGeom prst="rect">
            <a:avLst/>
          </a:prstGeom>
          <a:noFill/>
          <a:ln w="28575">
            <a:solidFill>
              <a:srgbClr val="C00000"/>
            </a:solidFill>
          </a:ln>
        </p:spPr>
        <p:txBody>
          <a:bodyPr wrap="square" rtlCol="0" anchor="ctr">
            <a:spAutoFit/>
          </a:bodyPr>
          <a:lstStyle/>
          <a:p>
            <a:pPr algn="ctr"/>
            <a:r>
              <a:rPr lang="en-US" dirty="0"/>
              <a:t>Replica #5</a:t>
            </a:r>
          </a:p>
        </p:txBody>
      </p:sp>
      <p:sp>
        <p:nvSpPr>
          <p:cNvPr id="17" name="TextBox 16">
            <a:extLst>
              <a:ext uri="{FF2B5EF4-FFF2-40B4-BE49-F238E27FC236}">
                <a16:creationId xmlns:a16="http://schemas.microsoft.com/office/drawing/2014/main" id="{11464EAC-5A5E-4F48-8B3B-CD1DEB98868A}"/>
              </a:ext>
            </a:extLst>
          </p:cNvPr>
          <p:cNvSpPr txBox="1"/>
          <p:nvPr/>
        </p:nvSpPr>
        <p:spPr>
          <a:xfrm>
            <a:off x="7165146" y="2994487"/>
            <a:ext cx="1547446" cy="369332"/>
          </a:xfrm>
          <a:prstGeom prst="rect">
            <a:avLst/>
          </a:prstGeom>
          <a:noFill/>
          <a:ln w="28575">
            <a:solidFill>
              <a:srgbClr val="C00000"/>
            </a:solidFill>
          </a:ln>
        </p:spPr>
        <p:txBody>
          <a:bodyPr wrap="square" rtlCol="0" anchor="ctr">
            <a:spAutoFit/>
          </a:bodyPr>
          <a:lstStyle/>
          <a:p>
            <a:pPr algn="ctr"/>
            <a:r>
              <a:rPr lang="en-US" dirty="0"/>
              <a:t>Replica #4</a:t>
            </a:r>
          </a:p>
        </p:txBody>
      </p:sp>
      <p:sp>
        <p:nvSpPr>
          <p:cNvPr id="18" name="TextBox 17">
            <a:extLst>
              <a:ext uri="{FF2B5EF4-FFF2-40B4-BE49-F238E27FC236}">
                <a16:creationId xmlns:a16="http://schemas.microsoft.com/office/drawing/2014/main" id="{820E3752-AC3B-4509-AD92-E5230A8FC558}"/>
              </a:ext>
            </a:extLst>
          </p:cNvPr>
          <p:cNvSpPr txBox="1"/>
          <p:nvPr/>
        </p:nvSpPr>
        <p:spPr>
          <a:xfrm>
            <a:off x="5409029" y="2994487"/>
            <a:ext cx="1547446" cy="369332"/>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ln w="28575">
            <a:solidFill>
              <a:srgbClr val="C00000"/>
            </a:solidFill>
          </a:ln>
        </p:spPr>
        <p:txBody>
          <a:bodyPr wrap="square" rtlCol="0" anchor="ctr">
            <a:spAutoFit/>
          </a:bodyPr>
          <a:lstStyle/>
          <a:p>
            <a:pPr algn="ctr"/>
            <a:r>
              <a:rPr lang="en-US" dirty="0"/>
              <a:t>Replica #3</a:t>
            </a:r>
          </a:p>
        </p:txBody>
      </p:sp>
      <p:cxnSp>
        <p:nvCxnSpPr>
          <p:cNvPr id="20" name="Straight Connector 19">
            <a:extLst>
              <a:ext uri="{FF2B5EF4-FFF2-40B4-BE49-F238E27FC236}">
                <a16:creationId xmlns:a16="http://schemas.microsoft.com/office/drawing/2014/main" id="{2F94F7FF-823C-445F-95BE-72D6BC6E0D83}"/>
              </a:ext>
            </a:extLst>
          </p:cNvPr>
          <p:cNvCxnSpPr/>
          <p:nvPr/>
        </p:nvCxnSpPr>
        <p:spPr>
          <a:xfrm>
            <a:off x="9277642" y="2676233"/>
            <a:ext cx="1012873" cy="100584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BCC2C6A4-961C-4AC4-A8AE-7EA7FFF60024}"/>
              </a:ext>
            </a:extLst>
          </p:cNvPr>
          <p:cNvCxnSpPr>
            <a:cxnSpLocks/>
          </p:cNvCxnSpPr>
          <p:nvPr/>
        </p:nvCxnSpPr>
        <p:spPr>
          <a:xfrm flipH="1">
            <a:off x="9440719" y="2676233"/>
            <a:ext cx="773728" cy="1005840"/>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54128094-E74E-4A81-BCA3-AB229879C88F}"/>
              </a:ext>
            </a:extLst>
          </p:cNvPr>
          <p:cNvSpPr txBox="1"/>
          <p:nvPr/>
        </p:nvSpPr>
        <p:spPr>
          <a:xfrm>
            <a:off x="5040924" y="2556099"/>
            <a:ext cx="1665841" cy="369332"/>
          </a:xfrm>
          <a:prstGeom prst="rect">
            <a:avLst/>
          </a:prstGeom>
          <a:noFill/>
        </p:spPr>
        <p:txBody>
          <a:bodyPr wrap="none" rtlCol="0">
            <a:spAutoFit/>
          </a:bodyPr>
          <a:lstStyle/>
          <a:p>
            <a:r>
              <a:rPr lang="en-US" dirty="0"/>
              <a:t>Read-3/Write-3</a:t>
            </a:r>
          </a:p>
        </p:txBody>
      </p:sp>
      <p:sp>
        <p:nvSpPr>
          <p:cNvPr id="25" name="TextBox 24">
            <a:extLst>
              <a:ext uri="{FF2B5EF4-FFF2-40B4-BE49-F238E27FC236}">
                <a16:creationId xmlns:a16="http://schemas.microsoft.com/office/drawing/2014/main" id="{0DBF115C-8E3D-4E73-A374-E50848DFE905}"/>
              </a:ext>
            </a:extLst>
          </p:cNvPr>
          <p:cNvSpPr txBox="1"/>
          <p:nvPr/>
        </p:nvSpPr>
        <p:spPr>
          <a:xfrm>
            <a:off x="5429083" y="3721987"/>
            <a:ext cx="1547446" cy="369332"/>
          </a:xfrm>
          <a:prstGeom prst="rect">
            <a:avLst/>
          </a:prstGeom>
          <a:noFill/>
          <a:ln w="28575">
            <a:solidFill>
              <a:srgbClr val="C00000"/>
            </a:solidFill>
          </a:ln>
        </p:spPr>
        <p:txBody>
          <a:bodyPr wrap="square" rtlCol="0" anchor="ctr">
            <a:spAutoFit/>
          </a:bodyPr>
          <a:lstStyle/>
          <a:p>
            <a:pPr algn="ctr"/>
            <a:r>
              <a:rPr lang="en-US" dirty="0"/>
              <a:t>Read 3</a:t>
            </a:r>
          </a:p>
        </p:txBody>
      </p:sp>
      <p:cxnSp>
        <p:nvCxnSpPr>
          <p:cNvPr id="26" name="Straight Arrow Connector 25">
            <a:extLst>
              <a:ext uri="{FF2B5EF4-FFF2-40B4-BE49-F238E27FC236}">
                <a16:creationId xmlns:a16="http://schemas.microsoft.com/office/drawing/2014/main" id="{A24983BC-CB28-4DA2-9DCD-5AFE6473932A}"/>
              </a:ext>
            </a:extLst>
          </p:cNvPr>
          <p:cNvCxnSpPr>
            <a:cxnSpLocks/>
          </p:cNvCxnSpPr>
          <p:nvPr/>
        </p:nvCxnSpPr>
        <p:spPr>
          <a:xfrm>
            <a:off x="7271951" y="3906653"/>
            <a:ext cx="3146474" cy="22819"/>
          </a:xfrm>
          <a:prstGeom prst="straightConnector1">
            <a:avLst/>
          </a:prstGeom>
          <a:ln w="28575">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941B99F0-8315-4C8E-9538-7AE6A81132CE}"/>
              </a:ext>
            </a:extLst>
          </p:cNvPr>
          <p:cNvCxnSpPr>
            <a:cxnSpLocks/>
          </p:cNvCxnSpPr>
          <p:nvPr/>
        </p:nvCxnSpPr>
        <p:spPr>
          <a:xfrm flipH="1">
            <a:off x="1846511" y="3906653"/>
            <a:ext cx="3355145"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367A88AE-7BB7-49D4-ACB5-FD5FA82CB4C5}"/>
              </a:ext>
            </a:extLst>
          </p:cNvPr>
          <p:cNvSpPr txBox="1"/>
          <p:nvPr/>
        </p:nvSpPr>
        <p:spPr>
          <a:xfrm>
            <a:off x="5429083" y="4246888"/>
            <a:ext cx="1547446" cy="369332"/>
          </a:xfrm>
          <a:prstGeom prst="rect">
            <a:avLst/>
          </a:prstGeom>
          <a:noFill/>
          <a:ln w="28575">
            <a:solidFill>
              <a:srgbClr val="C00000"/>
            </a:solidFill>
          </a:ln>
        </p:spPr>
        <p:txBody>
          <a:bodyPr wrap="square" rtlCol="0" anchor="ctr">
            <a:spAutoFit/>
          </a:bodyPr>
          <a:lstStyle/>
          <a:p>
            <a:pPr algn="ctr"/>
            <a:r>
              <a:rPr lang="en-US" dirty="0"/>
              <a:t>Write 3</a:t>
            </a:r>
          </a:p>
        </p:txBody>
      </p:sp>
      <p:cxnSp>
        <p:nvCxnSpPr>
          <p:cNvPr id="29" name="Straight Arrow Connector 28">
            <a:extLst>
              <a:ext uri="{FF2B5EF4-FFF2-40B4-BE49-F238E27FC236}">
                <a16:creationId xmlns:a16="http://schemas.microsoft.com/office/drawing/2014/main" id="{54274B4C-AE91-4ADD-9A1C-72C3074BEC81}"/>
              </a:ext>
            </a:extLst>
          </p:cNvPr>
          <p:cNvCxnSpPr>
            <a:cxnSpLocks/>
          </p:cNvCxnSpPr>
          <p:nvPr/>
        </p:nvCxnSpPr>
        <p:spPr>
          <a:xfrm>
            <a:off x="7271951" y="4431554"/>
            <a:ext cx="3146474" cy="22819"/>
          </a:xfrm>
          <a:prstGeom prst="straightConnector1">
            <a:avLst/>
          </a:prstGeom>
          <a:ln w="28575">
            <a:headEnd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5ADEC1EF-EAAC-47E0-8AAF-27B82192036D}"/>
              </a:ext>
            </a:extLst>
          </p:cNvPr>
          <p:cNvCxnSpPr>
            <a:cxnSpLocks/>
          </p:cNvCxnSpPr>
          <p:nvPr/>
        </p:nvCxnSpPr>
        <p:spPr>
          <a:xfrm flipH="1">
            <a:off x="1846511" y="4431554"/>
            <a:ext cx="3355145" cy="0"/>
          </a:xfrm>
          <a:prstGeom prst="straightConnector1">
            <a:avLst/>
          </a:prstGeom>
          <a:ln w="25400">
            <a:tailEnd type="triangle" w="lg" len="lg"/>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2F51B5ED-AAAB-4CC9-9F30-CEEE1162A2CB}"/>
              </a:ext>
            </a:extLst>
          </p:cNvPr>
          <p:cNvSpPr/>
          <p:nvPr/>
        </p:nvSpPr>
        <p:spPr>
          <a:xfrm>
            <a:off x="1702192" y="3660192"/>
            <a:ext cx="8948350" cy="1049234"/>
          </a:xfrm>
          <a:prstGeom prst="rect">
            <a:avLst/>
          </a:prstGeom>
          <a:noFill/>
          <a:ln w="254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lowchart: Delay 33">
            <a:extLst>
              <a:ext uri="{FF2B5EF4-FFF2-40B4-BE49-F238E27FC236}">
                <a16:creationId xmlns:a16="http://schemas.microsoft.com/office/drawing/2014/main" id="{1745D20E-25ED-4584-81DB-69AB2622BD63}"/>
              </a:ext>
            </a:extLst>
          </p:cNvPr>
          <p:cNvSpPr/>
          <p:nvPr/>
        </p:nvSpPr>
        <p:spPr>
          <a:xfrm rot="16200000">
            <a:off x="9368439" y="2648505"/>
            <a:ext cx="967280" cy="689317"/>
          </a:xfrm>
          <a:prstGeom prst="flowChartDelay">
            <a:avLst/>
          </a:prstGeom>
          <a:gradFill flip="none" rotWithShape="1">
            <a:gsLst>
              <a:gs pos="0">
                <a:schemeClr val="bg1"/>
              </a:gs>
              <a:gs pos="48000">
                <a:schemeClr val="accent1">
                  <a:lumMod val="97000"/>
                  <a:lumOff val="3000"/>
                </a:schemeClr>
              </a:gs>
              <a:gs pos="100000">
                <a:schemeClr val="accent1">
                  <a:lumMod val="60000"/>
                  <a:lumOff val="40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8E4C42A5-4DBD-494B-B290-67AD64DEFB1B}"/>
              </a:ext>
            </a:extLst>
          </p:cNvPr>
          <p:cNvSpPr/>
          <p:nvPr/>
        </p:nvSpPr>
        <p:spPr>
          <a:xfrm>
            <a:off x="9694986" y="2809171"/>
            <a:ext cx="150054" cy="11626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50ECBAFE-5B87-4418-97C5-BE9EBC54E9B1}"/>
              </a:ext>
            </a:extLst>
          </p:cNvPr>
          <p:cNvSpPr/>
          <p:nvPr/>
        </p:nvSpPr>
        <p:spPr>
          <a:xfrm>
            <a:off x="9933090" y="2808026"/>
            <a:ext cx="150054" cy="11626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77AB85DE-DF52-4E32-8A51-39C7DFF4F68A}"/>
              </a:ext>
            </a:extLst>
          </p:cNvPr>
          <p:cNvSpPr txBox="1"/>
          <p:nvPr/>
        </p:nvSpPr>
        <p:spPr>
          <a:xfrm>
            <a:off x="1638288" y="4837687"/>
            <a:ext cx="5442452" cy="369332"/>
          </a:xfrm>
          <a:prstGeom prst="rect">
            <a:avLst/>
          </a:prstGeom>
          <a:noFill/>
        </p:spPr>
        <p:txBody>
          <a:bodyPr wrap="none" rtlCol="0">
            <a:spAutoFit/>
          </a:bodyPr>
          <a:lstStyle/>
          <a:p>
            <a:r>
              <a:rPr lang="en-US" dirty="0"/>
              <a:t>Note that reads still necessarily see most recent version.</a:t>
            </a:r>
          </a:p>
        </p:txBody>
      </p:sp>
    </p:spTree>
    <p:extLst>
      <p:ext uri="{BB962C8B-B14F-4D97-AF65-F5344CB8AC3E}">
        <p14:creationId xmlns:p14="http://schemas.microsoft.com/office/powerpoint/2010/main" val="3702465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02663-EC20-4EE6-8F4A-C5833A50361B}"/>
              </a:ext>
            </a:extLst>
          </p:cNvPr>
          <p:cNvSpPr>
            <a:spLocks noGrp="1"/>
          </p:cNvSpPr>
          <p:nvPr>
            <p:ph type="title"/>
          </p:nvPr>
        </p:nvSpPr>
        <p:spPr/>
        <p:txBody>
          <a:bodyPr/>
          <a:lstStyle/>
          <a:p>
            <a:r>
              <a:rPr lang="en-US" dirty="0"/>
              <a:t>Static Quorums, Generally</a:t>
            </a:r>
          </a:p>
        </p:txBody>
      </p:sp>
      <p:sp>
        <p:nvSpPr>
          <p:cNvPr id="3" name="Content Placeholder 2">
            <a:extLst>
              <a:ext uri="{FF2B5EF4-FFF2-40B4-BE49-F238E27FC236}">
                <a16:creationId xmlns:a16="http://schemas.microsoft.com/office/drawing/2014/main" id="{A3A0625A-038B-4BF7-B493-E549EF181C7E}"/>
              </a:ext>
            </a:extLst>
          </p:cNvPr>
          <p:cNvSpPr>
            <a:spLocks noGrp="1"/>
          </p:cNvSpPr>
          <p:nvPr>
            <p:ph idx="1"/>
          </p:nvPr>
        </p:nvSpPr>
        <p:spPr>
          <a:xfrm>
            <a:off x="1451579" y="1853755"/>
            <a:ext cx="10351215" cy="4441538"/>
          </a:xfrm>
        </p:spPr>
        <p:txBody>
          <a:bodyPr>
            <a:normAutofit fontScale="92500" lnSpcReduction="20000"/>
          </a:bodyPr>
          <a:lstStyle/>
          <a:p>
            <a:r>
              <a:rPr lang="en-US" i="1" dirty="0"/>
              <a:t>Static quorums </a:t>
            </a:r>
            <a:r>
              <a:rPr lang="en-US" dirty="0"/>
              <a:t>are consistent, pre-defined quorums, such as those we are discussing</a:t>
            </a:r>
          </a:p>
          <a:p>
            <a:pPr lvl="1"/>
            <a:r>
              <a:rPr lang="en-US" dirty="0"/>
              <a:t>As compared to those that may be adaptive, e.g. view-based, that we are not discussing</a:t>
            </a:r>
          </a:p>
          <a:p>
            <a:r>
              <a:rPr lang="en-US" dirty="0"/>
              <a:t>So far, we have counted each replica equally</a:t>
            </a:r>
          </a:p>
          <a:p>
            <a:pPr lvl="1"/>
            <a:r>
              <a:rPr lang="en-US" dirty="0"/>
              <a:t>one replica = one vote</a:t>
            </a:r>
          </a:p>
          <a:p>
            <a:pPr lvl="1"/>
            <a:r>
              <a:rPr lang="en-US" dirty="0"/>
              <a:t>This is not a requirement</a:t>
            </a:r>
          </a:p>
          <a:p>
            <a:r>
              <a:rPr lang="en-US" dirty="0"/>
              <a:t>We can assign different weights to different hosts</a:t>
            </a:r>
          </a:p>
          <a:p>
            <a:pPr lvl="1"/>
            <a:r>
              <a:rPr lang="en-US" dirty="0"/>
              <a:t>Quorum rules still apply, just account for weights not replica counts (as replicas may have different weights)</a:t>
            </a:r>
          </a:p>
          <a:p>
            <a:r>
              <a:rPr lang="en-US" dirty="0"/>
              <a:t>Examples:</a:t>
            </a:r>
          </a:p>
          <a:p>
            <a:pPr lvl="1"/>
            <a:r>
              <a:rPr lang="en-US" dirty="0"/>
              <a:t>More weight to more reliable hosts</a:t>
            </a:r>
          </a:p>
          <a:p>
            <a:pPr lvl="2"/>
            <a:r>
              <a:rPr lang="en-US" dirty="0"/>
              <a:t>It takes more replicas to less reliable hosts to result in the same robustness</a:t>
            </a:r>
          </a:p>
          <a:p>
            <a:pPr lvl="1"/>
            <a:r>
              <a:rPr lang="en-US" dirty="0"/>
              <a:t>Don’t count caches</a:t>
            </a:r>
          </a:p>
          <a:p>
            <a:pPr lvl="2"/>
            <a:r>
              <a:rPr lang="en-US" dirty="0"/>
              <a:t>They can go away. </a:t>
            </a:r>
          </a:p>
        </p:txBody>
      </p:sp>
    </p:spTree>
    <p:extLst>
      <p:ext uri="{BB962C8B-B14F-4D97-AF65-F5344CB8AC3E}">
        <p14:creationId xmlns:p14="http://schemas.microsoft.com/office/powerpoint/2010/main" val="1324491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D31E6-C322-4F87-AC16-3A72458A3398}"/>
              </a:ext>
            </a:extLst>
          </p:cNvPr>
          <p:cNvSpPr>
            <a:spLocks noGrp="1"/>
          </p:cNvSpPr>
          <p:nvPr>
            <p:ph type="title"/>
          </p:nvPr>
        </p:nvSpPr>
        <p:spPr/>
        <p:txBody>
          <a:bodyPr/>
          <a:lstStyle/>
          <a:p>
            <a:r>
              <a:rPr lang="en-US" dirty="0"/>
              <a:t>Coda Version Vectors (CVVs)</a:t>
            </a:r>
            <a:br>
              <a:rPr lang="en-US" dirty="0"/>
            </a:br>
            <a:r>
              <a:rPr lang="en-US" dirty="0"/>
              <a:t>(Quick Refresher, In Context)</a:t>
            </a:r>
          </a:p>
        </p:txBody>
      </p:sp>
      <p:sp>
        <p:nvSpPr>
          <p:cNvPr id="3" name="Content Placeholder 2">
            <a:extLst>
              <a:ext uri="{FF2B5EF4-FFF2-40B4-BE49-F238E27FC236}">
                <a16:creationId xmlns:a16="http://schemas.microsoft.com/office/drawing/2014/main" id="{4FDC8774-186D-4F82-B993-5E238C4C2E55}"/>
              </a:ext>
            </a:extLst>
          </p:cNvPr>
          <p:cNvSpPr>
            <a:spLocks noGrp="1"/>
          </p:cNvSpPr>
          <p:nvPr>
            <p:ph idx="1"/>
          </p:nvPr>
        </p:nvSpPr>
        <p:spPr/>
        <p:txBody>
          <a:bodyPr/>
          <a:lstStyle/>
          <a:p>
            <a:r>
              <a:rPr lang="en-US" dirty="0"/>
              <a:t>Each CVV contains one entry for each host server. Each entry is the version number of the file on the corresponding server. In the perfect case, the entry for each replica will be identical. But, should an update reach only a portion of the servers, some servers will have newer versions than others.</a:t>
            </a:r>
          </a:p>
          <a:p>
            <a:endParaRPr lang="en-US" dirty="0"/>
          </a:p>
        </p:txBody>
      </p:sp>
    </p:spTree>
    <p:extLst>
      <p:ext uri="{BB962C8B-B14F-4D97-AF65-F5344CB8AC3E}">
        <p14:creationId xmlns:p14="http://schemas.microsoft.com/office/powerpoint/2010/main" val="1543370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D07F3-7B92-4ABB-A2DA-5DD56BD53B9F}"/>
              </a:ext>
            </a:extLst>
          </p:cNvPr>
          <p:cNvSpPr>
            <a:spLocks noGrp="1"/>
          </p:cNvSpPr>
          <p:nvPr>
            <p:ph type="title"/>
          </p:nvPr>
        </p:nvSpPr>
        <p:spPr/>
        <p:txBody>
          <a:bodyPr/>
          <a:lstStyle/>
          <a:p>
            <a:r>
              <a:rPr lang="en-US" dirty="0"/>
              <a:t>Coda CVVs and Client reads</a:t>
            </a:r>
          </a:p>
        </p:txBody>
      </p:sp>
      <p:sp>
        <p:nvSpPr>
          <p:cNvPr id="3" name="Content Placeholder 2">
            <a:extLst>
              <a:ext uri="{FF2B5EF4-FFF2-40B4-BE49-F238E27FC236}">
                <a16:creationId xmlns:a16="http://schemas.microsoft.com/office/drawing/2014/main" id="{C9984CCD-79C0-4170-91B5-605C371174FD}"/>
              </a:ext>
            </a:extLst>
          </p:cNvPr>
          <p:cNvSpPr>
            <a:spLocks noGrp="1"/>
          </p:cNvSpPr>
          <p:nvPr>
            <p:ph idx="1"/>
          </p:nvPr>
        </p:nvSpPr>
        <p:spPr/>
        <p:txBody>
          <a:bodyPr/>
          <a:lstStyle/>
          <a:p>
            <a:pPr marL="0" indent="0">
              <a:buNone/>
            </a:pPr>
            <a:r>
              <a:rPr lang="en-US" dirty="0"/>
              <a:t>In Coda, the client request a file via a three-step process.</a:t>
            </a:r>
          </a:p>
          <a:p>
            <a:r>
              <a:rPr lang="en-US" dirty="0"/>
              <a:t>It asks all replicas for their version number</a:t>
            </a:r>
          </a:p>
          <a:p>
            <a:r>
              <a:rPr lang="en-US" dirty="0"/>
              <a:t>It then asks the replica with the greatest version number for the file</a:t>
            </a:r>
          </a:p>
          <a:p>
            <a:r>
              <a:rPr lang="en-US" dirty="0"/>
              <a:t>If the servers don't agree about the files version, the client can direct the servers to update a client that is behind, or inform them of a conflict. CVVs are compared just like vector timestamps. A conflict exists if two CVVs are concurrent, because concurrent vectors indicate that each server involved has seen some changes to the file, but not all changes.</a:t>
            </a:r>
          </a:p>
          <a:p>
            <a:endParaRPr lang="en-US" dirty="0"/>
          </a:p>
        </p:txBody>
      </p:sp>
    </p:spTree>
    <p:extLst>
      <p:ext uri="{BB962C8B-B14F-4D97-AF65-F5344CB8AC3E}">
        <p14:creationId xmlns:p14="http://schemas.microsoft.com/office/powerpoint/2010/main" val="2165457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4CC3C-5F26-4D62-ABC1-EEDC9FDE6EE9}"/>
              </a:ext>
            </a:extLst>
          </p:cNvPr>
          <p:cNvSpPr>
            <a:spLocks noGrp="1"/>
          </p:cNvSpPr>
          <p:nvPr>
            <p:ph type="title"/>
          </p:nvPr>
        </p:nvSpPr>
        <p:spPr/>
        <p:txBody>
          <a:bodyPr/>
          <a:lstStyle/>
          <a:p>
            <a:r>
              <a:rPr lang="en-US" dirty="0"/>
              <a:t>Coda </a:t>
            </a:r>
            <a:r>
              <a:rPr lang="en-US" dirty="0" err="1"/>
              <a:t>cvvs</a:t>
            </a:r>
            <a:r>
              <a:rPr lang="en-US" dirty="0"/>
              <a:t> and client writes</a:t>
            </a:r>
          </a:p>
        </p:txBody>
      </p:sp>
      <p:sp>
        <p:nvSpPr>
          <p:cNvPr id="3" name="Content Placeholder 2">
            <a:extLst>
              <a:ext uri="{FF2B5EF4-FFF2-40B4-BE49-F238E27FC236}">
                <a16:creationId xmlns:a16="http://schemas.microsoft.com/office/drawing/2014/main" id="{B1BCD76C-B32D-4605-86F7-39476190B9CC}"/>
              </a:ext>
            </a:extLst>
          </p:cNvPr>
          <p:cNvSpPr>
            <a:spLocks noGrp="1"/>
          </p:cNvSpPr>
          <p:nvPr>
            <p:ph idx="1"/>
          </p:nvPr>
        </p:nvSpPr>
        <p:spPr/>
        <p:txBody>
          <a:bodyPr/>
          <a:lstStyle/>
          <a:p>
            <a:pPr marL="0" indent="0">
              <a:buNone/>
            </a:pPr>
            <a:r>
              <a:rPr lang="en-US" dirty="0"/>
              <a:t>In the perfect case, when the client writes a file, it does it in a multi-step process:</a:t>
            </a:r>
          </a:p>
          <a:p>
            <a:r>
              <a:rPr lang="en-US" dirty="0"/>
              <a:t>The client sends the file to all servers, along with the original CVV.</a:t>
            </a:r>
          </a:p>
          <a:p>
            <a:r>
              <a:rPr lang="en-US" dirty="0"/>
              <a:t>Each server increments its entry in the file's CVV and ACKS the client.</a:t>
            </a:r>
          </a:p>
          <a:p>
            <a:r>
              <a:rPr lang="en-US" dirty="0"/>
              <a:t>The client merges the entries form all of the servers and sends the new CVV back to each server.</a:t>
            </a:r>
          </a:p>
          <a:p>
            <a:r>
              <a:rPr lang="en-US" dirty="0"/>
              <a:t>If a conflict is detected, the client can inform the servers, so that it can be resolved automatically, or flagged for mitigation by the user.</a:t>
            </a:r>
          </a:p>
          <a:p>
            <a:endParaRPr lang="en-US" dirty="0"/>
          </a:p>
        </p:txBody>
      </p:sp>
    </p:spTree>
    <p:extLst>
      <p:ext uri="{BB962C8B-B14F-4D97-AF65-F5344CB8AC3E}">
        <p14:creationId xmlns:p14="http://schemas.microsoft.com/office/powerpoint/2010/main" val="34377762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F7F7B-2CFA-4C92-A03D-820976BA9071}"/>
              </a:ext>
            </a:extLst>
          </p:cNvPr>
          <p:cNvSpPr>
            <a:spLocks noGrp="1"/>
          </p:cNvSpPr>
          <p:nvPr>
            <p:ph type="title"/>
          </p:nvPr>
        </p:nvSpPr>
        <p:spPr/>
        <p:txBody>
          <a:bodyPr/>
          <a:lstStyle/>
          <a:p>
            <a:r>
              <a:rPr lang="en-US" dirty="0"/>
              <a:t>Coda CVV Example</a:t>
            </a:r>
          </a:p>
        </p:txBody>
      </p:sp>
      <p:pic>
        <p:nvPicPr>
          <p:cNvPr id="4" name="Content Placeholder 3">
            <a:extLst>
              <a:ext uri="{FF2B5EF4-FFF2-40B4-BE49-F238E27FC236}">
                <a16:creationId xmlns:a16="http://schemas.microsoft.com/office/drawing/2014/main" id="{0225BC62-7F11-43C4-BE9B-855E9873B086}"/>
              </a:ext>
            </a:extLst>
          </p:cNvPr>
          <p:cNvPicPr>
            <a:picLocks noGrp="1" noChangeAspect="1"/>
          </p:cNvPicPr>
          <p:nvPr>
            <p:ph idx="1"/>
          </p:nvPr>
        </p:nvPicPr>
        <p:blipFill>
          <a:blip r:embed="rId2"/>
          <a:stretch>
            <a:fillRect/>
          </a:stretch>
        </p:blipFill>
        <p:spPr>
          <a:xfrm>
            <a:off x="3841281" y="2016125"/>
            <a:ext cx="4509437" cy="4037356"/>
          </a:xfrm>
          <a:prstGeom prst="rect">
            <a:avLst/>
          </a:prstGeom>
        </p:spPr>
      </p:pic>
    </p:spTree>
    <p:extLst>
      <p:ext uri="{BB962C8B-B14F-4D97-AF65-F5344CB8AC3E}">
        <p14:creationId xmlns:p14="http://schemas.microsoft.com/office/powerpoint/2010/main" val="4020591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A1F60-A0F6-42D1-92B7-86B91032B7CA}"/>
              </a:ext>
            </a:extLst>
          </p:cNvPr>
          <p:cNvSpPr>
            <a:spLocks noGrp="1"/>
          </p:cNvSpPr>
          <p:nvPr>
            <p:ph type="title"/>
          </p:nvPr>
        </p:nvSpPr>
        <p:spPr/>
        <p:txBody>
          <a:bodyPr/>
          <a:lstStyle/>
          <a:p>
            <a:r>
              <a:rPr lang="en-US" dirty="0"/>
              <a:t>1</a:t>
            </a:r>
            <a:r>
              <a:rPr lang="en-US" baseline="30000" dirty="0"/>
              <a:t>st</a:t>
            </a:r>
            <a:r>
              <a:rPr lang="en-US" dirty="0"/>
              <a:t> Class </a:t>
            </a:r>
            <a:r>
              <a:rPr lang="en-US" dirty="0" err="1"/>
              <a:t>RePlicas</a:t>
            </a:r>
            <a:r>
              <a:rPr lang="en-US" dirty="0"/>
              <a:t> Vs 2</a:t>
            </a:r>
            <a:r>
              <a:rPr lang="en-US" baseline="30000" dirty="0"/>
              <a:t>nd</a:t>
            </a:r>
            <a:r>
              <a:rPr lang="en-US" dirty="0"/>
              <a:t> </a:t>
            </a:r>
            <a:r>
              <a:rPr lang="en-US" dirty="0" err="1"/>
              <a:t>ClaSs</a:t>
            </a:r>
            <a:r>
              <a:rPr lang="en-US" dirty="0"/>
              <a:t> Replicas</a:t>
            </a:r>
          </a:p>
        </p:txBody>
      </p:sp>
      <p:sp>
        <p:nvSpPr>
          <p:cNvPr id="3" name="Content Placeholder 2">
            <a:extLst>
              <a:ext uri="{FF2B5EF4-FFF2-40B4-BE49-F238E27FC236}">
                <a16:creationId xmlns:a16="http://schemas.microsoft.com/office/drawing/2014/main" id="{82DB4D90-ED68-4F0E-9D20-7EADF7FFEE59}"/>
              </a:ext>
            </a:extLst>
          </p:cNvPr>
          <p:cNvSpPr>
            <a:spLocks noGrp="1"/>
          </p:cNvSpPr>
          <p:nvPr>
            <p:ph idx="1"/>
          </p:nvPr>
        </p:nvSpPr>
        <p:spPr>
          <a:xfrm>
            <a:off x="1451579" y="2015732"/>
            <a:ext cx="9603275" cy="4037749"/>
          </a:xfrm>
        </p:spPr>
        <p:txBody>
          <a:bodyPr>
            <a:normAutofit fontScale="92500" lnSpcReduction="20000"/>
          </a:bodyPr>
          <a:lstStyle/>
          <a:p>
            <a:pPr marL="0" indent="0">
              <a:buNone/>
            </a:pPr>
            <a:r>
              <a:rPr lang="en-US" dirty="0"/>
              <a:t>1</a:t>
            </a:r>
            <a:r>
              <a:rPr lang="en-US" baseline="30000" dirty="0"/>
              <a:t>st</a:t>
            </a:r>
            <a:r>
              <a:rPr lang="en-US" dirty="0"/>
              <a:t> Class Replicas</a:t>
            </a:r>
          </a:p>
          <a:p>
            <a:r>
              <a:rPr lang="en-US" dirty="0"/>
              <a:t>Copies of the original, equal to the original</a:t>
            </a:r>
          </a:p>
          <a:p>
            <a:r>
              <a:rPr lang="en-US" dirty="0"/>
              <a:t>Common for file servers, databases, etc.</a:t>
            </a:r>
          </a:p>
          <a:p>
            <a:pPr marL="0" indent="0">
              <a:buNone/>
            </a:pPr>
            <a:endParaRPr lang="en-US" dirty="0"/>
          </a:p>
          <a:p>
            <a:pPr marL="0" indent="0">
              <a:buNone/>
            </a:pPr>
            <a:r>
              <a:rPr lang="en-US" dirty="0"/>
              <a:t>2</a:t>
            </a:r>
            <a:r>
              <a:rPr lang="en-US" baseline="30000" dirty="0"/>
              <a:t>nd</a:t>
            </a:r>
            <a:r>
              <a:rPr lang="en-US" dirty="0"/>
              <a:t> Class Replicas</a:t>
            </a:r>
          </a:p>
          <a:p>
            <a:r>
              <a:rPr lang="en-US" dirty="0"/>
              <a:t>Derivable from the original</a:t>
            </a:r>
          </a:p>
          <a:p>
            <a:r>
              <a:rPr lang="en-US" dirty="0"/>
              <a:t>Lower fidelity in some way</a:t>
            </a:r>
          </a:p>
          <a:p>
            <a:pPr lvl="1"/>
            <a:r>
              <a:rPr lang="en-US" dirty="0"/>
              <a:t>Caches (possibly stale)</a:t>
            </a:r>
          </a:p>
          <a:p>
            <a:pPr lvl="1"/>
            <a:r>
              <a:rPr lang="en-US" dirty="0"/>
              <a:t>Thumbnails (lower resolution, faster to transmit, smaller to store)</a:t>
            </a:r>
          </a:p>
          <a:p>
            <a:pPr lvl="1"/>
            <a:r>
              <a:rPr lang="en-US" dirty="0"/>
              <a:t>Compressed copies (slower to access, harder to update) </a:t>
            </a:r>
          </a:p>
        </p:txBody>
      </p:sp>
    </p:spTree>
    <p:extLst>
      <p:ext uri="{BB962C8B-B14F-4D97-AF65-F5344CB8AC3E}">
        <p14:creationId xmlns:p14="http://schemas.microsoft.com/office/powerpoint/2010/main" val="2927059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8DE71-8190-4C58-9580-FCEC902226D5}"/>
              </a:ext>
            </a:extLst>
          </p:cNvPr>
          <p:cNvSpPr>
            <a:spLocks noGrp="1"/>
          </p:cNvSpPr>
          <p:nvPr>
            <p:ph type="title"/>
          </p:nvPr>
        </p:nvSpPr>
        <p:spPr/>
        <p:txBody>
          <a:bodyPr/>
          <a:lstStyle/>
          <a:p>
            <a:r>
              <a:rPr lang="en-US" dirty="0"/>
              <a:t>Assumptions for today</a:t>
            </a:r>
          </a:p>
        </p:txBody>
      </p:sp>
      <p:sp>
        <p:nvSpPr>
          <p:cNvPr id="3" name="Content Placeholder 2">
            <a:extLst>
              <a:ext uri="{FF2B5EF4-FFF2-40B4-BE49-F238E27FC236}">
                <a16:creationId xmlns:a16="http://schemas.microsoft.com/office/drawing/2014/main" id="{759DD002-E0C0-49BC-83B4-0C7CC71EAF86}"/>
              </a:ext>
            </a:extLst>
          </p:cNvPr>
          <p:cNvSpPr>
            <a:spLocks noGrp="1"/>
          </p:cNvSpPr>
          <p:nvPr>
            <p:ph idx="1"/>
          </p:nvPr>
        </p:nvSpPr>
        <p:spPr/>
        <p:txBody>
          <a:bodyPr/>
          <a:lstStyle/>
          <a:p>
            <a:r>
              <a:rPr lang="en-US" dirty="0"/>
              <a:t>1</a:t>
            </a:r>
            <a:r>
              <a:rPr lang="en-US" baseline="30000" dirty="0"/>
              <a:t>st</a:t>
            </a:r>
            <a:r>
              <a:rPr lang="en-US" dirty="0"/>
              <a:t> Class Replicas</a:t>
            </a:r>
          </a:p>
          <a:p>
            <a:r>
              <a:rPr lang="en-US" dirty="0"/>
              <a:t>One-Copy Semantics</a:t>
            </a:r>
          </a:p>
          <a:p>
            <a:pPr lvl="1"/>
            <a:r>
              <a:rPr lang="en-US" dirty="0"/>
              <a:t>Reads and writes operate as if they are acting upon a single, non-distributed data store</a:t>
            </a:r>
          </a:p>
          <a:p>
            <a:pPr lvl="1"/>
            <a:r>
              <a:rPr lang="en-US" dirty="0"/>
              <a:t>Perspective is one of reading and writing objects vs edits</a:t>
            </a:r>
          </a:p>
          <a:p>
            <a:pPr lvl="1"/>
            <a:r>
              <a:rPr lang="en-US" dirty="0"/>
              <a:t>But, edits can be viewed as reads and writes of whole blocks/units within store. </a:t>
            </a:r>
          </a:p>
          <a:p>
            <a:r>
              <a:rPr lang="en-US" dirty="0"/>
              <a:t>Concurrency control remains important. </a:t>
            </a:r>
          </a:p>
          <a:p>
            <a:pPr lvl="1"/>
            <a:r>
              <a:rPr lang="en-US" dirty="0"/>
              <a:t>Insert prior discussion here</a:t>
            </a:r>
          </a:p>
          <a:p>
            <a:pPr lvl="1"/>
            <a:r>
              <a:rPr lang="en-US" dirty="0"/>
              <a:t>We are just going to “assume” it to exist, since we’ve already studied it. </a:t>
            </a:r>
          </a:p>
          <a:p>
            <a:endParaRPr lang="en-US" dirty="0"/>
          </a:p>
        </p:txBody>
      </p:sp>
    </p:spTree>
    <p:extLst>
      <p:ext uri="{BB962C8B-B14F-4D97-AF65-F5344CB8AC3E}">
        <p14:creationId xmlns:p14="http://schemas.microsoft.com/office/powerpoint/2010/main" val="2523741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51987-7D21-4C25-B8F3-7005BA9E0BDE}"/>
              </a:ext>
            </a:extLst>
          </p:cNvPr>
          <p:cNvSpPr>
            <a:spLocks noGrp="1"/>
          </p:cNvSpPr>
          <p:nvPr>
            <p:ph type="title"/>
          </p:nvPr>
        </p:nvSpPr>
        <p:spPr/>
        <p:txBody>
          <a:bodyPr/>
          <a:lstStyle/>
          <a:p>
            <a:r>
              <a:rPr lang="en-US" dirty="0"/>
              <a:t>Quorums: How many copies to read/Write? </a:t>
            </a:r>
          </a:p>
        </p:txBody>
      </p:sp>
      <p:sp>
        <p:nvSpPr>
          <p:cNvPr id="3" name="Content Placeholder 2">
            <a:extLst>
              <a:ext uri="{FF2B5EF4-FFF2-40B4-BE49-F238E27FC236}">
                <a16:creationId xmlns:a16="http://schemas.microsoft.com/office/drawing/2014/main" id="{DF7F9C59-F05E-4660-B45B-F7B4CAB86664}"/>
              </a:ext>
            </a:extLst>
          </p:cNvPr>
          <p:cNvSpPr>
            <a:spLocks noGrp="1"/>
          </p:cNvSpPr>
          <p:nvPr>
            <p:ph idx="1"/>
          </p:nvPr>
        </p:nvSpPr>
        <p:spPr>
          <a:xfrm>
            <a:off x="1451579" y="3010486"/>
            <a:ext cx="9603275" cy="2455859"/>
          </a:xfrm>
        </p:spPr>
        <p:txBody>
          <a:bodyPr>
            <a:normAutofit/>
          </a:bodyPr>
          <a:lstStyle/>
          <a:p>
            <a:r>
              <a:rPr lang="en-US" dirty="0"/>
              <a:t>Read quorum: Number of server from which a reader should read</a:t>
            </a:r>
          </a:p>
          <a:p>
            <a:r>
              <a:rPr lang="en-US" dirty="0"/>
              <a:t>Write quorum: Number of servers to which a writer should write. </a:t>
            </a:r>
          </a:p>
          <a:p>
            <a:r>
              <a:rPr lang="en-US" dirty="0"/>
              <a:t>Is there a relationship between these two?</a:t>
            </a:r>
          </a:p>
          <a:p>
            <a:r>
              <a:rPr lang="en-US" dirty="0"/>
              <a:t>Can we tune them to achieve different goals?  </a:t>
            </a:r>
          </a:p>
        </p:txBody>
      </p:sp>
      <p:sp>
        <p:nvSpPr>
          <p:cNvPr id="4" name="TextBox 3">
            <a:extLst>
              <a:ext uri="{FF2B5EF4-FFF2-40B4-BE49-F238E27FC236}">
                <a16:creationId xmlns:a16="http://schemas.microsoft.com/office/drawing/2014/main" id="{8E0CB7C2-9112-4317-ADE9-D49164C797D6}"/>
              </a:ext>
            </a:extLst>
          </p:cNvPr>
          <p:cNvSpPr txBox="1"/>
          <p:nvPr/>
        </p:nvSpPr>
        <p:spPr>
          <a:xfrm>
            <a:off x="1638886" y="2356338"/>
            <a:ext cx="1547446" cy="369332"/>
          </a:xfrm>
          <a:prstGeom prst="rect">
            <a:avLst/>
          </a:prstGeom>
          <a:noFill/>
          <a:ln w="28575">
            <a:solidFill>
              <a:srgbClr val="C00000"/>
            </a:solidFill>
          </a:ln>
        </p:spPr>
        <p:txBody>
          <a:bodyPr wrap="square" rtlCol="0" anchor="ctr">
            <a:spAutoFit/>
          </a:bodyPr>
          <a:lstStyle/>
          <a:p>
            <a:pPr algn="ctr"/>
            <a:r>
              <a:rPr lang="en-US" dirty="0"/>
              <a:t>Replica #1</a:t>
            </a:r>
          </a:p>
        </p:txBody>
      </p:sp>
      <p:sp>
        <p:nvSpPr>
          <p:cNvPr id="5" name="TextBox 4">
            <a:extLst>
              <a:ext uri="{FF2B5EF4-FFF2-40B4-BE49-F238E27FC236}">
                <a16:creationId xmlns:a16="http://schemas.microsoft.com/office/drawing/2014/main" id="{5F75DBF6-E4CE-416B-BE6A-C74722FC9BD7}"/>
              </a:ext>
            </a:extLst>
          </p:cNvPr>
          <p:cNvSpPr txBox="1"/>
          <p:nvPr/>
        </p:nvSpPr>
        <p:spPr>
          <a:xfrm>
            <a:off x="3395003" y="2356338"/>
            <a:ext cx="1547446" cy="369332"/>
          </a:xfrm>
          <a:prstGeom prst="rect">
            <a:avLst/>
          </a:prstGeom>
          <a:noFill/>
          <a:ln w="28575">
            <a:solidFill>
              <a:srgbClr val="C00000"/>
            </a:solidFill>
          </a:ln>
        </p:spPr>
        <p:txBody>
          <a:bodyPr wrap="square" rtlCol="0" anchor="ctr">
            <a:spAutoFit/>
          </a:bodyPr>
          <a:lstStyle/>
          <a:p>
            <a:pPr algn="ctr"/>
            <a:r>
              <a:rPr lang="en-US" dirty="0"/>
              <a:t>Replica #2</a:t>
            </a:r>
          </a:p>
        </p:txBody>
      </p:sp>
      <p:sp>
        <p:nvSpPr>
          <p:cNvPr id="6" name="TextBox 5">
            <a:extLst>
              <a:ext uri="{FF2B5EF4-FFF2-40B4-BE49-F238E27FC236}">
                <a16:creationId xmlns:a16="http://schemas.microsoft.com/office/drawing/2014/main" id="{20D50A06-07BF-4762-B824-23E2E2E315FC}"/>
              </a:ext>
            </a:extLst>
          </p:cNvPr>
          <p:cNvSpPr txBox="1"/>
          <p:nvPr/>
        </p:nvSpPr>
        <p:spPr>
          <a:xfrm>
            <a:off x="8663354" y="2356338"/>
            <a:ext cx="1547446" cy="369332"/>
          </a:xfrm>
          <a:prstGeom prst="rect">
            <a:avLst/>
          </a:prstGeom>
          <a:noFill/>
          <a:ln w="28575">
            <a:solidFill>
              <a:srgbClr val="C00000"/>
            </a:solidFill>
          </a:ln>
        </p:spPr>
        <p:txBody>
          <a:bodyPr wrap="square" rtlCol="0" anchor="ctr">
            <a:spAutoFit/>
          </a:bodyPr>
          <a:lstStyle/>
          <a:p>
            <a:pPr algn="ctr"/>
            <a:r>
              <a:rPr lang="en-US" dirty="0"/>
              <a:t>Replica #5</a:t>
            </a:r>
          </a:p>
        </p:txBody>
      </p:sp>
      <p:sp>
        <p:nvSpPr>
          <p:cNvPr id="7" name="TextBox 6">
            <a:extLst>
              <a:ext uri="{FF2B5EF4-FFF2-40B4-BE49-F238E27FC236}">
                <a16:creationId xmlns:a16="http://schemas.microsoft.com/office/drawing/2014/main" id="{52EB9EF9-4FFD-468C-90DE-F61030AB61E7}"/>
              </a:ext>
            </a:extLst>
          </p:cNvPr>
          <p:cNvSpPr txBox="1"/>
          <p:nvPr/>
        </p:nvSpPr>
        <p:spPr>
          <a:xfrm>
            <a:off x="5151120" y="2356338"/>
            <a:ext cx="1547446" cy="369332"/>
          </a:xfrm>
          <a:prstGeom prst="rect">
            <a:avLst/>
          </a:prstGeom>
          <a:noFill/>
          <a:ln w="28575">
            <a:solidFill>
              <a:srgbClr val="C00000"/>
            </a:solidFill>
          </a:ln>
        </p:spPr>
        <p:txBody>
          <a:bodyPr wrap="square" rtlCol="0" anchor="ctr">
            <a:spAutoFit/>
          </a:bodyPr>
          <a:lstStyle/>
          <a:p>
            <a:pPr algn="ctr"/>
            <a:r>
              <a:rPr lang="en-US" dirty="0"/>
              <a:t>Replica #3</a:t>
            </a:r>
          </a:p>
        </p:txBody>
      </p:sp>
      <p:sp>
        <p:nvSpPr>
          <p:cNvPr id="8" name="TextBox 7">
            <a:extLst>
              <a:ext uri="{FF2B5EF4-FFF2-40B4-BE49-F238E27FC236}">
                <a16:creationId xmlns:a16="http://schemas.microsoft.com/office/drawing/2014/main" id="{040DCF85-02BE-4845-A346-387AB566D519}"/>
              </a:ext>
            </a:extLst>
          </p:cNvPr>
          <p:cNvSpPr txBox="1"/>
          <p:nvPr/>
        </p:nvSpPr>
        <p:spPr>
          <a:xfrm>
            <a:off x="6907237" y="2356338"/>
            <a:ext cx="1547446" cy="369332"/>
          </a:xfrm>
          <a:prstGeom prst="rect">
            <a:avLst/>
          </a:prstGeom>
          <a:noFill/>
          <a:ln w="28575">
            <a:solidFill>
              <a:srgbClr val="C00000"/>
            </a:solidFill>
          </a:ln>
        </p:spPr>
        <p:txBody>
          <a:bodyPr wrap="square" rtlCol="0" anchor="ctr">
            <a:spAutoFit/>
          </a:bodyPr>
          <a:lstStyle/>
          <a:p>
            <a:pPr algn="ctr"/>
            <a:r>
              <a:rPr lang="en-US" dirty="0"/>
              <a:t>Replica #4</a:t>
            </a:r>
          </a:p>
        </p:txBody>
      </p:sp>
    </p:spTree>
    <p:extLst>
      <p:ext uri="{BB962C8B-B14F-4D97-AF65-F5344CB8AC3E}">
        <p14:creationId xmlns:p14="http://schemas.microsoft.com/office/powerpoint/2010/main" val="2856409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51987-7D21-4C25-B8F3-7005BA9E0BDE}"/>
              </a:ext>
            </a:extLst>
          </p:cNvPr>
          <p:cNvSpPr>
            <a:spLocks noGrp="1"/>
          </p:cNvSpPr>
          <p:nvPr>
            <p:ph type="title"/>
          </p:nvPr>
        </p:nvSpPr>
        <p:spPr/>
        <p:txBody>
          <a:bodyPr/>
          <a:lstStyle/>
          <a:p>
            <a:r>
              <a:rPr lang="en-US" dirty="0"/>
              <a:t>Thinking About </a:t>
            </a:r>
            <a:r>
              <a:rPr lang="en-US" dirty="0" err="1"/>
              <a:t>QUorums</a:t>
            </a:r>
            <a:endParaRPr lang="en-US" dirty="0"/>
          </a:p>
        </p:txBody>
      </p:sp>
      <p:sp>
        <p:nvSpPr>
          <p:cNvPr id="3" name="Content Placeholder 2">
            <a:extLst>
              <a:ext uri="{FF2B5EF4-FFF2-40B4-BE49-F238E27FC236}">
                <a16:creationId xmlns:a16="http://schemas.microsoft.com/office/drawing/2014/main" id="{DF7F9C59-F05E-4660-B45B-F7B4CAB86664}"/>
              </a:ext>
            </a:extLst>
          </p:cNvPr>
          <p:cNvSpPr>
            <a:spLocks noGrp="1"/>
          </p:cNvSpPr>
          <p:nvPr>
            <p:ph idx="1"/>
          </p:nvPr>
        </p:nvSpPr>
        <p:spPr>
          <a:xfrm>
            <a:off x="1451579" y="3010486"/>
            <a:ext cx="9603275" cy="2455859"/>
          </a:xfrm>
        </p:spPr>
        <p:txBody>
          <a:bodyPr>
            <a:normAutofit/>
          </a:bodyPr>
          <a:lstStyle/>
          <a:p>
            <a:r>
              <a:rPr lang="en-US" dirty="0"/>
              <a:t>Do multiple versions exist? If so, how can we recognize the most up-to-date version? </a:t>
            </a:r>
          </a:p>
          <a:p>
            <a:r>
              <a:rPr lang="en-US" dirty="0"/>
              <a:t>How many replicas do we need to read to get the most up-to-date version?</a:t>
            </a:r>
          </a:p>
          <a:p>
            <a:r>
              <a:rPr lang="en-US" dirty="0"/>
              <a:t>How many replicas should we write? Read? </a:t>
            </a:r>
          </a:p>
          <a:p>
            <a:r>
              <a:rPr lang="en-US" dirty="0"/>
              <a:t>Are the answers to these questions related to each other?</a:t>
            </a:r>
          </a:p>
          <a:p>
            <a:r>
              <a:rPr lang="en-US" dirty="0"/>
              <a:t>Are the answers to these questions related to other goals? </a:t>
            </a:r>
          </a:p>
          <a:p>
            <a:endParaRPr lang="en-US" dirty="0"/>
          </a:p>
        </p:txBody>
      </p:sp>
      <p:sp>
        <p:nvSpPr>
          <p:cNvPr id="4" name="TextBox 3">
            <a:extLst>
              <a:ext uri="{FF2B5EF4-FFF2-40B4-BE49-F238E27FC236}">
                <a16:creationId xmlns:a16="http://schemas.microsoft.com/office/drawing/2014/main" id="{8E0CB7C2-9112-4317-ADE9-D49164C797D6}"/>
              </a:ext>
            </a:extLst>
          </p:cNvPr>
          <p:cNvSpPr txBox="1"/>
          <p:nvPr/>
        </p:nvSpPr>
        <p:spPr>
          <a:xfrm>
            <a:off x="1638886" y="2356338"/>
            <a:ext cx="1547446" cy="369332"/>
          </a:xfrm>
          <a:prstGeom prst="rect">
            <a:avLst/>
          </a:prstGeom>
          <a:noFill/>
          <a:ln w="28575">
            <a:solidFill>
              <a:srgbClr val="C00000"/>
            </a:solidFill>
          </a:ln>
        </p:spPr>
        <p:txBody>
          <a:bodyPr wrap="square" rtlCol="0" anchor="ctr">
            <a:spAutoFit/>
          </a:bodyPr>
          <a:lstStyle/>
          <a:p>
            <a:pPr algn="ctr"/>
            <a:r>
              <a:rPr lang="en-US" dirty="0"/>
              <a:t>Replica #1</a:t>
            </a:r>
          </a:p>
        </p:txBody>
      </p:sp>
      <p:sp>
        <p:nvSpPr>
          <p:cNvPr id="5" name="TextBox 4">
            <a:extLst>
              <a:ext uri="{FF2B5EF4-FFF2-40B4-BE49-F238E27FC236}">
                <a16:creationId xmlns:a16="http://schemas.microsoft.com/office/drawing/2014/main" id="{5F75DBF6-E4CE-416B-BE6A-C74722FC9BD7}"/>
              </a:ext>
            </a:extLst>
          </p:cNvPr>
          <p:cNvSpPr txBox="1"/>
          <p:nvPr/>
        </p:nvSpPr>
        <p:spPr>
          <a:xfrm>
            <a:off x="3395003" y="2356338"/>
            <a:ext cx="1547446" cy="369332"/>
          </a:xfrm>
          <a:prstGeom prst="rect">
            <a:avLst/>
          </a:prstGeom>
          <a:noFill/>
          <a:ln w="28575">
            <a:solidFill>
              <a:srgbClr val="C00000"/>
            </a:solidFill>
          </a:ln>
        </p:spPr>
        <p:txBody>
          <a:bodyPr wrap="square" rtlCol="0" anchor="ctr">
            <a:spAutoFit/>
          </a:bodyPr>
          <a:lstStyle/>
          <a:p>
            <a:pPr algn="ctr"/>
            <a:r>
              <a:rPr lang="en-US" dirty="0"/>
              <a:t>Replica #2</a:t>
            </a:r>
          </a:p>
        </p:txBody>
      </p:sp>
      <p:sp>
        <p:nvSpPr>
          <p:cNvPr id="6" name="TextBox 5">
            <a:extLst>
              <a:ext uri="{FF2B5EF4-FFF2-40B4-BE49-F238E27FC236}">
                <a16:creationId xmlns:a16="http://schemas.microsoft.com/office/drawing/2014/main" id="{20D50A06-07BF-4762-B824-23E2E2E315FC}"/>
              </a:ext>
            </a:extLst>
          </p:cNvPr>
          <p:cNvSpPr txBox="1"/>
          <p:nvPr/>
        </p:nvSpPr>
        <p:spPr>
          <a:xfrm>
            <a:off x="8663354" y="2356338"/>
            <a:ext cx="1547446" cy="369332"/>
          </a:xfrm>
          <a:prstGeom prst="rect">
            <a:avLst/>
          </a:prstGeom>
          <a:noFill/>
          <a:ln w="28575">
            <a:solidFill>
              <a:srgbClr val="C00000"/>
            </a:solidFill>
          </a:ln>
        </p:spPr>
        <p:txBody>
          <a:bodyPr wrap="square" rtlCol="0" anchor="ctr">
            <a:spAutoFit/>
          </a:bodyPr>
          <a:lstStyle/>
          <a:p>
            <a:pPr algn="ctr"/>
            <a:r>
              <a:rPr lang="en-US" dirty="0"/>
              <a:t>Replica #5</a:t>
            </a:r>
          </a:p>
        </p:txBody>
      </p:sp>
      <p:sp>
        <p:nvSpPr>
          <p:cNvPr id="7" name="TextBox 6">
            <a:extLst>
              <a:ext uri="{FF2B5EF4-FFF2-40B4-BE49-F238E27FC236}">
                <a16:creationId xmlns:a16="http://schemas.microsoft.com/office/drawing/2014/main" id="{52EB9EF9-4FFD-468C-90DE-F61030AB61E7}"/>
              </a:ext>
            </a:extLst>
          </p:cNvPr>
          <p:cNvSpPr txBox="1"/>
          <p:nvPr/>
        </p:nvSpPr>
        <p:spPr>
          <a:xfrm>
            <a:off x="5151120" y="2356338"/>
            <a:ext cx="1547446" cy="369332"/>
          </a:xfrm>
          <a:prstGeom prst="rect">
            <a:avLst/>
          </a:prstGeom>
          <a:noFill/>
          <a:ln w="28575">
            <a:solidFill>
              <a:srgbClr val="C00000"/>
            </a:solidFill>
          </a:ln>
        </p:spPr>
        <p:txBody>
          <a:bodyPr wrap="square" rtlCol="0" anchor="ctr">
            <a:spAutoFit/>
          </a:bodyPr>
          <a:lstStyle/>
          <a:p>
            <a:pPr algn="ctr"/>
            <a:r>
              <a:rPr lang="en-US" dirty="0"/>
              <a:t>Replica #3</a:t>
            </a:r>
          </a:p>
        </p:txBody>
      </p:sp>
      <p:sp>
        <p:nvSpPr>
          <p:cNvPr id="8" name="TextBox 7">
            <a:extLst>
              <a:ext uri="{FF2B5EF4-FFF2-40B4-BE49-F238E27FC236}">
                <a16:creationId xmlns:a16="http://schemas.microsoft.com/office/drawing/2014/main" id="{040DCF85-02BE-4845-A346-387AB566D519}"/>
              </a:ext>
            </a:extLst>
          </p:cNvPr>
          <p:cNvSpPr txBox="1"/>
          <p:nvPr/>
        </p:nvSpPr>
        <p:spPr>
          <a:xfrm>
            <a:off x="6907237" y="2356338"/>
            <a:ext cx="1547446" cy="369332"/>
          </a:xfrm>
          <a:prstGeom prst="rect">
            <a:avLst/>
          </a:prstGeom>
          <a:noFill/>
          <a:ln w="28575">
            <a:solidFill>
              <a:srgbClr val="C00000"/>
            </a:solidFill>
          </a:ln>
        </p:spPr>
        <p:txBody>
          <a:bodyPr wrap="square" rtlCol="0" anchor="ctr">
            <a:spAutoFit/>
          </a:bodyPr>
          <a:lstStyle/>
          <a:p>
            <a:pPr algn="ctr"/>
            <a:r>
              <a:rPr lang="en-US" dirty="0"/>
              <a:t>Replica #4</a:t>
            </a:r>
          </a:p>
        </p:txBody>
      </p:sp>
    </p:spTree>
    <p:extLst>
      <p:ext uri="{BB962C8B-B14F-4D97-AF65-F5344CB8AC3E}">
        <p14:creationId xmlns:p14="http://schemas.microsoft.com/office/powerpoint/2010/main" val="263660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E8287-BF90-4CF0-9165-54D6A1389245}"/>
              </a:ext>
            </a:extLst>
          </p:cNvPr>
          <p:cNvSpPr>
            <a:spLocks noGrp="1"/>
          </p:cNvSpPr>
          <p:nvPr>
            <p:ph type="title"/>
          </p:nvPr>
        </p:nvSpPr>
        <p:spPr/>
        <p:txBody>
          <a:bodyPr/>
          <a:lstStyle/>
          <a:p>
            <a:r>
              <a:rPr lang="en-US" dirty="0"/>
              <a:t>Conflicts</a:t>
            </a:r>
          </a:p>
        </p:txBody>
      </p:sp>
      <p:sp>
        <p:nvSpPr>
          <p:cNvPr id="3" name="Content Placeholder 2">
            <a:extLst>
              <a:ext uri="{FF2B5EF4-FFF2-40B4-BE49-F238E27FC236}">
                <a16:creationId xmlns:a16="http://schemas.microsoft.com/office/drawing/2014/main" id="{113D3FD5-23A6-45C6-A95D-B204CC3F1E00}"/>
              </a:ext>
            </a:extLst>
          </p:cNvPr>
          <p:cNvSpPr>
            <a:spLocks noGrp="1"/>
          </p:cNvSpPr>
          <p:nvPr>
            <p:ph idx="1"/>
          </p:nvPr>
        </p:nvSpPr>
        <p:spPr/>
        <p:txBody>
          <a:bodyPr/>
          <a:lstStyle/>
          <a:p>
            <a:r>
              <a:rPr lang="en-US" dirty="0"/>
              <a:t>Goal of quorums is to avoid conflicts</a:t>
            </a:r>
          </a:p>
          <a:p>
            <a:r>
              <a:rPr lang="en-US" dirty="0"/>
              <a:t>Writes cause conflicts</a:t>
            </a:r>
          </a:p>
          <a:p>
            <a:pPr lvl="1"/>
            <a:r>
              <a:rPr lang="en-US" dirty="0"/>
              <a:t>Write-Write</a:t>
            </a:r>
          </a:p>
          <a:p>
            <a:pPr lvl="1"/>
            <a:r>
              <a:rPr lang="en-US" dirty="0"/>
              <a:t>Write-Read</a:t>
            </a:r>
          </a:p>
          <a:p>
            <a:r>
              <a:rPr lang="en-US" dirty="0"/>
              <a:t>Reads don’t cause conflicts</a:t>
            </a:r>
          </a:p>
          <a:p>
            <a:pPr lvl="1"/>
            <a:r>
              <a:rPr lang="en-US" dirty="0"/>
              <a:t>Read-Read is safe</a:t>
            </a:r>
          </a:p>
        </p:txBody>
      </p:sp>
    </p:spTree>
    <p:extLst>
      <p:ext uri="{BB962C8B-B14F-4D97-AF65-F5344CB8AC3E}">
        <p14:creationId xmlns:p14="http://schemas.microsoft.com/office/powerpoint/2010/main" val="1080769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EF6C1-68E4-4420-9B13-F51073365659}"/>
              </a:ext>
            </a:extLst>
          </p:cNvPr>
          <p:cNvSpPr>
            <a:spLocks noGrp="1"/>
          </p:cNvSpPr>
          <p:nvPr>
            <p:ph type="title"/>
          </p:nvPr>
        </p:nvSpPr>
        <p:spPr/>
        <p:txBody>
          <a:bodyPr/>
          <a:lstStyle/>
          <a:p>
            <a:r>
              <a:rPr lang="en-US" dirty="0"/>
              <a:t>R + W &gt; N</a:t>
            </a:r>
          </a:p>
        </p:txBody>
      </p:sp>
      <p:sp>
        <p:nvSpPr>
          <p:cNvPr id="3" name="Content Placeholder 2">
            <a:extLst>
              <a:ext uri="{FF2B5EF4-FFF2-40B4-BE49-F238E27FC236}">
                <a16:creationId xmlns:a16="http://schemas.microsoft.com/office/drawing/2014/main" id="{9000198A-B7B8-4314-A2F8-92B6956C986E}"/>
              </a:ext>
            </a:extLst>
          </p:cNvPr>
          <p:cNvSpPr>
            <a:spLocks noGrp="1"/>
          </p:cNvSpPr>
          <p:nvPr>
            <p:ph idx="1"/>
          </p:nvPr>
        </p:nvSpPr>
        <p:spPr>
          <a:xfrm>
            <a:off x="1458613" y="2015732"/>
            <a:ext cx="9603275" cy="3450613"/>
          </a:xfrm>
        </p:spPr>
        <p:txBody>
          <a:bodyPr>
            <a:normAutofit/>
          </a:bodyPr>
          <a:lstStyle/>
          <a:p>
            <a:r>
              <a:rPr lang="en-US" dirty="0"/>
              <a:t>The read quorum and the write quorum must overlap</a:t>
            </a:r>
          </a:p>
          <a:p>
            <a:pPr lvl="1"/>
            <a:r>
              <a:rPr lang="en-US" dirty="0"/>
              <a:t>Why? Without overlap, reads could miss write and get old value</a:t>
            </a:r>
          </a:p>
          <a:p>
            <a:pPr lvl="1"/>
            <a:r>
              <a:rPr lang="en-US" dirty="0"/>
              <a:t>R + W &gt; N</a:t>
            </a:r>
          </a:p>
          <a:p>
            <a:r>
              <a:rPr lang="en-US" dirty="0"/>
              <a:t>Can rewrite R+ W &gt; N </a:t>
            </a:r>
          </a:p>
          <a:p>
            <a:pPr lvl="1"/>
            <a:r>
              <a:rPr lang="en-US" dirty="0"/>
              <a:t>R &gt; N –W</a:t>
            </a:r>
          </a:p>
          <a:p>
            <a:pPr lvl="1"/>
            <a:r>
              <a:rPr lang="en-US" dirty="0"/>
              <a:t>W &gt; N – R</a:t>
            </a:r>
          </a:p>
          <a:p>
            <a:r>
              <a:rPr lang="en-US" dirty="0"/>
              <a:t>Requires the ability to identify the most recent version from among those read, e.g. by version number or timestamp. </a:t>
            </a:r>
          </a:p>
        </p:txBody>
      </p:sp>
    </p:spTree>
    <p:extLst>
      <p:ext uri="{BB962C8B-B14F-4D97-AF65-F5344CB8AC3E}">
        <p14:creationId xmlns:p14="http://schemas.microsoft.com/office/powerpoint/2010/main" val="3882004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01C21-4D5A-4016-BF03-AEBFC0AD9467}"/>
              </a:ext>
            </a:extLst>
          </p:cNvPr>
          <p:cNvSpPr>
            <a:spLocks noGrp="1"/>
          </p:cNvSpPr>
          <p:nvPr>
            <p:ph type="title"/>
          </p:nvPr>
        </p:nvSpPr>
        <p:spPr/>
        <p:txBody>
          <a:bodyPr/>
          <a:lstStyle/>
          <a:p>
            <a:r>
              <a:rPr lang="en-US" dirty="0"/>
              <a:t>Tuning Quorums</a:t>
            </a:r>
          </a:p>
        </p:txBody>
      </p:sp>
      <p:sp>
        <p:nvSpPr>
          <p:cNvPr id="3" name="Content Placeholder 2">
            <a:extLst>
              <a:ext uri="{FF2B5EF4-FFF2-40B4-BE49-F238E27FC236}">
                <a16:creationId xmlns:a16="http://schemas.microsoft.com/office/drawing/2014/main" id="{918F5D43-6597-48E2-B0C6-4B8767D9A11C}"/>
              </a:ext>
            </a:extLst>
          </p:cNvPr>
          <p:cNvSpPr>
            <a:spLocks noGrp="1"/>
          </p:cNvSpPr>
          <p:nvPr>
            <p:ph idx="1"/>
          </p:nvPr>
        </p:nvSpPr>
        <p:spPr>
          <a:xfrm>
            <a:off x="1451579" y="2015732"/>
            <a:ext cx="9603275" cy="4349899"/>
          </a:xfrm>
        </p:spPr>
        <p:txBody>
          <a:bodyPr>
            <a:normAutofit fontScale="92500" lnSpcReduction="10000"/>
          </a:bodyPr>
          <a:lstStyle/>
          <a:p>
            <a:r>
              <a:rPr lang="en-US" dirty="0"/>
              <a:t>Greater write quorum</a:t>
            </a:r>
          </a:p>
          <a:p>
            <a:pPr lvl="1"/>
            <a:r>
              <a:rPr lang="en-US" dirty="0"/>
              <a:t>More redundancy for robustness</a:t>
            </a:r>
          </a:p>
          <a:p>
            <a:pPr lvl="1"/>
            <a:r>
              <a:rPr lang="en-US" dirty="0"/>
              <a:t>Greater throughput</a:t>
            </a:r>
          </a:p>
          <a:p>
            <a:pPr lvl="1"/>
            <a:r>
              <a:rPr lang="en-US" dirty="0"/>
              <a:t>More local to consumers</a:t>
            </a:r>
          </a:p>
          <a:p>
            <a:pPr lvl="1"/>
            <a:r>
              <a:rPr lang="en-US" dirty="0"/>
              <a:t>Higher write cost (Network and device throughout, contention, long tail, </a:t>
            </a:r>
            <a:r>
              <a:rPr lang="en-US" dirty="0" err="1"/>
              <a:t>etc</a:t>
            </a:r>
            <a:r>
              <a:rPr lang="en-US" dirty="0"/>
              <a:t>)</a:t>
            </a:r>
          </a:p>
          <a:p>
            <a:r>
              <a:rPr lang="en-US" dirty="0"/>
              <a:t>Lower read quorum</a:t>
            </a:r>
          </a:p>
          <a:p>
            <a:pPr lvl="1"/>
            <a:r>
              <a:rPr lang="en-US" dirty="0"/>
              <a:t>Lower cost to read (Network and device throughout, contention, long tail, </a:t>
            </a:r>
            <a:r>
              <a:rPr lang="en-US" dirty="0" err="1"/>
              <a:t>etc</a:t>
            </a:r>
            <a:r>
              <a:rPr lang="en-US" dirty="0"/>
              <a:t>)</a:t>
            </a:r>
          </a:p>
          <a:p>
            <a:pPr lvl="1"/>
            <a:r>
              <a:rPr lang="en-US" dirty="0"/>
              <a:t>More choices about where to read (closer to user)</a:t>
            </a:r>
          </a:p>
          <a:p>
            <a:pPr lvl="1"/>
            <a:r>
              <a:rPr lang="en-US" dirty="0"/>
              <a:t>More expensive writes (But reads are usually more common)</a:t>
            </a:r>
          </a:p>
          <a:p>
            <a:r>
              <a:rPr lang="en-US" dirty="0"/>
              <a:t>Greater overlap</a:t>
            </a:r>
          </a:p>
          <a:p>
            <a:pPr lvl="1"/>
            <a:r>
              <a:rPr lang="en-US" dirty="0"/>
              <a:t>More tolerance to failure</a:t>
            </a:r>
          </a:p>
          <a:p>
            <a:pPr lvl="1"/>
            <a:endParaRPr lang="en-US" dirty="0"/>
          </a:p>
          <a:p>
            <a:pPr lvl="1"/>
            <a:endParaRPr lang="en-US" dirty="0"/>
          </a:p>
        </p:txBody>
      </p:sp>
    </p:spTree>
    <p:extLst>
      <p:ext uri="{BB962C8B-B14F-4D97-AF65-F5344CB8AC3E}">
        <p14:creationId xmlns:p14="http://schemas.microsoft.com/office/powerpoint/2010/main" val="127703211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99</TotalTime>
  <Words>1709</Words>
  <Application>Microsoft Office PowerPoint</Application>
  <PresentationFormat>Widescreen</PresentationFormat>
  <Paragraphs>254</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Gill Sans MT</vt:lpstr>
      <vt:lpstr>Gallery</vt:lpstr>
      <vt:lpstr>14-736: Distributed Systems</vt:lpstr>
      <vt:lpstr>Why Replicate Data/Objects/Etc?</vt:lpstr>
      <vt:lpstr>1st Class RePlicas Vs 2nd ClaSs Replicas</vt:lpstr>
      <vt:lpstr>Assumptions for today</vt:lpstr>
      <vt:lpstr>Quorums: How many copies to read/Write? </vt:lpstr>
      <vt:lpstr>Thinking About QUorums</vt:lpstr>
      <vt:lpstr>Conflicts</vt:lpstr>
      <vt:lpstr>R + W &gt; N</vt:lpstr>
      <vt:lpstr>Tuning Quorums</vt:lpstr>
      <vt:lpstr>Examples OF Valid QUORUMS</vt:lpstr>
      <vt:lpstr>Examples OF Valid QUORUMS</vt:lpstr>
      <vt:lpstr>Examples OF INValid QUORUMS</vt:lpstr>
      <vt:lpstr>Examples OF INValid QUORUMS</vt:lpstr>
      <vt:lpstr>Most Common: Read-1/Write All</vt:lpstr>
      <vt:lpstr>Version Numbers</vt:lpstr>
      <vt:lpstr>Overlaping More Is Painful (Vs Version Numbers)</vt:lpstr>
      <vt:lpstr>Quick Note About Locking</vt:lpstr>
      <vt:lpstr>What about failure?</vt:lpstr>
      <vt:lpstr>Voting with ghosts  (van Renesse, Tannenbaum)</vt:lpstr>
      <vt:lpstr>Voting with ghosts Tannenbaum, Van Renesse</vt:lpstr>
      <vt:lpstr>Static Quorums, Generally</vt:lpstr>
      <vt:lpstr>Coda Version Vectors (CVVs) (Quick Refresher, In Context)</vt:lpstr>
      <vt:lpstr>Coda CVVs and Client reads</vt:lpstr>
      <vt:lpstr>Coda cvvs and client writes</vt:lpstr>
      <vt:lpstr>Coda CVV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14-736: Distributed Systems</dc:title>
  <dc:creator>Gregory Kesden</dc:creator>
  <cp:lastModifiedBy>Gregory Kesden</cp:lastModifiedBy>
  <cp:revision>16</cp:revision>
  <dcterms:created xsi:type="dcterms:W3CDTF">2018-02-21T05:53:52Z</dcterms:created>
  <dcterms:modified xsi:type="dcterms:W3CDTF">2019-02-27T18:11:58Z</dcterms:modified>
</cp:coreProperties>
</file>