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8" r:id="rId4"/>
    <p:sldId id="257" r:id="rId5"/>
    <p:sldId id="259" r:id="rId6"/>
    <p:sldId id="261" r:id="rId7"/>
    <p:sldId id="264" r:id="rId8"/>
    <p:sldId id="263" r:id="rId9"/>
    <p:sldId id="262" r:id="rId10"/>
    <p:sldId id="260"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1/15/2019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1/15/2019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mu.edu/canvas/" TargetMode="External"/><Relationship Id="rId2" Type="http://schemas.openxmlformats.org/officeDocument/2006/relationships/hyperlink" Target="http://www.andrew.cmu.edu/course/14-736-s19/" TargetMode="External"/><Relationship Id="rId1" Type="http://schemas.openxmlformats.org/officeDocument/2006/relationships/slideLayout" Target="../slideLayouts/slideLayout2.xml"/><Relationship Id="rId4" Type="http://schemas.openxmlformats.org/officeDocument/2006/relationships/hyperlink" Target="https://piazza.com/class/jqwv0skcspj72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upmc.com/Services/behavioral-health/Pages/resolve-crisis-network.aspx" TargetMode="External"/><Relationship Id="rId2" Type="http://schemas.openxmlformats.org/officeDocument/2006/relationships/hyperlink" Target="https://www.cmu.edu/counsel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gkesden@andrew.cmu.edu" TargetMode="External"/><Relationship Id="rId2" Type="http://schemas.openxmlformats.org/officeDocument/2006/relationships/hyperlink" Target="http://www.andrew.cmu.edu/~gkesden" TargetMode="External"/><Relationship Id="rId1" Type="http://schemas.openxmlformats.org/officeDocument/2006/relationships/slideLayout" Target="../slideLayouts/slideLayout2.xml"/><Relationship Id="rId4" Type="http://schemas.openxmlformats.org/officeDocument/2006/relationships/hyperlink" Target="http://www.andrew.cmu.edu/~gkesden/schedul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ndrew.cmu.edu/~gkesden/schedul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BC52-A453-41D6-81E6-868EA11B14FE}"/>
              </a:ext>
            </a:extLst>
          </p:cNvPr>
          <p:cNvSpPr>
            <a:spLocks noGrp="1"/>
          </p:cNvSpPr>
          <p:nvPr>
            <p:ph type="ctrTitle"/>
          </p:nvPr>
        </p:nvSpPr>
        <p:spPr/>
        <p:txBody>
          <a:bodyPr>
            <a:normAutofit fontScale="90000"/>
          </a:bodyPr>
          <a:lstStyle/>
          <a:p>
            <a:r>
              <a:rPr lang="en-US" dirty="0"/>
              <a:t>14-736: </a:t>
            </a:r>
            <a:br>
              <a:rPr lang="en-US" dirty="0"/>
            </a:br>
            <a:r>
              <a:rPr lang="en-US" dirty="0"/>
              <a:t>Distributed Systems</a:t>
            </a:r>
          </a:p>
        </p:txBody>
      </p:sp>
      <p:sp>
        <p:nvSpPr>
          <p:cNvPr id="3" name="Subtitle 2">
            <a:extLst>
              <a:ext uri="{FF2B5EF4-FFF2-40B4-BE49-F238E27FC236}">
                <a16:creationId xmlns:a16="http://schemas.microsoft.com/office/drawing/2014/main" id="{AA877725-4685-40CB-8681-35109AA57924}"/>
              </a:ext>
            </a:extLst>
          </p:cNvPr>
          <p:cNvSpPr>
            <a:spLocks noGrp="1"/>
          </p:cNvSpPr>
          <p:nvPr>
            <p:ph type="subTitle" idx="1"/>
          </p:nvPr>
        </p:nvSpPr>
        <p:spPr/>
        <p:txBody>
          <a:bodyPr/>
          <a:lstStyle/>
          <a:p>
            <a:r>
              <a:rPr lang="en-US" dirty="0"/>
              <a:t>Spring 2019 (Kesden)</a:t>
            </a:r>
          </a:p>
        </p:txBody>
      </p:sp>
    </p:spTree>
    <p:extLst>
      <p:ext uri="{BB962C8B-B14F-4D97-AF65-F5344CB8AC3E}">
        <p14:creationId xmlns:p14="http://schemas.microsoft.com/office/powerpoint/2010/main" val="186167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297B-5DF3-4B18-91CF-80364E4C7B2E}"/>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E0F0B242-02F1-4AFF-A4B1-5431DC5F303B}"/>
              </a:ext>
            </a:extLst>
          </p:cNvPr>
          <p:cNvSpPr>
            <a:spLocks noGrp="1"/>
          </p:cNvSpPr>
          <p:nvPr>
            <p:ph idx="1"/>
          </p:nvPr>
        </p:nvSpPr>
        <p:spPr/>
        <p:txBody>
          <a:bodyPr>
            <a:normAutofit lnSpcReduction="10000"/>
          </a:bodyPr>
          <a:lstStyle/>
          <a:p>
            <a:r>
              <a:rPr lang="en-US" dirty="0"/>
              <a:t>Website: Course schedule, materials, announcements, </a:t>
            </a:r>
            <a:r>
              <a:rPr lang="en-US" dirty="0" err="1"/>
              <a:t>etc</a:t>
            </a:r>
            <a:endParaRPr lang="en-US" dirty="0"/>
          </a:p>
          <a:p>
            <a:pPr lvl="1"/>
            <a:r>
              <a:rPr lang="en-US" dirty="0">
                <a:hlinkClick r:id="rId2"/>
              </a:rPr>
              <a:t>http://www.andrew.cmu.edu/course/14-736-s19/</a:t>
            </a:r>
            <a:endParaRPr lang="en-US" dirty="0"/>
          </a:p>
          <a:p>
            <a:r>
              <a:rPr lang="en-US" dirty="0"/>
              <a:t>Canvas: Used for turning in work</a:t>
            </a:r>
          </a:p>
          <a:p>
            <a:pPr lvl="1"/>
            <a:r>
              <a:rPr lang="en-US" dirty="0">
                <a:hlinkClick r:id="rId3"/>
              </a:rPr>
              <a:t>https://www.cmu.edu/canvas/</a:t>
            </a:r>
            <a:endParaRPr lang="en-US" dirty="0"/>
          </a:p>
          <a:p>
            <a:r>
              <a:rPr lang="en-US" dirty="0"/>
              <a:t>Piazza: Used for discussion among fellow students</a:t>
            </a:r>
          </a:p>
          <a:p>
            <a:pPr lvl="1"/>
            <a:r>
              <a:rPr lang="en-US" dirty="0">
                <a:hlinkClick r:id="rId4"/>
              </a:rPr>
              <a:t>https://piazza.com/class/jqwv0skcspj72e</a:t>
            </a:r>
            <a:endParaRPr lang="en-US" dirty="0"/>
          </a:p>
          <a:p>
            <a:r>
              <a:rPr lang="en-US" dirty="0"/>
              <a:t>Email list: Used to get rapid answers from course staff</a:t>
            </a:r>
          </a:p>
          <a:p>
            <a:pPr lvl="1"/>
            <a:r>
              <a:rPr lang="en-US" dirty="0"/>
              <a:t>staff-736@lists.andrew.cmu.edu</a:t>
            </a:r>
          </a:p>
          <a:p>
            <a:pPr lvl="1"/>
            <a:endParaRPr lang="en-US" dirty="0"/>
          </a:p>
          <a:p>
            <a:endParaRPr lang="en-US" dirty="0"/>
          </a:p>
        </p:txBody>
      </p:sp>
    </p:spTree>
    <p:extLst>
      <p:ext uri="{BB962C8B-B14F-4D97-AF65-F5344CB8AC3E}">
        <p14:creationId xmlns:p14="http://schemas.microsoft.com/office/powerpoint/2010/main" val="420377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BCBF-9F23-4884-B1D9-2E502C2BF0D0}"/>
              </a:ext>
            </a:extLst>
          </p:cNvPr>
          <p:cNvSpPr>
            <a:spLocks noGrp="1"/>
          </p:cNvSpPr>
          <p:nvPr>
            <p:ph type="title"/>
          </p:nvPr>
        </p:nvSpPr>
        <p:spPr/>
        <p:txBody>
          <a:bodyPr/>
          <a:lstStyle/>
          <a:p>
            <a:r>
              <a:rPr lang="en-US" dirty="0"/>
              <a:t>Assignments and Grading</a:t>
            </a:r>
          </a:p>
        </p:txBody>
      </p:sp>
      <p:sp>
        <p:nvSpPr>
          <p:cNvPr id="3" name="Content Placeholder 2">
            <a:extLst>
              <a:ext uri="{FF2B5EF4-FFF2-40B4-BE49-F238E27FC236}">
                <a16:creationId xmlns:a16="http://schemas.microsoft.com/office/drawing/2014/main" id="{BB59237F-1CAD-4FBF-811E-B3886C052212}"/>
              </a:ext>
            </a:extLst>
          </p:cNvPr>
          <p:cNvSpPr>
            <a:spLocks noGrp="1"/>
          </p:cNvSpPr>
          <p:nvPr>
            <p:ph idx="1"/>
          </p:nvPr>
        </p:nvSpPr>
        <p:spPr/>
        <p:txBody>
          <a:bodyPr/>
          <a:lstStyle/>
          <a:p>
            <a:r>
              <a:rPr lang="en-US" dirty="0"/>
              <a:t>Exams: 45% (midterm and final count equally, 22.5% each)</a:t>
            </a:r>
          </a:p>
          <a:p>
            <a:r>
              <a:rPr lang="en-US" dirty="0"/>
              <a:t>Homework: 10% (All </a:t>
            </a:r>
            <a:r>
              <a:rPr lang="en-US" dirty="0" err="1"/>
              <a:t>homeworks</a:t>
            </a:r>
            <a:r>
              <a:rPr lang="en-US" dirty="0"/>
              <a:t> count equally, 2.5% each)</a:t>
            </a:r>
          </a:p>
          <a:p>
            <a:r>
              <a:rPr lang="en-US" dirty="0"/>
              <a:t>Project: 45% (All projects count equally)</a:t>
            </a:r>
          </a:p>
          <a:p>
            <a:endParaRPr lang="en-US" dirty="0"/>
          </a:p>
        </p:txBody>
      </p:sp>
    </p:spTree>
    <p:extLst>
      <p:ext uri="{BB962C8B-B14F-4D97-AF65-F5344CB8AC3E}">
        <p14:creationId xmlns:p14="http://schemas.microsoft.com/office/powerpoint/2010/main" val="1392605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DB8-E15B-4742-9EC7-EE1A3E1B69F7}"/>
              </a:ext>
            </a:extLst>
          </p:cNvPr>
          <p:cNvSpPr>
            <a:spLocks noGrp="1"/>
          </p:cNvSpPr>
          <p:nvPr>
            <p:ph type="title"/>
          </p:nvPr>
        </p:nvSpPr>
        <p:spPr/>
        <p:txBody>
          <a:bodyPr/>
          <a:lstStyle/>
          <a:p>
            <a:r>
              <a:rPr lang="en-US" dirty="0"/>
              <a:t>Important note ABOUT GRADING</a:t>
            </a:r>
          </a:p>
        </p:txBody>
      </p:sp>
      <p:sp>
        <p:nvSpPr>
          <p:cNvPr id="3" name="Content Placeholder 2">
            <a:extLst>
              <a:ext uri="{FF2B5EF4-FFF2-40B4-BE49-F238E27FC236}">
                <a16:creationId xmlns:a16="http://schemas.microsoft.com/office/drawing/2014/main" id="{CBE9193F-3019-45A8-9ED6-64D376956FD6}"/>
              </a:ext>
            </a:extLst>
          </p:cNvPr>
          <p:cNvSpPr>
            <a:spLocks noGrp="1"/>
          </p:cNvSpPr>
          <p:nvPr>
            <p:ph idx="1"/>
          </p:nvPr>
        </p:nvSpPr>
        <p:spPr/>
        <p:txBody>
          <a:bodyPr/>
          <a:lstStyle/>
          <a:p>
            <a:r>
              <a:rPr lang="en-US" dirty="0"/>
              <a:t> Because of the importance of understanding both the theoretical and hands-on elements of systems, students must pass all three components of the course (</a:t>
            </a:r>
            <a:r>
              <a:rPr lang="en-US" dirty="0" err="1"/>
              <a:t>homeworks</a:t>
            </a:r>
            <a:r>
              <a:rPr lang="en-US" dirty="0"/>
              <a:t>, exams, and the projects) in order to receive a passing grade for the course. This does not affect the actual letter grade assignment unless one of the components is not completed to a passing standard.</a:t>
            </a:r>
          </a:p>
        </p:txBody>
      </p:sp>
    </p:spTree>
    <p:extLst>
      <p:ext uri="{BB962C8B-B14F-4D97-AF65-F5344CB8AC3E}">
        <p14:creationId xmlns:p14="http://schemas.microsoft.com/office/powerpoint/2010/main" val="371512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C28E-9E3A-4C2F-B536-E88255A4C793}"/>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B4B5DAD2-2D75-4A19-A6EE-895A28F910B7}"/>
              </a:ext>
            </a:extLst>
          </p:cNvPr>
          <p:cNvSpPr>
            <a:spLocks noGrp="1"/>
          </p:cNvSpPr>
          <p:nvPr>
            <p:ph idx="1"/>
          </p:nvPr>
        </p:nvSpPr>
        <p:spPr/>
        <p:txBody>
          <a:bodyPr>
            <a:normAutofit/>
          </a:bodyPr>
          <a:lstStyle/>
          <a:p>
            <a:r>
              <a:rPr lang="en-US" dirty="0"/>
              <a:t>Homework questions will be released alongside lecture materials, such as slides and notes. </a:t>
            </a:r>
          </a:p>
          <a:p>
            <a:r>
              <a:rPr lang="en-US" dirty="0"/>
              <a:t>You should do them as part of your continuous review of lecture materials and other studying. </a:t>
            </a:r>
          </a:p>
          <a:p>
            <a:r>
              <a:rPr lang="en-US" dirty="0"/>
              <a:t>The questions will be collected and graded four times during the semester. </a:t>
            </a:r>
          </a:p>
          <a:p>
            <a:r>
              <a:rPr lang="en-US" dirty="0"/>
              <a:t>The goal is to help you to consistently engage with the material, your peers, and the course staff, rather than giving you the work all at once periodically, which is less valuable for learning and more challenging for time management.</a:t>
            </a:r>
          </a:p>
        </p:txBody>
      </p:sp>
    </p:spTree>
    <p:extLst>
      <p:ext uri="{BB962C8B-B14F-4D97-AF65-F5344CB8AC3E}">
        <p14:creationId xmlns:p14="http://schemas.microsoft.com/office/powerpoint/2010/main" val="275215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2D54-5498-4111-9DB7-5768AF70E36E}"/>
              </a:ext>
            </a:extLst>
          </p:cNvPr>
          <p:cNvSpPr>
            <a:spLocks noGrp="1"/>
          </p:cNvSpPr>
          <p:nvPr>
            <p:ph type="title"/>
          </p:nvPr>
        </p:nvSpPr>
        <p:spPr/>
        <p:txBody>
          <a:bodyPr/>
          <a:lstStyle/>
          <a:p>
            <a:r>
              <a:rPr lang="en-US" dirty="0"/>
              <a:t>Exams</a:t>
            </a:r>
          </a:p>
        </p:txBody>
      </p:sp>
      <p:sp>
        <p:nvSpPr>
          <p:cNvPr id="3" name="Content Placeholder 2">
            <a:extLst>
              <a:ext uri="{FF2B5EF4-FFF2-40B4-BE49-F238E27FC236}">
                <a16:creationId xmlns:a16="http://schemas.microsoft.com/office/drawing/2014/main" id="{4CF518BE-EF17-4DDE-9115-848505D689E7}"/>
              </a:ext>
            </a:extLst>
          </p:cNvPr>
          <p:cNvSpPr>
            <a:spLocks noGrp="1"/>
          </p:cNvSpPr>
          <p:nvPr>
            <p:ph idx="1"/>
          </p:nvPr>
        </p:nvSpPr>
        <p:spPr>
          <a:xfrm>
            <a:off x="1451579" y="2015732"/>
            <a:ext cx="9603275" cy="4096893"/>
          </a:xfrm>
        </p:spPr>
        <p:txBody>
          <a:bodyPr>
            <a:normAutofit/>
          </a:bodyPr>
          <a:lstStyle/>
          <a:p>
            <a:r>
              <a:rPr lang="en-US" dirty="0"/>
              <a:t>Midterm:  About 1 hour (80 minute period)</a:t>
            </a:r>
          </a:p>
          <a:p>
            <a:r>
              <a:rPr lang="en-US" dirty="0"/>
              <a:t>Final exam: About 1 hour (80 minute period)</a:t>
            </a:r>
          </a:p>
          <a:p>
            <a:pPr lvl="1"/>
            <a:r>
              <a:rPr lang="en-US" dirty="0"/>
              <a:t>Last class period</a:t>
            </a:r>
          </a:p>
          <a:p>
            <a:pPr lvl="1"/>
            <a:r>
              <a:rPr lang="en-US" dirty="0"/>
              <a:t>Not intentionally cumulative, but some material naturally builds.</a:t>
            </a:r>
          </a:p>
          <a:p>
            <a:pPr lvl="1"/>
            <a:r>
              <a:rPr lang="en-US" dirty="0"/>
              <a:t>The exams are designed to be completed in about an hour during a 1.5 hour exam period.</a:t>
            </a:r>
          </a:p>
          <a:p>
            <a:r>
              <a:rPr lang="en-US" dirty="0"/>
              <a:t>Sample exams will be released. </a:t>
            </a:r>
          </a:p>
          <a:p>
            <a:pPr lvl="1"/>
            <a:r>
              <a:rPr lang="en-US" dirty="0"/>
              <a:t>But, they will be released very shortly before the exam to provide a mechanism to put you at ease with the question format and tune-up your studying. </a:t>
            </a:r>
          </a:p>
          <a:p>
            <a:pPr lvl="1"/>
            <a:r>
              <a:rPr lang="en-US" dirty="0"/>
              <a:t>They are not intended as study guides or resources</a:t>
            </a:r>
          </a:p>
          <a:p>
            <a:endParaRPr lang="en-US" dirty="0"/>
          </a:p>
        </p:txBody>
      </p:sp>
    </p:spTree>
    <p:extLst>
      <p:ext uri="{BB962C8B-B14F-4D97-AF65-F5344CB8AC3E}">
        <p14:creationId xmlns:p14="http://schemas.microsoft.com/office/powerpoint/2010/main" val="330781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FA70-36A7-4914-B104-44D6593A6659}"/>
              </a:ext>
            </a:extLst>
          </p:cNvPr>
          <p:cNvSpPr>
            <a:spLocks noGrp="1"/>
          </p:cNvSpPr>
          <p:nvPr>
            <p:ph type="title"/>
          </p:nvPr>
        </p:nvSpPr>
        <p:spPr/>
        <p:txBody>
          <a:bodyPr/>
          <a:lstStyle/>
          <a:p>
            <a:r>
              <a:rPr lang="en-US" dirty="0"/>
              <a:t>Projects (Tentative Plan, May Change)</a:t>
            </a:r>
          </a:p>
        </p:txBody>
      </p:sp>
      <p:sp>
        <p:nvSpPr>
          <p:cNvPr id="3" name="Content Placeholder 2">
            <a:extLst>
              <a:ext uri="{FF2B5EF4-FFF2-40B4-BE49-F238E27FC236}">
                <a16:creationId xmlns:a16="http://schemas.microsoft.com/office/drawing/2014/main" id="{34DF7A32-ACC6-4698-BAD2-1E028A98999A}"/>
              </a:ext>
            </a:extLst>
          </p:cNvPr>
          <p:cNvSpPr>
            <a:spLocks noGrp="1"/>
          </p:cNvSpPr>
          <p:nvPr>
            <p:ph idx="1"/>
          </p:nvPr>
        </p:nvSpPr>
        <p:spPr/>
        <p:txBody>
          <a:bodyPr/>
          <a:lstStyle/>
          <a:p>
            <a:r>
              <a:rPr lang="en-US" dirty="0"/>
              <a:t>RMI Facility</a:t>
            </a:r>
          </a:p>
          <a:p>
            <a:r>
              <a:rPr lang="en-US" dirty="0"/>
              <a:t>Raft Consensus and Key-Value Store</a:t>
            </a:r>
          </a:p>
          <a:p>
            <a:r>
              <a:rPr lang="en-US" dirty="0"/>
              <a:t>Distribute File System</a:t>
            </a:r>
          </a:p>
          <a:p>
            <a:r>
              <a:rPr lang="en-US" dirty="0"/>
              <a:t>Block Chain Ledger</a:t>
            </a:r>
          </a:p>
        </p:txBody>
      </p:sp>
    </p:spTree>
    <p:extLst>
      <p:ext uri="{BB962C8B-B14F-4D97-AF65-F5344CB8AC3E}">
        <p14:creationId xmlns:p14="http://schemas.microsoft.com/office/powerpoint/2010/main" val="2124742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8CC8-0B96-4B96-9443-A42CB73B9B46}"/>
              </a:ext>
            </a:extLst>
          </p:cNvPr>
          <p:cNvSpPr>
            <a:spLocks noGrp="1"/>
          </p:cNvSpPr>
          <p:nvPr>
            <p:ph type="title"/>
          </p:nvPr>
        </p:nvSpPr>
        <p:spPr/>
        <p:txBody>
          <a:bodyPr/>
          <a:lstStyle/>
          <a:p>
            <a:r>
              <a:rPr lang="en-US" dirty="0"/>
              <a:t>Grade Corrections</a:t>
            </a:r>
          </a:p>
        </p:txBody>
      </p:sp>
      <p:sp>
        <p:nvSpPr>
          <p:cNvPr id="3" name="Content Placeholder 2">
            <a:extLst>
              <a:ext uri="{FF2B5EF4-FFF2-40B4-BE49-F238E27FC236}">
                <a16:creationId xmlns:a16="http://schemas.microsoft.com/office/drawing/2014/main" id="{8F9D2D93-AFF7-466C-BAF1-9034AB1AE742}"/>
              </a:ext>
            </a:extLst>
          </p:cNvPr>
          <p:cNvSpPr>
            <a:spLocks noGrp="1"/>
          </p:cNvSpPr>
          <p:nvPr>
            <p:ph idx="1"/>
          </p:nvPr>
        </p:nvSpPr>
        <p:spPr/>
        <p:txBody>
          <a:bodyPr>
            <a:normAutofit lnSpcReduction="10000"/>
          </a:bodyPr>
          <a:lstStyle/>
          <a:p>
            <a:r>
              <a:rPr lang="en-US" dirty="0"/>
              <a:t>Please bring any grading concerns to the staff’s attention ASAP</a:t>
            </a:r>
          </a:p>
          <a:p>
            <a:pPr lvl="1"/>
            <a:r>
              <a:rPr lang="en-US" dirty="0"/>
              <a:t>Help learn material and expectations</a:t>
            </a:r>
          </a:p>
          <a:p>
            <a:pPr lvl="1"/>
            <a:r>
              <a:rPr lang="en-US" dirty="0"/>
              <a:t>Get points back</a:t>
            </a:r>
          </a:p>
          <a:p>
            <a:pPr lvl="1"/>
            <a:r>
              <a:rPr lang="en-US" dirty="0"/>
              <a:t>No harm in asking!</a:t>
            </a:r>
          </a:p>
          <a:p>
            <a:r>
              <a:rPr lang="en-US" dirty="0"/>
              <a:t>Staff reserves the right to decline to award points if request isn’t timely (see syllabus)</a:t>
            </a:r>
          </a:p>
          <a:p>
            <a:pPr lvl="1"/>
            <a:r>
              <a:rPr lang="en-US" dirty="0"/>
              <a:t>See syllabus for details. </a:t>
            </a:r>
          </a:p>
          <a:p>
            <a:pPr lvl="1"/>
            <a:r>
              <a:rPr lang="en-US" dirty="0"/>
              <a:t>Policy isn’t invoked very often. We like correcting our mistakes and helping you learn!</a:t>
            </a:r>
          </a:p>
          <a:p>
            <a:pPr lvl="1"/>
            <a:r>
              <a:rPr lang="en-US" dirty="0"/>
              <a:t>But, can be used to redirect “learning-free threshold pushing” when folks are tired and grade-focused at the end of the semester. </a:t>
            </a:r>
          </a:p>
        </p:txBody>
      </p:sp>
    </p:spTree>
    <p:extLst>
      <p:ext uri="{BB962C8B-B14F-4D97-AF65-F5344CB8AC3E}">
        <p14:creationId xmlns:p14="http://schemas.microsoft.com/office/powerpoint/2010/main" val="300854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4259-E2DE-4DA2-AF7B-87116637A424}"/>
              </a:ext>
            </a:extLst>
          </p:cNvPr>
          <p:cNvSpPr>
            <a:spLocks noGrp="1"/>
          </p:cNvSpPr>
          <p:nvPr>
            <p:ph type="title"/>
          </p:nvPr>
        </p:nvSpPr>
        <p:spPr/>
        <p:txBody>
          <a:bodyPr/>
          <a:lstStyle/>
          <a:p>
            <a:r>
              <a:rPr lang="en-US" dirty="0"/>
              <a:t>Collaboration/Academic integrity</a:t>
            </a:r>
          </a:p>
        </p:txBody>
      </p:sp>
      <p:sp>
        <p:nvSpPr>
          <p:cNvPr id="3" name="Content Placeholder 2">
            <a:extLst>
              <a:ext uri="{FF2B5EF4-FFF2-40B4-BE49-F238E27FC236}">
                <a16:creationId xmlns:a16="http://schemas.microsoft.com/office/drawing/2014/main" id="{A5A25510-6679-42CB-BB3B-DB3A20D77E5B}"/>
              </a:ext>
            </a:extLst>
          </p:cNvPr>
          <p:cNvSpPr>
            <a:spLocks noGrp="1"/>
          </p:cNvSpPr>
          <p:nvPr>
            <p:ph idx="1"/>
          </p:nvPr>
        </p:nvSpPr>
        <p:spPr/>
        <p:txBody>
          <a:bodyPr/>
          <a:lstStyle/>
          <a:p>
            <a:r>
              <a:rPr lang="en-US" dirty="0"/>
              <a:t>If you turn it in, we expect you did it by yourself unless you attribute the work to others</a:t>
            </a:r>
          </a:p>
          <a:p>
            <a:r>
              <a:rPr lang="en-US" dirty="0"/>
              <a:t>Credit all persons and resources consulted or involved. Always. </a:t>
            </a:r>
          </a:p>
          <a:p>
            <a:r>
              <a:rPr lang="en-US" dirty="0"/>
              <a:t>Use of resources other than those permitted for the project may result in grade penalties</a:t>
            </a:r>
          </a:p>
          <a:p>
            <a:pPr lvl="1"/>
            <a:r>
              <a:rPr lang="en-US" dirty="0"/>
              <a:t>Use of uncredited resources, permitted or not, may result in an Academic Integrity Violation</a:t>
            </a:r>
          </a:p>
          <a:p>
            <a:pPr lvl="2"/>
            <a:r>
              <a:rPr lang="en-US" dirty="0"/>
              <a:t>AI violations come with potential grade penalties, as well as program and institutional sanctions</a:t>
            </a:r>
          </a:p>
          <a:p>
            <a:pPr lvl="2"/>
            <a:r>
              <a:rPr lang="en-US" dirty="0"/>
              <a:t>AI violations result in automatic loss of scholarship for INI students</a:t>
            </a:r>
          </a:p>
          <a:p>
            <a:r>
              <a:rPr lang="en-US" dirty="0"/>
              <a:t>Any questions? Just ask!</a:t>
            </a:r>
          </a:p>
          <a:p>
            <a:endParaRPr lang="en-US" dirty="0"/>
          </a:p>
          <a:p>
            <a:endParaRPr lang="en-US" dirty="0"/>
          </a:p>
        </p:txBody>
      </p:sp>
    </p:spTree>
    <p:extLst>
      <p:ext uri="{BB962C8B-B14F-4D97-AF65-F5344CB8AC3E}">
        <p14:creationId xmlns:p14="http://schemas.microsoft.com/office/powerpoint/2010/main" val="165476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C720-11B8-4BF4-85DB-214DA8DDD153}"/>
              </a:ext>
            </a:extLst>
          </p:cNvPr>
          <p:cNvSpPr>
            <a:spLocks noGrp="1"/>
          </p:cNvSpPr>
          <p:nvPr>
            <p:ph type="title"/>
          </p:nvPr>
        </p:nvSpPr>
        <p:spPr/>
        <p:txBody>
          <a:bodyPr/>
          <a:lstStyle/>
          <a:p>
            <a:r>
              <a:rPr lang="en-US" dirty="0"/>
              <a:t>Late Work?</a:t>
            </a:r>
          </a:p>
        </p:txBody>
      </p:sp>
      <p:sp>
        <p:nvSpPr>
          <p:cNvPr id="3" name="Content Placeholder 2">
            <a:extLst>
              <a:ext uri="{FF2B5EF4-FFF2-40B4-BE49-F238E27FC236}">
                <a16:creationId xmlns:a16="http://schemas.microsoft.com/office/drawing/2014/main" id="{C00426D4-1D42-4197-AA40-421D45B92064}"/>
              </a:ext>
            </a:extLst>
          </p:cNvPr>
          <p:cNvSpPr>
            <a:spLocks noGrp="1"/>
          </p:cNvSpPr>
          <p:nvPr>
            <p:ph idx="1"/>
          </p:nvPr>
        </p:nvSpPr>
        <p:spPr/>
        <p:txBody>
          <a:bodyPr/>
          <a:lstStyle/>
          <a:p>
            <a:r>
              <a:rPr lang="en-US" dirty="0"/>
              <a:t>5 “Late Days”</a:t>
            </a:r>
          </a:p>
          <a:p>
            <a:pPr lvl="1"/>
            <a:r>
              <a:rPr lang="en-US" dirty="0"/>
              <a:t>Spend as you choose, whole days only</a:t>
            </a:r>
          </a:p>
          <a:p>
            <a:pPr lvl="1"/>
            <a:r>
              <a:rPr lang="en-US" dirty="0"/>
              <a:t>Can’t share with partner (but can fork and turn in separately, appropriately documented)</a:t>
            </a:r>
          </a:p>
          <a:p>
            <a:pPr lvl="1"/>
            <a:r>
              <a:rPr lang="en-US" dirty="0"/>
              <a:t>Not “Procrastination days”. Covers trips, illnesses, etc. </a:t>
            </a:r>
          </a:p>
          <a:p>
            <a:r>
              <a:rPr lang="en-US" dirty="0"/>
              <a:t>Major life event? </a:t>
            </a:r>
          </a:p>
          <a:p>
            <a:pPr lvl="1"/>
            <a:r>
              <a:rPr lang="en-US" dirty="0"/>
              <a:t>Speak with your academic advisor, faculty advisor, student life representative, or other student official ombudsman-type. We’ll work it out from there.</a:t>
            </a:r>
          </a:p>
        </p:txBody>
      </p:sp>
    </p:spTree>
    <p:extLst>
      <p:ext uri="{BB962C8B-B14F-4D97-AF65-F5344CB8AC3E}">
        <p14:creationId xmlns:p14="http://schemas.microsoft.com/office/powerpoint/2010/main" val="11766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7B53-DE54-46DA-BDAF-70FAC07380D7}"/>
              </a:ext>
            </a:extLst>
          </p:cNvPr>
          <p:cNvSpPr>
            <a:spLocks noGrp="1"/>
          </p:cNvSpPr>
          <p:nvPr>
            <p:ph type="title"/>
          </p:nvPr>
        </p:nvSpPr>
        <p:spPr/>
        <p:txBody>
          <a:bodyPr/>
          <a:lstStyle/>
          <a:p>
            <a:r>
              <a:rPr lang="en-US" dirty="0"/>
              <a:t>Electronically mediated communication</a:t>
            </a:r>
          </a:p>
        </p:txBody>
      </p:sp>
      <p:sp>
        <p:nvSpPr>
          <p:cNvPr id="3" name="Content Placeholder 2">
            <a:extLst>
              <a:ext uri="{FF2B5EF4-FFF2-40B4-BE49-F238E27FC236}">
                <a16:creationId xmlns:a16="http://schemas.microsoft.com/office/drawing/2014/main" id="{2572DB40-A49A-43E9-AEE1-7271A42BAFC8}"/>
              </a:ext>
            </a:extLst>
          </p:cNvPr>
          <p:cNvSpPr>
            <a:spLocks noGrp="1"/>
          </p:cNvSpPr>
          <p:nvPr>
            <p:ph idx="1"/>
          </p:nvPr>
        </p:nvSpPr>
        <p:spPr/>
        <p:txBody>
          <a:bodyPr/>
          <a:lstStyle/>
          <a:p>
            <a:r>
              <a:rPr lang="en-US" dirty="0"/>
              <a:t>No electronically mediated communication in class (email, Web surfing, </a:t>
            </a:r>
            <a:r>
              <a:rPr lang="en-US" dirty="0" err="1"/>
              <a:t>etc</a:t>
            </a:r>
            <a:r>
              <a:rPr lang="en-US" dirty="0"/>
              <a:t>)</a:t>
            </a:r>
          </a:p>
          <a:p>
            <a:pPr lvl="1"/>
            <a:r>
              <a:rPr lang="en-US" dirty="0"/>
              <a:t>Includes course web site, Piazza, Canvas, related resources on Web, etc. </a:t>
            </a:r>
          </a:p>
          <a:p>
            <a:r>
              <a:rPr lang="en-US" dirty="0"/>
              <a:t>Bring paper and pen/pencil. </a:t>
            </a:r>
          </a:p>
          <a:p>
            <a:pPr lvl="1"/>
            <a:r>
              <a:rPr lang="en-US" dirty="0"/>
              <a:t>If there are violations, electronics won’t be permitted</a:t>
            </a:r>
          </a:p>
          <a:p>
            <a:r>
              <a:rPr lang="en-US" dirty="0"/>
              <a:t>We may experiment with </a:t>
            </a:r>
            <a:r>
              <a:rPr lang="en-US" dirty="0" err="1"/>
              <a:t>Socrative</a:t>
            </a:r>
            <a:r>
              <a:rPr lang="en-US" dirty="0"/>
              <a:t> or other interaction tool.</a:t>
            </a:r>
          </a:p>
          <a:p>
            <a:pPr lvl="1"/>
            <a:r>
              <a:rPr lang="en-US" dirty="0"/>
              <a:t>When explicitly permitted, and only as explicitly permitted, such things are okay. </a:t>
            </a:r>
          </a:p>
        </p:txBody>
      </p:sp>
    </p:spTree>
    <p:extLst>
      <p:ext uri="{BB962C8B-B14F-4D97-AF65-F5344CB8AC3E}">
        <p14:creationId xmlns:p14="http://schemas.microsoft.com/office/powerpoint/2010/main" val="54705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E447-BE62-4B93-8F1C-6ACD9C80CB52}"/>
              </a:ext>
            </a:extLst>
          </p:cNvPr>
          <p:cNvSpPr>
            <a:spLocks noGrp="1"/>
          </p:cNvSpPr>
          <p:nvPr>
            <p:ph type="title"/>
          </p:nvPr>
        </p:nvSpPr>
        <p:spPr/>
        <p:txBody>
          <a:bodyPr/>
          <a:lstStyle/>
          <a:p>
            <a:r>
              <a:rPr lang="en-US" dirty="0"/>
              <a:t>Socrative</a:t>
            </a:r>
          </a:p>
        </p:txBody>
      </p:sp>
      <p:sp>
        <p:nvSpPr>
          <p:cNvPr id="3" name="Content Placeholder 2">
            <a:extLst>
              <a:ext uri="{FF2B5EF4-FFF2-40B4-BE49-F238E27FC236}">
                <a16:creationId xmlns:a16="http://schemas.microsoft.com/office/drawing/2014/main" id="{E5242125-68F2-4294-B21F-8C0AB9E4EC8A}"/>
              </a:ext>
            </a:extLst>
          </p:cNvPr>
          <p:cNvSpPr>
            <a:spLocks noGrp="1"/>
          </p:cNvSpPr>
          <p:nvPr>
            <p:ph idx="1"/>
          </p:nvPr>
        </p:nvSpPr>
        <p:spPr/>
        <p:txBody>
          <a:bodyPr/>
          <a:lstStyle/>
          <a:p>
            <a:r>
              <a:rPr lang="en-US" dirty="0"/>
              <a:t>https://api.socrative.com/rc/9754eN</a:t>
            </a:r>
          </a:p>
        </p:txBody>
      </p:sp>
    </p:spTree>
    <p:extLst>
      <p:ext uri="{BB962C8B-B14F-4D97-AF65-F5344CB8AC3E}">
        <p14:creationId xmlns:p14="http://schemas.microsoft.com/office/powerpoint/2010/main" val="230415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2094-7A64-4EDD-A241-BD2AD2C34732}"/>
              </a:ext>
            </a:extLst>
          </p:cNvPr>
          <p:cNvSpPr>
            <a:spLocks noGrp="1"/>
          </p:cNvSpPr>
          <p:nvPr>
            <p:ph type="title"/>
          </p:nvPr>
        </p:nvSpPr>
        <p:spPr/>
        <p:txBody>
          <a:bodyPr/>
          <a:lstStyle/>
          <a:p>
            <a:r>
              <a:rPr lang="en-US" dirty="0"/>
              <a:t>Recording Prohibited</a:t>
            </a:r>
          </a:p>
        </p:txBody>
      </p:sp>
      <p:sp>
        <p:nvSpPr>
          <p:cNvPr id="3" name="Content Placeholder 2">
            <a:extLst>
              <a:ext uri="{FF2B5EF4-FFF2-40B4-BE49-F238E27FC236}">
                <a16:creationId xmlns:a16="http://schemas.microsoft.com/office/drawing/2014/main" id="{596C6B31-D049-4DB5-A455-A45B8818C7E5}"/>
              </a:ext>
            </a:extLst>
          </p:cNvPr>
          <p:cNvSpPr>
            <a:spLocks noGrp="1"/>
          </p:cNvSpPr>
          <p:nvPr>
            <p:ph idx="1"/>
          </p:nvPr>
        </p:nvSpPr>
        <p:spPr/>
        <p:txBody>
          <a:bodyPr>
            <a:normAutofit fontScale="85000" lnSpcReduction="20000"/>
          </a:bodyPr>
          <a:lstStyle/>
          <a:p>
            <a:r>
              <a:rPr lang="en-US" dirty="0"/>
              <a:t>No audio or video or other high-fidelity recording of class is permitted</a:t>
            </a:r>
          </a:p>
          <a:p>
            <a:pPr lvl="1"/>
            <a:r>
              <a:rPr lang="en-US" dirty="0"/>
              <a:t>This is to protect student privacy</a:t>
            </a:r>
          </a:p>
          <a:p>
            <a:r>
              <a:rPr lang="en-US" dirty="0"/>
              <a:t>Audio and video may be recorded incidental to the telecast across campuses from CMU-PGH to CMU-SV and vice-versa. </a:t>
            </a:r>
          </a:p>
          <a:p>
            <a:pPr lvl="1"/>
            <a:r>
              <a:rPr lang="en-US" dirty="0"/>
              <a:t>These recordings will not necessarily be available to you</a:t>
            </a:r>
          </a:p>
          <a:p>
            <a:pPr lvl="1"/>
            <a:r>
              <a:rPr lang="en-US" dirty="0"/>
              <a:t>They might, or might not, be made available a few days before exams </a:t>
            </a:r>
          </a:p>
          <a:p>
            <a:pPr lvl="2"/>
            <a:r>
              <a:rPr lang="en-US" dirty="0"/>
              <a:t>This depends upon attendance. If attendance is low, they likely won’t be made available. </a:t>
            </a:r>
          </a:p>
          <a:p>
            <a:pPr lvl="2"/>
            <a:r>
              <a:rPr lang="en-US" dirty="0"/>
              <a:t>They may be made available only to those who regularly attend class, </a:t>
            </a:r>
            <a:r>
              <a:rPr lang="en-US" dirty="0" err="1"/>
              <a:t>etc</a:t>
            </a:r>
            <a:endParaRPr lang="en-US" dirty="0"/>
          </a:p>
          <a:p>
            <a:pPr lvl="1"/>
            <a:r>
              <a:rPr lang="en-US" dirty="0"/>
              <a:t>If, how, and when to release such recordings is up to the instructor</a:t>
            </a:r>
          </a:p>
          <a:p>
            <a:pPr lvl="1"/>
            <a:r>
              <a:rPr lang="en-US" dirty="0"/>
              <a:t>These recordings may not be used other than via the official players </a:t>
            </a:r>
          </a:p>
          <a:p>
            <a:pPr lvl="2"/>
            <a:r>
              <a:rPr lang="en-US" dirty="0"/>
              <a:t>They may not be separately archived, transmitted, etc. </a:t>
            </a:r>
          </a:p>
        </p:txBody>
      </p:sp>
    </p:spTree>
    <p:extLst>
      <p:ext uri="{BB962C8B-B14F-4D97-AF65-F5344CB8AC3E}">
        <p14:creationId xmlns:p14="http://schemas.microsoft.com/office/powerpoint/2010/main" val="393570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755F-1762-4B6A-BCE7-944F16E8D2F6}"/>
              </a:ext>
            </a:extLst>
          </p:cNvPr>
          <p:cNvSpPr>
            <a:spLocks noGrp="1"/>
          </p:cNvSpPr>
          <p:nvPr>
            <p:ph type="title"/>
          </p:nvPr>
        </p:nvSpPr>
        <p:spPr/>
        <p:txBody>
          <a:bodyPr/>
          <a:lstStyle/>
          <a:p>
            <a:r>
              <a:rPr lang="en-US" dirty="0"/>
              <a:t>Most Important thing:</a:t>
            </a:r>
            <a:br>
              <a:rPr lang="en-US" dirty="0"/>
            </a:br>
            <a:r>
              <a:rPr lang="en-US" dirty="0"/>
              <a:t>Your well-being and happiness</a:t>
            </a:r>
          </a:p>
        </p:txBody>
      </p:sp>
      <p:sp>
        <p:nvSpPr>
          <p:cNvPr id="3" name="Content Placeholder 2">
            <a:extLst>
              <a:ext uri="{FF2B5EF4-FFF2-40B4-BE49-F238E27FC236}">
                <a16:creationId xmlns:a16="http://schemas.microsoft.com/office/drawing/2014/main" id="{8E8FEB34-2FB8-47F3-A2C7-7EC20B95AF1A}"/>
              </a:ext>
            </a:extLst>
          </p:cNvPr>
          <p:cNvSpPr>
            <a:spLocks noGrp="1"/>
          </p:cNvSpPr>
          <p:nvPr>
            <p:ph idx="1"/>
          </p:nvPr>
        </p:nvSpPr>
        <p:spPr/>
        <p:txBody>
          <a:bodyPr>
            <a:normAutofit fontScale="62500" lnSpcReduction="20000"/>
          </a:bodyPr>
          <a:lstStyle/>
          <a:p>
            <a:r>
              <a:rPr lang="en-US" dirty="0"/>
              <a:t>Everyone gets crunched sometimes! Everyone!</a:t>
            </a:r>
          </a:p>
          <a:p>
            <a:pPr lvl="1"/>
            <a:r>
              <a:rPr lang="en-US" dirty="0"/>
              <a:t>Take care of yourself, Watch out for friends</a:t>
            </a:r>
          </a:p>
          <a:p>
            <a:pPr lvl="1"/>
            <a:r>
              <a:rPr lang="en-US" dirty="0"/>
              <a:t>Take breaks to get perspective. Get sleep. Eat well. Exercise. Socialize. Etc. Use available resources</a:t>
            </a:r>
          </a:p>
          <a:p>
            <a:r>
              <a:rPr lang="en-US" dirty="0"/>
              <a:t>Counseling and Psychological Services (</a:t>
            </a:r>
            <a:r>
              <a:rPr lang="en-US" dirty="0" err="1"/>
              <a:t>CaPS</a:t>
            </a:r>
            <a:r>
              <a:rPr lang="en-US" dirty="0"/>
              <a:t>)</a:t>
            </a:r>
          </a:p>
          <a:p>
            <a:pPr lvl="1"/>
            <a:r>
              <a:rPr lang="en-US" dirty="0"/>
              <a:t>412-268-2922, </a:t>
            </a:r>
            <a:r>
              <a:rPr lang="en-US" dirty="0">
                <a:hlinkClick r:id="rId2"/>
              </a:rPr>
              <a:t>https://www.cmu.edu/counseling/</a:t>
            </a:r>
            <a:endParaRPr lang="en-US" dirty="0"/>
          </a:p>
          <a:p>
            <a:r>
              <a:rPr lang="en-US" dirty="0"/>
              <a:t> RE:SOLVE Crisis Network</a:t>
            </a:r>
          </a:p>
          <a:p>
            <a:pPr lvl="1"/>
            <a:r>
              <a:rPr lang="en-US" dirty="0"/>
              <a:t>888-796-8226, </a:t>
            </a:r>
            <a:r>
              <a:rPr lang="en-US" dirty="0">
                <a:hlinkClick r:id="rId3"/>
              </a:rPr>
              <a:t>http://www.upmc.com/Services/behavioral-health/Pages/resolve-crisis-network.aspx</a:t>
            </a:r>
            <a:endParaRPr lang="en-US" dirty="0"/>
          </a:p>
          <a:p>
            <a:r>
              <a:rPr lang="en-US" dirty="0"/>
              <a:t>University police:</a:t>
            </a:r>
          </a:p>
          <a:p>
            <a:pPr lvl="1"/>
            <a:r>
              <a:rPr lang="en-US" dirty="0"/>
              <a:t>412-268-2323</a:t>
            </a:r>
          </a:p>
          <a:p>
            <a:r>
              <a:rPr lang="en-US" dirty="0"/>
              <a:t>Faculty member (me or another), faculty advisors, academic advisors, student life staff, academic deans, student life deans, etc. It is a supportive community!</a:t>
            </a:r>
          </a:p>
          <a:p>
            <a:r>
              <a:rPr lang="en-US" dirty="0"/>
              <a:t>If you, or somebody you know, needs advice or support, it’s easy to ask:  "Greg [or whomever], I think I’d </a:t>
            </a:r>
            <a:r>
              <a:rPr lang="en-US"/>
              <a:t>like some advice</a:t>
            </a:r>
            <a:r>
              <a:rPr lang="en-US" dirty="0"/>
              <a:t>".</a:t>
            </a:r>
          </a:p>
        </p:txBody>
      </p:sp>
    </p:spTree>
    <p:extLst>
      <p:ext uri="{BB962C8B-B14F-4D97-AF65-F5344CB8AC3E}">
        <p14:creationId xmlns:p14="http://schemas.microsoft.com/office/powerpoint/2010/main" val="94117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C2BA6-A2A7-440E-B979-C62A659A8C47}"/>
              </a:ext>
            </a:extLst>
          </p:cNvPr>
          <p:cNvSpPr>
            <a:spLocks noGrp="1"/>
          </p:cNvSpPr>
          <p:nvPr>
            <p:ph type="title"/>
          </p:nvPr>
        </p:nvSpPr>
        <p:spPr/>
        <p:txBody>
          <a:bodyPr/>
          <a:lstStyle/>
          <a:p>
            <a:r>
              <a:rPr lang="en-US" dirty="0"/>
              <a:t>Course Description</a:t>
            </a:r>
          </a:p>
        </p:txBody>
      </p:sp>
      <p:sp>
        <p:nvSpPr>
          <p:cNvPr id="3" name="Content Placeholder 2">
            <a:extLst>
              <a:ext uri="{FF2B5EF4-FFF2-40B4-BE49-F238E27FC236}">
                <a16:creationId xmlns:a16="http://schemas.microsoft.com/office/drawing/2014/main" id="{88F197C2-4295-4A7C-9BF0-58686CAE0E22}"/>
              </a:ext>
            </a:extLst>
          </p:cNvPr>
          <p:cNvSpPr>
            <a:spLocks noGrp="1"/>
          </p:cNvSpPr>
          <p:nvPr>
            <p:ph idx="1"/>
          </p:nvPr>
        </p:nvSpPr>
        <p:spPr/>
        <p:txBody>
          <a:bodyPr>
            <a:normAutofit lnSpcReduction="10000"/>
          </a:bodyPr>
          <a:lstStyle/>
          <a:p>
            <a:r>
              <a:rPr lang="en-US" dirty="0"/>
              <a:t>This course explores both foundational and contemporary topics in distributed systems, such as communication, coordinating time, synchronization, consensus, impossibility of agreement, replica management, file systems, distributed SQL and </a:t>
            </a:r>
            <a:r>
              <a:rPr lang="en-US" dirty="0" err="1"/>
              <a:t>noSQL</a:t>
            </a:r>
            <a:r>
              <a:rPr lang="en-US" dirty="0"/>
              <a:t> databases, CAP, ACID, BASE, distributed hashing, anonymous communication, models of computation, and higher-level tools. The course project work focuses on the implementation of scalable, fault-tolerant distributed systems.</a:t>
            </a:r>
          </a:p>
          <a:p>
            <a:endParaRPr lang="en-US" dirty="0"/>
          </a:p>
          <a:p>
            <a:r>
              <a:rPr lang="en-US" dirty="0"/>
              <a:t>In other words:  We learn how to cooperate in an environment where communication is constrained and resources are partitioned. </a:t>
            </a:r>
          </a:p>
        </p:txBody>
      </p:sp>
    </p:spTree>
    <p:extLst>
      <p:ext uri="{BB962C8B-B14F-4D97-AF65-F5344CB8AC3E}">
        <p14:creationId xmlns:p14="http://schemas.microsoft.com/office/powerpoint/2010/main" val="111478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4CC6-F61F-47D7-A22A-943D0997BB61}"/>
              </a:ext>
            </a:extLst>
          </p:cNvPr>
          <p:cNvSpPr>
            <a:spLocks noGrp="1"/>
          </p:cNvSpPr>
          <p:nvPr>
            <p:ph type="title"/>
          </p:nvPr>
        </p:nvSpPr>
        <p:spPr/>
        <p:txBody>
          <a:bodyPr/>
          <a:lstStyle/>
          <a:p>
            <a:r>
              <a:rPr lang="en-US" dirty="0"/>
              <a:t>Meeting Times</a:t>
            </a:r>
          </a:p>
        </p:txBody>
      </p:sp>
      <p:sp>
        <p:nvSpPr>
          <p:cNvPr id="3" name="Content Placeholder 2">
            <a:extLst>
              <a:ext uri="{FF2B5EF4-FFF2-40B4-BE49-F238E27FC236}">
                <a16:creationId xmlns:a16="http://schemas.microsoft.com/office/drawing/2014/main" id="{D2419681-722D-4CB2-BC2F-CDB79ED3088A}"/>
              </a:ext>
            </a:extLst>
          </p:cNvPr>
          <p:cNvSpPr>
            <a:spLocks noGrp="1"/>
          </p:cNvSpPr>
          <p:nvPr>
            <p:ph idx="1"/>
          </p:nvPr>
        </p:nvSpPr>
        <p:spPr/>
        <p:txBody>
          <a:bodyPr/>
          <a:lstStyle/>
          <a:p>
            <a:r>
              <a:rPr lang="en-US" dirty="0"/>
              <a:t>Lecture: 5:00pm -6:20pm ET Mondays and Wednesdays(CMU-PGH CIC-DEC)</a:t>
            </a:r>
          </a:p>
          <a:p>
            <a:r>
              <a:rPr lang="en-US" dirty="0"/>
              <a:t>Lecture: 2:00pm -3:20pm PT Mondays and Wednesdays (CMU-SV B23-118)</a:t>
            </a:r>
          </a:p>
          <a:p>
            <a:endParaRPr lang="en-US" dirty="0"/>
          </a:p>
        </p:txBody>
      </p:sp>
    </p:spTree>
    <p:extLst>
      <p:ext uri="{BB962C8B-B14F-4D97-AF65-F5344CB8AC3E}">
        <p14:creationId xmlns:p14="http://schemas.microsoft.com/office/powerpoint/2010/main" val="86564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524F-22AC-44B4-851D-BC7E3111BA15}"/>
              </a:ext>
            </a:extLst>
          </p:cNvPr>
          <p:cNvSpPr>
            <a:spLocks noGrp="1"/>
          </p:cNvSpPr>
          <p:nvPr>
            <p:ph type="title"/>
          </p:nvPr>
        </p:nvSpPr>
        <p:spPr/>
        <p:txBody>
          <a:bodyPr/>
          <a:lstStyle/>
          <a:p>
            <a:r>
              <a:rPr lang="en-US" dirty="0"/>
              <a:t>Textbook </a:t>
            </a:r>
          </a:p>
        </p:txBody>
      </p:sp>
      <p:sp>
        <p:nvSpPr>
          <p:cNvPr id="3" name="Content Placeholder 2">
            <a:extLst>
              <a:ext uri="{FF2B5EF4-FFF2-40B4-BE49-F238E27FC236}">
                <a16:creationId xmlns:a16="http://schemas.microsoft.com/office/drawing/2014/main" id="{DF7A1897-4B2F-42D0-B4C8-2DA83AC6C3EE}"/>
              </a:ext>
            </a:extLst>
          </p:cNvPr>
          <p:cNvSpPr>
            <a:spLocks noGrp="1"/>
          </p:cNvSpPr>
          <p:nvPr>
            <p:ph idx="1"/>
          </p:nvPr>
        </p:nvSpPr>
        <p:spPr/>
        <p:txBody>
          <a:bodyPr/>
          <a:lstStyle/>
          <a:p>
            <a:r>
              <a:rPr lang="en-US" dirty="0"/>
              <a:t>There are a ton of good resources to support learning. One of my favorites is Wikipedia.</a:t>
            </a:r>
          </a:p>
          <a:p>
            <a:r>
              <a:rPr lang="en-US" dirty="0"/>
              <a:t> Some people like textbooks. There are plenty of good ones out there. My present favorite is: </a:t>
            </a:r>
          </a:p>
          <a:p>
            <a:pPr lvl="1"/>
            <a:r>
              <a:rPr lang="en-US" dirty="0"/>
              <a:t>Tanenbaum and Van Steen, </a:t>
            </a:r>
            <a:r>
              <a:rPr lang="en-US" u="sng" dirty="0"/>
              <a:t>Distributed Systems: Principles and Paradigms</a:t>
            </a:r>
            <a:r>
              <a:rPr lang="en-US" dirty="0"/>
              <a:t>, Creative Space Publishing, 2006.</a:t>
            </a:r>
          </a:p>
        </p:txBody>
      </p:sp>
    </p:spTree>
    <p:extLst>
      <p:ext uri="{BB962C8B-B14F-4D97-AF65-F5344CB8AC3E}">
        <p14:creationId xmlns:p14="http://schemas.microsoft.com/office/powerpoint/2010/main" val="96306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DC05-F0EF-4BCE-82C8-191CD294191E}"/>
              </a:ext>
            </a:extLst>
          </p:cNvPr>
          <p:cNvSpPr>
            <a:spLocks noGrp="1"/>
          </p:cNvSpPr>
          <p:nvPr>
            <p:ph type="title"/>
          </p:nvPr>
        </p:nvSpPr>
        <p:spPr/>
        <p:txBody>
          <a:bodyPr/>
          <a:lstStyle/>
          <a:p>
            <a:r>
              <a:rPr lang="en-US" dirty="0"/>
              <a:t>Gregory Kesden</a:t>
            </a:r>
          </a:p>
        </p:txBody>
      </p:sp>
      <p:sp>
        <p:nvSpPr>
          <p:cNvPr id="3" name="Content Placeholder 2">
            <a:extLst>
              <a:ext uri="{FF2B5EF4-FFF2-40B4-BE49-F238E27FC236}">
                <a16:creationId xmlns:a16="http://schemas.microsoft.com/office/drawing/2014/main" id="{44AD005F-4409-4957-9255-C13556F2E9E1}"/>
              </a:ext>
            </a:extLst>
          </p:cNvPr>
          <p:cNvSpPr>
            <a:spLocks noGrp="1"/>
          </p:cNvSpPr>
          <p:nvPr>
            <p:ph idx="1"/>
          </p:nvPr>
        </p:nvSpPr>
        <p:spPr/>
        <p:txBody>
          <a:bodyPr>
            <a:normAutofit fontScale="85000" lnSpcReduction="20000"/>
          </a:bodyPr>
          <a:lstStyle/>
          <a:p>
            <a:r>
              <a:rPr lang="en-US" dirty="0">
                <a:hlinkClick r:id="rId2"/>
              </a:rPr>
              <a:t>http://www.andrew.cmu.edu/~gkesden</a:t>
            </a:r>
            <a:endParaRPr lang="en-US" dirty="0"/>
          </a:p>
          <a:p>
            <a:r>
              <a:rPr lang="en-US" dirty="0">
                <a:hlinkClick r:id="rId3"/>
              </a:rPr>
              <a:t>gkesden@andrew.cmu.edu</a:t>
            </a:r>
            <a:endParaRPr lang="en-US" dirty="0"/>
          </a:p>
          <a:p>
            <a:r>
              <a:rPr lang="en-US" dirty="0"/>
              <a:t>412-268-5943 (Forwards to cell, 24x7)</a:t>
            </a:r>
          </a:p>
          <a:p>
            <a:r>
              <a:rPr lang="en-US" dirty="0"/>
              <a:t>412-818-7813 (Cell, direct)</a:t>
            </a:r>
          </a:p>
          <a:p>
            <a:r>
              <a:rPr lang="en-US" dirty="0" err="1"/>
              <a:t>gkesden@skype</a:t>
            </a:r>
            <a:r>
              <a:rPr lang="en-US" dirty="0"/>
              <a:t>, </a:t>
            </a:r>
            <a:r>
              <a:rPr lang="en-US" dirty="0" err="1"/>
              <a:t>gkesden@Hangouts</a:t>
            </a:r>
            <a:r>
              <a:rPr lang="en-US" dirty="0"/>
              <a:t>/</a:t>
            </a:r>
            <a:r>
              <a:rPr lang="en-US" dirty="0" err="1"/>
              <a:t>GChat</a:t>
            </a:r>
            <a:r>
              <a:rPr lang="en-US" dirty="0"/>
              <a:t>, </a:t>
            </a:r>
            <a:r>
              <a:rPr lang="en-US" dirty="0" err="1"/>
              <a:t>gkesden@Messenger</a:t>
            </a:r>
            <a:r>
              <a:rPr lang="en-US" dirty="0"/>
              <a:t>, </a:t>
            </a:r>
            <a:r>
              <a:rPr lang="en-US" dirty="0" err="1"/>
              <a:t>etc</a:t>
            </a:r>
            <a:endParaRPr lang="en-US" dirty="0"/>
          </a:p>
          <a:p>
            <a:r>
              <a:rPr lang="en-US" dirty="0"/>
              <a:t>Office: INI 124 (Henry Street)</a:t>
            </a:r>
          </a:p>
          <a:p>
            <a:r>
              <a:rPr lang="en-US" dirty="0"/>
              <a:t>Office hours: </a:t>
            </a:r>
            <a:r>
              <a:rPr lang="en-US" dirty="0">
                <a:hlinkClick r:id="rId4"/>
              </a:rPr>
              <a:t>http://www.andrew.cmu.edu/~gkesden/schedule.html</a:t>
            </a:r>
            <a:endParaRPr lang="en-US" dirty="0"/>
          </a:p>
          <a:p>
            <a:r>
              <a:rPr lang="en-US" sz="3600" b="1" dirty="0"/>
              <a:t>I’m here to help! Contact me any time!</a:t>
            </a:r>
          </a:p>
        </p:txBody>
      </p:sp>
    </p:spTree>
    <p:extLst>
      <p:ext uri="{BB962C8B-B14F-4D97-AF65-F5344CB8AC3E}">
        <p14:creationId xmlns:p14="http://schemas.microsoft.com/office/powerpoint/2010/main" val="189679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400F-F981-4A9E-8E33-779FF690DFB2}"/>
              </a:ext>
            </a:extLst>
          </p:cNvPr>
          <p:cNvSpPr>
            <a:spLocks noGrp="1"/>
          </p:cNvSpPr>
          <p:nvPr>
            <p:ph type="title"/>
          </p:nvPr>
        </p:nvSpPr>
        <p:spPr>
          <a:xfrm>
            <a:off x="733425" y="804519"/>
            <a:ext cx="10668001" cy="1049235"/>
          </a:xfrm>
        </p:spPr>
        <p:txBody>
          <a:bodyPr>
            <a:normAutofit fontScale="90000"/>
          </a:bodyPr>
          <a:lstStyle/>
          <a:p>
            <a:r>
              <a:rPr lang="en-US" dirty="0">
                <a:hlinkClick r:id="rId2"/>
              </a:rPr>
              <a:t>http://www.andrew.cmu.edu/~gkesden/schedule.html</a:t>
            </a:r>
            <a:br>
              <a:rPr lang="en-US" dirty="0"/>
            </a:br>
            <a:endParaRPr lang="en-US" dirty="0"/>
          </a:p>
        </p:txBody>
      </p:sp>
      <p:pic>
        <p:nvPicPr>
          <p:cNvPr id="3" name="Picture 2">
            <a:extLst>
              <a:ext uri="{FF2B5EF4-FFF2-40B4-BE49-F238E27FC236}">
                <a16:creationId xmlns:a16="http://schemas.microsoft.com/office/drawing/2014/main" id="{10705266-1CEC-466B-8AC4-30CCA72D6E64}"/>
              </a:ext>
            </a:extLst>
          </p:cNvPr>
          <p:cNvPicPr>
            <a:picLocks noChangeAspect="1"/>
          </p:cNvPicPr>
          <p:nvPr/>
        </p:nvPicPr>
        <p:blipFill>
          <a:blip r:embed="rId3"/>
          <a:stretch>
            <a:fillRect/>
          </a:stretch>
        </p:blipFill>
        <p:spPr>
          <a:xfrm>
            <a:off x="1084387" y="1885127"/>
            <a:ext cx="10521462" cy="4223976"/>
          </a:xfrm>
          <a:prstGeom prst="rect">
            <a:avLst/>
          </a:prstGeom>
        </p:spPr>
      </p:pic>
    </p:spTree>
    <p:extLst>
      <p:ext uri="{BB962C8B-B14F-4D97-AF65-F5344CB8AC3E}">
        <p14:creationId xmlns:p14="http://schemas.microsoft.com/office/powerpoint/2010/main" val="73629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D42F-7529-42C1-9719-FDC4A2E6059C}"/>
              </a:ext>
            </a:extLst>
          </p:cNvPr>
          <p:cNvSpPr>
            <a:spLocks noGrp="1"/>
          </p:cNvSpPr>
          <p:nvPr>
            <p:ph type="title"/>
          </p:nvPr>
        </p:nvSpPr>
        <p:spPr/>
        <p:txBody>
          <a:bodyPr/>
          <a:lstStyle/>
          <a:p>
            <a:r>
              <a:rPr lang="en-US" dirty="0"/>
              <a:t>Lion Guarding My Office</a:t>
            </a:r>
          </a:p>
        </p:txBody>
      </p:sp>
      <p:pic>
        <p:nvPicPr>
          <p:cNvPr id="1026" name="Picture 2" descr="Image result for lion">
            <a:extLst>
              <a:ext uri="{FF2B5EF4-FFF2-40B4-BE49-F238E27FC236}">
                <a16:creationId xmlns:a16="http://schemas.microsoft.com/office/drawing/2014/main" id="{4F10A7A9-07ED-42A6-A754-138F77A05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9" y="2261578"/>
            <a:ext cx="5494093" cy="331626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EmorySen">
            <a:extLst>
              <a:ext uri="{FF2B5EF4-FFF2-40B4-BE49-F238E27FC236}">
                <a16:creationId xmlns:a16="http://schemas.microsoft.com/office/drawing/2014/main" id="{787F6579-3AA9-4B5E-8C5B-6DFC2DE24F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EE76E79-108E-43E2-90BB-E3FD6E362F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8" b="95690" l="2623" r="98974">
                        <a14:foregroundMark x1="91378" y1="95988" x2="92039" y2="95994"/>
                        <a14:foregroundMark x1="79766" y1="18724" x2="79588" y2="18616"/>
                        <a14:foregroundMark x1="48149" y1="99307" x2="48427" y2="99356"/>
                        <a14:foregroundMark x1="71243" y1="4531" x2="49031" y2="4389"/>
                        <a14:foregroundMark x1="49031" y1="4389" x2="38655" y2="6624"/>
                        <a14:foregroundMark x1="38655" y1="6624" x2="28506" y2="11652"/>
                        <a14:foregroundMark x1="28506" y1="11652" x2="14253" y2="35196"/>
                        <a14:foregroundMark x1="14253" y1="35196" x2="14937" y2="50838"/>
                        <a14:foregroundMark x1="14937" y1="50838" x2="23375" y2="65523"/>
                        <a14:foregroundMark x1="23375" y1="65523" x2="29875" y2="71588"/>
                        <a14:foregroundMark x1="29875" y1="71588" x2="42873" y2="77813"/>
                        <a14:foregroundMark x1="42873" y1="77813" x2="57583" y2="80287"/>
                        <a14:foregroundMark x1="57583" y1="80287" x2="71608" y2="79250"/>
                        <a14:foregroundMark x1="71608" y1="79250" x2="82440" y2="75898"/>
                        <a14:foregroundMark x1="82440" y1="75898" x2="90422" y2="68555"/>
                        <a14:foregroundMark x1="90422" y1="68555" x2="94755" y2="45970"/>
                        <a14:foregroundMark x1="94755" y1="45970" x2="90267" y2="21455"/>
                        <a14:foregroundMark x1="42873" y1="8140" x2="20867" y2="28172"/>
                        <a14:foregroundMark x1="20867" y1="28172" x2="46294" y2="8140"/>
                        <a14:foregroundMark x1="46294" y1="8140" x2="18472" y2="43575"/>
                        <a14:foregroundMark x1="18472" y1="43575" x2="54390" y2="10854"/>
                        <a14:foregroundMark x1="54390" y1="10854" x2="24743" y2="44294"/>
                        <a14:foregroundMark x1="24743" y1="44294" x2="62030" y2="17877"/>
                        <a14:foregroundMark x1="62030" y1="17877" x2="31357" y2="54589"/>
                        <a14:foregroundMark x1="31357" y1="54589" x2="60205" y2="27294"/>
                        <a14:foregroundMark x1="60205" y1="27294" x2="40137" y2="54749"/>
                        <a14:foregroundMark x1="40137" y1="54749" x2="68757" y2="35036"/>
                        <a14:foregroundMark x1="68757" y1="35036" x2="51197" y2="61852"/>
                        <a14:foregroundMark x1="51197" y1="61852" x2="74344" y2="44932"/>
                        <a14:foregroundMark x1="74344" y1="44932" x2="63284" y2="66720"/>
                        <a14:foregroundMark x1="63284" y1="66720" x2="81528" y2="55227"/>
                        <a14:foregroundMark x1="81528" y1="55227" x2="74800" y2="70231"/>
                        <a14:foregroundMark x1="74800" y1="70231" x2="82896" y2="65204"/>
                        <a14:foregroundMark x1="82896" y1="65204" x2="84493" y2="71349"/>
                        <a14:foregroundMark x1="38198" y1="20591" x2="44926" y2="13009"/>
                        <a14:foregroundMark x1="44926" y1="13009" x2="54276" y2="8220"/>
                        <a14:foregroundMark x1="54276" y1="8220" x2="59293" y2="19393"/>
                        <a14:foregroundMark x1="59293" y1="19393" x2="45154" y2="26337"/>
                        <a14:foregroundMark x1="45154" y1="26337" x2="50285" y2="9577"/>
                        <a14:foregroundMark x1="50285" y1="9577" x2="62372" y2="7662"/>
                        <a14:foregroundMark x1="62372" y1="7662" x2="63854" y2="17717"/>
                        <a14:foregroundMark x1="63854" y1="17717" x2="46294" y2="30327"/>
                        <a14:foregroundMark x1="46294" y1="30327" x2="33409" y2="29130"/>
                        <a14:foregroundMark x1="33409" y1="29130" x2="40023" y2="16201"/>
                        <a14:foregroundMark x1="40023" y1="16201" x2="57127" y2="8460"/>
                        <a14:foregroundMark x1="57127" y1="8460" x2="69213" y2="13727"/>
                        <a14:foregroundMark x1="69213" y1="13727" x2="61003" y2="28093"/>
                        <a14:foregroundMark x1="61003" y1="28093" x2="45382" y2="34158"/>
                        <a14:foregroundMark x1="45382" y1="34158" x2="53364" y2="20271"/>
                        <a14:foregroundMark x1="53364" y1="20271" x2="75143" y2="9018"/>
                        <a14:foregroundMark x1="75143" y1="9018" x2="80958" y2="16840"/>
                        <a14:foregroundMark x1="80958" y1="16840" x2="62258" y2="37670"/>
                        <a14:foregroundMark x1="62258" y1="37670" x2="52908" y2="41580"/>
                        <a14:foregroundMark x1="52908" y1="41580" x2="66135" y2="26018"/>
                        <a14:foregroundMark x1="66135" y1="26018" x2="83238" y2="18196"/>
                        <a14:foregroundMark x1="83238" y1="18196" x2="79818" y2="32003"/>
                        <a14:foregroundMark x1="79818" y1="32003" x2="58951" y2="50918"/>
                        <a14:foregroundMark x1="58951" y1="50918" x2="68187" y2="34876"/>
                        <a14:foregroundMark x1="68187" y1="34876" x2="78335" y2="33440"/>
                        <a14:foregroundMark x1="78335" y1="33440" x2="73090" y2="48364"/>
                        <a14:foregroundMark x1="73090" y1="48364" x2="60319" y2="60096"/>
                        <a14:foregroundMark x1="60319" y1="60096" x2="72064" y2="43735"/>
                        <a14:foregroundMark x1="72064" y1="43735" x2="82782" y2="47007"/>
                        <a14:foregroundMark x1="82782" y1="47007" x2="76511" y2="62889"/>
                        <a14:foregroundMark x1="76511" y1="62889" x2="65678" y2="71189"/>
                        <a14:foregroundMark x1="65678" y1="71189" x2="69669" y2="62969"/>
                        <a14:foregroundMark x1="69669" y1="62969" x2="81756" y2="55946"/>
                        <a14:foregroundMark x1="81756" y1="55946" x2="81870" y2="64006"/>
                        <a14:foregroundMark x1="81870" y1="64006" x2="69555" y2="75339"/>
                        <a14:foregroundMark x1="69555" y1="75339" x2="59635" y2="74062"/>
                        <a14:foregroundMark x1="59635" y1="74062" x2="57925" y2="63128"/>
                        <a14:foregroundMark x1="57925" y1="63128" x2="64994" y2="56824"/>
                        <a14:foregroundMark x1="64994" y1="56824" x2="66819" y2="70391"/>
                        <a14:foregroundMark x1="66819" y1="70391" x2="53364" y2="70311"/>
                        <a14:foregroundMark x1="53364" y1="70311" x2="44128" y2="61532"/>
                        <a14:foregroundMark x1="44128" y1="61532" x2="50171" y2="53711"/>
                        <a14:foregroundMark x1="50171" y1="53711" x2="59749" y2="57622"/>
                        <a14:foregroundMark x1="59749" y1="57622" x2="51539" y2="68795"/>
                        <a14:foregroundMark x1="51539" y1="68795" x2="36260" y2="70471"/>
                        <a14:foregroundMark x1="36260" y1="70471" x2="32839" y2="58180"/>
                        <a14:foregroundMark x1="32839" y1="58180" x2="44698" y2="47087"/>
                        <a14:foregroundMark x1="44698" y1="47087" x2="55416" y2="48843"/>
                        <a14:foregroundMark x1="55416" y1="48843" x2="50741" y2="63288"/>
                        <a14:foregroundMark x1="50741" y1="63288" x2="37058" y2="66720"/>
                        <a14:foregroundMark x1="37058" y1="66720" x2="31129" y2="51796"/>
                        <a14:foregroundMark x1="31129" y1="51796" x2="37970" y2="39665"/>
                        <a14:foregroundMark x1="37970" y1="39665" x2="48005" y2="42857"/>
                        <a14:foregroundMark x1="48005" y1="42857" x2="44128" y2="55387"/>
                        <a14:foregroundMark x1="44128" y1="55387" x2="30103" y2="57382"/>
                        <a14:foregroundMark x1="30103" y1="57382" x2="25884" y2="43336"/>
                        <a14:foregroundMark x1="25884" y1="43336" x2="38312" y2="31764"/>
                        <a14:foregroundMark x1="38312" y1="31764" x2="48575" y2="35674"/>
                        <a14:foregroundMark x1="48575" y1="35674" x2="39909" y2="50519"/>
                        <a14:foregroundMark x1="39909" y1="50519" x2="26112" y2="51077"/>
                        <a14:foregroundMark x1="26112" y1="51077" x2="23831" y2="34956"/>
                        <a14:foregroundMark x1="23831" y1="34956" x2="33067" y2="23623"/>
                        <a14:foregroundMark x1="33067" y1="23623" x2="30673" y2="39824"/>
                        <a14:foregroundMark x1="30673" y1="39824" x2="26682" y2="23863"/>
                        <a14:foregroundMark x1="26682" y1="23863" x2="39909" y2="15962"/>
                        <a14:foregroundMark x1="39909" y1="15962" x2="37286" y2="29689"/>
                        <a14:foregroundMark x1="37286" y1="29689" x2="39453" y2="12849"/>
                        <a14:foregroundMark x1="39453" y1="12849" x2="52452" y2="9657"/>
                        <a14:foregroundMark x1="52452" y1="9657" x2="56214" y2="18675"/>
                        <a14:foregroundMark x1="56214" y1="18675" x2="48575" y2="26417"/>
                        <a14:foregroundMark x1="48575" y1="26417" x2="62144" y2="7981"/>
                        <a14:foregroundMark x1="62144" y1="7981" x2="74116" y2="11253"/>
                        <a14:foregroundMark x1="74116" y1="11253" x2="70239" y2="24820"/>
                        <a14:foregroundMark x1="70239" y1="24820" x2="59977" y2="29769"/>
                        <a14:foregroundMark x1="59977" y1="29769" x2="62942" y2="19473"/>
                        <a14:foregroundMark x1="62942" y1="19473" x2="74116" y2="14605"/>
                        <a14:foregroundMark x1="74116" y1="14605" x2="74572" y2="26097"/>
                        <a14:foregroundMark x1="74572" y1="26097" x2="63626" y2="39904"/>
                        <a14:foregroundMark x1="63626" y1="39904" x2="73432" y2="23783"/>
                        <a14:foregroundMark x1="73432" y1="23783" x2="72862" y2="43336"/>
                        <a14:foregroundMark x1="72862" y1="43336" x2="83010" y2="38867"/>
                        <a14:foregroundMark x1="83010" y1="38867" x2="83922" y2="50359"/>
                        <a14:foregroundMark x1="83922" y1="50359" x2="73546" y2="61453"/>
                        <a14:foregroundMark x1="73546" y1="61453" x2="74002" y2="54270"/>
                        <a14:foregroundMark x1="74002" y1="54270" x2="84151" y2="49960"/>
                        <a14:foregroundMark x1="84151" y1="49960" x2="87457" y2="58899"/>
                        <a14:foregroundMark x1="87457" y1="58899" x2="76283" y2="69114"/>
                        <a14:foregroundMark x1="76283" y1="69114" x2="65222" y2="66879"/>
                        <a14:foregroundMark x1="65222" y1="66879" x2="63854" y2="76457"/>
                        <a14:foregroundMark x1="63854" y1="76457" x2="54960" y2="69673"/>
                        <a14:foregroundMark x1="54960" y1="69673" x2="58837" y2="61293"/>
                        <a14:foregroundMark x1="58837" y1="61293" x2="57583" y2="71030"/>
                        <a14:foregroundMark x1="57583" y1="71030" x2="44926" y2="66959"/>
                        <a14:foregroundMark x1="44926" y1="66959" x2="43558" y2="52753"/>
                        <a14:foregroundMark x1="43558" y1="52753" x2="53934" y2="48125"/>
                        <a14:foregroundMark x1="47434" y1="37031" x2="32041" y2="43496"/>
                        <a14:foregroundMark x1="32041" y1="43496" x2="47320" y2="27294"/>
                        <a14:foregroundMark x1="47320" y1="27294" x2="59863" y2="25060"/>
                        <a14:foregroundMark x1="59863" y1="25060" x2="51995" y2="43496"/>
                        <a14:foregroundMark x1="51995" y1="43496" x2="37970" y2="56026"/>
                        <a14:foregroundMark x1="37970" y1="56026" x2="37058" y2="43496"/>
                        <a14:foregroundMark x1="37058" y1="43496" x2="49829" y2="26417"/>
                        <a14:foregroundMark x1="49829" y1="26417" x2="61688" y2="29210"/>
                        <a14:foregroundMark x1="61688" y1="29210" x2="58267" y2="49401"/>
                        <a14:foregroundMark x1="58267" y1="49401" x2="45382" y2="57941"/>
                        <a14:foregroundMark x1="45382" y1="57941" x2="44584" y2="44374"/>
                        <a14:foregroundMark x1="44584" y1="44374" x2="61460" y2="30966"/>
                        <a14:foregroundMark x1="61460" y1="30966" x2="70924" y2="38547"/>
                        <a14:foregroundMark x1="70924" y1="38547" x2="58723" y2="57781"/>
                        <a14:foregroundMark x1="58723" y1="57781" x2="46978" y2="60335"/>
                        <a14:foregroundMark x1="46978" y1="60335" x2="56214" y2="45491"/>
                        <a14:foregroundMark x1="56214" y1="45491" x2="71494" y2="39346"/>
                        <a14:foregroundMark x1="71494" y1="39346" x2="72292" y2="52115"/>
                        <a14:foregroundMark x1="72292" y1="52115" x2="59635" y2="62251"/>
                        <a14:foregroundMark x1="59635" y1="62251" x2="54276" y2="54509"/>
                        <a14:foregroundMark x1="54276" y1="54509" x2="64652" y2="43416"/>
                        <a14:foregroundMark x1="64652" y1="43416" x2="71380" y2="48524"/>
                        <a14:foregroundMark x1="71380" y1="48524" x2="59977" y2="61532"/>
                        <a14:foregroundMark x1="59977" y1="61532" x2="45382" y2="63448"/>
                        <a14:foregroundMark x1="45382" y1="63448" x2="44470" y2="54669"/>
                        <a14:foregroundMark x1="44470" y1="54669" x2="57013" y2="52035"/>
                        <a14:foregroundMark x1="57013" y1="52035" x2="53136" y2="64645"/>
                        <a14:foregroundMark x1="53136" y1="64645" x2="40023" y2="65443"/>
                        <a14:foregroundMark x1="40023" y1="65443" x2="36488" y2="57861"/>
                        <a14:foregroundMark x1="36488" y1="57861" x2="46522" y2="54190"/>
                        <a14:foregroundMark x1="46522" y1="54190" x2="53820" y2="59377"/>
                        <a14:foregroundMark x1="53820" y1="59377" x2="44014" y2="66720"/>
                        <a14:foregroundMark x1="44014" y1="66720" x2="32611" y2="63049"/>
                        <a14:foregroundMark x1="32611" y1="63049" x2="34664" y2="53472"/>
                        <a14:foregroundMark x1="34664" y1="53472" x2="45952" y2="50918"/>
                        <a14:foregroundMark x1="45952" y1="50918" x2="47548" y2="58579"/>
                        <a14:foregroundMark x1="47548" y1="58579" x2="35576" y2="62650"/>
                        <a14:foregroundMark x1="35576" y1="62650" x2="27594" y2="55626"/>
                        <a14:foregroundMark x1="27594" y1="55626" x2="29190" y2="47167"/>
                        <a14:foregroundMark x1="29190" y1="47167" x2="31015" y2="55547"/>
                        <a14:foregroundMark x1="31015" y1="55547" x2="23261" y2="42777"/>
                        <a14:foregroundMark x1="23261" y1="42777" x2="28848" y2="35435"/>
                        <a14:foregroundMark x1="28848" y1="35435" x2="22691" y2="43097"/>
                        <a14:foregroundMark x1="22691" y1="43097" x2="20867" y2="36073"/>
                        <a14:foregroundMark x1="20867" y1="36073" x2="29647" y2="26018"/>
                        <a14:foregroundMark x1="29647" y1="26018" x2="28164" y2="38787"/>
                        <a14:foregroundMark x1="28164" y1="38787" x2="26568" y2="26576"/>
                        <a14:foregroundMark x1="26568" y1="26576" x2="27024" y2="33839"/>
                        <a14:foregroundMark x1="27024" y1="33839" x2="30673" y2="23384"/>
                        <a14:foregroundMark x1="30673" y1="23384" x2="45382" y2="12769"/>
                        <a14:foregroundMark x1="45382" y1="12769" x2="44698" y2="27694"/>
                        <a14:foregroundMark x1="44698" y1="27694" x2="58153" y2="12530"/>
                        <a14:foregroundMark x1="58153" y1="12530" x2="56899" y2="27614"/>
                        <a14:foregroundMark x1="56899" y1="27614" x2="45952" y2="27933"/>
                        <a14:foregroundMark x1="45952" y1="27933" x2="52223" y2="14685"/>
                        <a14:foregroundMark x1="52223" y1="14685" x2="60091" y2="9976"/>
                        <a14:foregroundMark x1="60091" y1="9976" x2="55302" y2="18675"/>
                        <a14:foregroundMark x1="55302" y1="18675" x2="46408" y2="22586"/>
                        <a14:foregroundMark x1="46408" y1="22586" x2="48347" y2="14525"/>
                        <a14:foregroundMark x1="48347" y1="14525" x2="56328" y2="9497"/>
                        <a14:foregroundMark x1="56328" y1="9497" x2="51653" y2="20910"/>
                        <a14:foregroundMark x1="51653" y1="20910" x2="61916" y2="11333"/>
                        <a14:foregroundMark x1="61916" y1="11333" x2="65336" y2="23065"/>
                        <a14:foregroundMark x1="65336" y1="23065" x2="70810" y2="14844"/>
                        <a14:foregroundMark x1="70810" y1="14844" x2="77879" y2="21868"/>
                        <a14:foregroundMark x1="77879" y1="21868" x2="80502" y2="13727"/>
                        <a14:foregroundMark x1="80502" y1="13727" x2="81414" y2="21468"/>
                        <a14:foregroundMark x1="81414" y1="21468" x2="77423" y2="28970"/>
                        <a14:foregroundMark x1="77423" y1="28970" x2="81300" y2="17717"/>
                        <a14:foregroundMark x1="81300" y1="17717" x2="82098" y2="30646"/>
                        <a14:foregroundMark x1="82098" y1="30646" x2="74572" y2="49162"/>
                        <a14:foregroundMark x1="74572" y1="49162" x2="66819" y2="51556"/>
                        <a14:foregroundMark x1="25428" y1="25299" x2="17902" y2="39984"/>
                        <a14:foregroundMark x1="17902" y1="39984" x2="29875" y2="32801"/>
                        <a14:foregroundMark x1="29875" y1="32801" x2="20981" y2="55467"/>
                        <a14:foregroundMark x1="20981" y1="55467" x2="29532" y2="43974"/>
                        <a14:foregroundMark x1="29532" y1="43974" x2="24515" y2="52993"/>
                        <a14:foregroundMark x1="24515" y1="52993" x2="33979" y2="55786"/>
                        <a14:foregroundMark x1="33979" y1="55786" x2="31243" y2="65842"/>
                        <a14:foregroundMark x1="31243" y1="65842" x2="39909" y2="60575"/>
                        <a14:foregroundMark x1="39909" y1="60575" x2="41049" y2="70950"/>
                        <a14:foregroundMark x1="41049" y1="70950" x2="48347" y2="71907"/>
                        <a14:foregroundMark x1="58723" y1="78212" x2="49145" y2="73025"/>
                        <a14:foregroundMark x1="49145" y1="73025" x2="49715" y2="64166"/>
                        <a14:foregroundMark x1="49715" y1="64166" x2="62030" y2="60734"/>
                        <a14:foregroundMark x1="62030" y1="60734" x2="70924" y2="66081"/>
                        <a14:foregroundMark x1="70924" y1="66081" x2="64652" y2="72945"/>
                        <a14:foregroundMark x1="64652" y1="72945" x2="50171" y2="71508"/>
                        <a14:foregroundMark x1="50171" y1="71508" x2="43330" y2="63368"/>
                        <a14:foregroundMark x1="43330" y1="63368" x2="52109" y2="58739"/>
                        <a14:foregroundMark x1="52109" y1="58739" x2="60319" y2="64246"/>
                        <a14:foregroundMark x1="60319" y1="64246" x2="49829" y2="71429"/>
                        <a14:foregroundMark x1="49829" y1="71429" x2="35576" y2="66401"/>
                        <a14:foregroundMark x1="35576" y1="66401" x2="33409" y2="54828"/>
                        <a14:foregroundMark x1="33409" y1="54828" x2="43786" y2="51476"/>
                        <a14:foregroundMark x1="43786" y1="51476" x2="46636" y2="60894"/>
                        <a14:foregroundMark x1="46636" y1="60894" x2="33865" y2="68316"/>
                        <a14:foregroundMark x1="33865" y1="68316" x2="23033" y2="62171"/>
                        <a14:foregroundMark x1="23033" y1="62171" x2="27480" y2="49960"/>
                        <a14:foregroundMark x1="27480" y1="49960" x2="39339" y2="47087"/>
                        <a14:foregroundMark x1="39339" y1="47087" x2="37628" y2="55307"/>
                        <a14:foregroundMark x1="37628" y1="55307" x2="26340" y2="58101"/>
                        <a14:foregroundMark x1="26340" y1="58101" x2="20296" y2="48603"/>
                        <a14:foregroundMark x1="20296" y1="48603" x2="26568" y2="38468"/>
                        <a14:foregroundMark x1="26568" y1="38468" x2="36602" y2="42219"/>
                        <a14:foregroundMark x1="20068" y1="36472" x2="18244" y2="48923"/>
                        <a14:foregroundMark x1="18244" y1="48923" x2="25998" y2="59537"/>
                        <a14:foregroundMark x1="25998" y1="59537" x2="50627" y2="70231"/>
                        <a14:foregroundMark x1="50627" y1="70231" x2="65108" y2="73903"/>
                        <a14:foregroundMark x1="65108" y1="73903" x2="74686" y2="74062"/>
                        <a14:foregroundMark x1="40251" y1="27135" x2="33979" y2="44932"/>
                        <a14:foregroundMark x1="33979" y1="44932" x2="49259" y2="27853"/>
                        <a14:foregroundMark x1="49259" y1="27853" x2="36488" y2="42538"/>
                        <a14:foregroundMark x1="36488" y1="42538" x2="54732" y2="37430"/>
                        <a14:foregroundMark x1="54732" y1="37430" x2="63170" y2="42059"/>
                        <a14:foregroundMark x1="34436" y1="39904" x2="38198" y2="32562"/>
                        <a14:foregroundMark x1="38198" y1="32562" x2="24629" y2="49641"/>
                        <a14:foregroundMark x1="24629" y1="49641" x2="50057" y2="31365"/>
                        <a14:foregroundMark x1="50057" y1="31365" x2="29076" y2="54828"/>
                        <a14:foregroundMark x1="29076" y1="54828" x2="53250" y2="36153"/>
                        <a14:foregroundMark x1="53250" y1="36153" x2="49829" y2="47167"/>
                        <a14:foregroundMark x1="49829" y1="47167" x2="67389" y2="42538"/>
                        <a14:foregroundMark x1="67389" y1="42538" x2="60547" y2="55547"/>
                        <a14:foregroundMark x1="60547" y1="55547" x2="68643" y2="51796"/>
                        <a14:foregroundMark x1="46066" y1="11812" x2="55758" y2="7422"/>
                        <a14:foregroundMark x1="55758" y1="7422" x2="66249" y2="6065"/>
                        <a14:foregroundMark x1="66249" y1="6065" x2="58267" y2="18356"/>
                        <a14:foregroundMark x1="58267" y1="18356" x2="47662" y2="19952"/>
                        <a14:foregroundMark x1="47662" y1="19952" x2="52223" y2="8540"/>
                        <a14:foregroundMark x1="52223" y1="8540" x2="61003" y2="16760"/>
                        <a14:foregroundMark x1="61003" y1="16760" x2="48803" y2="18675"/>
                        <a14:foregroundMark x1="48803" y1="18675" x2="64880" y2="11492"/>
                        <a14:foregroundMark x1="64880" y1="11492" x2="70696" y2="21069"/>
                        <a14:foregroundMark x1="70696" y1="21069" x2="77081" y2="11333"/>
                        <a14:foregroundMark x1="77081" y1="11333" x2="88369" y2="17239"/>
                        <a14:foregroundMark x1="88369" y1="17239" x2="81300" y2="24501"/>
                        <a14:foregroundMark x1="81300" y1="24501" x2="83010" y2="16680"/>
                        <a14:foregroundMark x1="83010" y1="16680" x2="78677" y2="29529"/>
                        <a14:foregroundMark x1="78677" y1="29529" x2="81528" y2="48683"/>
                        <a14:foregroundMark x1="81528" y1="48683" x2="86545" y2="54749"/>
                        <a14:foregroundMark x1="86545" y1="54749" x2="87001" y2="58739"/>
                        <a14:foregroundMark x1="85519" y1="15802" x2="89852" y2="52115"/>
                        <a14:foregroundMark x1="89852" y1="52115" x2="87115" y2="58899"/>
                        <a14:foregroundMark x1="85291" y1="26018" x2="84493" y2="68476"/>
                        <a14:foregroundMark x1="61231" y1="6704" x2="72406" y2="6704"/>
                        <a14:foregroundMark x1="72406" y1="6704" x2="78896" y2="9439"/>
                        <a14:foregroundMark x1="83981" y1="12700" x2="91334" y2="36313"/>
                        <a14:foregroundMark x1="91334" y1="36313" x2="90308" y2="61053"/>
                        <a14:foregroundMark x1="90308" y1="61053" x2="85405" y2="69513"/>
                        <a14:foregroundMark x1="85405" y1="69513" x2="79704" y2="71429"/>
                        <a14:foregroundMark x1="83922" y1="68077" x2="76967" y2="73663"/>
                        <a14:foregroundMark x1="76967" y1="73663" x2="65564" y2="75180"/>
                        <a14:foregroundMark x1="65564" y1="75180" x2="40707" y2="71508"/>
                        <a14:foregroundMark x1="40707" y1="71508" x2="31129" y2="67598"/>
                        <a14:foregroundMark x1="31129" y1="67598" x2="30445" y2="67039"/>
                        <a14:foregroundMark x1="37172" y1="66879" x2="43900" y2="73025"/>
                        <a14:foregroundMark x1="43900" y1="73025" x2="58153" y2="74541"/>
                        <a14:foregroundMark x1="58153" y1="74541" x2="71266" y2="74062"/>
                        <a14:foregroundMark x1="71266" y1="74062" x2="79704" y2="71828"/>
                        <a14:foregroundMark x1="77651" y1="75898" x2="52223" y2="74621"/>
                        <a14:foregroundMark x1="52223" y1="74621" x2="42189" y2="71907"/>
                        <a14:foregroundMark x1="42189" y1="71907" x2="40821" y2="70710"/>
                        <a14:foregroundMark x1="75599" y1="7741" x2="84379" y2="13807"/>
                        <a14:foregroundMark x1="84379" y1="13807" x2="87457" y2="20431"/>
                        <a14:foregroundMark x1="87457" y1="20431" x2="84151" y2="13488"/>
                        <a14:foregroundMark x1="84151" y1="13488" x2="88774" y2="16817"/>
                        <a14:foregroundMark x1="84062" y1="12752" x2="92588" y2="38947"/>
                        <a14:foregroundMark x1="92588" y1="38947" x2="89168" y2="65124"/>
                        <a14:foregroundMark x1="89168" y1="65124" x2="83694" y2="73025"/>
                        <a14:foregroundMark x1="83694" y1="73025" x2="74002" y2="78372"/>
                        <a14:foregroundMark x1="74002" y1="78372" x2="62372" y2="80846"/>
                        <a14:foregroundMark x1="62372" y1="80846" x2="36374" y2="73743"/>
                        <a14:foregroundMark x1="36374" y1="73743" x2="18016" y2="60894"/>
                        <a14:foregroundMark x1="18016" y1="60894" x2="12885" y2="45491"/>
                        <a14:foregroundMark x1="12885" y1="45491" x2="15165" y2="27773"/>
                        <a14:foregroundMark x1="15165" y1="27773" x2="20753" y2="18196"/>
                        <a14:foregroundMark x1="20753" y1="18196" x2="28962" y2="10854"/>
                        <a14:foregroundMark x1="28962" y1="10854" x2="54732" y2="2713"/>
                        <a14:foregroundMark x1="59863" y1="76057" x2="70696" y2="77015"/>
                        <a14:foregroundMark x1="70696" y1="77015" x2="59635" y2="76536"/>
                        <a14:foregroundMark x1="59635" y1="76536" x2="63854" y2="73743"/>
                        <a14:foregroundMark x1="41391" y1="28412" x2="50855" y2="21868"/>
                        <a14:foregroundMark x1="50855" y1="21868" x2="68415" y2="15962"/>
                        <a14:foregroundMark x1="68415" y1="15962" x2="56442" y2="31604"/>
                        <a14:foregroundMark x1="56442" y1="31604" x2="40593" y2="32243"/>
                        <a14:foregroundMark x1="40593" y1="32243" x2="37742" y2="22905"/>
                        <a14:foregroundMark x1="37742" y1="22905" x2="48461" y2="15642"/>
                        <a14:foregroundMark x1="48461" y1="15642" x2="61003" y2="15802"/>
                        <a14:foregroundMark x1="61003" y1="15802" x2="43444" y2="24980"/>
                        <a14:foregroundMark x1="43444" y1="24980" x2="37628" y2="18994"/>
                        <a14:foregroundMark x1="37628" y1="18994" x2="44470" y2="11971"/>
                        <a14:foregroundMark x1="44470" y1="11971" x2="57127" y2="8619"/>
                        <a14:foregroundMark x1="57127" y1="8619" x2="46864" y2="12131"/>
                        <a14:foregroundMark x1="46864" y1="12131" x2="56442" y2="5906"/>
                        <a14:foregroundMark x1="56442" y1="5906" x2="45496" y2="12131"/>
                        <a14:foregroundMark x1="45496" y1="12131" x2="54048" y2="7103"/>
                        <a14:foregroundMark x1="54048" y1="7103" x2="49145" y2="13488"/>
                        <a14:foregroundMark x1="49145" y1="13488" x2="54276" y2="6624"/>
                        <a14:foregroundMark x1="54276" y1="6624" x2="57241" y2="5028"/>
                        <a14:foregroundMark x1="42075" y1="12051" x2="54504" y2="6065"/>
                        <a14:foregroundMark x1="54504" y1="6065" x2="54960" y2="15563"/>
                        <a14:foregroundMark x1="46522" y1="7662" x2="40935" y2="15882"/>
                        <a14:foregroundMark x1="40935" y1="15882" x2="49829" y2="8699"/>
                        <a14:foregroundMark x1="49829" y1="8699" x2="31927" y2="15483"/>
                        <a14:foregroundMark x1="31927" y1="15483" x2="46522" y2="11333"/>
                        <a14:foregroundMark x1="46522" y1="11333" x2="47092" y2="13647"/>
                        <a14:foregroundMark x1="30901" y1="62490" x2="25314" y2="53073"/>
                        <a14:foregroundMark x1="25314" y1="53073" x2="32269" y2="59218"/>
                        <a14:foregroundMark x1="32269" y1="59218" x2="30445" y2="53073"/>
                        <a14:foregroundMark x1="20867" y1="57781" x2="32155" y2="64405"/>
                        <a14:foregroundMark x1="32155" y1="64405" x2="30217" y2="57223"/>
                        <a14:foregroundMark x1="30217" y1="57223" x2="25314" y2="59138"/>
                        <a14:backgroundMark x1="6956" y1="8140" x2="6956" y2="8140"/>
                        <a14:backgroundMark x1="12694" y1="54209" x2="5131" y2="48843"/>
                        <a14:backgroundMark x1="5131" y1="48843" x2="456" y2="7981"/>
                        <a14:backgroundMark x1="456" y1="7981" x2="1026" y2="319"/>
                        <a14:backgroundMark x1="1026" y1="319" x2="13113" y2="160"/>
                        <a14:backgroundMark x1="72985" y1="1609" x2="95553" y2="2155"/>
                        <a14:backgroundMark x1="13113" y1="160" x2="53758" y2="1144"/>
                        <a14:backgroundMark x1="95553" y1="2155" x2="99202" y2="22985"/>
                        <a14:backgroundMark x1="99202" y1="22985" x2="96123" y2="33280"/>
                        <a14:backgroundMark x1="96123" y1="33280" x2="93270" y2="28819"/>
                        <a14:backgroundMark x1="95608" y1="45645" x2="99658" y2="31365"/>
                        <a14:backgroundMark x1="99658" y1="31365" x2="96465" y2="93136"/>
                        <a14:backgroundMark x1="96465" y1="93136" x2="87115" y2="97765"/>
                        <a14:backgroundMark x1="87115" y1="97765" x2="17104" y2="86353"/>
                        <a14:backgroundMark x1="17104" y1="86353" x2="10604" y2="79330"/>
                        <a14:backgroundMark x1="10604" y1="79330" x2="6842" y2="58101"/>
                        <a14:backgroundMark x1="6842" y1="58101" x2="8324" y2="49960"/>
                        <a14:backgroundMark x1="12803" y1="54399" x2="7640" y2="64725"/>
                        <a14:backgroundMark x1="7640" y1="64725" x2="10946" y2="76856"/>
                        <a14:backgroundMark x1="10946" y1="76856" x2="31471" y2="91939"/>
                        <a14:backgroundMark x1="31471" y1="91939" x2="58723" y2="96648"/>
                        <a14:backgroundMark x1="58723" y1="96648" x2="95439" y2="92338"/>
                        <a14:backgroundMark x1="95439" y1="92338" x2="97834" y2="58340"/>
                        <a14:backgroundMark x1="97834" y1="58340" x2="93243" y2="63741"/>
                        <a14:backgroundMark x1="16411" y1="60677" x2="13911" y2="65204"/>
                        <a14:backgroundMark x1="13911" y1="65204" x2="16876" y2="74222"/>
                        <a14:backgroundMark x1="16876" y1="74222" x2="24059" y2="81405"/>
                        <a14:backgroundMark x1="24059" y1="81405" x2="63398" y2="94094"/>
                        <a14:backgroundMark x1="63398" y1="94094" x2="80274" y2="95451"/>
                        <a14:backgroundMark x1="80274" y1="95451" x2="96693" y2="92259"/>
                        <a14:backgroundMark x1="96693" y1="92259" x2="94983" y2="78532"/>
                        <a14:backgroundMark x1="94983" y1="78532" x2="84297" y2="76100"/>
                        <a14:backgroundMark x1="20130" y1="66391" x2="17332" y2="71269"/>
                        <a14:backgroundMark x1="17332" y1="71269" x2="20981" y2="77813"/>
                        <a14:backgroundMark x1="20981" y1="77813" x2="37286" y2="87789"/>
                        <a14:backgroundMark x1="37286" y1="87789" x2="56784" y2="93615"/>
                        <a14:backgroundMark x1="56784" y1="93615" x2="67161" y2="93855"/>
                        <a14:backgroundMark x1="67161" y1="93855" x2="77195" y2="93775"/>
                        <a14:backgroundMark x1="77195" y1="93775" x2="90536" y2="91061"/>
                        <a14:backgroundMark x1="90536" y1="91061" x2="94185" y2="81484"/>
                        <a14:backgroundMark x1="94185" y1="81484" x2="86431" y2="76935"/>
                        <a14:backgroundMark x1="86431" y1="76935" x2="82431" y2="77096"/>
                        <a14:backgroundMark x1="22161" y1="68903" x2="19270" y2="73823"/>
                        <a14:backgroundMark x1="19270" y1="73823" x2="23603" y2="81564"/>
                        <a14:backgroundMark x1="23603" y1="81564" x2="33295" y2="87151"/>
                        <a14:backgroundMark x1="33295" y1="87151" x2="56556" y2="92658"/>
                        <a14:backgroundMark x1="56556" y1="92658" x2="67161" y2="93615"/>
                        <a14:backgroundMark x1="67161" y1="93615" x2="77651" y2="93136"/>
                        <a14:backgroundMark x1="77651" y1="93136" x2="92702" y2="89385"/>
                        <a14:backgroundMark x1="92702" y1="89385" x2="93843" y2="80128"/>
                        <a14:backgroundMark x1="93843" y1="80128" x2="82362" y2="77160"/>
                        <a14:backgroundMark x1="8210" y1="3352" x2="13341" y2="97446"/>
                        <a14:backgroundMark x1="13341" y1="97446" x2="91334" y2="91381"/>
                        <a14:backgroundMark x1="90398" y1="9877" x2="90308" y2="1995"/>
                        <a14:backgroundMark x1="90422" y1="11970" x2="90408" y2="10749"/>
                        <a14:backgroundMark x1="91334" y1="91381" x2="91072" y2="68595"/>
                        <a14:backgroundMark x1="41232" y1="3419" x2="10490" y2="4310"/>
                        <a14:backgroundMark x1="90308" y1="1995" x2="83474" y2="2193"/>
                        <a14:backgroundMark x1="10490" y1="4310" x2="4903" y2="6305"/>
                        <a14:backgroundMark x1="10810" y1="34230" x2="10967" y2="35266"/>
                        <a14:backgroundMark x1="6842" y1="8061" x2="10773" y2="33987"/>
                        <a14:backgroundMark x1="93211" y1="28638" x2="99316" y2="28970"/>
                        <a14:backgroundMark x1="99316" y1="28970" x2="96465" y2="10056"/>
                        <a14:backgroundMark x1="96465" y1="10056" x2="87571" y2="559"/>
                        <a14:backgroundMark x1="30663" y1="7318" x2="228" y2="10934"/>
                        <a14:backgroundMark x1="87571" y1="559" x2="81382" y2="1294"/>
                        <a14:backgroundMark x1="16762" y1="4310" x2="8552" y2="33839"/>
                        <a14:backgroundMark x1="8552" y1="33839" x2="10517" y2="38511"/>
                        <a14:backgroundMark x1="93197" y1="28596" x2="98290" y2="19952"/>
                        <a14:backgroundMark x1="95162" y1="17457" x2="92952" y2="15695"/>
                        <a14:backgroundMark x1="98290" y1="19952" x2="96329" y2="18389"/>
                        <a14:backgroundMark x1="47500" y1="2698" x2="47003" y2="2584"/>
                        <a14:backgroundMark x1="46180" y1="2394" x2="24059" y2="3671"/>
                        <a14:backgroundMark x1="24059" y1="3671" x2="456" y2="17797"/>
                        <a14:backgroundMark x1="35462" y1="1756" x2="24743" y2="4789"/>
                        <a14:backgroundMark x1="24743" y1="4789" x2="6385" y2="34397"/>
                        <a14:backgroundMark x1="6385" y1="34397" x2="10568" y2="39676"/>
                        <a14:backgroundMark x1="28244" y1="8517" x2="27480" y2="8619"/>
                        <a14:backgroundMark x1="24855" y1="10628" x2="11517" y2="20830"/>
                        <a14:backgroundMark x1="25843" y1="9872" x2="24966" y2="10543"/>
                        <a14:backgroundMark x1="27480" y1="8619" x2="26454" y2="9404"/>
                        <a14:backgroundMark x1="24799" y1="10612" x2="21665" y2="12211"/>
                        <a14:backgroundMark x1="26019" y1="9990" x2="24980" y2="10520"/>
                        <a14:backgroundMark x1="21665" y1="12211" x2="7184" y2="26177"/>
                        <a14:backgroundMark x1="7184" y1="26177" x2="3877" y2="39824"/>
                        <a14:backgroundMark x1="3877" y1="39824" x2="10753" y2="43904"/>
                        <a14:backgroundMark x1="39469" y1="3798" x2="37400" y2="3272"/>
                        <a14:backgroundMark x1="37400" y1="3272" x2="25770" y2="5746"/>
                        <a14:backgroundMark x1="25770" y1="5746" x2="22121" y2="8220"/>
                        <a14:backgroundMark x1="91643" y1="13216" x2="91562" y2="12690"/>
                        <a14:backgroundMark x1="92773" y1="20525" x2="92519" y2="18884"/>
                        <a14:backgroundMark x1="94755" y1="33360" x2="92852" y2="21040"/>
                        <a14:backgroundMark x1="91562" y1="12690" x2="90859" y2="12416"/>
                        <a14:backgroundMark x1="31857" y1="75761" x2="31015" y2="81325"/>
                        <a14:backgroundMark x1="31015" y1="81325" x2="51083" y2="90184"/>
                        <a14:backgroundMark x1="51083" y1="90184" x2="79704" y2="82841"/>
                        <a14:backgroundMark x1="79704" y1="82841" x2="96693" y2="63528"/>
                        <a14:backgroundMark x1="96693" y1="63528" x2="97149" y2="43815"/>
                        <a14:backgroundMark x1="97149" y1="43815" x2="95989" y2="42727"/>
                        <a14:backgroundMark x1="31773" y1="75721" x2="31699" y2="76057"/>
                        <a14:backgroundMark x1="31699" y1="76057" x2="50513" y2="85874"/>
                        <a14:backgroundMark x1="64984" y1="82936" x2="76853" y2="80527"/>
                        <a14:backgroundMark x1="64049" y1="83126" x2="64763" y2="82981"/>
                        <a14:backgroundMark x1="50513" y1="85874" x2="63824" y2="83172"/>
                        <a14:backgroundMark x1="93094" y1="64877" x2="93501" y2="64485"/>
                        <a14:backgroundMark x1="91931" y1="65997" x2="92610" y2="65343"/>
                        <a14:backgroundMark x1="84265" y1="73385" x2="84405" y2="73250"/>
                        <a14:backgroundMark x1="76853" y1="80527" x2="79271" y2="78197"/>
                        <a14:backgroundMark x1="94309" y1="58135" x2="95553" y2="48364"/>
                        <a14:backgroundMark x1="93817" y1="62000" x2="93928" y2="61127"/>
                        <a14:backgroundMark x1="93501" y1="64485" x2="93781" y2="62282"/>
                        <a14:backgroundMark x1="95553" y1="48364" x2="95284" y2="48122"/>
                        <a14:backgroundMark x1="40454" y1="80074" x2="42417" y2="83719"/>
                        <a14:backgroundMark x1="40211" y1="79622" x2="40393" y2="79960"/>
                        <a14:backgroundMark x1="42417" y1="83719" x2="70468" y2="84677"/>
                        <a14:backgroundMark x1="86554" y1="74832" x2="94071" y2="70231"/>
                        <a14:backgroundMark x1="81589" y1="77870" x2="86171" y2="75066"/>
                        <a14:backgroundMark x1="70468" y1="84677" x2="81157" y2="78135"/>
                        <a14:backgroundMark x1="94071" y1="70231" x2="93255" y2="63649"/>
                        <a14:backgroundMark x1="88469" y1="72353" x2="90308" y2="72386"/>
                        <a14:backgroundMark x1="90308" y1="72386" x2="99088" y2="60415"/>
                        <a14:backgroundMark x1="99088" y1="60415" x2="96465" y2="38787"/>
                        <a14:backgroundMark x1="96465" y1="38787" x2="95983" y2="38414"/>
                        <a14:backgroundMark x1="75249" y1="80752" x2="79019" y2="81484"/>
                        <a14:backgroundMark x1="58233" y1="77448" x2="58447" y2="77490"/>
                        <a14:backgroundMark x1="79019" y1="81484" x2="94983" y2="67598"/>
                        <a14:backgroundMark x1="94983" y1="67598" x2="97491" y2="46129"/>
                        <a14:backgroundMark x1="97491" y1="46129" x2="95947" y2="43052"/>
                        <a14:backgroundMark x1="66101" y1="82699" x2="73318" y2="85794"/>
                        <a14:backgroundMark x1="73318" y1="85794" x2="97834" y2="69513"/>
                        <a14:backgroundMark x1="97834" y1="69513" x2="96693" y2="51077"/>
                        <a14:backgroundMark x1="96693" y1="51077" x2="95147" y2="49174"/>
                        <a14:backgroundMark x1="64119" y1="83222" x2="76511" y2="84437"/>
                        <a14:backgroundMark x1="56949" y1="82519" x2="63946" y2="83205"/>
                        <a14:backgroundMark x1="55360" y1="82363" x2="55778" y2="82404"/>
                        <a14:backgroundMark x1="76511" y1="84437" x2="95667" y2="71189"/>
                        <a14:backgroundMark x1="92642" y1="26891" x2="92588" y2="26097"/>
                        <a14:backgroundMark x1="95667" y1="71189" x2="94501" y2="54111"/>
                        <a14:backgroundMark x1="92588" y1="26097" x2="92374" y2="26066"/>
                        <a14:backgroundMark x1="47004" y1="81072" x2="46978" y2="81165"/>
                        <a14:backgroundMark x1="46978" y1="81165" x2="47044" y2="81079"/>
                        <a14:backgroundMark x1="94343" y1="57310" x2="95097" y2="56664"/>
                        <a14:backgroundMark x1="92756" y1="66258" x2="88826" y2="82362"/>
                        <a14:backgroundMark x1="92974" y1="65366" x2="92792" y2="66113"/>
                        <a14:backgroundMark x1="93687" y1="62445" x2="93096" y2="64868"/>
                        <a14:backgroundMark x1="94008" y1="61128" x2="93796" y2="61995"/>
                        <a14:backgroundMark x1="95097" y1="56664" x2="94222" y2="60252"/>
                        <a14:backgroundMark x1="88826" y1="82362" x2="89624" y2="88268"/>
                        <a14:backgroundMark x1="79330" y1="78746" x2="76625" y2="87949"/>
                        <a14:backgroundMark x1="76625" y1="87949" x2="81098" y2="78322"/>
                        <a14:backgroundMark x1="83789" y1="76380" x2="83694" y2="76616"/>
                        <a14:backgroundMark x1="83694" y1="76616" x2="83838" y2="76353"/>
                        <a14:backgroundMark x1="84289" y1="76105" x2="74344" y2="94972"/>
                        <a14:backgroundMark x1="74344" y1="94972" x2="69555" y2="83001"/>
                        <a14:backgroundMark x1="69555" y1="83001" x2="57697" y2="93695"/>
                        <a14:backgroundMark x1="57697" y1="93695" x2="53650" y2="82190"/>
                        <a14:backgroundMark x1="49034" y1="81413" x2="36944" y2="93855"/>
                        <a14:backgroundMark x1="36944" y1="93855" x2="37033" y2="78240"/>
                        <a14:backgroundMark x1="33039" y1="76327" x2="20410" y2="84198"/>
                        <a14:backgroundMark x1="20410" y1="84198" x2="15621" y2="68955"/>
                        <a14:backgroundMark x1="15621" y1="68955" x2="5587" y2="89066"/>
                        <a14:backgroundMark x1="5587" y1="89066" x2="13113" y2="59058"/>
                        <a14:backgroundMark x1="13113" y1="59058" x2="2851" y2="88109"/>
                        <a14:backgroundMark x1="2851" y1="88109" x2="6956" y2="65523"/>
                        <a14:backgroundMark x1="6956" y1="65523" x2="1596" y2="82203"/>
                        <a14:backgroundMark x1="11179" y1="33317" x2="11859" y2="29848"/>
                        <a14:backgroundMark x1="10796" y1="35270" x2="10990" y2="34281"/>
                        <a14:backgroundMark x1="1596" y1="82203" x2="10452" y2="37024"/>
                        <a14:backgroundMark x1="11859" y1="29848" x2="6613" y2="45331"/>
                        <a14:backgroundMark x1="6613" y1="45331" x2="19498" y2="6704"/>
                        <a14:backgroundMark x1="19498" y1="6704" x2="8780" y2="34637"/>
                        <a14:backgroundMark x1="8780" y1="34637" x2="21665" y2="11572"/>
                        <a14:backgroundMark x1="21665" y1="11572" x2="20067" y2="18636"/>
                        <a14:backgroundMark x1="36865" y1="5428" x2="36944" y2="5267"/>
                        <a14:backgroundMark x1="36944" y1="5267" x2="36875" y2="5435"/>
                        <a14:backgroundMark x1="15507" y1="22027" x2="15436" y2="26286"/>
                        <a14:backgroundMark x1="13776" y1="50863" x2="13625" y2="51189"/>
                        <a14:backgroundMark x1="13573" y1="51203" x2="13686" y2="50865"/>
                        <a14:backgroundMark x1="23261" y1="12051" x2="16648" y2="19473"/>
                        <a14:backgroundMark x1="26857" y1="9204" x2="32041" y2="3990"/>
                        <a14:backgroundMark x1="25314" y1="10756" x2="26053" y2="10013"/>
                        <a14:backgroundMark x1="16648" y1="19473" x2="24094" y2="11984"/>
                        <a14:backgroundMark x1="32041" y1="3990" x2="31129" y2="7088"/>
                        <a14:backgroundMark x1="89505" y1="9321" x2="94413" y2="4789"/>
                        <a14:backgroundMark x1="94413" y1="4789" x2="90590" y2="9970"/>
                        <a14:backgroundMark x1="92080" y1="13661" x2="98974" y2="7183"/>
                        <a14:backgroundMark x1="91360" y1="19509" x2="90820" y2="20384"/>
                        <a14:backgroundMark x1="98974" y1="7183" x2="93369" y2="16257"/>
                        <a14:backgroundMark x1="92797" y1="20570" x2="94755" y2="18356"/>
                        <a14:backgroundMark x1="91187" y1="22390" x2="92619" y2="20771"/>
                        <a14:backgroundMark x1="93202" y1="21445" x2="91786" y2="24260"/>
                        <a14:backgroundMark x1="94755" y1="18356" x2="93238" y2="21372"/>
                        <a14:backgroundMark x1="92980" y1="27928" x2="99202" y2="22506"/>
                        <a14:backgroundMark x1="99202" y1="22506" x2="93831" y2="30544"/>
                        <a14:backgroundMark x1="4561" y1="53232" x2="684" y2="61373"/>
                        <a14:backgroundMark x1="684" y1="61373" x2="8780" y2="56345"/>
                        <a14:backgroundMark x1="8780" y1="56345" x2="4789" y2="70551"/>
                        <a14:backgroundMark x1="4789" y1="70551" x2="11907" y2="52839"/>
                        <a14:backgroundMark x1="11891" y1="52813" x2="114" y2="72785"/>
                        <a14:backgroundMark x1="114" y1="72785" x2="10034" y2="52913"/>
                        <a14:backgroundMark x1="10034" y1="52913" x2="3763" y2="75419"/>
                        <a14:backgroundMark x1="3763" y1="75419" x2="8666" y2="71429"/>
                        <a14:backgroundMark x1="85905" y1="4224" x2="86203" y2="3831"/>
                        <a14:backgroundMark x1="86203" y1="3831" x2="86504" y2="5073"/>
                        <a14:backgroundMark x1="89825" y1="11362" x2="99316" y2="5746"/>
                        <a14:backgroundMark x1="99316" y1="5746" x2="93025" y2="14626"/>
                        <a14:backgroundMark x1="66786" y1="82553" x2="62942" y2="84597"/>
                        <a14:backgroundMark x1="62942" y1="84597" x2="58267" y2="94254"/>
                        <a14:backgroundMark x1="58267" y1="94254" x2="74104" y2="80995"/>
                        <a14:backgroundMark x1="75123" y1="80779" x2="69213" y2="92099"/>
                        <a14:backgroundMark x1="69213" y1="92099" x2="75371" y2="85235"/>
                        <a14:backgroundMark x1="75371" y1="85235" x2="72520" y2="96089"/>
                        <a14:backgroundMark x1="72520" y1="96089" x2="77309" y2="95451"/>
                        <a14:backgroundMark x1="40365" y1="91939" x2="33523" y2="98563"/>
                        <a14:backgroundMark x1="33523" y1="98563" x2="44470" y2="85634"/>
                        <a14:backgroundMark x1="44470" y1="85634" x2="44470" y2="98883"/>
                        <a14:backgroundMark x1="44470" y1="98883" x2="55416" y2="90742"/>
                        <a14:backgroundMark x1="55416" y1="90742" x2="53022" y2="98484"/>
                        <a14:backgroundMark x1="53022" y1="98484" x2="66705" y2="87071"/>
                        <a14:backgroundMark x1="66705" y1="87071" x2="70239" y2="97925"/>
                        <a14:backgroundMark x1="70239" y1="97925" x2="96579" y2="92977"/>
                        <a14:backgroundMark x1="96579" y1="92977" x2="99658" y2="90423"/>
                        <a14:backgroundMark x1="78626" y1="79229" x2="72862" y2="88747"/>
                        <a14:backgroundMark x1="72862" y1="88747" x2="70924" y2="98324"/>
                        <a14:backgroundMark x1="70924" y1="98324" x2="91106" y2="79170"/>
                        <a14:backgroundMark x1="91106" y1="79170" x2="86203" y2="91141"/>
                        <a14:backgroundMark x1="86203" y1="91141" x2="96009" y2="87550"/>
                        <a14:backgroundMark x1="96009" y1="87550" x2="95895" y2="98085"/>
                        <a14:backgroundMark x1="95895" y1="98085" x2="99316" y2="96967"/>
                        <a14:backgroundMark x1="84493" y1="85076" x2="79247" y2="97845"/>
                        <a14:backgroundMark x1="79247" y1="97845" x2="95097" y2="75419"/>
                        <a14:backgroundMark x1="87685" y1="77973" x2="78221" y2="86113"/>
                        <a14:backgroundMark x1="78221" y1="86113" x2="88027" y2="79250"/>
                        <a14:backgroundMark x1="88027" y1="79250" x2="80844" y2="97287"/>
                        <a14:backgroundMark x1="6842" y1="84278" x2="3079" y2="90902"/>
                        <a14:backgroundMark x1="3079" y1="90902" x2="10718" y2="80527"/>
                        <a14:backgroundMark x1="10718" y1="80527" x2="3649" y2="98563"/>
                        <a14:backgroundMark x1="3649" y1="98563" x2="16648" y2="80846"/>
                        <a14:backgroundMark x1="16648" y1="80846" x2="10262" y2="99601"/>
                        <a14:backgroundMark x1="10262" y1="99601" x2="17104" y2="93456"/>
                        <a14:backgroundMark x1="17104" y1="93456" x2="28848" y2="97207"/>
                        <a14:backgroundMark x1="28848" y1="97207" x2="74686" y2="95611"/>
                        <a14:backgroundMark x1="74686" y1="95611" x2="76511" y2="96967"/>
                        <a14:backgroundMark x1="47434" y1="95451" x2="58039" y2="90742"/>
                        <a14:backgroundMark x1="58039" y1="90742" x2="57355" y2="98005"/>
                        <a14:backgroundMark x1="57355" y1="98005" x2="66591" y2="94014"/>
                        <a14:backgroundMark x1="66591" y1="94014" x2="78107" y2="96409"/>
                        <a14:backgroundMark x1="78107" y1="96409" x2="79133" y2="98404"/>
                        <a14:backgroundMark x1="42873" y1="99122" x2="58837" y2="94014"/>
                        <a14:backgroundMark x1="58837" y1="94014" x2="68415" y2="98723"/>
                        <a14:backgroundMark x1="68415" y1="98723" x2="81984" y2="97765"/>
                        <a14:backgroundMark x1="81984" y1="97765" x2="83352" y2="99441"/>
                        <a14:backgroundMark x1="12999" y1="90263" x2="24743" y2="87470"/>
                        <a14:backgroundMark x1="24743" y1="87470" x2="20639" y2="96010"/>
                        <a14:backgroundMark x1="20639" y1="96010" x2="28392" y2="84517"/>
                        <a14:backgroundMark x1="15393" y1="93855" x2="21437" y2="83400"/>
                        <a14:backgroundMark x1="21437" y1="83400" x2="22919" y2="90263"/>
                        <a14:backgroundMark x1="22919" y1="90263" x2="20182" y2="99122"/>
                        <a14:backgroundMark x1="20182" y1="99122" x2="25200" y2="91381"/>
                        <a14:backgroundMark x1="25200" y1="91381" x2="15849" y2="96967"/>
                        <a14:backgroundMark x1="15849" y1="96967" x2="23717" y2="89705"/>
                        <a14:backgroundMark x1="23717" y1="89705" x2="20068" y2="97207"/>
                        <a14:backgroundMark x1="20068" y1="97207" x2="14253" y2="91460"/>
                        <a14:backgroundMark x1="14253" y1="91460" x2="25314" y2="89785"/>
                        <a14:backgroundMark x1="25314" y1="89785" x2="14937" y2="92418"/>
                        <a14:backgroundMark x1="14937" y1="92418" x2="21437" y2="86034"/>
                        <a14:backgroundMark x1="21437" y1="86034" x2="20525" y2="93136"/>
                        <a14:backgroundMark x1="20525" y1="93136" x2="23945" y2="95611"/>
                        <a14:backgroundMark x1="54162" y1="98324" x2="61916" y2="93376"/>
                        <a14:backgroundMark x1="61916" y1="93376" x2="51083" y2="99681"/>
                        <a14:backgroundMark x1="51083" y1="99681" x2="46408" y2="95930"/>
                        <a14:backgroundMark x1="69555" y1="97366" x2="59863" y2="99441"/>
                        <a14:backgroundMark x1="59863" y1="99441" x2="60319" y2="90184"/>
                        <a14:backgroundMark x1="60319" y1="90184" x2="57469" y2="97606"/>
                        <a14:backgroundMark x1="57469" y1="97606" x2="64766" y2="92338"/>
                        <a14:backgroundMark x1="64766" y1="92338" x2="54732" y2="98563"/>
                        <a14:backgroundMark x1="54732" y1="98563" x2="72406" y2="98244"/>
                        <a14:backgroundMark x1="72406" y1="98244" x2="76739" y2="96329"/>
                        <a14:backgroundMark x1="75257" y1="1437" x2="50057" y2="319"/>
                        <a14:backgroundMark x1="50057" y1="319" x2="52109" y2="958"/>
                        <a14:backgroundMark x1="74914" y1="1995" x2="87115" y2="4070"/>
                        <a14:backgroundMark x1="72976" y1="1995" x2="92018" y2="14206"/>
                        <a14:backgroundMark x1="92018" y1="14206" x2="93843" y2="20990"/>
                      </a14:backgroundRemoval>
                    </a14:imgEffect>
                  </a14:imgLayer>
                </a14:imgProps>
              </a:ext>
            </a:extLst>
          </a:blip>
          <a:stretch>
            <a:fillRect/>
          </a:stretch>
        </p:blipFill>
        <p:spPr>
          <a:xfrm flipH="1">
            <a:off x="4111577" y="2697087"/>
            <a:ext cx="1888294" cy="2697871"/>
          </a:xfrm>
          <a:prstGeom prst="rect">
            <a:avLst/>
          </a:prstGeom>
          <a:noFill/>
        </p:spPr>
      </p:pic>
      <p:sp>
        <p:nvSpPr>
          <p:cNvPr id="7" name="TextBox 6">
            <a:extLst>
              <a:ext uri="{FF2B5EF4-FFF2-40B4-BE49-F238E27FC236}">
                <a16:creationId xmlns:a16="http://schemas.microsoft.com/office/drawing/2014/main" id="{FD5F201E-68A9-45AE-B2D5-39C9F3901D75}"/>
              </a:ext>
            </a:extLst>
          </p:cNvPr>
          <p:cNvSpPr txBox="1"/>
          <p:nvPr/>
        </p:nvSpPr>
        <p:spPr>
          <a:xfrm>
            <a:off x="7054948" y="4979294"/>
            <a:ext cx="1758815" cy="646331"/>
          </a:xfrm>
          <a:prstGeom prst="rect">
            <a:avLst/>
          </a:prstGeom>
          <a:noFill/>
        </p:spPr>
        <p:txBody>
          <a:bodyPr wrap="none" rtlCol="0">
            <a:spAutoFit/>
          </a:bodyPr>
          <a:lstStyle/>
          <a:p>
            <a:r>
              <a:rPr lang="en-US" dirty="0"/>
              <a:t>Emory Sen</a:t>
            </a:r>
          </a:p>
          <a:p>
            <a:r>
              <a:rPr lang="en-US" dirty="0"/>
              <a:t>INI Receptionist</a:t>
            </a:r>
          </a:p>
        </p:txBody>
      </p:sp>
      <p:pic>
        <p:nvPicPr>
          <p:cNvPr id="1032" name="Picture 8" descr="EmorySen">
            <a:extLst>
              <a:ext uri="{FF2B5EF4-FFF2-40B4-BE49-F238E27FC236}">
                <a16:creationId xmlns:a16="http://schemas.microsoft.com/office/drawing/2014/main" id="{2A294CA8-FC92-4DB3-A152-42C7153DCD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372" y="2258869"/>
            <a:ext cx="1722240" cy="26032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63A9F1-3DAF-448E-A67F-DD4745933337}"/>
              </a:ext>
            </a:extLst>
          </p:cNvPr>
          <p:cNvSpPr txBox="1"/>
          <p:nvPr/>
        </p:nvSpPr>
        <p:spPr>
          <a:xfrm>
            <a:off x="9043312" y="2981235"/>
            <a:ext cx="2662460" cy="1200329"/>
          </a:xfrm>
          <a:prstGeom prst="rect">
            <a:avLst/>
          </a:prstGeom>
          <a:noFill/>
        </p:spPr>
        <p:txBody>
          <a:bodyPr wrap="none" rtlCol="0">
            <a:spAutoFit/>
          </a:bodyPr>
          <a:lstStyle/>
          <a:p>
            <a:r>
              <a:rPr lang="en-US" dirty="0"/>
              <a:t>(Hint: She’s actually really</a:t>
            </a:r>
          </a:p>
          <a:p>
            <a:r>
              <a:rPr lang="en-US" dirty="0"/>
              <a:t>Helpful and friendly and</a:t>
            </a:r>
          </a:p>
          <a:p>
            <a:r>
              <a:rPr lang="en-US" dirty="0"/>
              <a:t>will gladly buzz you in and </a:t>
            </a:r>
          </a:p>
          <a:p>
            <a:r>
              <a:rPr lang="en-US" dirty="0"/>
              <a:t>Help you find my office)</a:t>
            </a:r>
          </a:p>
        </p:txBody>
      </p:sp>
    </p:spTree>
    <p:extLst>
      <p:ext uri="{BB962C8B-B14F-4D97-AF65-F5344CB8AC3E}">
        <p14:creationId xmlns:p14="http://schemas.microsoft.com/office/powerpoint/2010/main" val="298462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2C28-58C2-4849-88A5-01169F336ADD}"/>
              </a:ext>
            </a:extLst>
          </p:cNvPr>
          <p:cNvSpPr>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BD71FAB-0A35-4190-B6E7-75CC72144B53}"/>
              </a:ext>
            </a:extLst>
          </p:cNvPr>
          <p:cNvSpPr>
            <a:spLocks noGrp="1"/>
          </p:cNvSpPr>
          <p:nvPr>
            <p:ph idx="1"/>
          </p:nvPr>
        </p:nvSpPr>
        <p:spPr/>
        <p:txBody>
          <a:bodyPr/>
          <a:lstStyle/>
          <a:p>
            <a:r>
              <a:rPr lang="en-US" dirty="0"/>
              <a:t>Saksham</a:t>
            </a:r>
          </a:p>
          <a:p>
            <a:r>
              <a:rPr lang="en-US" dirty="0" err="1"/>
              <a:t>Mingjie</a:t>
            </a:r>
            <a:r>
              <a:rPr lang="en-US" dirty="0"/>
              <a:t> “Jack” Zhao</a:t>
            </a:r>
          </a:p>
          <a:p>
            <a:r>
              <a:rPr lang="en-US" dirty="0"/>
              <a:t>Office hours:  TBA</a:t>
            </a:r>
          </a:p>
          <a:p>
            <a:r>
              <a:rPr lang="en-US" dirty="0"/>
              <a:t>Email: staff-736@lists.andrew.cmu.edu</a:t>
            </a:r>
          </a:p>
        </p:txBody>
      </p:sp>
    </p:spTree>
    <p:extLst>
      <p:ext uri="{BB962C8B-B14F-4D97-AF65-F5344CB8AC3E}">
        <p14:creationId xmlns:p14="http://schemas.microsoft.com/office/powerpoint/2010/main" val="30057409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1029</TotalTime>
  <Words>1202</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MT</vt:lpstr>
      <vt:lpstr>Gallery</vt:lpstr>
      <vt:lpstr>14-736:  Distributed Systems</vt:lpstr>
      <vt:lpstr>Socrative</vt:lpstr>
      <vt:lpstr>Course Description</vt:lpstr>
      <vt:lpstr>Meeting Times</vt:lpstr>
      <vt:lpstr>Textbook </vt:lpstr>
      <vt:lpstr>Gregory Kesden</vt:lpstr>
      <vt:lpstr>http://www.andrew.cmu.edu/~gkesden/schedule.html </vt:lpstr>
      <vt:lpstr>Lion Guarding My Office</vt:lpstr>
      <vt:lpstr>Teaching Assistants</vt:lpstr>
      <vt:lpstr>Online Resources</vt:lpstr>
      <vt:lpstr>Assignments and Grading</vt:lpstr>
      <vt:lpstr>Important note ABOUT GRADING</vt:lpstr>
      <vt:lpstr>Homework</vt:lpstr>
      <vt:lpstr>Exams</vt:lpstr>
      <vt:lpstr>Projects (Tentative Plan, May Change)</vt:lpstr>
      <vt:lpstr>Grade Corrections</vt:lpstr>
      <vt:lpstr>Collaboration/Academic integrity</vt:lpstr>
      <vt:lpstr>Late Work?</vt:lpstr>
      <vt:lpstr>Electronically mediated communication</vt:lpstr>
      <vt:lpstr>Recording Prohibited</vt:lpstr>
      <vt:lpstr>Most Important thing: Your well-being and happiness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14-736:  Distributed Systems</dc:title>
  <dc:creator>Gregory Kesden</dc:creator>
  <cp:lastModifiedBy>Gregory Kesden</cp:lastModifiedBy>
  <cp:revision>15</cp:revision>
  <dcterms:created xsi:type="dcterms:W3CDTF">2018-01-16T07:27:13Z</dcterms:created>
  <dcterms:modified xsi:type="dcterms:W3CDTF">2019-01-15T14:44:54Z</dcterms:modified>
</cp:coreProperties>
</file>