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2BEB5E90-DB3F-4D25-8737-DDD3DD65A8D2}" type="datetimeFigureOut">
              <a:rPr lang="en-US" smtClean="0"/>
              <a:t>4/16/2017</a:t>
            </a:fld>
            <a:endParaRPr lang="en-US"/>
          </a:p>
        </p:txBody>
      </p:sp>
      <p:sp>
        <p:nvSpPr>
          <p:cNvPr id="4" name="Slide Image Placeholder 3"/>
          <p:cNvSpPr>
            <a:spLocks noGrp="1" noRot="1" noChangeAspect="1"/>
          </p:cNvSpPr>
          <p:nvPr>
            <p:ph type="sldImg" idx="2"/>
          </p:nvPr>
        </p:nvSpPr>
        <p:spPr>
          <a:xfrm>
            <a:off x="1624013" y="1257300"/>
            <a:ext cx="4524375"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42DBA4F-83B0-4091-B90C-ADC03EEA848C}" type="slidenum">
              <a:rPr lang="en-US" smtClean="0"/>
              <a:t>‹#›</a:t>
            </a:fld>
            <a:endParaRPr lang="en-US"/>
          </a:p>
        </p:txBody>
      </p:sp>
    </p:spTree>
    <p:extLst>
      <p:ext uri="{BB962C8B-B14F-4D97-AF65-F5344CB8AC3E}">
        <p14:creationId xmlns:p14="http://schemas.microsoft.com/office/powerpoint/2010/main" val="2934177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is D.</a:t>
            </a:r>
          </a:p>
          <a:p>
            <a:r>
              <a:rPr lang="en-US" dirty="0" smtClean="0"/>
              <a:t>A blank</a:t>
            </a:r>
            <a:r>
              <a:rPr lang="en-US" baseline="0" dirty="0" smtClean="0"/>
              <a:t> line separate the response header from the rest of the response, which can be binary data full of null bytes or line feed characters.</a:t>
            </a:r>
          </a:p>
          <a:p>
            <a:r>
              <a:rPr lang="en-US" dirty="0" smtClean="0"/>
              <a:t>Normally in</a:t>
            </a:r>
            <a:r>
              <a:rPr lang="en-US" baseline="0" dirty="0" smtClean="0"/>
              <a:t> HTTP/1.0 the connection is closed after, so the client would indeed see EOF. The connection can close for other reasons though, and one can’t tell if this was due to an abnormal cause unless the response length is specified.</a:t>
            </a:r>
          </a:p>
        </p:txBody>
      </p:sp>
      <p:sp>
        <p:nvSpPr>
          <p:cNvPr id="4" name="Slide Number Placeholder 3"/>
          <p:cNvSpPr>
            <a:spLocks noGrp="1"/>
          </p:cNvSpPr>
          <p:nvPr>
            <p:ph type="sldNum" sz="quarter" idx="10"/>
          </p:nvPr>
        </p:nvSpPr>
        <p:spPr/>
        <p:txBody>
          <a:bodyPr/>
          <a:lstStyle/>
          <a:p>
            <a:fld id="{F42DBA4F-83B0-4091-B90C-ADC03EEA848C}" type="slidenum">
              <a:rPr lang="en-US" smtClean="0"/>
              <a:t>6</a:t>
            </a:fld>
            <a:endParaRPr lang="en-US"/>
          </a:p>
        </p:txBody>
      </p:sp>
    </p:spTree>
    <p:extLst>
      <p:ext uri="{BB962C8B-B14F-4D97-AF65-F5344CB8AC3E}">
        <p14:creationId xmlns:p14="http://schemas.microsoft.com/office/powerpoint/2010/main" val="176221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3"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4" name="PlaceHolder 5"/>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6"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7" name="PlaceHolder 3"/>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38" name="Picture 37"/>
          <p:cNvPicPr/>
          <p:nvPr/>
        </p:nvPicPr>
        <p:blipFill>
          <a:blip r:embed="rId2"/>
          <a:stretch/>
        </p:blipFill>
        <p:spPr>
          <a:xfrm>
            <a:off x="2079000" y="1604520"/>
            <a:ext cx="4985280" cy="3977280"/>
          </a:xfrm>
          <a:prstGeom prst="rect">
            <a:avLst/>
          </a:prstGeom>
          <a:ln>
            <a:noFill/>
          </a:ln>
        </p:spPr>
      </p:pic>
      <p:pic>
        <p:nvPicPr>
          <p:cNvPr id="39" name="Picture 38"/>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9"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1"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2" name="PlaceHolder 3"/>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6" name="PlaceHolder 4"/>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1"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2"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3"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4" name="PlaceHolder 5"/>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6"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7" name="PlaceHolder 3"/>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78" name="Picture 77"/>
          <p:cNvPicPr/>
          <p:nvPr/>
        </p:nvPicPr>
        <p:blipFill>
          <a:blip r:embed="rId2"/>
          <a:stretch/>
        </p:blipFill>
        <p:spPr>
          <a:xfrm>
            <a:off x="2079000" y="1604520"/>
            <a:ext cx="4985280" cy="3977280"/>
          </a:xfrm>
          <a:prstGeom prst="rect">
            <a:avLst/>
          </a:prstGeom>
          <a:ln>
            <a:noFill/>
          </a:ln>
        </p:spPr>
      </p:pic>
      <p:pic>
        <p:nvPicPr>
          <p:cNvPr id="79" name="Picture 78"/>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CustomShape 1"/>
          <p:cNvSpPr/>
          <p:nvPr/>
        </p:nvSpPr>
        <p:spPr>
          <a:xfrm>
            <a:off x="0" y="0"/>
            <a:ext cx="9142200" cy="226800"/>
          </a:xfrm>
          <a:prstGeom prst="rect">
            <a:avLst/>
          </a:prstGeom>
          <a:solidFill>
            <a:srgbClr val="990000"/>
          </a:solidFill>
          <a:ln w="9360">
            <a:noFill/>
          </a:ln>
        </p:spPr>
        <p:style>
          <a:lnRef idx="0">
            <a:scrgbClr r="0" g="0" b="0"/>
          </a:lnRef>
          <a:fillRef idx="0">
            <a:scrgbClr r="0" g="0" b="0"/>
          </a:fillRef>
          <a:effectRef idx="0">
            <a:scrgbClr r="0" g="0" b="0"/>
          </a:effectRef>
          <a:fontRef idx="minor"/>
        </p:style>
      </p:sp>
      <p:sp>
        <p:nvSpPr>
          <p:cNvPr id="7" name="CustomShape 2"/>
          <p:cNvSpPr/>
          <p:nvPr/>
        </p:nvSpPr>
        <p:spPr>
          <a:xfrm>
            <a:off x="7897680" y="-27000"/>
            <a:ext cx="1307880" cy="271440"/>
          </a:xfrm>
          <a:prstGeom prst="rect">
            <a:avLst/>
          </a:prstGeom>
          <a:noFill/>
          <a:ln w="255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1" strike="noStrike" spc="-1">
                <a:solidFill>
                  <a:srgbClr val="FFFFFF"/>
                </a:solidFill>
                <a:uFill>
                  <a:solidFill>
                    <a:srgbClr val="FFFFFF"/>
                  </a:solidFill>
                </a:uFill>
                <a:latin typeface="Times New Roman"/>
                <a:ea typeface="DejaVu Sans"/>
              </a:rPr>
              <a:t>Carnegie Mellon</a:t>
            </a:r>
            <a:endParaRPr lang="en-US" sz="1800" b="0" strike="noStrike" spc="-1">
              <a:solidFill>
                <a:srgbClr val="000000"/>
              </a:solidFill>
              <a:uFill>
                <a:solidFill>
                  <a:srgbClr val="FFFFFF"/>
                </a:solidFill>
              </a:uFill>
              <a:latin typeface="Arial"/>
            </a:endParaRPr>
          </a:p>
        </p:txBody>
      </p:sp>
      <p:sp>
        <p:nvSpPr>
          <p:cNvPr id="2" name="CustomShape 3"/>
          <p:cNvSpPr/>
          <p:nvPr/>
        </p:nvSpPr>
        <p:spPr>
          <a:xfrm>
            <a:off x="8638200" y="6611760"/>
            <a:ext cx="722160" cy="2430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fld id="{F813A6CD-33BC-42FA-8C0C-67EB762DBB6F}" type="slidenum">
              <a:rPr lang="en-US" sz="1000" b="1" strike="noStrike" spc="-1">
                <a:solidFill>
                  <a:srgbClr val="000000"/>
                </a:solidFill>
                <a:uFill>
                  <a:solidFill>
                    <a:srgbClr val="FFFFFF"/>
                  </a:solidFill>
                </a:uFill>
                <a:latin typeface="Calibri"/>
                <a:ea typeface="ＭＳ Ｐゴシック"/>
              </a:rPr>
              <a:t>‹#›</a:t>
            </a:fld>
            <a:endParaRPr lang="en-US" sz="1800" b="0" strike="noStrike" spc="-1">
              <a:solidFill>
                <a:srgbClr val="000000"/>
              </a:solidFill>
              <a:uFill>
                <a:solidFill>
                  <a:srgbClr val="FFFFFF"/>
                </a:solidFill>
              </a:uFill>
              <a:latin typeface="Arial"/>
            </a:endParaRPr>
          </a:p>
        </p:txBody>
      </p:sp>
      <p:sp>
        <p:nvSpPr>
          <p:cNvPr id="3" name="CustomShape 4"/>
          <p:cNvSpPr/>
          <p:nvPr/>
        </p:nvSpPr>
        <p:spPr>
          <a:xfrm>
            <a:off x="21960" y="6629400"/>
            <a:ext cx="4567320" cy="2412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000" b="0" strike="noStrike" spc="-1">
                <a:solidFill>
                  <a:srgbClr val="000000"/>
                </a:solidFill>
                <a:uFill>
                  <a:solidFill>
                    <a:srgbClr val="FFFFFF"/>
                  </a:solidFill>
                </a:uFill>
                <a:latin typeface="Calibri"/>
                <a:ea typeface="ＭＳ Ｐゴシック"/>
              </a:rPr>
              <a:t>Bryant and O’Hallaron, Computer Systems: A Programmer’s Perspective, Third Edition</a:t>
            </a:r>
            <a:endParaRPr lang="en-US" sz="1800" b="0" strike="noStrike" spc="-1">
              <a:solidFill>
                <a:srgbClr val="000000"/>
              </a:solidFill>
              <a:uFill>
                <a:solidFill>
                  <a:srgbClr val="FFFFFF"/>
                </a:solidFill>
              </a:uFill>
              <a:latin typeface="Arial"/>
            </a:endParaRPr>
          </a:p>
        </p:txBody>
      </p:sp>
      <p:sp>
        <p:nvSpPr>
          <p:cNvPr id="4" name="PlaceHolder 5"/>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5" name="PlaceHolder 6"/>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 name="CustomShape 1"/>
          <p:cNvSpPr/>
          <p:nvPr/>
        </p:nvSpPr>
        <p:spPr>
          <a:xfrm>
            <a:off x="0" y="0"/>
            <a:ext cx="9142200" cy="226800"/>
          </a:xfrm>
          <a:prstGeom prst="rect">
            <a:avLst/>
          </a:prstGeom>
          <a:solidFill>
            <a:srgbClr val="990000"/>
          </a:solidFill>
          <a:ln w="9360">
            <a:noFill/>
          </a:ln>
        </p:spPr>
        <p:style>
          <a:lnRef idx="0">
            <a:scrgbClr r="0" g="0" b="0"/>
          </a:lnRef>
          <a:fillRef idx="0">
            <a:scrgbClr r="0" g="0" b="0"/>
          </a:fillRef>
          <a:effectRef idx="0">
            <a:scrgbClr r="0" g="0" b="0"/>
          </a:effectRef>
          <a:fontRef idx="minor"/>
        </p:style>
      </p:sp>
      <p:sp>
        <p:nvSpPr>
          <p:cNvPr id="41" name="CustomShape 2"/>
          <p:cNvSpPr/>
          <p:nvPr/>
        </p:nvSpPr>
        <p:spPr>
          <a:xfrm>
            <a:off x="7897680" y="-27000"/>
            <a:ext cx="1307880" cy="271440"/>
          </a:xfrm>
          <a:prstGeom prst="rect">
            <a:avLst/>
          </a:prstGeom>
          <a:noFill/>
          <a:ln w="255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1" strike="noStrike" spc="-1">
                <a:solidFill>
                  <a:srgbClr val="FFFFFF"/>
                </a:solidFill>
                <a:uFill>
                  <a:solidFill>
                    <a:srgbClr val="FFFFFF"/>
                  </a:solidFill>
                </a:uFill>
                <a:latin typeface="Times New Roman"/>
                <a:ea typeface="DejaVu Sans"/>
              </a:rPr>
              <a:t>Carnegie Mellon</a:t>
            </a:r>
            <a:endParaRPr lang="en-US" sz="1800" b="0" strike="noStrike" spc="-1">
              <a:solidFill>
                <a:srgbClr val="000000"/>
              </a:solidFill>
              <a:uFill>
                <a:solidFill>
                  <a:srgbClr val="FFFFFF"/>
                </a:solidFill>
              </a:uFill>
              <a:latin typeface="Arial"/>
            </a:endParaRPr>
          </a:p>
        </p:txBody>
      </p:sp>
      <p:sp>
        <p:nvSpPr>
          <p:cNvPr id="42" name="CustomShape 3"/>
          <p:cNvSpPr/>
          <p:nvPr/>
        </p:nvSpPr>
        <p:spPr>
          <a:xfrm>
            <a:off x="8638200" y="6611760"/>
            <a:ext cx="722160" cy="2430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fld id="{FB1F3B4F-E396-4946-9CD0-C3A67CC97C03}" type="slidenum">
              <a:rPr lang="en-US" sz="1000" b="1" strike="noStrike" spc="-1">
                <a:solidFill>
                  <a:srgbClr val="000000"/>
                </a:solidFill>
                <a:uFill>
                  <a:solidFill>
                    <a:srgbClr val="FFFFFF"/>
                  </a:solidFill>
                </a:uFill>
                <a:latin typeface="Calibri"/>
                <a:ea typeface="ＭＳ Ｐゴシック"/>
              </a:rPr>
              <a:t>‹#›</a:t>
            </a:fld>
            <a:endParaRPr lang="en-US" sz="1800" b="0" strike="noStrike" spc="-1">
              <a:solidFill>
                <a:srgbClr val="000000"/>
              </a:solidFill>
              <a:uFill>
                <a:solidFill>
                  <a:srgbClr val="FFFFFF"/>
                </a:solidFill>
              </a:uFill>
              <a:latin typeface="Arial"/>
            </a:endParaRPr>
          </a:p>
        </p:txBody>
      </p:sp>
      <p:sp>
        <p:nvSpPr>
          <p:cNvPr id="43" name="CustomShape 4"/>
          <p:cNvSpPr/>
          <p:nvPr/>
        </p:nvSpPr>
        <p:spPr>
          <a:xfrm>
            <a:off x="21960" y="6629400"/>
            <a:ext cx="4567320" cy="2412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000" b="0" strike="noStrike" spc="-1">
                <a:solidFill>
                  <a:srgbClr val="000000"/>
                </a:solidFill>
                <a:uFill>
                  <a:solidFill>
                    <a:srgbClr val="FFFFFF"/>
                  </a:solidFill>
                </a:uFill>
                <a:latin typeface="Calibri"/>
                <a:ea typeface="ＭＳ Ｐゴシック"/>
              </a:rPr>
              <a:t>Bryant and O’Hallaron, Computer Systems: A Programmer’s Perspective, Third Edition</a:t>
            </a:r>
            <a:endParaRPr lang="en-US" sz="1800" b="0" strike="noStrike" spc="-1">
              <a:solidFill>
                <a:srgbClr val="000000"/>
              </a:solidFill>
              <a:uFill>
                <a:solidFill>
                  <a:srgbClr val="FFFFFF"/>
                </a:solidFill>
              </a:uFill>
              <a:latin typeface="Arial"/>
            </a:endParaRPr>
          </a:p>
        </p:txBody>
      </p:sp>
      <p:sp>
        <p:nvSpPr>
          <p:cNvPr id="44" name="PlaceHolder 5"/>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45" name="PlaceHolder 6"/>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www.cs.cmu.edu/"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85800" y="1707840"/>
            <a:ext cx="7770600" cy="14680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Recitation 12: ProxyLab Part 1</a:t>
            </a:r>
            <a:endParaRPr lang="en-US" sz="1800" b="0" strike="noStrike" spc="-1">
              <a:solidFill>
                <a:srgbClr val="000000"/>
              </a:solidFill>
              <a:uFill>
                <a:solidFill>
                  <a:srgbClr val="FFFFFF"/>
                </a:solidFill>
              </a:uFill>
              <a:latin typeface="Arial"/>
            </a:endParaRPr>
          </a:p>
        </p:txBody>
      </p:sp>
      <p:sp>
        <p:nvSpPr>
          <p:cNvPr id="81" name="CustomShape 2"/>
          <p:cNvSpPr/>
          <p:nvPr/>
        </p:nvSpPr>
        <p:spPr>
          <a:xfrm>
            <a:off x="685800" y="3886200"/>
            <a:ext cx="7675560" cy="17506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000" b="0" strike="noStrike" spc="-1">
                <a:solidFill>
                  <a:srgbClr val="000000"/>
                </a:solidFill>
                <a:uFill>
                  <a:solidFill>
                    <a:srgbClr val="FFFFFF"/>
                  </a:solidFill>
                </a:uFill>
                <a:latin typeface="Calibri"/>
                <a:ea typeface="ＭＳ Ｐゴシック"/>
              </a:rPr>
              <a:t>Instructor: TA(s)</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57"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pc="-1" dirty="0">
                <a:solidFill>
                  <a:srgbClr val="000000"/>
                </a:solidFill>
                <a:uFill>
                  <a:solidFill>
                    <a:srgbClr val="FFFFFF"/>
                  </a:solidFill>
                </a:uFill>
                <a:latin typeface="Calibri"/>
                <a:ea typeface="ＭＳ Ｐゴシック"/>
              </a:rPr>
              <a:t>See the instructions written in the telnet results to set up the echo server. Get someone nearby to connect using the echo client.</a:t>
            </a:r>
          </a:p>
          <a:p>
            <a:pPr marL="343080" indent="-341280">
              <a:lnSpc>
                <a:spcPct val="100000"/>
              </a:lnSpc>
              <a:buClr>
                <a:srgbClr val="990000"/>
              </a:buClr>
              <a:buSzPct val="60000"/>
              <a:buFont typeface="Wingdings 2" charset="2"/>
              <a:buChar char=""/>
            </a:pPr>
            <a:endParaRPr lang="en-US" sz="2400" b="1" spc="-1" dirty="0">
              <a:solidFill>
                <a:srgbClr val="000000"/>
              </a:solidFill>
              <a:uFill>
                <a:solidFill>
                  <a:srgbClr val="FFFFFF"/>
                </a:solidFill>
              </a:uFill>
              <a:latin typeface="Calibri"/>
              <a:ea typeface="ＭＳ Ｐゴシック"/>
            </a:endParaRPr>
          </a:p>
          <a:p>
            <a:pPr marL="343080" indent="-341280">
              <a:lnSpc>
                <a:spcPct val="100000"/>
              </a:lnSpc>
              <a:buClr>
                <a:srgbClr val="990000"/>
              </a:buClr>
              <a:buSzPct val="60000"/>
              <a:buFont typeface="Wingdings 2" charset="2"/>
              <a:buChar char=""/>
            </a:pPr>
            <a:r>
              <a:rPr lang="en-US" sz="2400" b="1" strike="noStrike" spc="-1" dirty="0" smtClean="0">
                <a:solidFill>
                  <a:srgbClr val="000000"/>
                </a:solidFill>
                <a:uFill>
                  <a:solidFill>
                    <a:srgbClr val="FFFFFF"/>
                  </a:solidFill>
                </a:uFill>
                <a:latin typeface="Calibri"/>
                <a:ea typeface="ＭＳ Ｐゴシック"/>
              </a:rPr>
              <a:t>What </a:t>
            </a:r>
            <a:r>
              <a:rPr lang="en-US" sz="2400" b="1" strike="noStrike" spc="-1" dirty="0">
                <a:solidFill>
                  <a:srgbClr val="000000"/>
                </a:solidFill>
                <a:uFill>
                  <a:solidFill>
                    <a:srgbClr val="FFFFFF"/>
                  </a:solidFill>
                </a:uFill>
                <a:latin typeface="Calibri"/>
                <a:ea typeface="ＭＳ Ｐゴシック"/>
              </a:rPr>
              <a:t>does </a:t>
            </a:r>
            <a:r>
              <a:rPr lang="en-US" sz="2400" b="1" strike="noStrike" spc="-1" dirty="0" err="1">
                <a:solidFill>
                  <a:srgbClr val="000000"/>
                </a:solidFill>
                <a:uFill>
                  <a:solidFill>
                    <a:srgbClr val="FFFFFF"/>
                  </a:solidFill>
                </a:uFill>
                <a:latin typeface="Calibri"/>
                <a:ea typeface="ＭＳ Ｐゴシック"/>
              </a:rPr>
              <a:t>echoserver</a:t>
            </a:r>
            <a:r>
              <a:rPr lang="en-US" sz="2400" b="1" strike="noStrike" spc="-1" dirty="0">
                <a:solidFill>
                  <a:srgbClr val="000000"/>
                </a:solidFill>
                <a:uFill>
                  <a:solidFill>
                    <a:srgbClr val="FFFFFF"/>
                  </a:solidFill>
                </a:uFill>
                <a:latin typeface="Calibri"/>
                <a:ea typeface="ＭＳ Ｐゴシック"/>
              </a:rPr>
              <a:t> output? (Sample output:)</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 ./</a:t>
            </a:r>
            <a:r>
              <a:rPr lang="en-US" sz="1400" b="1" strike="noStrike" spc="-1" dirty="0" err="1">
                <a:solidFill>
                  <a:srgbClr val="000000"/>
                </a:solidFill>
                <a:uFill>
                  <a:solidFill>
                    <a:srgbClr val="FFFFFF"/>
                  </a:solidFill>
                </a:uFill>
                <a:latin typeface="Courier New"/>
                <a:ea typeface="ＭＳ Ｐゴシック"/>
              </a:rPr>
              <a:t>echoserver</a:t>
            </a:r>
            <a:r>
              <a:rPr lang="en-US" sz="1400" b="1" strike="noStrike" spc="-1" dirty="0">
                <a:solidFill>
                  <a:srgbClr val="000000"/>
                </a:solidFill>
                <a:uFill>
                  <a:solidFill>
                    <a:srgbClr val="FFFFFF"/>
                  </a:solidFill>
                </a:uFill>
                <a:latin typeface="Courier New"/>
                <a:ea typeface="ＭＳ Ｐゴシック"/>
              </a:rPr>
              <a:t> </a:t>
            </a:r>
            <a:r>
              <a:rPr lang="en-US" sz="1400" b="0" strike="noStrike" spc="-1" dirty="0">
                <a:solidFill>
                  <a:srgbClr val="000000"/>
                </a:solidFill>
                <a:uFill>
                  <a:solidFill>
                    <a:srgbClr val="FFFFFF"/>
                  </a:solidFill>
                </a:uFill>
                <a:latin typeface="Courier New"/>
                <a:ea typeface="ＭＳ Ｐゴシック"/>
              </a:rPr>
              <a:t>10101</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Accepted connection from </a:t>
            </a:r>
            <a:r>
              <a:rPr lang="en-US" sz="1400" b="0" u="sng" strike="noStrike" spc="-1" dirty="0">
                <a:solidFill>
                  <a:srgbClr val="000000"/>
                </a:solidFill>
                <a:uFill>
                  <a:solidFill>
                    <a:srgbClr val="FFFFFF"/>
                  </a:solidFill>
                </a:uFill>
                <a:latin typeface="Courier New"/>
                <a:ea typeface="ＭＳ Ｐゴシック"/>
              </a:rPr>
              <a:t>hammerheadshark.ics.cs.cmu.edu</a:t>
            </a:r>
            <a:r>
              <a:rPr lang="en-US" sz="1400" b="1" strike="noStrike" spc="-1" dirty="0">
                <a:solidFill>
                  <a:srgbClr val="000000"/>
                </a:solidFill>
                <a:uFill>
                  <a:solidFill>
                    <a:srgbClr val="FFFFFF"/>
                  </a:solidFill>
                </a:uFill>
                <a:latin typeface="Courier New"/>
                <a:ea typeface="ＭＳ Ｐゴシック"/>
              </a:rPr>
              <a:t>:</a:t>
            </a:r>
            <a:r>
              <a:rPr lang="en-US" sz="1400" b="0" u="sng" strike="noStrike" spc="-1" dirty="0">
                <a:solidFill>
                  <a:srgbClr val="000000"/>
                </a:solidFill>
                <a:uFill>
                  <a:solidFill>
                    <a:srgbClr val="FFFFFF"/>
                  </a:solidFill>
                </a:uFill>
                <a:latin typeface="Courier New"/>
                <a:ea typeface="ＭＳ Ｐゴシック"/>
              </a:rPr>
              <a:t>46422</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hammerheadshark.ics.cs.cmu.edu:46422 sent 6 bytes</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Disconnected from hammerheadshark.ics.cs.cmu.edu:46422</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
        <p:nvSpPr>
          <p:cNvPr id="158" name="Line 3"/>
          <p:cNvSpPr/>
          <p:nvPr/>
        </p:nvSpPr>
        <p:spPr>
          <a:xfrm flipV="1">
            <a:off x="4389120" y="3650989"/>
            <a:ext cx="457200" cy="192024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59" name="Line 4"/>
          <p:cNvSpPr/>
          <p:nvPr/>
        </p:nvSpPr>
        <p:spPr>
          <a:xfrm flipV="1">
            <a:off x="5760720" y="3650989"/>
            <a:ext cx="914400" cy="155448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60" name="Line 5"/>
          <p:cNvSpPr/>
          <p:nvPr/>
        </p:nvSpPr>
        <p:spPr>
          <a:xfrm flipV="1">
            <a:off x="1645920" y="3468109"/>
            <a:ext cx="640080" cy="164592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61" name="CustomShape 6"/>
          <p:cNvSpPr/>
          <p:nvPr/>
        </p:nvSpPr>
        <p:spPr>
          <a:xfrm>
            <a:off x="822960" y="5151829"/>
            <a:ext cx="1471680" cy="60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b="0" strike="noStrike" spc="-1">
                <a:solidFill>
                  <a:srgbClr val="000000"/>
                </a:solidFill>
                <a:uFill>
                  <a:solidFill>
                    <a:srgbClr val="FFFFFF"/>
                  </a:solidFill>
                </a:uFill>
                <a:latin typeface="Arial"/>
                <a:ea typeface="DejaVu Sans"/>
              </a:rPr>
              <a:t>Server</a:t>
            </a:r>
            <a:endParaRPr lang="en-US" sz="1800" b="0" strike="noStrike" spc="-1">
              <a:solidFill>
                <a:srgbClr val="000000"/>
              </a:solidFill>
              <a:uFill>
                <a:solidFill>
                  <a:srgbClr val="FFFFFF"/>
                </a:solidFill>
              </a:uFill>
              <a:latin typeface="Arial"/>
            </a:endParaRPr>
          </a:p>
          <a:p>
            <a:pPr algn="ctr">
              <a:lnSpc>
                <a:spcPct val="100000"/>
              </a:lnSpc>
            </a:pPr>
            <a:r>
              <a:rPr lang="en-US" sz="1800" b="0" strike="noStrike" spc="-1">
                <a:solidFill>
                  <a:srgbClr val="000000"/>
                </a:solidFill>
                <a:uFill>
                  <a:solidFill>
                    <a:srgbClr val="FFFFFF"/>
                  </a:solidFill>
                </a:uFill>
                <a:latin typeface="Arial"/>
                <a:ea typeface="DejaVu Sans"/>
              </a:rPr>
              <a:t>listening port</a:t>
            </a:r>
            <a:endParaRPr lang="en-US" sz="1800" b="0" strike="noStrike" spc="-1">
              <a:solidFill>
                <a:srgbClr val="000000"/>
              </a:solidFill>
              <a:uFill>
                <a:solidFill>
                  <a:srgbClr val="FFFFFF"/>
                </a:solidFill>
              </a:uFill>
              <a:latin typeface="Arial"/>
            </a:endParaRPr>
          </a:p>
        </p:txBody>
      </p:sp>
      <p:sp>
        <p:nvSpPr>
          <p:cNvPr id="162" name="CustomShape 7"/>
          <p:cNvSpPr/>
          <p:nvPr/>
        </p:nvSpPr>
        <p:spPr>
          <a:xfrm>
            <a:off x="3931920" y="5609029"/>
            <a:ext cx="821520" cy="60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b="0" strike="noStrike" spc="-1">
                <a:solidFill>
                  <a:srgbClr val="000000"/>
                </a:solidFill>
                <a:uFill>
                  <a:solidFill>
                    <a:srgbClr val="FFFFFF"/>
                  </a:solidFill>
                </a:uFill>
                <a:latin typeface="Arial"/>
                <a:ea typeface="DejaVu Sans"/>
              </a:rPr>
              <a:t>Client</a:t>
            </a:r>
            <a:endParaRPr lang="en-US" sz="1800" b="0" strike="noStrike" spc="-1">
              <a:solidFill>
                <a:srgbClr val="000000"/>
              </a:solidFill>
              <a:uFill>
                <a:solidFill>
                  <a:srgbClr val="FFFFFF"/>
                </a:solidFill>
              </a:uFill>
              <a:latin typeface="Arial"/>
            </a:endParaRPr>
          </a:p>
          <a:p>
            <a:pPr algn="ctr">
              <a:lnSpc>
                <a:spcPct val="100000"/>
              </a:lnSpc>
            </a:pPr>
            <a:r>
              <a:rPr lang="en-US" sz="1800" b="0" strike="noStrike" spc="-1">
                <a:solidFill>
                  <a:srgbClr val="000000"/>
                </a:solidFill>
                <a:uFill>
                  <a:solidFill>
                    <a:srgbClr val="FFFFFF"/>
                  </a:solidFill>
                </a:uFill>
                <a:latin typeface="Arial"/>
                <a:ea typeface="DejaVu Sans"/>
              </a:rPr>
              <a:t>host</a:t>
            </a:r>
            <a:endParaRPr lang="en-US" sz="1800" b="0" strike="noStrike" spc="-1">
              <a:solidFill>
                <a:srgbClr val="000000"/>
              </a:solidFill>
              <a:uFill>
                <a:solidFill>
                  <a:srgbClr val="FFFFFF"/>
                </a:solidFill>
              </a:uFill>
              <a:latin typeface="Arial"/>
            </a:endParaRPr>
          </a:p>
        </p:txBody>
      </p:sp>
      <p:sp>
        <p:nvSpPr>
          <p:cNvPr id="163" name="CustomShape 8"/>
          <p:cNvSpPr/>
          <p:nvPr/>
        </p:nvSpPr>
        <p:spPr>
          <a:xfrm>
            <a:off x="5303520" y="5296909"/>
            <a:ext cx="821520" cy="60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b="0" strike="noStrike" spc="-1">
                <a:solidFill>
                  <a:srgbClr val="000000"/>
                </a:solidFill>
                <a:uFill>
                  <a:solidFill>
                    <a:srgbClr val="FFFFFF"/>
                  </a:solidFill>
                </a:uFill>
                <a:latin typeface="Arial"/>
                <a:ea typeface="DejaVu Sans"/>
              </a:rPr>
              <a:t>Client</a:t>
            </a:r>
            <a:endParaRPr lang="en-US" sz="1800" b="0" strike="noStrike" spc="-1">
              <a:solidFill>
                <a:srgbClr val="000000"/>
              </a:solidFill>
              <a:uFill>
                <a:solidFill>
                  <a:srgbClr val="FFFFFF"/>
                </a:solidFill>
              </a:uFill>
              <a:latin typeface="Arial"/>
            </a:endParaRPr>
          </a:p>
          <a:p>
            <a:pPr algn="ctr">
              <a:lnSpc>
                <a:spcPct val="100000"/>
              </a:lnSpc>
            </a:pPr>
            <a:r>
              <a:rPr lang="en-US" sz="1800" b="0" strike="noStrike" spc="-1">
                <a:solidFill>
                  <a:srgbClr val="000000"/>
                </a:solidFill>
                <a:uFill>
                  <a:solidFill>
                    <a:srgbClr val="FFFFFF"/>
                  </a:solidFill>
                </a:uFill>
                <a:latin typeface="Arial"/>
                <a:ea typeface="DejaVu Sans"/>
              </a:rPr>
              <a:t>port</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65"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Look at echoclient.c</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Opens a connection to the server</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Reads/writes from the server</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Look at echoserver output</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Why is the printed client port different from the server’s listening port?</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67"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Look at </a:t>
            </a:r>
            <a:r>
              <a:rPr lang="en-US" sz="2400" b="1" strike="noStrike" spc="-1" dirty="0" err="1">
                <a:solidFill>
                  <a:srgbClr val="000000"/>
                </a:solidFill>
                <a:uFill>
                  <a:solidFill>
                    <a:srgbClr val="FFFFFF"/>
                  </a:solidFill>
                </a:uFill>
                <a:latin typeface="Calibri"/>
                <a:ea typeface="ＭＳ Ｐゴシック"/>
              </a:rPr>
              <a:t>echoclient.c</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Opens a connection to the server</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Reads/writes from the server</a:t>
            </a: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Look at </a:t>
            </a:r>
            <a:r>
              <a:rPr lang="en-US" sz="2400" b="1" strike="noStrike" spc="-1" dirty="0" err="1">
                <a:solidFill>
                  <a:srgbClr val="000000"/>
                </a:solidFill>
                <a:uFill>
                  <a:solidFill>
                    <a:srgbClr val="FFFFFF"/>
                  </a:solidFill>
                </a:uFill>
                <a:latin typeface="Calibri"/>
                <a:ea typeface="ＭＳ Ｐゴシック"/>
              </a:rPr>
              <a:t>echoserver</a:t>
            </a:r>
            <a:r>
              <a:rPr lang="en-US" sz="2400" b="1" strike="noStrike" spc="-1" dirty="0">
                <a:solidFill>
                  <a:srgbClr val="000000"/>
                </a:solidFill>
                <a:uFill>
                  <a:solidFill>
                    <a:srgbClr val="FFFFFF"/>
                  </a:solidFill>
                </a:uFill>
                <a:latin typeface="Calibri"/>
                <a:ea typeface="ＭＳ Ｐゴシック"/>
              </a:rPr>
              <a:t> output</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Why is the printed client port different from the server’s listening port?</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Server opens</a:t>
            </a:r>
            <a:r>
              <a:rPr lang="en-US" sz="2400" b="1" strike="noStrike" spc="-1" dirty="0">
                <a:solidFill>
                  <a:srgbClr val="000000"/>
                </a:solidFill>
                <a:uFill>
                  <a:solidFill>
                    <a:srgbClr val="FFFFFF"/>
                  </a:solidFill>
                </a:uFill>
                <a:latin typeface="Calibri"/>
                <a:ea typeface="ＭＳ Ｐゴシック"/>
              </a:rPr>
              <a:t> one</a:t>
            </a:r>
            <a:r>
              <a:rPr lang="en-US" sz="2400" b="0" strike="noStrike" spc="-1" dirty="0">
                <a:solidFill>
                  <a:srgbClr val="000000"/>
                </a:solidFill>
                <a:uFill>
                  <a:solidFill>
                    <a:srgbClr val="FFFFFF"/>
                  </a:solidFill>
                </a:uFill>
                <a:latin typeface="Calibri"/>
                <a:ea typeface="ＭＳ Ｐゴシック"/>
              </a:rPr>
              <a:t> “</a:t>
            </a:r>
            <a:r>
              <a:rPr lang="en-US" sz="2400" b="1" strike="noStrike" spc="-1" dirty="0">
                <a:solidFill>
                  <a:srgbClr val="000000"/>
                </a:solidFill>
                <a:uFill>
                  <a:solidFill>
                    <a:srgbClr val="FFFFFF"/>
                  </a:solidFill>
                </a:uFill>
                <a:latin typeface="Calibri"/>
                <a:ea typeface="ＭＳ Ｐゴシック"/>
              </a:rPr>
              <a:t>listening</a:t>
            </a:r>
            <a:r>
              <a:rPr lang="en-US" sz="2400" b="0" strike="noStrike" spc="-1" dirty="0">
                <a:solidFill>
                  <a:srgbClr val="000000"/>
                </a:solidFill>
                <a:uFill>
                  <a:solidFill>
                    <a:srgbClr val="FFFFFF"/>
                  </a:solidFill>
                </a:uFill>
                <a:latin typeface="Calibri"/>
                <a:ea typeface="ＭＳ Ｐゴシック"/>
              </a:rPr>
              <a:t>”</a:t>
            </a:r>
            <a:r>
              <a:rPr lang="en-US" sz="2400" b="1" strike="noStrike" spc="-1" dirty="0">
                <a:solidFill>
                  <a:srgbClr val="000000"/>
                </a:solidFill>
                <a:uFill>
                  <a:solidFill>
                    <a:srgbClr val="FFFFFF"/>
                  </a:solidFill>
                </a:uFill>
                <a:latin typeface="Calibri"/>
                <a:ea typeface="ＭＳ Ｐゴシック"/>
              </a:rPr>
              <a:t> </a:t>
            </a:r>
            <a:r>
              <a:rPr lang="en-US" sz="2400" b="0" strike="noStrike" spc="-1" dirty="0">
                <a:solidFill>
                  <a:srgbClr val="000000"/>
                </a:solidFill>
                <a:uFill>
                  <a:solidFill>
                    <a:srgbClr val="FFFFFF"/>
                  </a:solidFill>
                </a:uFill>
                <a:latin typeface="Calibri"/>
                <a:ea typeface="ＭＳ Ｐゴシック"/>
              </a:rPr>
              <a:t>port</a:t>
            </a:r>
            <a:endParaRPr lang="en-US" sz="1800" b="0" strike="noStrike" spc="-1" dirty="0">
              <a:solidFill>
                <a:srgbClr val="000000"/>
              </a:solidFill>
              <a:uFill>
                <a:solidFill>
                  <a:srgbClr val="FFFFFF"/>
                </a:solidFill>
              </a:uFill>
              <a:latin typeface="Arial"/>
            </a:endParaRPr>
          </a:p>
          <a:p>
            <a:pPr marL="1296000" lvl="2" indent="-286560">
              <a:lnSpc>
                <a:spcPct val="100000"/>
              </a:lnSpc>
              <a:buClr>
                <a:srgbClr val="000000"/>
              </a:buClr>
              <a:buSzPct val="45000"/>
              <a:buFont typeface="Wingdings" charset="2"/>
              <a:buChar char=""/>
            </a:pPr>
            <a:r>
              <a:rPr lang="en-US" sz="2400" b="0" strike="noStrike" spc="-1" dirty="0">
                <a:solidFill>
                  <a:srgbClr val="000000"/>
                </a:solidFill>
                <a:uFill>
                  <a:solidFill>
                    <a:srgbClr val="FFFFFF"/>
                  </a:solidFill>
                </a:uFill>
                <a:latin typeface="Calibri"/>
                <a:ea typeface="ＭＳ Ｐゴシック"/>
              </a:rPr>
              <a:t>Incoming clients connect to this port</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Once server </a:t>
            </a:r>
            <a:r>
              <a:rPr lang="en-US" sz="2400" b="1" strike="noStrike" spc="-1" dirty="0">
                <a:solidFill>
                  <a:srgbClr val="000000"/>
                </a:solidFill>
                <a:uFill>
                  <a:solidFill>
                    <a:srgbClr val="FFFFFF"/>
                  </a:solidFill>
                </a:uFill>
                <a:latin typeface="Calibri"/>
                <a:ea typeface="ＭＳ Ｐゴシック"/>
              </a:rPr>
              <a:t>accepts</a:t>
            </a:r>
            <a:r>
              <a:rPr lang="en-US" sz="2400" b="0" strike="noStrike" spc="-1" dirty="0">
                <a:solidFill>
                  <a:srgbClr val="000000"/>
                </a:solidFill>
                <a:uFill>
                  <a:solidFill>
                    <a:srgbClr val="FFFFFF"/>
                  </a:solidFill>
                </a:uFill>
                <a:latin typeface="Calibri"/>
                <a:ea typeface="ＭＳ Ｐゴシック"/>
              </a:rPr>
              <a:t> a connection, it talks to client on a </a:t>
            </a:r>
            <a:r>
              <a:rPr lang="en-US" sz="2400" b="1" strike="noStrike" spc="-1" dirty="0">
                <a:solidFill>
                  <a:srgbClr val="000000"/>
                </a:solidFill>
                <a:uFill>
                  <a:solidFill>
                    <a:srgbClr val="FFFFFF"/>
                  </a:solidFill>
                </a:uFill>
                <a:latin typeface="Calibri"/>
                <a:ea typeface="ＭＳ Ｐゴシック"/>
              </a:rPr>
              <a:t>different</a:t>
            </a:r>
            <a:r>
              <a:rPr lang="en-US" sz="2400" b="0" strike="noStrike" spc="-1" dirty="0">
                <a:solidFill>
                  <a:srgbClr val="000000"/>
                </a:solidFill>
                <a:uFill>
                  <a:solidFill>
                    <a:srgbClr val="FFFFFF"/>
                  </a:solidFill>
                </a:uFill>
                <a:latin typeface="Calibri"/>
                <a:ea typeface="ＭＳ Ｐゴシック"/>
              </a:rPr>
              <a:t> “</a:t>
            </a:r>
            <a:r>
              <a:rPr lang="en-US" sz="2400" b="1" strike="noStrike" spc="-1" dirty="0">
                <a:solidFill>
                  <a:srgbClr val="000000"/>
                </a:solidFill>
                <a:uFill>
                  <a:solidFill>
                    <a:srgbClr val="FFFFFF"/>
                  </a:solidFill>
                </a:uFill>
                <a:latin typeface="Calibri"/>
                <a:ea typeface="ＭＳ Ｐゴシック"/>
              </a:rPr>
              <a:t>ephemeral</a:t>
            </a:r>
            <a:r>
              <a:rPr lang="en-US" sz="2400" b="0" strike="noStrike" spc="-1" dirty="0">
                <a:solidFill>
                  <a:srgbClr val="000000"/>
                </a:solidFill>
                <a:uFill>
                  <a:solidFill>
                    <a:srgbClr val="FFFFFF"/>
                  </a:solidFill>
                </a:uFill>
                <a:latin typeface="Calibri"/>
                <a:ea typeface="ＭＳ Ｐゴシック"/>
              </a:rPr>
              <a:t>” port</a:t>
            </a:r>
            <a:endParaRPr lang="en-US" sz="1800" b="0" strike="noStrike" spc="-1" dirty="0">
              <a:solidFill>
                <a:srgbClr val="000000"/>
              </a:solidFill>
              <a:uFill>
                <a:solidFill>
                  <a:srgbClr val="FFFFFF"/>
                </a:solidFill>
              </a:uFill>
              <a:latin typeface="Aria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067000" y="5269054"/>
            <a:ext cx="579120" cy="579120"/>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067000" y="6039120"/>
            <a:ext cx="579120" cy="57912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flipV="1">
            <a:off x="7238400" y="6039120"/>
            <a:ext cx="579120" cy="579120"/>
          </a:xfrm>
          <a:prstGeom prst="rect">
            <a:avLst/>
          </a:prstGeom>
        </p:spPr>
      </p:pic>
      <p:sp>
        <p:nvSpPr>
          <p:cNvPr id="4" name="TextBox 3"/>
          <p:cNvSpPr txBox="1"/>
          <p:nvPr/>
        </p:nvSpPr>
        <p:spPr>
          <a:xfrm>
            <a:off x="5634240" y="6357847"/>
            <a:ext cx="1829400" cy="184666"/>
          </a:xfrm>
          <a:prstGeom prst="rect">
            <a:avLst/>
          </a:prstGeom>
          <a:noFill/>
        </p:spPr>
        <p:txBody>
          <a:bodyPr wrap="square" rtlCol="0">
            <a:spAutoFit/>
          </a:bodyPr>
          <a:lstStyle/>
          <a:p>
            <a:r>
              <a:rPr lang="en-US" sz="600" dirty="0" smtClean="0"/>
              <a:t>HTTP/1.1 200 OK Content-Type: text/html…</a:t>
            </a:r>
            <a:endParaRPr lang="en-US" sz="600" dirty="0"/>
          </a:p>
        </p:txBody>
      </p:sp>
      <p:cxnSp>
        <p:nvCxnSpPr>
          <p:cNvPr id="8" name="Straight Arrow Connector 7"/>
          <p:cNvCxnSpPr/>
          <p:nvPr/>
        </p:nvCxnSpPr>
        <p:spPr>
          <a:xfrm>
            <a:off x="6112060" y="6571100"/>
            <a:ext cx="87376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5752800" y="5100320"/>
            <a:ext cx="1016000" cy="355600"/>
          </a:xfrm>
          <a:custGeom>
            <a:avLst/>
            <a:gdLst>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365760 w 1016000"/>
              <a:gd name="connsiteY13" fmla="*/ 193040 h 355600"/>
              <a:gd name="connsiteX14" fmla="*/ 254000 w 1016000"/>
              <a:gd name="connsiteY14" fmla="*/ 233680 h 355600"/>
              <a:gd name="connsiteX15" fmla="*/ 213360 w 1016000"/>
              <a:gd name="connsiteY15" fmla="*/ 254000 h 355600"/>
              <a:gd name="connsiteX16" fmla="*/ 142240 w 1016000"/>
              <a:gd name="connsiteY16" fmla="*/ 264160 h 355600"/>
              <a:gd name="connsiteX17" fmla="*/ 71120 w 1016000"/>
              <a:gd name="connsiteY17" fmla="*/ 284480 h 355600"/>
              <a:gd name="connsiteX18" fmla="*/ 40640 w 1016000"/>
              <a:gd name="connsiteY18" fmla="*/ 304800 h 355600"/>
              <a:gd name="connsiteX19" fmla="*/ 0 w 1016000"/>
              <a:gd name="connsiteY19"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254000 w 1016000"/>
              <a:gd name="connsiteY13" fmla="*/ 233680 h 355600"/>
              <a:gd name="connsiteX14" fmla="*/ 213360 w 1016000"/>
              <a:gd name="connsiteY14" fmla="*/ 254000 h 355600"/>
              <a:gd name="connsiteX15" fmla="*/ 142240 w 1016000"/>
              <a:gd name="connsiteY15" fmla="*/ 264160 h 355600"/>
              <a:gd name="connsiteX16" fmla="*/ 71120 w 1016000"/>
              <a:gd name="connsiteY16" fmla="*/ 284480 h 355600"/>
              <a:gd name="connsiteX17" fmla="*/ 40640 w 1016000"/>
              <a:gd name="connsiteY17" fmla="*/ 304800 h 355600"/>
              <a:gd name="connsiteX18" fmla="*/ 0 w 1016000"/>
              <a:gd name="connsiteY18"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254000 w 1016000"/>
              <a:gd name="connsiteY13" fmla="*/ 233680 h 355600"/>
              <a:gd name="connsiteX14" fmla="*/ 213360 w 1016000"/>
              <a:gd name="connsiteY14" fmla="*/ 254000 h 355600"/>
              <a:gd name="connsiteX15" fmla="*/ 71120 w 1016000"/>
              <a:gd name="connsiteY15" fmla="*/ 284480 h 355600"/>
              <a:gd name="connsiteX16" fmla="*/ 40640 w 1016000"/>
              <a:gd name="connsiteY16" fmla="*/ 304800 h 355600"/>
              <a:gd name="connsiteX17" fmla="*/ 0 w 1016000"/>
              <a:gd name="connsiteY17"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213360 w 1016000"/>
              <a:gd name="connsiteY13" fmla="*/ 254000 h 355600"/>
              <a:gd name="connsiteX14" fmla="*/ 71120 w 1016000"/>
              <a:gd name="connsiteY14" fmla="*/ 284480 h 355600"/>
              <a:gd name="connsiteX15" fmla="*/ 40640 w 1016000"/>
              <a:gd name="connsiteY15" fmla="*/ 304800 h 355600"/>
              <a:gd name="connsiteX16" fmla="*/ 0 w 1016000"/>
              <a:gd name="connsiteY16"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71120 w 1016000"/>
              <a:gd name="connsiteY13" fmla="*/ 284480 h 355600"/>
              <a:gd name="connsiteX14" fmla="*/ 40640 w 1016000"/>
              <a:gd name="connsiteY14" fmla="*/ 304800 h 355600"/>
              <a:gd name="connsiteX15" fmla="*/ 0 w 1016000"/>
              <a:gd name="connsiteY15"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71120 w 1016000"/>
              <a:gd name="connsiteY13" fmla="*/ 284480 h 355600"/>
              <a:gd name="connsiteX14" fmla="*/ 0 w 1016000"/>
              <a:gd name="connsiteY14"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406400 w 1016000"/>
              <a:gd name="connsiteY12" fmla="*/ 172720 h 355600"/>
              <a:gd name="connsiteX13" fmla="*/ 233680 w 1016000"/>
              <a:gd name="connsiteY13" fmla="*/ 223520 h 355600"/>
              <a:gd name="connsiteX14" fmla="*/ 0 w 1016000"/>
              <a:gd name="connsiteY14"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457200 w 1016000"/>
              <a:gd name="connsiteY11" fmla="*/ 152400 h 355600"/>
              <a:gd name="connsiteX12" fmla="*/ 233680 w 1016000"/>
              <a:gd name="connsiteY12" fmla="*/ 223520 h 355600"/>
              <a:gd name="connsiteX13" fmla="*/ 0 w 1016000"/>
              <a:gd name="connsiteY13"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29920 w 1016000"/>
              <a:gd name="connsiteY4" fmla="*/ 264160 h 355600"/>
              <a:gd name="connsiteX5" fmla="*/ 640080 w 1016000"/>
              <a:gd name="connsiteY5" fmla="*/ 304800 h 355600"/>
              <a:gd name="connsiteX6" fmla="*/ 762000 w 1016000"/>
              <a:gd name="connsiteY6" fmla="*/ 264160 h 355600"/>
              <a:gd name="connsiteX7" fmla="*/ 772160 w 1016000"/>
              <a:gd name="connsiteY7" fmla="*/ 233680 h 355600"/>
              <a:gd name="connsiteX8" fmla="*/ 751840 w 1016000"/>
              <a:gd name="connsiteY8" fmla="*/ 162560 h 355600"/>
              <a:gd name="connsiteX9" fmla="*/ 660400 w 1016000"/>
              <a:gd name="connsiteY9" fmla="*/ 111760 h 355600"/>
              <a:gd name="connsiteX10" fmla="*/ 497840 w 1016000"/>
              <a:gd name="connsiteY10" fmla="*/ 132080 h 355600"/>
              <a:gd name="connsiteX11" fmla="*/ 233680 w 1016000"/>
              <a:gd name="connsiteY11" fmla="*/ 223520 h 355600"/>
              <a:gd name="connsiteX12" fmla="*/ 0 w 1016000"/>
              <a:gd name="connsiteY12"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40080 w 1016000"/>
              <a:gd name="connsiteY4" fmla="*/ 304800 h 355600"/>
              <a:gd name="connsiteX5" fmla="*/ 762000 w 1016000"/>
              <a:gd name="connsiteY5" fmla="*/ 264160 h 355600"/>
              <a:gd name="connsiteX6" fmla="*/ 772160 w 1016000"/>
              <a:gd name="connsiteY6" fmla="*/ 233680 h 355600"/>
              <a:gd name="connsiteX7" fmla="*/ 751840 w 1016000"/>
              <a:gd name="connsiteY7" fmla="*/ 162560 h 355600"/>
              <a:gd name="connsiteX8" fmla="*/ 660400 w 1016000"/>
              <a:gd name="connsiteY8" fmla="*/ 111760 h 355600"/>
              <a:gd name="connsiteX9" fmla="*/ 497840 w 1016000"/>
              <a:gd name="connsiteY9" fmla="*/ 132080 h 355600"/>
              <a:gd name="connsiteX10" fmla="*/ 233680 w 1016000"/>
              <a:gd name="connsiteY10" fmla="*/ 223520 h 355600"/>
              <a:gd name="connsiteX11" fmla="*/ 0 w 1016000"/>
              <a:gd name="connsiteY11"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60400 w 1016000"/>
              <a:gd name="connsiteY3" fmla="*/ 203200 h 355600"/>
              <a:gd name="connsiteX4" fmla="*/ 640080 w 1016000"/>
              <a:gd name="connsiteY4" fmla="*/ 304800 h 355600"/>
              <a:gd name="connsiteX5" fmla="*/ 762000 w 1016000"/>
              <a:gd name="connsiteY5" fmla="*/ 264160 h 355600"/>
              <a:gd name="connsiteX6" fmla="*/ 751840 w 1016000"/>
              <a:gd name="connsiteY6" fmla="*/ 162560 h 355600"/>
              <a:gd name="connsiteX7" fmla="*/ 660400 w 1016000"/>
              <a:gd name="connsiteY7" fmla="*/ 111760 h 355600"/>
              <a:gd name="connsiteX8" fmla="*/ 497840 w 1016000"/>
              <a:gd name="connsiteY8" fmla="*/ 132080 h 355600"/>
              <a:gd name="connsiteX9" fmla="*/ 233680 w 1016000"/>
              <a:gd name="connsiteY9" fmla="*/ 223520 h 355600"/>
              <a:gd name="connsiteX10" fmla="*/ 0 w 1016000"/>
              <a:gd name="connsiteY10" fmla="*/ 355600 h 355600"/>
              <a:gd name="connsiteX0" fmla="*/ 1016000 w 1016000"/>
              <a:gd name="connsiteY0" fmla="*/ 0 h 355600"/>
              <a:gd name="connsiteX1" fmla="*/ 883920 w 1016000"/>
              <a:gd name="connsiteY1" fmla="*/ 20320 h 355600"/>
              <a:gd name="connsiteX2" fmla="*/ 680720 w 1016000"/>
              <a:gd name="connsiteY2" fmla="*/ 172720 h 355600"/>
              <a:gd name="connsiteX3" fmla="*/ 640080 w 1016000"/>
              <a:gd name="connsiteY3" fmla="*/ 304800 h 355600"/>
              <a:gd name="connsiteX4" fmla="*/ 762000 w 1016000"/>
              <a:gd name="connsiteY4" fmla="*/ 264160 h 355600"/>
              <a:gd name="connsiteX5" fmla="*/ 751840 w 1016000"/>
              <a:gd name="connsiteY5" fmla="*/ 162560 h 355600"/>
              <a:gd name="connsiteX6" fmla="*/ 660400 w 1016000"/>
              <a:gd name="connsiteY6" fmla="*/ 111760 h 355600"/>
              <a:gd name="connsiteX7" fmla="*/ 497840 w 1016000"/>
              <a:gd name="connsiteY7" fmla="*/ 132080 h 355600"/>
              <a:gd name="connsiteX8" fmla="*/ 233680 w 1016000"/>
              <a:gd name="connsiteY8" fmla="*/ 223520 h 355600"/>
              <a:gd name="connsiteX9" fmla="*/ 0 w 1016000"/>
              <a:gd name="connsiteY9" fmla="*/ 355600 h 355600"/>
              <a:gd name="connsiteX0" fmla="*/ 1016000 w 1016000"/>
              <a:gd name="connsiteY0" fmla="*/ 0 h 355600"/>
              <a:gd name="connsiteX1" fmla="*/ 680720 w 1016000"/>
              <a:gd name="connsiteY1" fmla="*/ 172720 h 355600"/>
              <a:gd name="connsiteX2" fmla="*/ 640080 w 1016000"/>
              <a:gd name="connsiteY2" fmla="*/ 304800 h 355600"/>
              <a:gd name="connsiteX3" fmla="*/ 762000 w 1016000"/>
              <a:gd name="connsiteY3" fmla="*/ 264160 h 355600"/>
              <a:gd name="connsiteX4" fmla="*/ 751840 w 1016000"/>
              <a:gd name="connsiteY4" fmla="*/ 162560 h 355600"/>
              <a:gd name="connsiteX5" fmla="*/ 660400 w 1016000"/>
              <a:gd name="connsiteY5" fmla="*/ 111760 h 355600"/>
              <a:gd name="connsiteX6" fmla="*/ 497840 w 1016000"/>
              <a:gd name="connsiteY6" fmla="*/ 132080 h 355600"/>
              <a:gd name="connsiteX7" fmla="*/ 233680 w 1016000"/>
              <a:gd name="connsiteY7" fmla="*/ 223520 h 355600"/>
              <a:gd name="connsiteX8" fmla="*/ 0 w 1016000"/>
              <a:gd name="connsiteY8" fmla="*/ 355600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6000" h="355600">
                <a:moveTo>
                  <a:pt x="1016000" y="0"/>
                </a:moveTo>
                <a:cubicBezTo>
                  <a:pt x="946150" y="35983"/>
                  <a:pt x="743373" y="121920"/>
                  <a:pt x="680720" y="172720"/>
                </a:cubicBezTo>
                <a:cubicBezTo>
                  <a:pt x="618067" y="223520"/>
                  <a:pt x="626533" y="289560"/>
                  <a:pt x="640080" y="304800"/>
                </a:cubicBezTo>
                <a:cubicBezTo>
                  <a:pt x="653627" y="320040"/>
                  <a:pt x="743373" y="287867"/>
                  <a:pt x="762000" y="264160"/>
                </a:cubicBezTo>
                <a:cubicBezTo>
                  <a:pt x="780627" y="240453"/>
                  <a:pt x="768773" y="187960"/>
                  <a:pt x="751840" y="162560"/>
                </a:cubicBezTo>
                <a:cubicBezTo>
                  <a:pt x="734907" y="137160"/>
                  <a:pt x="693213" y="122698"/>
                  <a:pt x="660400" y="111760"/>
                </a:cubicBezTo>
                <a:cubicBezTo>
                  <a:pt x="606213" y="118533"/>
                  <a:pt x="568960" y="113453"/>
                  <a:pt x="497840" y="132080"/>
                </a:cubicBezTo>
                <a:cubicBezTo>
                  <a:pt x="426720" y="150707"/>
                  <a:pt x="316653" y="186267"/>
                  <a:pt x="233680" y="223520"/>
                </a:cubicBezTo>
                <a:cubicBezTo>
                  <a:pt x="150707" y="260773"/>
                  <a:pt x="14817" y="340783"/>
                  <a:pt x="0" y="355600"/>
                </a:cubicBezTo>
              </a:path>
            </a:pathLst>
          </a:custGeom>
          <a:noFill/>
          <a:ln w="1905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880620" y="5453861"/>
            <a:ext cx="2076900" cy="276999"/>
          </a:xfrm>
          <a:prstGeom prst="rect">
            <a:avLst/>
          </a:prstGeom>
          <a:noFill/>
        </p:spPr>
        <p:txBody>
          <a:bodyPr wrap="square" rtlCol="0">
            <a:spAutoFit/>
          </a:bodyPr>
          <a:lstStyle/>
          <a:p>
            <a:r>
              <a:rPr lang="en-US" sz="1200" dirty="0" smtClean="0"/>
              <a:t>Client connects to server</a:t>
            </a:r>
            <a:endParaRPr lang="en-US" sz="1200" dirty="0"/>
          </a:p>
        </p:txBody>
      </p:sp>
      <p:sp>
        <p:nvSpPr>
          <p:cNvPr id="15" name="TextBox 14"/>
          <p:cNvSpPr txBox="1"/>
          <p:nvPr/>
        </p:nvSpPr>
        <p:spPr>
          <a:xfrm>
            <a:off x="5634240" y="6082907"/>
            <a:ext cx="1829400" cy="184666"/>
          </a:xfrm>
          <a:prstGeom prst="rect">
            <a:avLst/>
          </a:prstGeom>
          <a:noFill/>
        </p:spPr>
        <p:txBody>
          <a:bodyPr wrap="square" rtlCol="0">
            <a:spAutoFit/>
          </a:bodyPr>
          <a:lstStyle/>
          <a:p>
            <a:r>
              <a:rPr lang="en-US" sz="600" dirty="0" smtClean="0"/>
              <a:t>GET /~213/recitations/rec12.html HTTP/1.0</a:t>
            </a:r>
            <a:endParaRPr lang="en-US" sz="600" dirty="0"/>
          </a:p>
        </p:txBody>
      </p:sp>
      <p:cxnSp>
        <p:nvCxnSpPr>
          <p:cNvPr id="16" name="Straight Arrow Connector 15"/>
          <p:cNvCxnSpPr/>
          <p:nvPr/>
        </p:nvCxnSpPr>
        <p:spPr>
          <a:xfrm flipH="1">
            <a:off x="6091740" y="6274693"/>
            <a:ext cx="87376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348760" y="5361528"/>
            <a:ext cx="1971040" cy="369332"/>
          </a:xfrm>
          <a:prstGeom prst="rect">
            <a:avLst/>
          </a:prstGeom>
          <a:noFill/>
        </p:spPr>
        <p:txBody>
          <a:bodyPr wrap="square" rtlCol="0">
            <a:spAutoFit/>
          </a:bodyPr>
          <a:lstStyle/>
          <a:p>
            <a:r>
              <a:rPr lang="en-US" dirty="0" smtClean="0"/>
              <a:t>Listening port</a:t>
            </a:r>
            <a:endParaRPr lang="en-US" dirty="0"/>
          </a:p>
        </p:txBody>
      </p:sp>
      <p:sp>
        <p:nvSpPr>
          <p:cNvPr id="20" name="TextBox 19"/>
          <p:cNvSpPr txBox="1"/>
          <p:nvPr/>
        </p:nvSpPr>
        <p:spPr>
          <a:xfrm>
            <a:off x="3283920" y="6103227"/>
            <a:ext cx="1971040" cy="369332"/>
          </a:xfrm>
          <a:prstGeom prst="rect">
            <a:avLst/>
          </a:prstGeom>
          <a:noFill/>
        </p:spPr>
        <p:txBody>
          <a:bodyPr wrap="square" rtlCol="0">
            <a:spAutoFit/>
          </a:bodyPr>
          <a:lstStyle/>
          <a:p>
            <a:r>
              <a:rPr lang="en-US" dirty="0" smtClean="0"/>
              <a:t>Ephemeral port</a:t>
            </a:r>
            <a:endParaRPr lang="en-US" dirty="0"/>
          </a:p>
        </p:txBody>
      </p:sp>
      <p:sp>
        <p:nvSpPr>
          <p:cNvPr id="2" name="TextBox 1"/>
          <p:cNvSpPr txBox="1"/>
          <p:nvPr/>
        </p:nvSpPr>
        <p:spPr>
          <a:xfrm>
            <a:off x="1520328" y="5730860"/>
            <a:ext cx="297455" cy="369332"/>
          </a:xfrm>
          <a:prstGeom prst="rect">
            <a:avLst/>
          </a:prstGeom>
          <a:noFill/>
        </p:spPr>
        <p:txBody>
          <a:bodyPr wrap="square" rtlCol="0">
            <a:spAutoFit/>
          </a:bodyPr>
          <a:lstStyle/>
          <a:p>
            <a:r>
              <a:rPr lang="en-US" dirty="0" smtClean="0"/>
              <a:t> </a:t>
            </a:r>
            <a:endParaRPr lang="en-US" dirty="0"/>
          </a:p>
        </p:txBody>
      </p:sp>
    </p:spTree>
  </p:cSld>
  <p:clrMapOvr>
    <a:masterClrMapping/>
  </p:clrMapOvr>
  <p:timing>
    <p:tnLst>
      <p:par>
        <p:cTn id="1" dur="indefinite" restart="never" nodeType="tmRoot">
          <p:childTnLst>
            <p:seq>
              <p:cTn id="2"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par>
                                <p:cTn id="25" presetID="10"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par>
                                <p:cTn id="31" presetID="10"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16"/>
                                        </p:tgtEl>
                                      </p:cBhvr>
                                    </p:animEffect>
                                    <p:set>
                                      <p:cBhvr>
                                        <p:cTn id="46" dur="1" fill="hold">
                                          <p:stCondLst>
                                            <p:cond delay="499"/>
                                          </p:stCondLst>
                                        </p:cTn>
                                        <p:tgtEl>
                                          <p:spTgt spid="16"/>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5"/>
                                        </p:tgtEl>
                                      </p:cBhvr>
                                    </p:animEffect>
                                    <p:set>
                                      <p:cBhvr>
                                        <p:cTn id="49" dur="1" fill="hold">
                                          <p:stCondLst>
                                            <p:cond delay="499"/>
                                          </p:stCondLst>
                                        </p:cTn>
                                        <p:tgtEl>
                                          <p:spTgt spid="15"/>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par>
                                <p:cTn id="53" presetID="10" presetClass="entr" presetSubtype="0" fill="hold" nodeType="with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500"/>
                                        <p:tgtEl>
                                          <p:spTgt spid="8"/>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500"/>
                                        <p:tgtEl>
                                          <p:spTgt spid="6"/>
                                        </p:tgtEl>
                                      </p:cBhvr>
                                    </p:animEffect>
                                    <p:set>
                                      <p:cBhvr>
                                        <p:cTn id="60" dur="1" fill="hold">
                                          <p:stCondLst>
                                            <p:cond delay="499"/>
                                          </p:stCondLst>
                                        </p:cTn>
                                        <p:tgtEl>
                                          <p:spTgt spid="6"/>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500"/>
                                        <p:tgtEl>
                                          <p:spTgt spid="20"/>
                                        </p:tgtEl>
                                      </p:cBhvr>
                                    </p:animEffect>
                                    <p:set>
                                      <p:cBhvr>
                                        <p:cTn id="63" dur="1" fill="hold">
                                          <p:stCondLst>
                                            <p:cond delay="499"/>
                                          </p:stCondLst>
                                        </p:cTn>
                                        <p:tgtEl>
                                          <p:spTgt spid="20"/>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500"/>
                                        <p:tgtEl>
                                          <p:spTgt spid="7"/>
                                        </p:tgtEl>
                                      </p:cBhvr>
                                    </p:animEffect>
                                    <p:set>
                                      <p:cBhvr>
                                        <p:cTn id="66" dur="1" fill="hold">
                                          <p:stCondLst>
                                            <p:cond delay="499"/>
                                          </p:stCondLst>
                                        </p:cTn>
                                        <p:tgtEl>
                                          <p:spTgt spid="7"/>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4"/>
                                        </p:tgtEl>
                                      </p:cBhvr>
                                    </p:animEffect>
                                    <p:set>
                                      <p:cBhvr>
                                        <p:cTn id="69" dur="1" fill="hold">
                                          <p:stCondLst>
                                            <p:cond delay="499"/>
                                          </p:stCondLst>
                                        </p:cTn>
                                        <p:tgtEl>
                                          <p:spTgt spid="4"/>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500"/>
                                        <p:tgtEl>
                                          <p:spTgt spid="8"/>
                                        </p:tgtEl>
                                      </p:cBhvr>
                                    </p:animEffect>
                                    <p:set>
                                      <p:cBhvr>
                                        <p:cTn id="72" dur="1" fill="hold">
                                          <p:stCondLst>
                                            <p:cond delay="499"/>
                                          </p:stCondLst>
                                        </p:cTn>
                                        <p:tgtEl>
                                          <p:spTgt spid="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1" grpId="0" animBg="1"/>
      <p:bldP spid="11" grpId="1" animBg="1"/>
      <p:bldP spid="14" grpId="0"/>
      <p:bldP spid="14" grpId="1"/>
      <p:bldP spid="15" grpId="0"/>
      <p:bldP spid="15" grpId="1"/>
      <p:bldP spid="17" grpId="0"/>
      <p:bldP spid="20" grpId="0"/>
      <p:bldP spid="20" grpId="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69"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dirty="0" smtClean="0">
                <a:solidFill>
                  <a:srgbClr val="000000"/>
                </a:solidFill>
                <a:uFill>
                  <a:solidFill>
                    <a:srgbClr val="FFFFFF"/>
                  </a:solidFill>
                </a:uFill>
                <a:latin typeface="Calibri"/>
                <a:ea typeface="ＭＳ Ｐゴシック"/>
              </a:rPr>
              <a:t>Try </a:t>
            </a:r>
            <a:r>
              <a:rPr lang="en-US" sz="2400" b="1" strike="noStrike" spc="-1" dirty="0">
                <a:solidFill>
                  <a:srgbClr val="000000"/>
                </a:solidFill>
                <a:uFill>
                  <a:solidFill>
                    <a:srgbClr val="FFFFFF"/>
                  </a:solidFill>
                </a:uFill>
                <a:latin typeface="Calibri"/>
                <a:ea typeface="ＭＳ Ｐゴシック"/>
              </a:rPr>
              <a:t>to connect two clients to the same server.</a:t>
            </a: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What happens?</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71"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Try to connect two clients to the same server.</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What happens?</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Second client has to wait for first client to finish!</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Server doesn’t even accept second client’s connection</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Where/why are we getting stuck?</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73"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Try to connect two clients to the same server.</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What happens?</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Second client has to wait for first client to finish!</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Server doesn’t even accept second client’s connection</a:t>
            </a:r>
            <a:endParaRPr lang="en-US" sz="1800" b="0" strike="noStrike" spc="-1">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a:solidFill>
                  <a:srgbClr val="000000"/>
                </a:solidFill>
                <a:uFill>
                  <a:solidFill>
                    <a:srgbClr val="FFFFFF"/>
                  </a:solidFill>
                </a:uFill>
                <a:latin typeface="Calibri"/>
                <a:ea typeface="ＭＳ Ｐゴシック"/>
              </a:rPr>
              <a:t>Where/why are we getting stuck?</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Because we’re stuck in echo() talking to the first client, echoserver can’t handle any more clients</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Solution: multi-threading</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Server Multithreaded</a:t>
            </a:r>
            <a:endParaRPr lang="en-US" sz="1800" b="0" strike="noStrike" spc="-1">
              <a:solidFill>
                <a:srgbClr val="000000"/>
              </a:solidFill>
              <a:uFill>
                <a:solidFill>
                  <a:srgbClr val="FFFFFF"/>
                </a:solidFill>
              </a:uFill>
              <a:latin typeface="Arial"/>
            </a:endParaRPr>
          </a:p>
        </p:txBody>
      </p:sp>
      <p:sp>
        <p:nvSpPr>
          <p:cNvPr id="175"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How might we make this server multithreaded?</a:t>
            </a: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	(Don’t look at echoserver_t.c)</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while (1) {</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 Allocate space on the stack for client info</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client_info client_data;</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client_info *client = &amp;client_data;</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 Initialize the length of the address</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client-&gt;addrlen = sizeof(client-&gt;addr);</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 Accept() will block until a client connects to the port</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client-&gt;connfd = Accept(listenfd,</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(SA *) &amp;client-&gt;addr, &amp;client-&gt;addrlen);</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 Connection is established; echo to client</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echo(client);</a:t>
            </a:r>
            <a:endParaRPr lang="en-US" sz="1800" b="0" strike="noStrike" spc="-1">
              <a:solidFill>
                <a:srgbClr val="000000"/>
              </a:solidFill>
              <a:uFill>
                <a:solidFill>
                  <a:srgbClr val="FFFFFF"/>
                </a:solidFill>
              </a:uFill>
              <a:latin typeface="Arial"/>
            </a:endParaRPr>
          </a:p>
          <a:p>
            <a:pPr>
              <a:lnSpc>
                <a:spcPct val="100000"/>
              </a:lnSpc>
            </a:pPr>
            <a:r>
              <a:rPr lang="en-US" sz="1400" b="1" strike="noStrike" spc="-1">
                <a:solidFill>
                  <a:srgbClr val="000000"/>
                </a:solidFill>
                <a:uFill>
                  <a:solidFill>
                    <a:srgbClr val="FFFFFF"/>
                  </a:solidFill>
                </a:uFill>
                <a:latin typeface="Courier New"/>
                <a:ea typeface="ＭＳ Ｐゴシック"/>
              </a:rPr>
              <a:t>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Server Multithreaded</a:t>
            </a:r>
            <a:endParaRPr lang="en-US" sz="1800" b="0" strike="noStrike" spc="-1">
              <a:solidFill>
                <a:srgbClr val="000000"/>
              </a:solidFill>
              <a:uFill>
                <a:solidFill>
                  <a:srgbClr val="FFFFFF"/>
                </a:solidFill>
              </a:uFill>
              <a:latin typeface="Arial"/>
            </a:endParaRPr>
          </a:p>
        </p:txBody>
      </p:sp>
      <p:sp>
        <p:nvSpPr>
          <p:cNvPr id="177"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View the code in </a:t>
            </a:r>
            <a:r>
              <a:rPr lang="en-US" sz="2400" b="1" strike="noStrike" spc="-1" dirty="0" err="1">
                <a:solidFill>
                  <a:srgbClr val="000000"/>
                </a:solidFill>
                <a:uFill>
                  <a:solidFill>
                    <a:srgbClr val="FFFFFF"/>
                  </a:solidFill>
                </a:uFill>
                <a:latin typeface="Calibri"/>
                <a:ea typeface="ＭＳ Ｐゴシック"/>
              </a:rPr>
              <a:t>echoserver_t.c</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Nominate one student in class to run </a:t>
            </a:r>
            <a:r>
              <a:rPr lang="en-US" sz="2400" b="1" strike="noStrike" spc="-1" dirty="0" smtClean="0">
                <a:solidFill>
                  <a:srgbClr val="000000"/>
                </a:solidFill>
                <a:uFill>
                  <a:solidFill>
                    <a:srgbClr val="FFFFFF"/>
                  </a:solidFill>
                </a:uFill>
                <a:latin typeface="Calibri"/>
                <a:ea typeface="ＭＳ Ｐゴシック"/>
              </a:rPr>
              <a:t>the </a:t>
            </a:r>
            <a:r>
              <a:rPr lang="en-US" sz="2400" b="1" strike="noStrike" spc="-1" dirty="0" err="1" smtClean="0">
                <a:solidFill>
                  <a:srgbClr val="000000"/>
                </a:solidFill>
                <a:uFill>
                  <a:solidFill>
                    <a:srgbClr val="FFFFFF"/>
                  </a:solidFill>
                </a:uFill>
                <a:latin typeface="Calibri"/>
                <a:ea typeface="ＭＳ Ｐゴシック"/>
              </a:rPr>
              <a:t>echoserver_t</a:t>
            </a:r>
            <a:endParaRPr lang="en-US" sz="1800" b="0" strike="noStrike" spc="-1" dirty="0">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dirty="0">
                <a:solidFill>
                  <a:srgbClr val="000000"/>
                </a:solidFill>
                <a:uFill>
                  <a:solidFill>
                    <a:srgbClr val="FFFFFF"/>
                  </a:solidFill>
                </a:uFill>
                <a:latin typeface="Calibri"/>
                <a:ea typeface="ＭＳ Ｐゴシック"/>
              </a:rPr>
              <a:t>Have </a:t>
            </a:r>
            <a:r>
              <a:rPr lang="en-US" sz="2000" spc="-1" dirty="0" smtClean="0">
                <a:solidFill>
                  <a:srgbClr val="000000"/>
                </a:solidFill>
                <a:uFill>
                  <a:solidFill>
                    <a:srgbClr val="FFFFFF"/>
                  </a:solidFill>
                </a:uFill>
                <a:latin typeface="Calibri"/>
                <a:ea typeface="ＭＳ Ｐゴシック"/>
              </a:rPr>
              <a:t>several </a:t>
            </a:r>
            <a:r>
              <a:rPr lang="en-US" sz="2000" b="0" strike="noStrike" spc="-1" dirty="0" smtClean="0">
                <a:solidFill>
                  <a:srgbClr val="000000"/>
                </a:solidFill>
                <a:uFill>
                  <a:solidFill>
                    <a:srgbClr val="FFFFFF"/>
                  </a:solidFill>
                </a:uFill>
                <a:latin typeface="Calibri"/>
                <a:ea typeface="ＭＳ Ｐゴシック"/>
              </a:rPr>
              <a:t>others connect </a:t>
            </a:r>
            <a:r>
              <a:rPr lang="en-US" sz="2000" b="0" strike="noStrike" spc="-1" dirty="0">
                <a:solidFill>
                  <a:srgbClr val="000000"/>
                </a:solidFill>
                <a:uFill>
                  <a:solidFill>
                    <a:srgbClr val="FFFFFF"/>
                  </a:solidFill>
                </a:uFill>
                <a:latin typeface="Calibri"/>
                <a:ea typeface="ＭＳ Ｐゴシック"/>
              </a:rPr>
              <a:t>to it</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Server Multithreaded</a:t>
            </a:r>
            <a:endParaRPr lang="en-US" sz="1800" b="0" strike="noStrike" spc="-1">
              <a:solidFill>
                <a:srgbClr val="000000"/>
              </a:solidFill>
              <a:uFill>
                <a:solidFill>
                  <a:srgbClr val="FFFFFF"/>
                </a:solidFill>
              </a:uFill>
              <a:latin typeface="Arial"/>
            </a:endParaRPr>
          </a:p>
        </p:txBody>
      </p:sp>
      <p:sp>
        <p:nvSpPr>
          <p:cNvPr id="179"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dirty="0" err="1">
                <a:solidFill>
                  <a:srgbClr val="000000"/>
                </a:solidFill>
                <a:uFill>
                  <a:solidFill>
                    <a:srgbClr val="FFFFFF"/>
                  </a:solidFill>
                </a:uFill>
                <a:latin typeface="Calibri"/>
                <a:ea typeface="ＭＳ Ｐゴシック"/>
              </a:rPr>
              <a:t>echoserver_t.c</a:t>
            </a:r>
            <a:r>
              <a:rPr lang="en-US" sz="2400" b="1" strike="noStrike" spc="-1" dirty="0">
                <a:solidFill>
                  <a:srgbClr val="000000"/>
                </a:solidFill>
                <a:uFill>
                  <a:solidFill>
                    <a:srgbClr val="FFFFFF"/>
                  </a:solidFill>
                </a:uFill>
                <a:latin typeface="Calibri"/>
                <a:ea typeface="ＭＳ Ｐゴシック"/>
              </a:rPr>
              <a:t> isn’t too different from </a:t>
            </a:r>
            <a:r>
              <a:rPr lang="en-US" sz="2400" b="1" strike="noStrike" spc="-1" dirty="0" err="1">
                <a:solidFill>
                  <a:srgbClr val="000000"/>
                </a:solidFill>
                <a:uFill>
                  <a:solidFill>
                    <a:srgbClr val="FFFFFF"/>
                  </a:solidFill>
                </a:uFill>
                <a:latin typeface="Calibri"/>
                <a:ea typeface="ＭＳ Ｐゴシック"/>
              </a:rPr>
              <a:t>echoserver.c</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To see the changes: `diff </a:t>
            </a:r>
            <a:r>
              <a:rPr lang="en-US" sz="2400" b="0" strike="noStrike" spc="-1" dirty="0" err="1">
                <a:solidFill>
                  <a:srgbClr val="000000"/>
                </a:solidFill>
                <a:uFill>
                  <a:solidFill>
                    <a:srgbClr val="FFFFFF"/>
                  </a:solidFill>
                </a:uFill>
                <a:latin typeface="Calibri"/>
                <a:ea typeface="ＭＳ Ｐゴシック"/>
              </a:rPr>
              <a:t>echoserver.c</a:t>
            </a:r>
            <a:r>
              <a:rPr lang="en-US" sz="2400" b="0" strike="noStrike" spc="-1" dirty="0">
                <a:solidFill>
                  <a:srgbClr val="000000"/>
                </a:solidFill>
                <a:uFill>
                  <a:solidFill>
                    <a:srgbClr val="FFFFFF"/>
                  </a:solidFill>
                </a:uFill>
                <a:latin typeface="Calibri"/>
                <a:ea typeface="ＭＳ Ｐゴシック"/>
              </a:rPr>
              <a:t> </a:t>
            </a:r>
            <a:r>
              <a:rPr lang="en-US" sz="2400" b="0" strike="noStrike" spc="-1" dirty="0" err="1">
                <a:solidFill>
                  <a:srgbClr val="000000"/>
                </a:solidFill>
                <a:uFill>
                  <a:solidFill>
                    <a:srgbClr val="FFFFFF"/>
                  </a:solidFill>
                </a:uFill>
                <a:latin typeface="Calibri"/>
                <a:ea typeface="ＭＳ Ｐゴシック"/>
              </a:rPr>
              <a:t>echoserver_t.c</a:t>
            </a:r>
            <a:r>
              <a:rPr lang="en-US" sz="2400" b="0" strike="noStrike" spc="-1" dirty="0">
                <a:solidFill>
                  <a:srgbClr val="000000"/>
                </a:solidFill>
                <a:uFill>
                  <a:solidFill>
                    <a:srgbClr val="FFFFFF"/>
                  </a:solidFill>
                </a:uFill>
                <a:latin typeface="Calibri"/>
                <a:ea typeface="ＭＳ Ｐゴシック"/>
              </a:rPr>
              <a:t>`</a:t>
            </a: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Making your proxy multithreaded will be very similar</a:t>
            </a: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However, don’t underestimate the difficulty of addressing race conditions between threads!</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Definitely the hardest part of </a:t>
            </a:r>
            <a:r>
              <a:rPr lang="en-US" sz="2400" b="0" strike="noStrike" spc="-1" dirty="0" err="1">
                <a:solidFill>
                  <a:srgbClr val="000000"/>
                </a:solidFill>
                <a:uFill>
                  <a:solidFill>
                    <a:srgbClr val="FFFFFF"/>
                  </a:solidFill>
                </a:uFill>
                <a:latin typeface="Calibri"/>
                <a:ea typeface="ＭＳ Ｐゴシック"/>
              </a:rPr>
              <a:t>proxylab</a:t>
            </a:r>
            <a:endParaRPr lang="en-US" sz="1800" b="0" strike="noStrike" spc="-1" dirty="0">
              <a:solidFill>
                <a:srgbClr val="000000"/>
              </a:solidFill>
              <a:uFill>
                <a:solidFill>
                  <a:srgbClr val="FFFFFF"/>
                </a:solidFill>
              </a:uFill>
              <a:latin typeface="Arial"/>
            </a:endParaRPr>
          </a:p>
          <a:p>
            <a:pPr marL="864000" lvl="1" indent="-322560">
              <a:lnSpc>
                <a:spcPct val="100000"/>
              </a:lnSpc>
              <a:buClr>
                <a:srgbClr val="000000"/>
              </a:buClr>
              <a:buSzPct val="75000"/>
              <a:buFont typeface="Symbol"/>
              <a:buChar char=""/>
            </a:pPr>
            <a:r>
              <a:rPr lang="en-US" sz="2400" b="0" strike="noStrike" spc="-1" dirty="0">
                <a:solidFill>
                  <a:srgbClr val="000000"/>
                </a:solidFill>
                <a:uFill>
                  <a:solidFill>
                    <a:srgbClr val="FFFFFF"/>
                  </a:solidFill>
                </a:uFill>
                <a:latin typeface="Calibri"/>
                <a:ea typeface="ＭＳ Ｐゴシック"/>
              </a:rPr>
              <a:t>More on this next time...</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Reminders</a:t>
            </a:r>
            <a:endParaRPr lang="en-US" sz="1800" b="0" strike="noStrike" spc="-1">
              <a:solidFill>
                <a:srgbClr val="000000"/>
              </a:solidFill>
              <a:uFill>
                <a:solidFill>
                  <a:srgbClr val="FFFFFF"/>
                </a:solidFill>
              </a:uFill>
              <a:latin typeface="Arial"/>
            </a:endParaRPr>
          </a:p>
        </p:txBody>
      </p:sp>
      <p:sp>
        <p:nvSpPr>
          <p:cNvPr id="181"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Read the writeup</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Start early</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Remember, no late submissions</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Come to office hours this week, before it gets crowded!</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Work incrementally and take breaks</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Outline</a:t>
            </a:r>
            <a:endParaRPr lang="en-US" sz="1800" b="0" strike="noStrike" spc="-1">
              <a:solidFill>
                <a:srgbClr val="000000"/>
              </a:solidFill>
              <a:uFill>
                <a:solidFill>
                  <a:srgbClr val="FFFFFF"/>
                </a:solidFill>
              </a:uFill>
              <a:latin typeface="Arial"/>
            </a:endParaRPr>
          </a:p>
        </p:txBody>
      </p:sp>
      <p:sp>
        <p:nvSpPr>
          <p:cNvPr id="83"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Proxies</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Networking</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Networking Demos</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Proxy Lab</a:t>
            </a:r>
            <a:endParaRPr lang="en-US" sz="1800" b="0" strike="noStrike" spc="-1">
              <a:solidFill>
                <a:srgbClr val="000000"/>
              </a:solidFill>
              <a:uFill>
                <a:solidFill>
                  <a:srgbClr val="FFFFFF"/>
                </a:solidFill>
              </a:uFill>
              <a:latin typeface="Arial"/>
            </a:endParaRPr>
          </a:p>
        </p:txBody>
      </p:sp>
      <p:sp>
        <p:nvSpPr>
          <p:cNvPr id="85"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There are no grace days / late submissions</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8% of final grade</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You are submitting an entire project</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Modify the makefile</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Split source file into separate pieces</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Submit regularly to verify proxy builds on Autolab</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Your proxy is a server, it should not crash!</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Why Proxies?</a:t>
            </a:r>
            <a:endParaRPr lang="en-US" sz="1800" b="0" strike="noStrike" spc="-1">
              <a:solidFill>
                <a:srgbClr val="000000"/>
              </a:solidFill>
              <a:uFill>
                <a:solidFill>
                  <a:srgbClr val="FFFFFF"/>
                </a:solidFill>
              </a:uFill>
              <a:latin typeface="Arial"/>
            </a:endParaRPr>
          </a:p>
        </p:txBody>
      </p:sp>
      <p:sp>
        <p:nvSpPr>
          <p:cNvPr id="87" name="CustomShape 2"/>
          <p:cNvSpPr/>
          <p:nvPr/>
        </p:nvSpPr>
        <p:spPr>
          <a:xfrm>
            <a:off x="290520" y="1220760"/>
            <a:ext cx="8618400" cy="16509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Proxies are both clients and servers</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Can perform useful functions as requests and responses pass by</a:t>
            </a:r>
            <a:endParaRPr lang="en-US" sz="1800" b="0" strike="noStrike" spc="-1">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a:solidFill>
                  <a:srgbClr val="000000"/>
                </a:solidFill>
                <a:uFill>
                  <a:solidFill>
                    <a:srgbClr val="FFFFFF"/>
                  </a:solidFill>
                </a:uFill>
                <a:latin typeface="Calibri"/>
                <a:ea typeface="ＭＳ Ｐゴシック"/>
              </a:rPr>
              <a:t>Examples: Caching, logging, anonymization, filtering, transcoding</a:t>
            </a:r>
            <a:endParaRPr lang="en-US" sz="1800" b="0" strike="noStrike" spc="-1">
              <a:solidFill>
                <a:srgbClr val="000000"/>
              </a:solidFill>
              <a:uFill>
                <a:solidFill>
                  <a:srgbClr val="FFFFFF"/>
                </a:solidFill>
              </a:uFill>
              <a:latin typeface="Arial"/>
            </a:endParaRPr>
          </a:p>
        </p:txBody>
      </p:sp>
      <p:sp>
        <p:nvSpPr>
          <p:cNvPr id="88" name="CustomShape 3"/>
          <p:cNvSpPr/>
          <p:nvPr/>
        </p:nvSpPr>
        <p:spPr>
          <a:xfrm>
            <a:off x="628560" y="3000240"/>
            <a:ext cx="1063440" cy="987120"/>
          </a:xfrm>
          <a:prstGeom prst="ellipse">
            <a:avLst/>
          </a:prstGeom>
          <a:solidFill>
            <a:srgbClr val="FF99CC"/>
          </a:solidFill>
          <a:ln w="12600">
            <a:solidFill>
              <a:schemeClr val="tx1"/>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800" b="1" strike="noStrike" spc="-1">
                <a:solidFill>
                  <a:srgbClr val="000000"/>
                </a:solidFill>
                <a:uFill>
                  <a:solidFill>
                    <a:srgbClr val="FFFFFF"/>
                  </a:solidFill>
                </a:uFill>
                <a:latin typeface="Arial Narrow"/>
                <a:ea typeface="ＭＳ Ｐゴシック"/>
              </a:rPr>
              <a:t>Client</a:t>
            </a:r>
            <a:endParaRPr lang="en-US" sz="1800" b="0" strike="noStrike" spc="-1">
              <a:solidFill>
                <a:srgbClr val="000000"/>
              </a:solidFill>
              <a:uFill>
                <a:solidFill>
                  <a:srgbClr val="FFFFFF"/>
                </a:solidFill>
              </a:uFill>
              <a:latin typeface="Arial"/>
            </a:endParaRPr>
          </a:p>
          <a:p>
            <a:pPr algn="ctr">
              <a:lnSpc>
                <a:spcPct val="100000"/>
              </a:lnSpc>
            </a:pPr>
            <a:r>
              <a:rPr lang="en-US" sz="1800" b="1" strike="noStrike" spc="-1">
                <a:solidFill>
                  <a:srgbClr val="000000"/>
                </a:solidFill>
                <a:uFill>
                  <a:solidFill>
                    <a:srgbClr val="FFFFFF"/>
                  </a:solidFill>
                </a:uFill>
                <a:latin typeface="Arial Narrow"/>
                <a:ea typeface="ＭＳ Ｐゴシック"/>
              </a:rPr>
              <a:t>A</a:t>
            </a:r>
            <a:endParaRPr lang="en-US" sz="1800" b="0" strike="noStrike" spc="-1">
              <a:solidFill>
                <a:srgbClr val="000000"/>
              </a:solidFill>
              <a:uFill>
                <a:solidFill>
                  <a:srgbClr val="FFFFFF"/>
                </a:solidFill>
              </a:uFill>
              <a:latin typeface="Arial"/>
            </a:endParaRPr>
          </a:p>
        </p:txBody>
      </p:sp>
      <p:sp>
        <p:nvSpPr>
          <p:cNvPr id="89" name="CustomShape 4"/>
          <p:cNvSpPr/>
          <p:nvPr/>
        </p:nvSpPr>
        <p:spPr>
          <a:xfrm>
            <a:off x="3676680" y="3808440"/>
            <a:ext cx="1063440" cy="987120"/>
          </a:xfrm>
          <a:prstGeom prst="ellipse">
            <a:avLst/>
          </a:prstGeom>
          <a:solidFill>
            <a:srgbClr val="CCFFFF"/>
          </a:solidFill>
          <a:ln w="12600">
            <a:solidFill>
              <a:schemeClr val="tx1"/>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800" b="1" strike="noStrike" spc="-1">
                <a:solidFill>
                  <a:srgbClr val="000000"/>
                </a:solidFill>
                <a:uFill>
                  <a:solidFill>
                    <a:srgbClr val="FFFFFF"/>
                  </a:solidFill>
                </a:uFill>
                <a:latin typeface="Arial Narrow"/>
                <a:ea typeface="ＭＳ Ｐゴシック"/>
              </a:rPr>
              <a:t>Proxy</a:t>
            </a:r>
            <a:endParaRPr lang="en-US" sz="1800" b="0" strike="noStrike" spc="-1">
              <a:solidFill>
                <a:srgbClr val="000000"/>
              </a:solidFill>
              <a:uFill>
                <a:solidFill>
                  <a:srgbClr val="FFFFFF"/>
                </a:solidFill>
              </a:uFill>
              <a:latin typeface="Arial"/>
            </a:endParaRPr>
          </a:p>
          <a:p>
            <a:pPr algn="ctr">
              <a:lnSpc>
                <a:spcPct val="100000"/>
              </a:lnSpc>
            </a:pPr>
            <a:r>
              <a:rPr lang="en-US" sz="1800" b="1" strike="noStrike" spc="-1">
                <a:solidFill>
                  <a:srgbClr val="000000"/>
                </a:solidFill>
                <a:uFill>
                  <a:solidFill>
                    <a:srgbClr val="FFFFFF"/>
                  </a:solidFill>
                </a:uFill>
                <a:latin typeface="Arial Narrow"/>
                <a:ea typeface="ＭＳ Ｐゴシック"/>
              </a:rPr>
              <a:t>cache</a:t>
            </a:r>
            <a:endParaRPr lang="en-US" sz="1800" b="0" strike="noStrike" spc="-1">
              <a:solidFill>
                <a:srgbClr val="000000"/>
              </a:solidFill>
              <a:uFill>
                <a:solidFill>
                  <a:srgbClr val="FFFFFF"/>
                </a:solidFill>
              </a:uFill>
              <a:latin typeface="Arial"/>
            </a:endParaRPr>
          </a:p>
        </p:txBody>
      </p:sp>
      <p:sp>
        <p:nvSpPr>
          <p:cNvPr id="90" name="CustomShape 5"/>
          <p:cNvSpPr/>
          <p:nvPr/>
        </p:nvSpPr>
        <p:spPr>
          <a:xfrm>
            <a:off x="7845480" y="3716280"/>
            <a:ext cx="1063440" cy="987120"/>
          </a:xfrm>
          <a:prstGeom prst="ellipse">
            <a:avLst/>
          </a:prstGeom>
          <a:solidFill>
            <a:srgbClr val="FF99CC"/>
          </a:solidFill>
          <a:ln w="12600">
            <a:solidFill>
              <a:schemeClr val="tx1"/>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800" b="1" strike="noStrike" spc="-1">
                <a:solidFill>
                  <a:srgbClr val="000000"/>
                </a:solidFill>
                <a:uFill>
                  <a:solidFill>
                    <a:srgbClr val="FFFFFF"/>
                  </a:solidFill>
                </a:uFill>
                <a:latin typeface="Arial Narrow"/>
                <a:ea typeface="ＭＳ Ｐゴシック"/>
              </a:rPr>
              <a:t>Origin</a:t>
            </a:r>
            <a:endParaRPr lang="en-US" sz="1800" b="0" strike="noStrike" spc="-1">
              <a:solidFill>
                <a:srgbClr val="000000"/>
              </a:solidFill>
              <a:uFill>
                <a:solidFill>
                  <a:srgbClr val="FFFFFF"/>
                </a:solidFill>
              </a:uFill>
              <a:latin typeface="Arial"/>
            </a:endParaRPr>
          </a:p>
          <a:p>
            <a:pPr algn="ctr">
              <a:lnSpc>
                <a:spcPct val="100000"/>
              </a:lnSpc>
            </a:pPr>
            <a:r>
              <a:rPr lang="en-US" sz="1800" b="1" strike="noStrike" spc="-1">
                <a:solidFill>
                  <a:srgbClr val="000000"/>
                </a:solidFill>
                <a:uFill>
                  <a:solidFill>
                    <a:srgbClr val="FFFFFF"/>
                  </a:solidFill>
                </a:uFill>
                <a:latin typeface="Arial Narrow"/>
                <a:ea typeface="ＭＳ Ｐゴシック"/>
              </a:rPr>
              <a:t>Server</a:t>
            </a:r>
            <a:endParaRPr lang="en-US" sz="1800" b="0" strike="noStrike" spc="-1">
              <a:solidFill>
                <a:srgbClr val="000000"/>
              </a:solidFill>
              <a:uFill>
                <a:solidFill>
                  <a:srgbClr val="FFFFFF"/>
                </a:solidFill>
              </a:uFill>
              <a:latin typeface="Arial"/>
            </a:endParaRPr>
          </a:p>
        </p:txBody>
      </p:sp>
      <p:sp>
        <p:nvSpPr>
          <p:cNvPr id="91" name="Line 6"/>
          <p:cNvSpPr/>
          <p:nvPr/>
        </p:nvSpPr>
        <p:spPr>
          <a:xfrm>
            <a:off x="1723680" y="3419280"/>
            <a:ext cx="2157480" cy="488880"/>
          </a:xfrm>
          <a:prstGeom prst="line">
            <a:avLst/>
          </a:prstGeom>
          <a:ln w="38160">
            <a:solidFill>
              <a:schemeClr val="tx1"/>
            </a:solidFill>
            <a:round/>
            <a:tailEnd type="triangle" w="med" len="med"/>
          </a:ln>
        </p:spPr>
        <p:style>
          <a:lnRef idx="0">
            <a:scrgbClr r="0" g="0" b="0"/>
          </a:lnRef>
          <a:fillRef idx="0">
            <a:scrgbClr r="0" g="0" b="0"/>
          </a:fillRef>
          <a:effectRef idx="0">
            <a:scrgbClr r="0" g="0" b="0"/>
          </a:effectRef>
          <a:fontRef idx="minor"/>
        </p:style>
      </p:sp>
      <p:sp>
        <p:nvSpPr>
          <p:cNvPr id="92" name="CustomShape 7"/>
          <p:cNvSpPr/>
          <p:nvPr/>
        </p:nvSpPr>
        <p:spPr>
          <a:xfrm>
            <a:off x="1962360" y="3170160"/>
            <a:ext cx="206640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Arial Narrow"/>
                <a:ea typeface="ＭＳ Ｐゴシック"/>
              </a:rPr>
              <a:t>Request </a:t>
            </a: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
        <p:nvSpPr>
          <p:cNvPr id="93" name="Line 8"/>
          <p:cNvSpPr/>
          <p:nvPr/>
        </p:nvSpPr>
        <p:spPr>
          <a:xfrm>
            <a:off x="4706640" y="4035240"/>
            <a:ext cx="3187800" cy="360"/>
          </a:xfrm>
          <a:prstGeom prst="line">
            <a:avLst/>
          </a:prstGeom>
          <a:ln w="38160">
            <a:solidFill>
              <a:schemeClr val="tx1"/>
            </a:solidFill>
            <a:round/>
            <a:tailEnd type="triangle" w="med" len="med"/>
          </a:ln>
        </p:spPr>
        <p:style>
          <a:lnRef idx="0">
            <a:scrgbClr r="0" g="0" b="0"/>
          </a:lnRef>
          <a:fillRef idx="0">
            <a:scrgbClr r="0" g="0" b="0"/>
          </a:fillRef>
          <a:effectRef idx="0">
            <a:scrgbClr r="0" g="0" b="0"/>
          </a:effectRef>
          <a:fontRef idx="minor"/>
        </p:style>
      </p:sp>
      <p:sp>
        <p:nvSpPr>
          <p:cNvPr id="94" name="CustomShape 9"/>
          <p:cNvSpPr/>
          <p:nvPr/>
        </p:nvSpPr>
        <p:spPr>
          <a:xfrm>
            <a:off x="5515200" y="3657600"/>
            <a:ext cx="206640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Arial Narrow"/>
                <a:ea typeface="ＭＳ Ｐゴシック"/>
              </a:rPr>
              <a:t>Request </a:t>
            </a: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
        <p:nvSpPr>
          <p:cNvPr id="95" name="Line 10"/>
          <p:cNvSpPr/>
          <p:nvPr/>
        </p:nvSpPr>
        <p:spPr>
          <a:xfrm>
            <a:off x="4667040" y="4492440"/>
            <a:ext cx="3220920" cy="19080"/>
          </a:xfrm>
          <a:prstGeom prst="line">
            <a:avLst/>
          </a:prstGeom>
          <a:ln w="38160">
            <a:solidFill>
              <a:schemeClr val="tx1"/>
            </a:solidFill>
            <a:round/>
            <a:headEnd type="triangle" w="med" len="med"/>
          </a:ln>
        </p:spPr>
        <p:style>
          <a:lnRef idx="0">
            <a:scrgbClr r="0" g="0" b="0"/>
          </a:lnRef>
          <a:fillRef idx="0">
            <a:scrgbClr r="0" g="0" b="0"/>
          </a:fillRef>
          <a:effectRef idx="0">
            <a:scrgbClr r="0" g="0" b="0"/>
          </a:effectRef>
          <a:fontRef idx="minor"/>
        </p:style>
      </p:sp>
      <p:sp>
        <p:nvSpPr>
          <p:cNvPr id="96" name="CustomShape 11"/>
          <p:cNvSpPr/>
          <p:nvPr/>
        </p:nvSpPr>
        <p:spPr>
          <a:xfrm>
            <a:off x="5719320" y="4114800"/>
            <a:ext cx="127692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
        <p:nvSpPr>
          <p:cNvPr id="97" name="Line 12"/>
          <p:cNvSpPr/>
          <p:nvPr/>
        </p:nvSpPr>
        <p:spPr>
          <a:xfrm>
            <a:off x="1579320" y="3817800"/>
            <a:ext cx="2097000" cy="465120"/>
          </a:xfrm>
          <a:prstGeom prst="line">
            <a:avLst/>
          </a:prstGeom>
          <a:ln w="38160">
            <a:solidFill>
              <a:schemeClr val="tx1"/>
            </a:solidFill>
            <a:round/>
            <a:headEnd type="triangle" w="med" len="med"/>
          </a:ln>
        </p:spPr>
        <p:style>
          <a:lnRef idx="0">
            <a:scrgbClr r="0" g="0" b="0"/>
          </a:lnRef>
          <a:fillRef idx="0">
            <a:scrgbClr r="0" g="0" b="0"/>
          </a:fillRef>
          <a:effectRef idx="0">
            <a:scrgbClr r="0" g="0" b="0"/>
          </a:effectRef>
          <a:fontRef idx="minor"/>
        </p:style>
      </p:sp>
      <p:sp>
        <p:nvSpPr>
          <p:cNvPr id="98" name="CustomShape 13"/>
          <p:cNvSpPr/>
          <p:nvPr/>
        </p:nvSpPr>
        <p:spPr>
          <a:xfrm>
            <a:off x="2298240" y="3666960"/>
            <a:ext cx="127692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
        <p:nvSpPr>
          <p:cNvPr id="99" name="CustomShape 14"/>
          <p:cNvSpPr/>
          <p:nvPr/>
        </p:nvSpPr>
        <p:spPr>
          <a:xfrm>
            <a:off x="628560" y="4983120"/>
            <a:ext cx="1063440" cy="987120"/>
          </a:xfrm>
          <a:prstGeom prst="ellipse">
            <a:avLst/>
          </a:prstGeom>
          <a:solidFill>
            <a:srgbClr val="FF99CC"/>
          </a:solidFill>
          <a:ln w="12600">
            <a:solidFill>
              <a:schemeClr val="tx1"/>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800" b="1" strike="noStrike" spc="-1">
                <a:solidFill>
                  <a:srgbClr val="000000"/>
                </a:solidFill>
                <a:uFill>
                  <a:solidFill>
                    <a:srgbClr val="FFFFFF"/>
                  </a:solidFill>
                </a:uFill>
                <a:latin typeface="Arial Narrow"/>
                <a:ea typeface="ＭＳ Ｐゴシック"/>
              </a:rPr>
              <a:t>Client</a:t>
            </a:r>
            <a:endParaRPr lang="en-US" sz="1800" b="0" strike="noStrike" spc="-1">
              <a:solidFill>
                <a:srgbClr val="000000"/>
              </a:solidFill>
              <a:uFill>
                <a:solidFill>
                  <a:srgbClr val="FFFFFF"/>
                </a:solidFill>
              </a:uFill>
              <a:latin typeface="Arial"/>
            </a:endParaRPr>
          </a:p>
          <a:p>
            <a:pPr algn="ctr">
              <a:lnSpc>
                <a:spcPct val="100000"/>
              </a:lnSpc>
            </a:pPr>
            <a:r>
              <a:rPr lang="en-US" sz="1800" b="1" strike="noStrike" spc="-1">
                <a:solidFill>
                  <a:srgbClr val="000000"/>
                </a:solidFill>
                <a:uFill>
                  <a:solidFill>
                    <a:srgbClr val="FFFFFF"/>
                  </a:solidFill>
                </a:uFill>
                <a:latin typeface="Arial Narrow"/>
                <a:ea typeface="ＭＳ Ｐゴシック"/>
              </a:rPr>
              <a:t>B</a:t>
            </a:r>
            <a:endParaRPr lang="en-US" sz="1800" b="0" strike="noStrike" spc="-1">
              <a:solidFill>
                <a:srgbClr val="000000"/>
              </a:solidFill>
              <a:uFill>
                <a:solidFill>
                  <a:srgbClr val="FFFFFF"/>
                </a:solidFill>
              </a:uFill>
              <a:latin typeface="Arial"/>
            </a:endParaRPr>
          </a:p>
        </p:txBody>
      </p:sp>
      <p:sp>
        <p:nvSpPr>
          <p:cNvPr id="100" name="Line 15"/>
          <p:cNvSpPr/>
          <p:nvPr/>
        </p:nvSpPr>
        <p:spPr>
          <a:xfrm flipV="1">
            <a:off x="1552320" y="4443120"/>
            <a:ext cx="2111400" cy="685800"/>
          </a:xfrm>
          <a:prstGeom prst="line">
            <a:avLst/>
          </a:prstGeom>
          <a:ln w="38160">
            <a:solidFill>
              <a:schemeClr val="tx1"/>
            </a:solidFill>
            <a:round/>
            <a:tailEnd type="triangle" w="med" len="med"/>
          </a:ln>
        </p:spPr>
        <p:style>
          <a:lnRef idx="0">
            <a:scrgbClr r="0" g="0" b="0"/>
          </a:lnRef>
          <a:fillRef idx="0">
            <a:scrgbClr r="0" g="0" b="0"/>
          </a:fillRef>
          <a:effectRef idx="0">
            <a:scrgbClr r="0" g="0" b="0"/>
          </a:effectRef>
          <a:fontRef idx="minor"/>
        </p:style>
      </p:sp>
      <p:sp>
        <p:nvSpPr>
          <p:cNvPr id="101" name="CustomShape 16"/>
          <p:cNvSpPr/>
          <p:nvPr/>
        </p:nvSpPr>
        <p:spPr>
          <a:xfrm>
            <a:off x="543240" y="4489560"/>
            <a:ext cx="206640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Arial Narrow"/>
                <a:ea typeface="ＭＳ Ｐゴシック"/>
              </a:rPr>
              <a:t>Request </a:t>
            </a: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
        <p:nvSpPr>
          <p:cNvPr id="102" name="Line 17"/>
          <p:cNvSpPr/>
          <p:nvPr/>
        </p:nvSpPr>
        <p:spPr>
          <a:xfrm flipV="1">
            <a:off x="1693800" y="4705200"/>
            <a:ext cx="2063520" cy="704880"/>
          </a:xfrm>
          <a:prstGeom prst="line">
            <a:avLst/>
          </a:prstGeom>
          <a:ln w="38160">
            <a:solidFill>
              <a:schemeClr val="tx1"/>
            </a:solidFill>
            <a:round/>
            <a:headEnd type="triangle" w="med" len="med"/>
          </a:ln>
        </p:spPr>
        <p:style>
          <a:lnRef idx="0">
            <a:scrgbClr r="0" g="0" b="0"/>
          </a:lnRef>
          <a:fillRef idx="0">
            <a:scrgbClr r="0" g="0" b="0"/>
          </a:fillRef>
          <a:effectRef idx="0">
            <a:scrgbClr r="0" g="0" b="0"/>
          </a:effectRef>
          <a:fontRef idx="minor"/>
        </p:style>
      </p:sp>
      <p:sp>
        <p:nvSpPr>
          <p:cNvPr id="103" name="CustomShape 18"/>
          <p:cNvSpPr/>
          <p:nvPr/>
        </p:nvSpPr>
        <p:spPr>
          <a:xfrm>
            <a:off x="2474640" y="5029200"/>
            <a:ext cx="1276920" cy="3632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uFill>
                  <a:solidFill>
                    <a:srgbClr val="FFFFFF"/>
                  </a:solidFill>
                </a:uFill>
                <a:latin typeface="Courier New"/>
                <a:ea typeface="ＭＳ Ｐゴシック"/>
              </a:rPr>
              <a:t>foo.html</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761360" y="5679000"/>
            <a:ext cx="3999960" cy="1177200"/>
          </a:xfrm>
          <a:prstGeom prst="roundRect">
            <a:avLst>
              <a:gd name="adj" fmla="val 16667"/>
            </a:avLst>
          </a:prstGeom>
          <a:ln>
            <a:solidFill>
              <a:srgbClr val="7D5FA0"/>
            </a:solidFill>
            <a:round/>
          </a:ln>
          <a:effectLst>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p:style>
        <p:txBody>
          <a:bodyPr lIns="90000" tIns="0" rIns="90000" bIns="0" anchor="ctr"/>
          <a:lstStyle/>
          <a:p>
            <a:pPr algn="r">
              <a:lnSpc>
                <a:spcPct val="100000"/>
              </a:lnSpc>
            </a:pPr>
            <a:r>
              <a:rPr lang="en-US" sz="1800" b="1" strike="noStrike" spc="-1">
                <a:solidFill>
                  <a:srgbClr val="000000"/>
                </a:solidFill>
                <a:uFill>
                  <a:solidFill>
                    <a:srgbClr val="FFFFFF"/>
                  </a:solidFill>
                </a:uFill>
                <a:latin typeface="Arial Narrow"/>
                <a:ea typeface="ＭＳ Ｐゴシック"/>
              </a:rPr>
              <a:t>5</a:t>
            </a:r>
            <a:r>
              <a:rPr lang="en-US" sz="1800" b="1" i="1" strike="noStrike" spc="-1">
                <a:solidFill>
                  <a:srgbClr val="000000"/>
                </a:solidFill>
                <a:uFill>
                  <a:solidFill>
                    <a:srgbClr val="FFFFFF"/>
                  </a:solidFill>
                </a:uFill>
                <a:latin typeface="Arial Narrow"/>
                <a:ea typeface="ＭＳ Ｐゴシック"/>
              </a:rPr>
              <a:t>. Drop client</a:t>
            </a:r>
            <a:endParaRPr lang="en-US" sz="1800" b="0" strike="noStrike" spc="-1">
              <a:solidFill>
                <a:srgbClr val="000000"/>
              </a:solidFill>
              <a:uFill>
                <a:solidFill>
                  <a:srgbClr val="FFFFFF"/>
                </a:solidFill>
              </a:uFill>
              <a:latin typeface="Arial"/>
            </a:endParaRPr>
          </a:p>
        </p:txBody>
      </p:sp>
      <p:sp>
        <p:nvSpPr>
          <p:cNvPr id="105" name="CustomShape 2"/>
          <p:cNvSpPr/>
          <p:nvPr/>
        </p:nvSpPr>
        <p:spPr>
          <a:xfrm>
            <a:off x="1676520" y="5662080"/>
            <a:ext cx="2306520" cy="949680"/>
          </a:xfrm>
          <a:prstGeom prst="roundRect">
            <a:avLst>
              <a:gd name="adj" fmla="val 16667"/>
            </a:avLst>
          </a:prstGeom>
          <a:ln>
            <a:solidFill>
              <a:srgbClr val="7D5FA0"/>
            </a:solidFill>
            <a:round/>
          </a:ln>
          <a:effectLst>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p:style>
        <p:txBody>
          <a:bodyPr lIns="90000" tIns="0" rIns="90000" bIns="0" anchor="b"/>
          <a:lstStyle/>
          <a:p>
            <a:pPr algn="ctr">
              <a:lnSpc>
                <a:spcPct val="100000"/>
              </a:lnSpc>
            </a:pPr>
            <a:r>
              <a:rPr lang="en-US" sz="1800" b="1" strike="noStrike" spc="-1">
                <a:solidFill>
                  <a:srgbClr val="000000"/>
                </a:solidFill>
                <a:uFill>
                  <a:solidFill>
                    <a:srgbClr val="FFFFFF"/>
                  </a:solidFill>
                </a:uFill>
                <a:latin typeface="Arial Narrow"/>
                <a:ea typeface="ＭＳ Ｐゴシック"/>
              </a:rPr>
              <a:t>4</a:t>
            </a:r>
            <a:r>
              <a:rPr lang="en-US" sz="1800" b="1" i="1" strike="noStrike" spc="-1">
                <a:solidFill>
                  <a:srgbClr val="000000"/>
                </a:solidFill>
                <a:uFill>
                  <a:solidFill>
                    <a:srgbClr val="FFFFFF"/>
                  </a:solidFill>
                </a:uFill>
                <a:latin typeface="Arial Narrow"/>
                <a:ea typeface="ＭＳ Ｐゴシック"/>
              </a:rPr>
              <a:t>. Disconnect client</a:t>
            </a:r>
            <a:endParaRPr lang="en-US" sz="1800" b="0" strike="noStrike" spc="-1">
              <a:solidFill>
                <a:srgbClr val="000000"/>
              </a:solidFill>
              <a:uFill>
                <a:solidFill>
                  <a:srgbClr val="FFFFFF"/>
                </a:solidFill>
              </a:uFill>
              <a:latin typeface="Arial"/>
            </a:endParaRPr>
          </a:p>
        </p:txBody>
      </p:sp>
      <p:sp>
        <p:nvSpPr>
          <p:cNvPr id="106" name="CustomShape 3"/>
          <p:cNvSpPr/>
          <p:nvPr/>
        </p:nvSpPr>
        <p:spPr>
          <a:xfrm>
            <a:off x="1249200" y="4068360"/>
            <a:ext cx="7151760" cy="1584360"/>
          </a:xfrm>
          <a:prstGeom prst="roundRect">
            <a:avLst>
              <a:gd name="adj" fmla="val 16667"/>
            </a:avLst>
          </a:prstGeom>
          <a:ln>
            <a:solidFill>
              <a:srgbClr val="7D5FA0"/>
            </a:solidFill>
            <a:round/>
          </a:ln>
          <a:effectLst>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p:style>
        <p:txBody>
          <a:bodyPr lIns="90000" tIns="0" rIns="90000" bIns="45000"/>
          <a:lstStyle/>
          <a:p>
            <a:pPr algn="r">
              <a:lnSpc>
                <a:spcPct val="100000"/>
              </a:lnSpc>
            </a:pPr>
            <a:r>
              <a:rPr lang="en-US" sz="1800" b="1" strike="noStrike" spc="-1">
                <a:solidFill>
                  <a:srgbClr val="000000"/>
                </a:solidFill>
                <a:uFill>
                  <a:solidFill>
                    <a:srgbClr val="FFFFFF"/>
                  </a:solidFill>
                </a:uFill>
                <a:latin typeface="Arial Narrow"/>
                <a:ea typeface="ＭＳ Ｐゴシック"/>
              </a:rPr>
              <a:t>3</a:t>
            </a:r>
            <a:r>
              <a:rPr lang="en-US" sz="1800" b="1" i="1" strike="noStrike" spc="-1">
                <a:solidFill>
                  <a:srgbClr val="000000"/>
                </a:solidFill>
                <a:uFill>
                  <a:solidFill>
                    <a:srgbClr val="FFFFFF"/>
                  </a:solidFill>
                </a:uFill>
                <a:latin typeface="Arial Narrow"/>
                <a:ea typeface="ＭＳ Ｐゴシック"/>
              </a:rPr>
              <a:t>. Exchange</a:t>
            </a:r>
            <a:endParaRPr lang="en-US" sz="1800" b="0" strike="noStrike" spc="-1">
              <a:solidFill>
                <a:srgbClr val="000000"/>
              </a:solidFill>
              <a:uFill>
                <a:solidFill>
                  <a:srgbClr val="FFFFFF"/>
                </a:solidFill>
              </a:uFill>
              <a:latin typeface="Arial"/>
            </a:endParaRPr>
          </a:p>
          <a:p>
            <a:pPr algn="r">
              <a:lnSpc>
                <a:spcPct val="100000"/>
              </a:lnSpc>
            </a:pPr>
            <a:r>
              <a:rPr lang="en-US" sz="1800" b="1" i="1" strike="noStrike" spc="-1">
                <a:solidFill>
                  <a:srgbClr val="000000"/>
                </a:solidFill>
                <a:uFill>
                  <a:solidFill>
                    <a:srgbClr val="FFFFFF"/>
                  </a:solidFill>
                </a:uFill>
                <a:latin typeface="Arial Narrow"/>
                <a:ea typeface="ＭＳ Ｐゴシック"/>
              </a:rPr>
              <a:t>data</a:t>
            </a:r>
            <a:endParaRPr lang="en-US" sz="1800" b="0" strike="noStrike" spc="-1">
              <a:solidFill>
                <a:srgbClr val="000000"/>
              </a:solidFill>
              <a:uFill>
                <a:solidFill>
                  <a:srgbClr val="FFFFFF"/>
                </a:solidFill>
              </a:uFill>
              <a:latin typeface="Arial"/>
            </a:endParaRPr>
          </a:p>
        </p:txBody>
      </p:sp>
      <p:sp>
        <p:nvSpPr>
          <p:cNvPr id="107" name="CustomShape 4"/>
          <p:cNvSpPr/>
          <p:nvPr/>
        </p:nvSpPr>
        <p:spPr>
          <a:xfrm>
            <a:off x="1752480" y="228600"/>
            <a:ext cx="2055600" cy="3949920"/>
          </a:xfrm>
          <a:prstGeom prst="roundRect">
            <a:avLst>
              <a:gd name="adj" fmla="val 16667"/>
            </a:avLst>
          </a:prstGeom>
          <a:ln>
            <a:solidFill>
              <a:srgbClr val="7D5FA0"/>
            </a:solidFill>
            <a:round/>
          </a:ln>
          <a:effectLst>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p:style>
        <p:txBody>
          <a:bodyPr lIns="90000" tIns="0" rIns="90000" bIns="45000"/>
          <a:lstStyle/>
          <a:p>
            <a:pPr algn="ctr">
              <a:lnSpc>
                <a:spcPct val="100000"/>
              </a:lnSpc>
            </a:pPr>
            <a:r>
              <a:rPr lang="en-US" sz="1800" b="1" strike="noStrike" spc="-1">
                <a:solidFill>
                  <a:srgbClr val="000000"/>
                </a:solidFill>
                <a:uFill>
                  <a:solidFill>
                    <a:srgbClr val="FFFFFF"/>
                  </a:solidFill>
                </a:uFill>
                <a:latin typeface="Arial Narrow"/>
                <a:ea typeface="ＭＳ Ｐゴシック"/>
              </a:rPr>
              <a:t>2</a:t>
            </a:r>
            <a:r>
              <a:rPr lang="en-US" sz="1800" b="1" i="1" strike="noStrike" spc="-1">
                <a:solidFill>
                  <a:srgbClr val="000000"/>
                </a:solidFill>
                <a:uFill>
                  <a:solidFill>
                    <a:srgbClr val="FFFFFF"/>
                  </a:solidFill>
                </a:uFill>
                <a:latin typeface="Arial Narrow"/>
                <a:ea typeface="ＭＳ Ｐゴシック"/>
              </a:rPr>
              <a:t>. Start client</a:t>
            </a:r>
            <a:endParaRPr lang="en-US" sz="1800" b="0" strike="noStrike" spc="-1">
              <a:solidFill>
                <a:srgbClr val="000000"/>
              </a:solidFill>
              <a:uFill>
                <a:solidFill>
                  <a:srgbClr val="FFFFFF"/>
                </a:solidFill>
              </a:uFill>
              <a:latin typeface="Arial"/>
            </a:endParaRPr>
          </a:p>
        </p:txBody>
      </p:sp>
      <p:sp>
        <p:nvSpPr>
          <p:cNvPr id="108" name="CustomShape 5"/>
          <p:cNvSpPr/>
          <p:nvPr/>
        </p:nvSpPr>
        <p:spPr>
          <a:xfrm>
            <a:off x="4572000" y="228600"/>
            <a:ext cx="2055600" cy="3949920"/>
          </a:xfrm>
          <a:prstGeom prst="roundRect">
            <a:avLst>
              <a:gd name="adj" fmla="val 16667"/>
            </a:avLst>
          </a:prstGeom>
          <a:ln>
            <a:solidFill>
              <a:srgbClr val="7D5FA0"/>
            </a:solidFill>
            <a:round/>
          </a:ln>
          <a:effectLst>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p:style>
        <p:txBody>
          <a:bodyPr lIns="90000" tIns="0" rIns="90000" bIns="45000"/>
          <a:lstStyle/>
          <a:p>
            <a:pPr algn="ctr">
              <a:lnSpc>
                <a:spcPct val="100000"/>
              </a:lnSpc>
            </a:pPr>
            <a:r>
              <a:rPr lang="en-US" sz="1800" b="1" strike="noStrike" spc="-1">
                <a:solidFill>
                  <a:srgbClr val="000000"/>
                </a:solidFill>
                <a:uFill>
                  <a:solidFill>
                    <a:srgbClr val="FFFFFF"/>
                  </a:solidFill>
                </a:uFill>
                <a:latin typeface="Arial Narrow"/>
                <a:ea typeface="ＭＳ Ｐゴシック"/>
              </a:rPr>
              <a:t>1</a:t>
            </a:r>
            <a:r>
              <a:rPr lang="en-US" sz="1800" b="1" i="1" strike="noStrike" spc="-1">
                <a:solidFill>
                  <a:srgbClr val="000000"/>
                </a:solidFill>
                <a:uFill>
                  <a:solidFill>
                    <a:srgbClr val="FFFFFF"/>
                  </a:solidFill>
                </a:uFill>
                <a:latin typeface="Arial Narrow"/>
                <a:ea typeface="ＭＳ Ｐゴシック"/>
              </a:rPr>
              <a:t>. Start server</a:t>
            </a:r>
            <a:endParaRPr lang="en-US" sz="1800" b="0" strike="noStrike" spc="-1">
              <a:solidFill>
                <a:srgbClr val="000000"/>
              </a:solidFill>
              <a:uFill>
                <a:solidFill>
                  <a:srgbClr val="FFFFFF"/>
                </a:solidFill>
              </a:uFill>
              <a:latin typeface="Arial"/>
            </a:endParaRPr>
          </a:p>
        </p:txBody>
      </p:sp>
      <p:sp>
        <p:nvSpPr>
          <p:cNvPr id="109" name="CustomShape 6"/>
          <p:cNvSpPr/>
          <p:nvPr/>
        </p:nvSpPr>
        <p:spPr>
          <a:xfrm>
            <a:off x="1447920" y="4180320"/>
            <a:ext cx="5408280" cy="1369800"/>
          </a:xfrm>
          <a:prstGeom prst="rect">
            <a:avLst/>
          </a:prstGeom>
          <a:solidFill>
            <a:srgbClr val="F1C7C7"/>
          </a:solidFill>
          <a:ln w="12600">
            <a:solidFill>
              <a:schemeClr val="tx1"/>
            </a:solidFill>
            <a:miter/>
          </a:ln>
        </p:spPr>
        <p:style>
          <a:lnRef idx="0">
            <a:scrgbClr r="0" g="0" b="0"/>
          </a:lnRef>
          <a:fillRef idx="0">
            <a:scrgbClr r="0" g="0" b="0"/>
          </a:fillRef>
          <a:effectRef idx="0">
            <a:scrgbClr r="0" g="0" b="0"/>
          </a:effectRef>
          <a:fontRef idx="minor"/>
        </p:style>
      </p:sp>
      <p:sp>
        <p:nvSpPr>
          <p:cNvPr id="110" name="Line 7"/>
          <p:cNvSpPr/>
          <p:nvPr/>
        </p:nvSpPr>
        <p:spPr>
          <a:xfrm>
            <a:off x="6324480" y="5240880"/>
            <a:ext cx="380880" cy="36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11" name="Line 8"/>
          <p:cNvSpPr/>
          <p:nvPr/>
        </p:nvSpPr>
        <p:spPr>
          <a:xfrm flipV="1">
            <a:off x="6705360" y="4555080"/>
            <a:ext cx="360" cy="68580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12" name="Line 9"/>
          <p:cNvSpPr/>
          <p:nvPr/>
        </p:nvSpPr>
        <p:spPr>
          <a:xfrm flipH="1">
            <a:off x="6324480" y="4555080"/>
            <a:ext cx="380880" cy="3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13" name="Line 10"/>
          <p:cNvSpPr/>
          <p:nvPr/>
        </p:nvSpPr>
        <p:spPr>
          <a:xfrm flipH="1">
            <a:off x="1676160" y="5240880"/>
            <a:ext cx="381240" cy="36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14" name="Line 11"/>
          <p:cNvSpPr/>
          <p:nvPr/>
        </p:nvSpPr>
        <p:spPr>
          <a:xfrm flipV="1">
            <a:off x="1676160" y="4555080"/>
            <a:ext cx="360" cy="68580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15" name="Line 12"/>
          <p:cNvSpPr/>
          <p:nvPr/>
        </p:nvSpPr>
        <p:spPr>
          <a:xfrm>
            <a:off x="1676160" y="4555080"/>
            <a:ext cx="381240" cy="3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16" name="CustomShape 13"/>
          <p:cNvSpPr/>
          <p:nvPr/>
        </p:nvSpPr>
        <p:spPr>
          <a:xfrm>
            <a:off x="457200" y="4451040"/>
            <a:ext cx="836280" cy="819360"/>
          </a:xfrm>
          <a:prstGeom prst="rect">
            <a:avLst/>
          </a:prstGeom>
          <a:noFill/>
          <a:ln w="1260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b="1" strike="noStrike" spc="-1">
                <a:solidFill>
                  <a:srgbClr val="C00000"/>
                </a:solidFill>
                <a:uFill>
                  <a:solidFill>
                    <a:srgbClr val="FFFFFF"/>
                  </a:solidFill>
                </a:uFill>
                <a:latin typeface="Calibri"/>
                <a:ea typeface="ＭＳ Ｐゴシック"/>
              </a:rPr>
              <a:t>Client / Server</a:t>
            </a:r>
            <a:endParaRPr lang="en-US" sz="1800" b="0" strike="noStrike" spc="-1">
              <a:solidFill>
                <a:srgbClr val="000000"/>
              </a:solidFill>
              <a:uFill>
                <a:solidFill>
                  <a:srgbClr val="FFFFFF"/>
                </a:solidFill>
              </a:uFill>
              <a:latin typeface="Arial"/>
            </a:endParaRPr>
          </a:p>
          <a:p>
            <a:pPr>
              <a:lnSpc>
                <a:spcPct val="100000"/>
              </a:lnSpc>
            </a:pPr>
            <a:r>
              <a:rPr lang="en-US" sz="1600" b="1" strike="noStrike" spc="-1">
                <a:solidFill>
                  <a:srgbClr val="C00000"/>
                </a:solidFill>
                <a:uFill>
                  <a:solidFill>
                    <a:srgbClr val="FFFFFF"/>
                  </a:solidFill>
                </a:uFill>
                <a:latin typeface="Calibri"/>
                <a:ea typeface="ＭＳ Ｐゴシック"/>
              </a:rPr>
              <a:t>Session</a:t>
            </a:r>
            <a:endParaRPr lang="en-US" sz="1800" b="0" strike="noStrike" spc="-1">
              <a:solidFill>
                <a:srgbClr val="000000"/>
              </a:solidFill>
              <a:uFill>
                <a:solidFill>
                  <a:srgbClr val="FFFFFF"/>
                </a:solidFill>
              </a:uFill>
              <a:latin typeface="Arial"/>
            </a:endParaRPr>
          </a:p>
        </p:txBody>
      </p:sp>
      <p:sp>
        <p:nvSpPr>
          <p:cNvPr id="117" name="CustomShape 14"/>
          <p:cNvSpPr/>
          <p:nvPr/>
        </p:nvSpPr>
        <p:spPr>
          <a:xfrm>
            <a:off x="6848280" y="950400"/>
            <a:ext cx="2131920" cy="11930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r>
              <a:rPr lang="en-US" sz="3600" b="1" strike="noStrike" spc="-1">
                <a:solidFill>
                  <a:srgbClr val="000000"/>
                </a:solidFill>
                <a:uFill>
                  <a:solidFill>
                    <a:srgbClr val="FFFFFF"/>
                  </a:solidFill>
                </a:uFill>
                <a:latin typeface="Calibri"/>
                <a:ea typeface="ＭＳ Ｐゴシック"/>
              </a:rPr>
              <a:t>Echo</a:t>
            </a:r>
            <a:endParaRPr lang="en-US" sz="1800" b="0" strike="noStrike" spc="-1">
              <a:solidFill>
                <a:srgbClr val="000000"/>
              </a:solidFill>
              <a:uFill>
                <a:solidFill>
                  <a:srgbClr val="FFFFFF"/>
                </a:solidFill>
              </a:uFill>
              <a:latin typeface="Arial"/>
            </a:endParaRPr>
          </a:p>
          <a:p>
            <a:r>
              <a:rPr lang="en-US" sz="3600" b="1" strike="noStrike" spc="-1">
                <a:solidFill>
                  <a:srgbClr val="000000"/>
                </a:solidFill>
                <a:uFill>
                  <a:solidFill>
                    <a:srgbClr val="FFFFFF"/>
                  </a:solidFill>
                </a:uFill>
                <a:latin typeface="Calibri"/>
                <a:ea typeface="ＭＳ Ｐゴシック"/>
              </a:rPr>
              <a:t>Server</a:t>
            </a:r>
            <a:endParaRPr lang="en-US" sz="1800" b="0" strike="noStrike" spc="-1">
              <a:solidFill>
                <a:srgbClr val="000000"/>
              </a:solidFill>
              <a:uFill>
                <a:solidFill>
                  <a:srgbClr val="FFFFFF"/>
                </a:solidFill>
              </a:uFill>
              <a:latin typeface="Arial"/>
            </a:endParaRPr>
          </a:p>
          <a:p>
            <a:r>
              <a:rPr lang="en-US" sz="3600" b="1" strike="noStrike" spc="-1">
                <a:solidFill>
                  <a:srgbClr val="000000"/>
                </a:solidFill>
                <a:uFill>
                  <a:solidFill>
                    <a:srgbClr val="FFFFFF"/>
                  </a:solidFill>
                </a:uFill>
                <a:latin typeface="Calibri"/>
                <a:ea typeface="ＭＳ Ｐゴシック"/>
              </a:rPr>
              <a:t>+ Client</a:t>
            </a:r>
            <a:endParaRPr lang="en-US" sz="1800" b="0" strike="noStrike" spc="-1">
              <a:solidFill>
                <a:srgbClr val="000000"/>
              </a:solidFill>
              <a:uFill>
                <a:solidFill>
                  <a:srgbClr val="FFFFFF"/>
                </a:solidFill>
              </a:uFill>
              <a:latin typeface="Arial"/>
            </a:endParaRPr>
          </a:p>
          <a:p>
            <a:pPr marL="119160" indent="-117360" algn="ctr">
              <a:lnSpc>
                <a:spcPct val="100000"/>
              </a:lnSpc>
            </a:pPr>
            <a:r>
              <a:rPr lang="en-US" sz="3600" b="1" strike="noStrike" spc="-1">
                <a:solidFill>
                  <a:srgbClr val="000000"/>
                </a:solidFill>
                <a:uFill>
                  <a:solidFill>
                    <a:srgbClr val="FFFFFF"/>
                  </a:solidFill>
                </a:uFill>
                <a:latin typeface="Calibri"/>
                <a:ea typeface="ＭＳ Ｐゴシック"/>
              </a:rPr>
              <a:t>Structure</a:t>
            </a:r>
            <a:endParaRPr lang="en-US" sz="1800" b="0" strike="noStrike" spc="-1">
              <a:solidFill>
                <a:srgbClr val="000000"/>
              </a:solidFill>
              <a:uFill>
                <a:solidFill>
                  <a:srgbClr val="FFFFFF"/>
                </a:solidFill>
              </a:uFill>
              <a:latin typeface="Arial"/>
            </a:endParaRPr>
          </a:p>
        </p:txBody>
      </p:sp>
      <p:sp>
        <p:nvSpPr>
          <p:cNvPr id="118" name="CustomShape 15"/>
          <p:cNvSpPr/>
          <p:nvPr/>
        </p:nvSpPr>
        <p:spPr>
          <a:xfrm>
            <a:off x="2368080" y="455040"/>
            <a:ext cx="898920" cy="4550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2400" b="1" i="1" strike="noStrike" spc="-1">
                <a:solidFill>
                  <a:srgbClr val="C00000"/>
                </a:solidFill>
                <a:uFill>
                  <a:solidFill>
                    <a:srgbClr val="FFFFFF"/>
                  </a:solidFill>
                </a:uFill>
                <a:latin typeface="Calibri"/>
                <a:ea typeface="ＭＳ Ｐゴシック"/>
              </a:rPr>
              <a:t>Client</a:t>
            </a:r>
            <a:endParaRPr lang="en-US" sz="1800" b="0" strike="noStrike" spc="-1">
              <a:solidFill>
                <a:srgbClr val="000000"/>
              </a:solidFill>
              <a:uFill>
                <a:solidFill>
                  <a:srgbClr val="FFFFFF"/>
                </a:solidFill>
              </a:uFill>
              <a:latin typeface="Arial"/>
            </a:endParaRPr>
          </a:p>
        </p:txBody>
      </p:sp>
      <p:sp>
        <p:nvSpPr>
          <p:cNvPr id="119" name="CustomShape 16"/>
          <p:cNvSpPr/>
          <p:nvPr/>
        </p:nvSpPr>
        <p:spPr>
          <a:xfrm>
            <a:off x="5141880" y="455040"/>
            <a:ext cx="979920" cy="45504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2400" b="1" i="1" strike="noStrike" spc="-1">
                <a:solidFill>
                  <a:srgbClr val="C00000"/>
                </a:solidFill>
                <a:uFill>
                  <a:solidFill>
                    <a:srgbClr val="FFFFFF"/>
                  </a:solidFill>
                </a:uFill>
                <a:latin typeface="Calibri"/>
                <a:ea typeface="ＭＳ Ｐゴシック"/>
              </a:rPr>
              <a:t>Server</a:t>
            </a:r>
            <a:endParaRPr lang="en-US" sz="1800" b="0" strike="noStrike" spc="-1">
              <a:solidFill>
                <a:srgbClr val="000000"/>
              </a:solidFill>
              <a:uFill>
                <a:solidFill>
                  <a:srgbClr val="FFFFFF"/>
                </a:solidFill>
              </a:uFill>
              <a:latin typeface="Arial"/>
            </a:endParaRPr>
          </a:p>
        </p:txBody>
      </p:sp>
      <p:sp>
        <p:nvSpPr>
          <p:cNvPr id="120" name="Line 17"/>
          <p:cNvSpPr/>
          <p:nvPr/>
        </p:nvSpPr>
        <p:spPr>
          <a:xfrm>
            <a:off x="5638680" y="3339720"/>
            <a:ext cx="360" cy="3045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1" name="Line 18"/>
          <p:cNvSpPr/>
          <p:nvPr/>
        </p:nvSpPr>
        <p:spPr>
          <a:xfrm>
            <a:off x="3047760" y="3857040"/>
            <a:ext cx="1828800" cy="360"/>
          </a:xfrm>
          <a:prstGeom prst="line">
            <a:avLst/>
          </a:prstGeom>
          <a:ln w="12600" cap="rnd">
            <a:solidFill>
              <a:schemeClr val="tx1"/>
            </a:solidFill>
            <a:custDash>
              <a:ds d="400000" sp="300000"/>
            </a:custDash>
            <a:round/>
            <a:tailEnd type="triangle" w="med" len="med"/>
          </a:ln>
        </p:spPr>
        <p:style>
          <a:lnRef idx="0">
            <a:scrgbClr r="0" g="0" b="0"/>
          </a:lnRef>
          <a:fillRef idx="0">
            <a:scrgbClr r="0" g="0" b="0"/>
          </a:fillRef>
          <a:effectRef idx="0">
            <a:scrgbClr r="0" g="0" b="0"/>
          </a:effectRef>
          <a:fontRef idx="minor"/>
        </p:style>
      </p:sp>
      <p:sp>
        <p:nvSpPr>
          <p:cNvPr id="122" name="Line 19"/>
          <p:cNvSpPr/>
          <p:nvPr/>
        </p:nvSpPr>
        <p:spPr>
          <a:xfrm>
            <a:off x="2819160" y="4025520"/>
            <a:ext cx="360" cy="3045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3" name="Line 20"/>
          <p:cNvSpPr/>
          <p:nvPr/>
        </p:nvSpPr>
        <p:spPr>
          <a:xfrm>
            <a:off x="2819160" y="4711320"/>
            <a:ext cx="360" cy="3045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4" name="Line 21"/>
          <p:cNvSpPr/>
          <p:nvPr/>
        </p:nvSpPr>
        <p:spPr>
          <a:xfrm>
            <a:off x="5638680" y="4025520"/>
            <a:ext cx="360" cy="3045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5" name="Line 22"/>
          <p:cNvSpPr/>
          <p:nvPr/>
        </p:nvSpPr>
        <p:spPr>
          <a:xfrm>
            <a:off x="5638680" y="4711320"/>
            <a:ext cx="360" cy="3045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6" name="Line 23"/>
          <p:cNvSpPr/>
          <p:nvPr/>
        </p:nvSpPr>
        <p:spPr>
          <a:xfrm>
            <a:off x="3581280" y="4544640"/>
            <a:ext cx="1295280" cy="3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7" name="Line 24"/>
          <p:cNvSpPr/>
          <p:nvPr/>
        </p:nvSpPr>
        <p:spPr>
          <a:xfrm flipH="1">
            <a:off x="3581280" y="5228640"/>
            <a:ext cx="1295280" cy="3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28" name="CustomShape 25"/>
          <p:cNvSpPr/>
          <p:nvPr/>
        </p:nvSpPr>
        <p:spPr>
          <a:xfrm>
            <a:off x="4876920" y="4362120"/>
            <a:ext cx="144612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rio_readlineb</a:t>
            </a:r>
            <a:endParaRPr lang="en-US" sz="1800" b="0" strike="noStrike" spc="-1">
              <a:solidFill>
                <a:srgbClr val="000000"/>
              </a:solidFill>
              <a:uFill>
                <a:solidFill>
                  <a:srgbClr val="FFFFFF"/>
                </a:solidFill>
              </a:uFill>
              <a:latin typeface="Arial"/>
            </a:endParaRPr>
          </a:p>
        </p:txBody>
      </p:sp>
      <p:sp>
        <p:nvSpPr>
          <p:cNvPr id="129" name="CustomShape 26"/>
          <p:cNvSpPr/>
          <p:nvPr/>
        </p:nvSpPr>
        <p:spPr>
          <a:xfrm>
            <a:off x="4876920" y="5036760"/>
            <a:ext cx="144612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rio_writen</a:t>
            </a:r>
            <a:endParaRPr lang="en-US" sz="1800" b="0" strike="noStrike" spc="-1">
              <a:solidFill>
                <a:srgbClr val="000000"/>
              </a:solidFill>
              <a:uFill>
                <a:solidFill>
                  <a:srgbClr val="FFFFFF"/>
                </a:solidFill>
              </a:uFill>
              <a:latin typeface="Arial"/>
            </a:endParaRPr>
          </a:p>
        </p:txBody>
      </p:sp>
      <p:sp>
        <p:nvSpPr>
          <p:cNvPr id="130" name="CustomShape 27"/>
          <p:cNvSpPr/>
          <p:nvPr/>
        </p:nvSpPr>
        <p:spPr>
          <a:xfrm>
            <a:off x="2057400" y="5036760"/>
            <a:ext cx="152208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rio_readlineb</a:t>
            </a:r>
            <a:endParaRPr lang="en-US" sz="1800" b="0" strike="noStrike" spc="-1">
              <a:solidFill>
                <a:srgbClr val="000000"/>
              </a:solidFill>
              <a:uFill>
                <a:solidFill>
                  <a:srgbClr val="FFFFFF"/>
                </a:solidFill>
              </a:uFill>
              <a:latin typeface="Arial"/>
            </a:endParaRPr>
          </a:p>
          <a:p>
            <a:pPr algn="ctr">
              <a:lnSpc>
                <a:spcPct val="100000"/>
              </a:lnSpc>
            </a:pPr>
            <a:r>
              <a:rPr lang="en-US" sz="1400" b="1" strike="noStrike" spc="-1">
                <a:solidFill>
                  <a:srgbClr val="000000"/>
                </a:solidFill>
                <a:uFill>
                  <a:solidFill>
                    <a:srgbClr val="FFFFFF"/>
                  </a:solidFill>
                </a:uFill>
                <a:latin typeface="Courier New"/>
                <a:ea typeface="ＭＳ Ｐゴシック"/>
              </a:rPr>
              <a:t>fputs</a:t>
            </a:r>
            <a:endParaRPr lang="en-US" sz="1800" b="0" strike="noStrike" spc="-1">
              <a:solidFill>
                <a:srgbClr val="000000"/>
              </a:solidFill>
              <a:uFill>
                <a:solidFill>
                  <a:srgbClr val="FFFFFF"/>
                </a:solidFill>
              </a:uFill>
              <a:latin typeface="Arial"/>
            </a:endParaRPr>
          </a:p>
        </p:txBody>
      </p:sp>
      <p:sp>
        <p:nvSpPr>
          <p:cNvPr id="131" name="CustomShape 28"/>
          <p:cNvSpPr/>
          <p:nvPr/>
        </p:nvSpPr>
        <p:spPr>
          <a:xfrm>
            <a:off x="2057400" y="4362120"/>
            <a:ext cx="152208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fgets</a:t>
            </a:r>
            <a:endParaRPr lang="en-US" sz="1800" b="0" strike="noStrike" spc="-1">
              <a:solidFill>
                <a:srgbClr val="000000"/>
              </a:solidFill>
              <a:uFill>
                <a:solidFill>
                  <a:srgbClr val="FFFFFF"/>
                </a:solidFill>
              </a:uFill>
              <a:latin typeface="Arial"/>
            </a:endParaRPr>
          </a:p>
          <a:p>
            <a:pPr algn="ctr">
              <a:lnSpc>
                <a:spcPct val="100000"/>
              </a:lnSpc>
            </a:pPr>
            <a:r>
              <a:rPr lang="en-US" sz="1400" b="1" strike="noStrike" spc="-1">
                <a:solidFill>
                  <a:srgbClr val="000000"/>
                </a:solidFill>
                <a:uFill>
                  <a:solidFill>
                    <a:srgbClr val="FFFFFF"/>
                  </a:solidFill>
                </a:uFill>
                <a:latin typeface="Courier New"/>
                <a:ea typeface="ＭＳ Ｐゴシック"/>
              </a:rPr>
              <a:t>rio_writen</a:t>
            </a:r>
            <a:endParaRPr lang="en-US" sz="1800" b="0" strike="noStrike" spc="-1">
              <a:solidFill>
                <a:srgbClr val="000000"/>
              </a:solidFill>
              <a:uFill>
                <a:solidFill>
                  <a:srgbClr val="FFFFFF"/>
                </a:solidFill>
              </a:uFill>
              <a:latin typeface="Arial"/>
            </a:endParaRPr>
          </a:p>
        </p:txBody>
      </p:sp>
      <p:sp>
        <p:nvSpPr>
          <p:cNvPr id="132" name="CustomShape 29"/>
          <p:cNvSpPr/>
          <p:nvPr/>
        </p:nvSpPr>
        <p:spPr>
          <a:xfrm>
            <a:off x="3640320" y="3251160"/>
            <a:ext cx="1138320" cy="57600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600" b="1" strike="noStrike" spc="-1">
                <a:solidFill>
                  <a:srgbClr val="000000"/>
                </a:solidFill>
                <a:uFill>
                  <a:solidFill>
                    <a:srgbClr val="FFFFFF"/>
                  </a:solidFill>
                </a:uFill>
                <a:latin typeface="Calibri"/>
                <a:ea typeface="ＭＳ Ｐゴシック"/>
              </a:rPr>
              <a:t>Connection</a:t>
            </a:r>
            <a:endParaRPr lang="en-US" sz="1800" b="0" strike="noStrike" spc="-1">
              <a:solidFill>
                <a:srgbClr val="000000"/>
              </a:solidFill>
              <a:uFill>
                <a:solidFill>
                  <a:srgbClr val="FFFFFF"/>
                </a:solidFill>
              </a:uFill>
              <a:latin typeface="Arial"/>
            </a:endParaRPr>
          </a:p>
          <a:p>
            <a:pPr algn="ctr">
              <a:lnSpc>
                <a:spcPct val="100000"/>
              </a:lnSpc>
            </a:pPr>
            <a:r>
              <a:rPr lang="en-US" sz="1600" b="1" strike="noStrike" spc="-1">
                <a:solidFill>
                  <a:srgbClr val="000000"/>
                </a:solidFill>
                <a:uFill>
                  <a:solidFill>
                    <a:srgbClr val="FFFFFF"/>
                  </a:solidFill>
                </a:uFill>
                <a:latin typeface="Calibri"/>
                <a:ea typeface="ＭＳ Ｐゴシック"/>
              </a:rPr>
              <a:t>request</a:t>
            </a:r>
            <a:endParaRPr lang="en-US" sz="1800" b="0" strike="noStrike" spc="-1">
              <a:solidFill>
                <a:srgbClr val="000000"/>
              </a:solidFill>
              <a:uFill>
                <a:solidFill>
                  <a:srgbClr val="FFFFFF"/>
                </a:solidFill>
              </a:uFill>
              <a:latin typeface="Arial"/>
            </a:endParaRPr>
          </a:p>
        </p:txBody>
      </p:sp>
      <p:sp>
        <p:nvSpPr>
          <p:cNvPr id="133" name="Line 30"/>
          <p:cNvSpPr/>
          <p:nvPr/>
        </p:nvSpPr>
        <p:spPr>
          <a:xfrm>
            <a:off x="2819160" y="5410080"/>
            <a:ext cx="360" cy="30492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34" name="Line 31"/>
          <p:cNvSpPr/>
          <p:nvPr/>
        </p:nvSpPr>
        <p:spPr>
          <a:xfrm>
            <a:off x="5638680" y="5410080"/>
            <a:ext cx="360" cy="30492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35" name="Line 32"/>
          <p:cNvSpPr/>
          <p:nvPr/>
        </p:nvSpPr>
        <p:spPr>
          <a:xfrm>
            <a:off x="5638680" y="6095880"/>
            <a:ext cx="360" cy="30492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36" name="Line 33"/>
          <p:cNvSpPr/>
          <p:nvPr/>
        </p:nvSpPr>
        <p:spPr>
          <a:xfrm>
            <a:off x="3047760" y="5929200"/>
            <a:ext cx="1828800" cy="360"/>
          </a:xfrm>
          <a:prstGeom prst="line">
            <a:avLst/>
          </a:prstGeom>
          <a:ln w="12600" cap="rnd">
            <a:solidFill>
              <a:schemeClr val="tx1"/>
            </a:solidFill>
            <a:custDash>
              <a:ds d="400000" sp="300000"/>
            </a:custDash>
            <a:round/>
            <a:tailEnd type="triangle" w="med" len="med"/>
          </a:ln>
        </p:spPr>
        <p:style>
          <a:lnRef idx="0">
            <a:scrgbClr r="0" g="0" b="0"/>
          </a:lnRef>
          <a:fillRef idx="0">
            <a:scrgbClr r="0" g="0" b="0"/>
          </a:fillRef>
          <a:effectRef idx="0">
            <a:scrgbClr r="0" g="0" b="0"/>
          </a:effectRef>
          <a:fontRef idx="minor"/>
        </p:style>
      </p:sp>
      <p:sp>
        <p:nvSpPr>
          <p:cNvPr id="137" name="CustomShape 34"/>
          <p:cNvSpPr/>
          <p:nvPr/>
        </p:nvSpPr>
        <p:spPr>
          <a:xfrm>
            <a:off x="4876920" y="5724360"/>
            <a:ext cx="144612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rio_readlineb</a:t>
            </a:r>
            <a:endParaRPr lang="en-US" sz="1800" b="0" strike="noStrike" spc="-1">
              <a:solidFill>
                <a:srgbClr val="000000"/>
              </a:solidFill>
              <a:uFill>
                <a:solidFill>
                  <a:srgbClr val="FFFFFF"/>
                </a:solidFill>
              </a:uFill>
              <a:latin typeface="Arial"/>
            </a:endParaRPr>
          </a:p>
        </p:txBody>
      </p:sp>
      <p:sp>
        <p:nvSpPr>
          <p:cNvPr id="138" name="CustomShape 35"/>
          <p:cNvSpPr/>
          <p:nvPr/>
        </p:nvSpPr>
        <p:spPr>
          <a:xfrm>
            <a:off x="4876920" y="6400800"/>
            <a:ext cx="144612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close</a:t>
            </a:r>
            <a:endParaRPr lang="en-US" sz="1800" b="0" strike="noStrike" spc="-1">
              <a:solidFill>
                <a:srgbClr val="000000"/>
              </a:solidFill>
              <a:uFill>
                <a:solidFill>
                  <a:srgbClr val="FFFFFF"/>
                </a:solidFill>
              </a:uFill>
              <a:latin typeface="Arial"/>
            </a:endParaRPr>
          </a:p>
        </p:txBody>
      </p:sp>
      <p:sp>
        <p:nvSpPr>
          <p:cNvPr id="139" name="CustomShape 36"/>
          <p:cNvSpPr/>
          <p:nvPr/>
        </p:nvSpPr>
        <p:spPr>
          <a:xfrm>
            <a:off x="2057400" y="5726160"/>
            <a:ext cx="152208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close</a:t>
            </a:r>
            <a:endParaRPr lang="en-US" sz="1800" b="0" strike="noStrike" spc="-1">
              <a:solidFill>
                <a:srgbClr val="000000"/>
              </a:solidFill>
              <a:uFill>
                <a:solidFill>
                  <a:srgbClr val="FFFFFF"/>
                </a:solidFill>
              </a:uFill>
              <a:latin typeface="Arial"/>
            </a:endParaRPr>
          </a:p>
        </p:txBody>
      </p:sp>
      <p:sp>
        <p:nvSpPr>
          <p:cNvPr id="140" name="CustomShape 37"/>
          <p:cNvSpPr/>
          <p:nvPr/>
        </p:nvSpPr>
        <p:spPr>
          <a:xfrm>
            <a:off x="3965040" y="5656320"/>
            <a:ext cx="466200" cy="30240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alibri"/>
                <a:ea typeface="ＭＳ Ｐゴシック"/>
              </a:rPr>
              <a:t>EOF</a:t>
            </a:r>
            <a:endParaRPr lang="en-US" sz="1800" b="0" strike="noStrike" spc="-1">
              <a:solidFill>
                <a:srgbClr val="000000"/>
              </a:solidFill>
              <a:uFill>
                <a:solidFill>
                  <a:srgbClr val="FFFFFF"/>
                </a:solidFill>
              </a:uFill>
              <a:latin typeface="Arial"/>
            </a:endParaRPr>
          </a:p>
        </p:txBody>
      </p:sp>
      <p:sp>
        <p:nvSpPr>
          <p:cNvPr id="141" name="Line 38"/>
          <p:cNvSpPr/>
          <p:nvPr/>
        </p:nvSpPr>
        <p:spPr>
          <a:xfrm>
            <a:off x="6324480" y="6613200"/>
            <a:ext cx="838080" cy="36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42" name="Line 39"/>
          <p:cNvSpPr/>
          <p:nvPr/>
        </p:nvSpPr>
        <p:spPr>
          <a:xfrm flipV="1">
            <a:off x="7162560" y="3870000"/>
            <a:ext cx="360" cy="2743200"/>
          </a:xfrm>
          <a:prstGeom prst="line">
            <a:avLst/>
          </a:prstGeom>
          <a:ln w="12600">
            <a:solidFill>
              <a:schemeClr val="tx1"/>
            </a:solidFill>
            <a:round/>
          </a:ln>
        </p:spPr>
        <p:style>
          <a:lnRef idx="0">
            <a:scrgbClr r="0" g="0" b="0"/>
          </a:lnRef>
          <a:fillRef idx="0">
            <a:scrgbClr r="0" g="0" b="0"/>
          </a:fillRef>
          <a:effectRef idx="0">
            <a:scrgbClr r="0" g="0" b="0"/>
          </a:effectRef>
          <a:fontRef idx="minor"/>
        </p:style>
      </p:sp>
      <p:sp>
        <p:nvSpPr>
          <p:cNvPr id="143" name="Line 40"/>
          <p:cNvSpPr/>
          <p:nvPr/>
        </p:nvSpPr>
        <p:spPr>
          <a:xfrm flipH="1">
            <a:off x="6324480" y="3870000"/>
            <a:ext cx="838080" cy="360"/>
          </a:xfrm>
          <a:prstGeom prst="line">
            <a:avLst/>
          </a:prstGeom>
          <a:ln w="12600">
            <a:solidFill>
              <a:schemeClr val="tx1"/>
            </a:solidFill>
            <a:round/>
            <a:tailEnd type="triangle" w="med" len="med"/>
          </a:ln>
        </p:spPr>
        <p:style>
          <a:lnRef idx="0">
            <a:scrgbClr r="0" g="0" b="0"/>
          </a:lnRef>
          <a:fillRef idx="0">
            <a:scrgbClr r="0" g="0" b="0"/>
          </a:fillRef>
          <a:effectRef idx="0">
            <a:scrgbClr r="0" g="0" b="0"/>
          </a:effectRef>
          <a:fontRef idx="minor"/>
        </p:style>
      </p:sp>
      <p:sp>
        <p:nvSpPr>
          <p:cNvPr id="144" name="CustomShape 41"/>
          <p:cNvSpPr/>
          <p:nvPr/>
        </p:nvSpPr>
        <p:spPr>
          <a:xfrm>
            <a:off x="6728040" y="3251160"/>
            <a:ext cx="1782720" cy="576000"/>
          </a:xfrm>
          <a:prstGeom prst="rect">
            <a:avLst/>
          </a:prstGeom>
          <a:noFill/>
          <a:ln w="12600">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600" b="1" strike="noStrike" spc="-1">
                <a:solidFill>
                  <a:srgbClr val="000000"/>
                </a:solidFill>
                <a:uFill>
                  <a:solidFill>
                    <a:srgbClr val="FFFFFF"/>
                  </a:solidFill>
                </a:uFill>
                <a:latin typeface="Calibri"/>
                <a:ea typeface="ＭＳ Ｐゴシック"/>
              </a:rPr>
              <a:t>Await connection</a:t>
            </a:r>
            <a:endParaRPr lang="en-US" sz="1800" b="0" strike="noStrike" spc="-1">
              <a:solidFill>
                <a:srgbClr val="000000"/>
              </a:solidFill>
              <a:uFill>
                <a:solidFill>
                  <a:srgbClr val="FFFFFF"/>
                </a:solidFill>
              </a:uFill>
              <a:latin typeface="Arial"/>
            </a:endParaRPr>
          </a:p>
          <a:p>
            <a:pPr>
              <a:lnSpc>
                <a:spcPct val="100000"/>
              </a:lnSpc>
            </a:pPr>
            <a:r>
              <a:rPr lang="en-US" sz="1600" b="1" strike="noStrike" spc="-1">
                <a:solidFill>
                  <a:srgbClr val="000000"/>
                </a:solidFill>
                <a:uFill>
                  <a:solidFill>
                    <a:srgbClr val="FFFFFF"/>
                  </a:solidFill>
                </a:uFill>
                <a:latin typeface="Calibri"/>
                <a:ea typeface="ＭＳ Ｐゴシック"/>
              </a:rPr>
              <a:t>request from client</a:t>
            </a:r>
            <a:endParaRPr lang="en-US" sz="1800" b="0" strike="noStrike" spc="-1">
              <a:solidFill>
                <a:srgbClr val="000000"/>
              </a:solidFill>
              <a:uFill>
                <a:solidFill>
                  <a:srgbClr val="FFFFFF"/>
                </a:solidFill>
              </a:uFill>
              <a:latin typeface="Arial"/>
            </a:endParaRPr>
          </a:p>
        </p:txBody>
      </p:sp>
      <p:sp>
        <p:nvSpPr>
          <p:cNvPr id="145" name="CustomShape 42"/>
          <p:cNvSpPr/>
          <p:nvPr/>
        </p:nvSpPr>
        <p:spPr>
          <a:xfrm>
            <a:off x="4876920" y="3687480"/>
            <a:ext cx="1446120" cy="37908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accept</a:t>
            </a:r>
            <a:endParaRPr lang="en-US" sz="1800" b="0" strike="noStrike" spc="-1">
              <a:solidFill>
                <a:srgbClr val="000000"/>
              </a:solidFill>
              <a:uFill>
                <a:solidFill>
                  <a:srgbClr val="FFFFFF"/>
                </a:solidFill>
              </a:uFill>
              <a:latin typeface="Arial"/>
            </a:endParaRPr>
          </a:p>
        </p:txBody>
      </p:sp>
      <p:sp>
        <p:nvSpPr>
          <p:cNvPr id="146" name="CustomShape 43"/>
          <p:cNvSpPr/>
          <p:nvPr/>
        </p:nvSpPr>
        <p:spPr>
          <a:xfrm>
            <a:off x="4876920" y="952560"/>
            <a:ext cx="1446120" cy="238536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open_listenfd</a:t>
            </a:r>
            <a:endParaRPr lang="en-US" sz="1800" b="0" strike="noStrike" spc="-1">
              <a:solidFill>
                <a:srgbClr val="000000"/>
              </a:solidFill>
              <a:uFill>
                <a:solidFill>
                  <a:srgbClr val="FFFFFF"/>
                </a:solidFill>
              </a:uFill>
              <a:latin typeface="Arial"/>
            </a:endParaRPr>
          </a:p>
        </p:txBody>
      </p:sp>
      <p:sp>
        <p:nvSpPr>
          <p:cNvPr id="147" name="CustomShape 44"/>
          <p:cNvSpPr/>
          <p:nvPr/>
        </p:nvSpPr>
        <p:spPr>
          <a:xfrm>
            <a:off x="2057400" y="952560"/>
            <a:ext cx="1446120" cy="3071160"/>
          </a:xfrm>
          <a:prstGeom prst="rect">
            <a:avLst/>
          </a:prstGeom>
          <a:solidFill>
            <a:srgbClr val="D5F1CF"/>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1400" b="1" strike="noStrike" spc="-1">
                <a:solidFill>
                  <a:srgbClr val="000000"/>
                </a:solidFill>
                <a:uFill>
                  <a:solidFill>
                    <a:srgbClr val="FFFFFF"/>
                  </a:solidFill>
                </a:uFill>
                <a:latin typeface="Courier New"/>
                <a:ea typeface="ＭＳ Ｐゴシック"/>
              </a:rPr>
              <a:t>open_clientfd</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Transferring HTTP Data</a:t>
            </a:r>
            <a:endParaRPr lang="en-US" sz="1800" b="0" strike="noStrike" spc="-1">
              <a:solidFill>
                <a:srgbClr val="000000"/>
              </a:solidFill>
              <a:uFill>
                <a:solidFill>
                  <a:srgbClr val="FFFFFF"/>
                </a:solidFill>
              </a:uFill>
              <a:latin typeface="Arial"/>
            </a:endParaRPr>
          </a:p>
        </p:txBody>
      </p:sp>
      <p:sp>
        <p:nvSpPr>
          <p:cNvPr id="149" name="CustomShape 2"/>
          <p:cNvSpPr/>
          <p:nvPr/>
        </p:nvSpPr>
        <p:spPr>
          <a:xfrm>
            <a:off x="396720" y="1362240"/>
            <a:ext cx="850428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r>
              <a:rPr lang="en-US" sz="2400" b="1" strike="noStrike" spc="-1">
                <a:solidFill>
                  <a:srgbClr val="000000"/>
                </a:solidFill>
                <a:uFill>
                  <a:solidFill>
                    <a:srgbClr val="FFFFFF"/>
                  </a:solidFill>
                </a:uFill>
                <a:latin typeface="Calibri"/>
                <a:ea typeface="ＭＳ Ｐゴシック"/>
              </a:rPr>
              <a:t>If something requests a file from a web server,</a:t>
            </a:r>
            <a:endParaRPr lang="en-US" sz="1800" b="0" strike="noStrike" spc="-1">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a:solidFill>
                  <a:srgbClr val="000000"/>
                </a:solidFill>
                <a:uFill>
                  <a:solidFill>
                    <a:srgbClr val="FFFFFF"/>
                  </a:solidFill>
                </a:uFill>
                <a:latin typeface="Calibri"/>
                <a:ea typeface="ＭＳ Ｐゴシック"/>
              </a:rPr>
              <a:t>how does it know that the transfer is complete?</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A) It reads a NULL byte.</a:t>
            </a: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B) The connection closes.</a:t>
            </a: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C) It reads a blank line.</a:t>
            </a: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D) The HTTP header specifies the number of bytes to receive.</a:t>
            </a:r>
            <a:endParaRPr lang="en-US" sz="1800" b="0" strike="noStrike" spc="-1">
              <a:solidFill>
                <a:srgbClr val="000000"/>
              </a:solidFill>
              <a:uFill>
                <a:solidFill>
                  <a:srgbClr val="FFFFFF"/>
                </a:solidFill>
              </a:uFill>
              <a:latin typeface="Arial"/>
            </a:endParaRPr>
          </a:p>
          <a:p>
            <a:pPr>
              <a:lnSpc>
                <a:spcPct val="100000"/>
              </a:lnSpc>
            </a:pPr>
            <a:r>
              <a:rPr lang="en-US" sz="2400" b="1" strike="noStrike" spc="-1">
                <a:solidFill>
                  <a:srgbClr val="000000"/>
                </a:solidFill>
                <a:uFill>
                  <a:solidFill>
                    <a:srgbClr val="FFFFFF"/>
                  </a:solidFill>
                </a:uFill>
                <a:latin typeface="Calibri"/>
                <a:ea typeface="ＭＳ Ｐゴシック"/>
              </a:rPr>
              <a:t>E) The reading function receives EOF.</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Telnet Demo</a:t>
            </a:r>
            <a:endParaRPr lang="en-US" sz="1800" b="0" strike="noStrike" spc="-1">
              <a:solidFill>
                <a:srgbClr val="000000"/>
              </a:solidFill>
              <a:uFill>
                <a:solidFill>
                  <a:srgbClr val="FFFFFF"/>
                </a:solidFill>
              </a:uFill>
              <a:latin typeface="Arial"/>
            </a:endParaRPr>
          </a:p>
        </p:txBody>
      </p:sp>
      <p:sp>
        <p:nvSpPr>
          <p:cNvPr id="151"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Telnet is valuable for manually testing your proxy</a:t>
            </a:r>
            <a:endParaRPr lang="en-US" sz="1800" b="0" strike="noStrike" spc="-1" dirty="0">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dirty="0">
                <a:solidFill>
                  <a:srgbClr val="000000"/>
                </a:solidFill>
                <a:uFill>
                  <a:solidFill>
                    <a:srgbClr val="FFFFFF"/>
                  </a:solidFill>
                </a:uFill>
                <a:latin typeface="Calibri"/>
                <a:ea typeface="ＭＳ Ｐゴシック"/>
              </a:rPr>
              <a:t>What are valid requests to web servers?</a:t>
            </a:r>
            <a:endParaRPr lang="en-US" sz="1800" b="0" strike="noStrike" spc="-1" dirty="0">
              <a:solidFill>
                <a:srgbClr val="000000"/>
              </a:solidFill>
              <a:uFill>
                <a:solidFill>
                  <a:srgbClr val="FFFFFF"/>
                </a:solidFill>
              </a:uFill>
              <a:latin typeface="Arial"/>
            </a:endParaRPr>
          </a:p>
          <a:p>
            <a:pPr marL="743040" lvl="1" indent="-284040">
              <a:lnSpc>
                <a:spcPct val="100000"/>
              </a:lnSpc>
              <a:buClr>
                <a:srgbClr val="990000"/>
              </a:buClr>
              <a:buSzPct val="110000"/>
              <a:buFont typeface="Wingdings" charset="2"/>
              <a:buChar char=""/>
            </a:pPr>
            <a:r>
              <a:rPr lang="en-US" sz="2000" b="0" strike="noStrike" spc="-1" dirty="0">
                <a:solidFill>
                  <a:srgbClr val="000000"/>
                </a:solidFill>
                <a:uFill>
                  <a:solidFill>
                    <a:srgbClr val="FFFFFF"/>
                  </a:solidFill>
                </a:uFill>
                <a:latin typeface="Calibri"/>
                <a:ea typeface="ＭＳ Ｐゴシック"/>
              </a:rPr>
              <a:t>What do valid replies look like?</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2400" b="1" strike="noStrike" spc="-1" dirty="0">
                <a:solidFill>
                  <a:srgbClr val="000000"/>
                </a:solidFill>
                <a:uFill>
                  <a:solidFill>
                    <a:srgbClr val="FFFFFF"/>
                  </a:solidFill>
                </a:uFill>
                <a:latin typeface="Calibri"/>
                <a:ea typeface="ＭＳ Ｐゴシック"/>
              </a:rPr>
              <a:t>Connect to a shark machine</a:t>
            </a:r>
            <a:endParaRPr lang="en-US" sz="1800" b="0" strike="noStrike" spc="-1" dirty="0">
              <a:solidFill>
                <a:srgbClr val="000000"/>
              </a:solidFill>
              <a:uFill>
                <a:solidFill>
                  <a:srgbClr val="FFFFFF"/>
                </a:solidFill>
              </a:uFill>
              <a:latin typeface="Arial"/>
            </a:endParaRPr>
          </a:p>
          <a:p>
            <a:pPr marL="343080" indent="-341280">
              <a:lnSpc>
                <a:spcPct val="100000"/>
              </a:lnSpc>
              <a:buClr>
                <a:srgbClr val="990000"/>
              </a:buClr>
              <a:buSzPct val="60000"/>
              <a:buFont typeface="Wingdings 2" charset="2"/>
              <a:buChar char=""/>
            </a:pPr>
            <a:r>
              <a:rPr lang="en-US" sz="1800" b="1" strike="noStrike" spc="-1" dirty="0">
                <a:solidFill>
                  <a:srgbClr val="000000"/>
                </a:solidFill>
                <a:uFill>
                  <a:solidFill>
                    <a:srgbClr val="FFFFFF"/>
                  </a:solidFill>
                </a:uFill>
                <a:latin typeface="Courier New"/>
                <a:ea typeface="ＭＳ Ｐゴシック"/>
              </a:rPr>
              <a:t>$ telnet </a:t>
            </a:r>
            <a:r>
              <a:rPr lang="en-US" sz="1800" b="1" u="sng" strike="noStrike" spc="-1" dirty="0">
                <a:solidFill>
                  <a:srgbClr val="0000FF"/>
                </a:solidFill>
                <a:uFill>
                  <a:solidFill>
                    <a:srgbClr val="FFFFFF"/>
                  </a:solidFill>
                </a:uFill>
                <a:latin typeface="Courier New"/>
                <a:ea typeface="ＭＳ Ｐゴシック"/>
                <a:hlinkClick r:id="rId2"/>
              </a:rPr>
              <a:t>www.cs.cmu.edu</a:t>
            </a:r>
            <a:r>
              <a:rPr lang="en-US" sz="1800" b="1" strike="noStrike" spc="-1" dirty="0">
                <a:solidFill>
                  <a:srgbClr val="000000"/>
                </a:solidFill>
                <a:uFill>
                  <a:solidFill>
                    <a:srgbClr val="FFFFFF"/>
                  </a:solidFill>
                </a:uFill>
                <a:latin typeface="Courier New"/>
                <a:ea typeface="ＭＳ Ｐゴシック"/>
              </a:rPr>
              <a:t> 80</a:t>
            </a:r>
            <a:endParaRPr lang="en-US" sz="1800" b="0" strike="noStrike" spc="-1" dirty="0">
              <a:solidFill>
                <a:srgbClr val="000000"/>
              </a:solidFill>
              <a:uFill>
                <a:solidFill>
                  <a:srgbClr val="FFFFFF"/>
                </a:solidFill>
              </a:uFill>
              <a:latin typeface="Arial"/>
            </a:endParaRPr>
          </a:p>
          <a:p>
            <a:pPr>
              <a:lnSpc>
                <a:spcPct val="100000"/>
              </a:lnSpc>
            </a:pPr>
            <a:r>
              <a:rPr lang="en-US" sz="1800" b="1" strike="noStrike" spc="-1" dirty="0">
                <a:solidFill>
                  <a:srgbClr val="000000"/>
                </a:solidFill>
                <a:uFill>
                  <a:solidFill>
                    <a:srgbClr val="FFFFFF"/>
                  </a:solidFill>
                </a:uFill>
                <a:latin typeface="Courier New"/>
                <a:ea typeface="ＭＳ Ｐゴシック"/>
              </a:rPr>
              <a:t>GET /~213/recitations/rec12.html HTTP/1.0 &lt;press enter&gt;</a:t>
            </a:r>
            <a:endParaRPr lang="en-US" sz="1800" b="0" strike="noStrike" spc="-1" dirty="0">
              <a:solidFill>
                <a:srgbClr val="000000"/>
              </a:solidFill>
              <a:uFill>
                <a:solidFill>
                  <a:srgbClr val="FFFFFF"/>
                </a:solidFill>
              </a:uFill>
              <a:latin typeface="Arial"/>
            </a:endParaRPr>
          </a:p>
          <a:p>
            <a:pPr>
              <a:lnSpc>
                <a:spcPct val="100000"/>
              </a:lnSpc>
            </a:pPr>
            <a:r>
              <a:rPr lang="en-US" sz="1800" b="1" strike="noStrike" spc="-1" dirty="0">
                <a:solidFill>
                  <a:srgbClr val="000000"/>
                </a:solidFill>
                <a:uFill>
                  <a:solidFill>
                    <a:srgbClr val="FFFFFF"/>
                  </a:solidFill>
                </a:uFill>
                <a:latin typeface="Courier New"/>
                <a:ea typeface="ＭＳ Ｐゴシック"/>
              </a:rPr>
              <a:t>&lt;press enter&gt;</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53"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pc="-1" dirty="0">
                <a:solidFill>
                  <a:srgbClr val="000000"/>
                </a:solidFill>
                <a:uFill>
                  <a:solidFill>
                    <a:srgbClr val="FFFFFF"/>
                  </a:solidFill>
                </a:uFill>
                <a:latin typeface="Calibri"/>
                <a:ea typeface="ＭＳ Ｐゴシック"/>
              </a:rPr>
              <a:t>See the instructions written in </a:t>
            </a:r>
            <a:r>
              <a:rPr lang="en-US" sz="2400" b="1" spc="-1" dirty="0" smtClean="0">
                <a:solidFill>
                  <a:srgbClr val="000000"/>
                </a:solidFill>
                <a:uFill>
                  <a:solidFill>
                    <a:srgbClr val="FFFFFF"/>
                  </a:solidFill>
                </a:uFill>
                <a:latin typeface="Calibri"/>
                <a:ea typeface="ＭＳ Ｐゴシック"/>
              </a:rPr>
              <a:t>the telnet </a:t>
            </a:r>
            <a:r>
              <a:rPr lang="en-US" sz="2400" b="1" spc="-1" dirty="0">
                <a:solidFill>
                  <a:srgbClr val="000000"/>
                </a:solidFill>
                <a:uFill>
                  <a:solidFill>
                    <a:srgbClr val="FFFFFF"/>
                  </a:solidFill>
                </a:uFill>
                <a:latin typeface="Calibri"/>
                <a:ea typeface="ＭＳ Ｐゴシック"/>
              </a:rPr>
              <a:t>results to set up </a:t>
            </a:r>
            <a:r>
              <a:rPr lang="en-US" sz="2400" b="1" spc="-1" dirty="0" smtClean="0">
                <a:solidFill>
                  <a:srgbClr val="000000"/>
                </a:solidFill>
                <a:uFill>
                  <a:solidFill>
                    <a:srgbClr val="FFFFFF"/>
                  </a:solidFill>
                </a:uFill>
                <a:latin typeface="Calibri"/>
                <a:ea typeface="ＭＳ Ｐゴシック"/>
              </a:rPr>
              <a:t>the echo server. Get someone nearby to connect using the echo client.</a:t>
            </a:r>
          </a:p>
          <a:p>
            <a:pPr marL="343080" indent="-341280">
              <a:lnSpc>
                <a:spcPct val="100000"/>
              </a:lnSpc>
              <a:buClr>
                <a:srgbClr val="990000"/>
              </a:buClr>
              <a:buSzPct val="60000"/>
              <a:buFont typeface="Wingdings 2" charset="2"/>
              <a:buChar char=""/>
            </a:pPr>
            <a:endParaRPr lang="en-US" sz="2400" b="1" spc="-1" dirty="0">
              <a:solidFill>
                <a:srgbClr val="000000"/>
              </a:solidFill>
              <a:uFill>
                <a:solidFill>
                  <a:srgbClr val="FFFFFF"/>
                </a:solidFill>
              </a:uFill>
              <a:latin typeface="Calibri"/>
              <a:ea typeface="ＭＳ Ｐゴシック"/>
            </a:endParaRPr>
          </a:p>
          <a:p>
            <a:pPr marL="343080" indent="-341280">
              <a:lnSpc>
                <a:spcPct val="100000"/>
              </a:lnSpc>
              <a:buClr>
                <a:srgbClr val="990000"/>
              </a:buClr>
              <a:buSzPct val="60000"/>
              <a:buFont typeface="Wingdings 2" charset="2"/>
              <a:buChar char=""/>
            </a:pPr>
            <a:r>
              <a:rPr lang="en-US" sz="2400" b="1" strike="noStrike" spc="-1" dirty="0" smtClean="0">
                <a:solidFill>
                  <a:srgbClr val="000000"/>
                </a:solidFill>
                <a:uFill>
                  <a:solidFill>
                    <a:srgbClr val="FFFFFF"/>
                  </a:solidFill>
                </a:uFill>
                <a:latin typeface="Calibri"/>
                <a:ea typeface="ＭＳ Ｐゴシック"/>
              </a:rPr>
              <a:t>What </a:t>
            </a:r>
            <a:r>
              <a:rPr lang="en-US" sz="2400" b="1" strike="noStrike" spc="-1" dirty="0">
                <a:solidFill>
                  <a:srgbClr val="000000"/>
                </a:solidFill>
                <a:uFill>
                  <a:solidFill>
                    <a:srgbClr val="FFFFFF"/>
                  </a:solidFill>
                </a:uFill>
                <a:latin typeface="Calibri"/>
                <a:ea typeface="ＭＳ Ｐゴシック"/>
              </a:rPr>
              <a:t>does </a:t>
            </a:r>
            <a:r>
              <a:rPr lang="en-US" sz="2400" b="1" strike="noStrike" spc="-1" dirty="0" err="1">
                <a:solidFill>
                  <a:srgbClr val="000000"/>
                </a:solidFill>
                <a:uFill>
                  <a:solidFill>
                    <a:srgbClr val="FFFFFF"/>
                  </a:solidFill>
                </a:uFill>
                <a:latin typeface="Calibri"/>
                <a:ea typeface="ＭＳ Ｐゴシック"/>
              </a:rPr>
              <a:t>echoserver</a:t>
            </a:r>
            <a:r>
              <a:rPr lang="en-US" sz="2400" b="1" strike="noStrike" spc="-1" dirty="0">
                <a:solidFill>
                  <a:srgbClr val="000000"/>
                </a:solidFill>
                <a:uFill>
                  <a:solidFill>
                    <a:srgbClr val="FFFFFF"/>
                  </a:solidFill>
                </a:uFill>
                <a:latin typeface="Calibri"/>
                <a:ea typeface="ＭＳ Ｐゴシック"/>
              </a:rPr>
              <a:t> output?</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357120" y="435600"/>
            <a:ext cx="7590240" cy="760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marL="119160" indent="-117360">
              <a:lnSpc>
                <a:spcPct val="100000"/>
              </a:lnSpc>
            </a:pPr>
            <a:r>
              <a:rPr lang="en-US" sz="3600" b="1" strike="noStrike" spc="-1">
                <a:solidFill>
                  <a:srgbClr val="000000"/>
                </a:solidFill>
                <a:uFill>
                  <a:solidFill>
                    <a:srgbClr val="FFFFFF"/>
                  </a:solidFill>
                </a:uFill>
                <a:latin typeface="Calibri"/>
                <a:ea typeface="ＭＳ Ｐゴシック"/>
              </a:rPr>
              <a:t>Echo Demo</a:t>
            </a:r>
            <a:endParaRPr lang="en-US" sz="1800" b="0" strike="noStrike" spc="-1">
              <a:solidFill>
                <a:srgbClr val="000000"/>
              </a:solidFill>
              <a:uFill>
                <a:solidFill>
                  <a:srgbClr val="FFFFFF"/>
                </a:solidFill>
              </a:uFill>
              <a:latin typeface="Arial"/>
            </a:endParaRPr>
          </a:p>
        </p:txBody>
      </p:sp>
      <p:sp>
        <p:nvSpPr>
          <p:cNvPr id="155" name="CustomShape 2"/>
          <p:cNvSpPr/>
          <p:nvPr/>
        </p:nvSpPr>
        <p:spPr>
          <a:xfrm>
            <a:off x="396720" y="1362240"/>
            <a:ext cx="7894440" cy="4970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1280">
              <a:lnSpc>
                <a:spcPct val="100000"/>
              </a:lnSpc>
              <a:buClr>
                <a:srgbClr val="990000"/>
              </a:buClr>
              <a:buSzPct val="60000"/>
              <a:buFont typeface="Wingdings 2" charset="2"/>
              <a:buChar char=""/>
            </a:pPr>
            <a:r>
              <a:rPr lang="en-US" sz="2400" b="1" spc="-1" dirty="0">
                <a:solidFill>
                  <a:srgbClr val="000000"/>
                </a:solidFill>
                <a:uFill>
                  <a:solidFill>
                    <a:srgbClr val="FFFFFF"/>
                  </a:solidFill>
                </a:uFill>
                <a:latin typeface="Calibri"/>
                <a:ea typeface="ＭＳ Ｐゴシック"/>
              </a:rPr>
              <a:t>See the instructions written in the telnet results to set up the echo server. Get someone nearby to connect using the echo client</a:t>
            </a:r>
            <a:r>
              <a:rPr lang="en-US" sz="2400" b="1" spc="-1" dirty="0" smtClean="0">
                <a:solidFill>
                  <a:srgbClr val="000000"/>
                </a:solidFill>
                <a:uFill>
                  <a:solidFill>
                    <a:srgbClr val="FFFFFF"/>
                  </a:solidFill>
                </a:uFill>
                <a:latin typeface="Calibri"/>
                <a:ea typeface="ＭＳ Ｐゴシック"/>
              </a:rPr>
              <a:t>.</a:t>
            </a:r>
          </a:p>
          <a:p>
            <a:pPr marL="343080" indent="-341280">
              <a:lnSpc>
                <a:spcPct val="100000"/>
              </a:lnSpc>
              <a:buClr>
                <a:srgbClr val="990000"/>
              </a:buClr>
              <a:buSzPct val="60000"/>
              <a:buFont typeface="Wingdings 2" charset="2"/>
              <a:buChar char=""/>
            </a:pPr>
            <a:endParaRPr lang="en-US" sz="2400" b="1" spc="-1" dirty="0">
              <a:solidFill>
                <a:srgbClr val="000000"/>
              </a:solidFill>
              <a:uFill>
                <a:solidFill>
                  <a:srgbClr val="FFFFFF"/>
                </a:solidFill>
              </a:uFill>
              <a:latin typeface="Calibri"/>
              <a:ea typeface="ＭＳ Ｐゴシック"/>
            </a:endParaRPr>
          </a:p>
          <a:p>
            <a:pPr marL="343080" indent="-341280">
              <a:lnSpc>
                <a:spcPct val="100000"/>
              </a:lnSpc>
              <a:buClr>
                <a:srgbClr val="990000"/>
              </a:buClr>
              <a:buSzPct val="60000"/>
              <a:buFont typeface="Wingdings 2" charset="2"/>
              <a:buChar char=""/>
            </a:pPr>
            <a:r>
              <a:rPr lang="en-US" sz="2400" b="1" strike="noStrike" spc="-1" dirty="0" smtClean="0">
                <a:solidFill>
                  <a:srgbClr val="000000"/>
                </a:solidFill>
                <a:uFill>
                  <a:solidFill>
                    <a:srgbClr val="FFFFFF"/>
                  </a:solidFill>
                </a:uFill>
                <a:latin typeface="Calibri"/>
                <a:ea typeface="ＭＳ Ｐゴシック"/>
              </a:rPr>
              <a:t>What </a:t>
            </a:r>
            <a:r>
              <a:rPr lang="en-US" sz="2400" b="1" strike="noStrike" spc="-1" dirty="0">
                <a:solidFill>
                  <a:srgbClr val="000000"/>
                </a:solidFill>
                <a:uFill>
                  <a:solidFill>
                    <a:srgbClr val="FFFFFF"/>
                  </a:solidFill>
                </a:uFill>
                <a:latin typeface="Calibri"/>
                <a:ea typeface="ＭＳ Ｐゴシック"/>
              </a:rPr>
              <a:t>does </a:t>
            </a:r>
            <a:r>
              <a:rPr lang="en-US" sz="2400" b="1" strike="noStrike" spc="-1" dirty="0" err="1">
                <a:solidFill>
                  <a:srgbClr val="000000"/>
                </a:solidFill>
                <a:uFill>
                  <a:solidFill>
                    <a:srgbClr val="FFFFFF"/>
                  </a:solidFill>
                </a:uFill>
                <a:latin typeface="Calibri"/>
                <a:ea typeface="ＭＳ Ｐゴシック"/>
              </a:rPr>
              <a:t>echoserver</a:t>
            </a:r>
            <a:r>
              <a:rPr lang="en-US" sz="2400" b="1" strike="noStrike" spc="-1" dirty="0">
                <a:solidFill>
                  <a:srgbClr val="000000"/>
                </a:solidFill>
                <a:uFill>
                  <a:solidFill>
                    <a:srgbClr val="FFFFFF"/>
                  </a:solidFill>
                </a:uFill>
                <a:latin typeface="Calibri"/>
                <a:ea typeface="ＭＳ Ｐゴシック"/>
              </a:rPr>
              <a:t> output? (Sample output:)</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 ./</a:t>
            </a:r>
            <a:r>
              <a:rPr lang="en-US" sz="1400" b="1" strike="noStrike" spc="-1" dirty="0" err="1">
                <a:solidFill>
                  <a:srgbClr val="000000"/>
                </a:solidFill>
                <a:uFill>
                  <a:solidFill>
                    <a:srgbClr val="FFFFFF"/>
                  </a:solidFill>
                </a:uFill>
                <a:latin typeface="Courier New"/>
                <a:ea typeface="ＭＳ Ｐゴシック"/>
              </a:rPr>
              <a:t>echoserver</a:t>
            </a:r>
            <a:r>
              <a:rPr lang="en-US" sz="1400" b="1" strike="noStrike" spc="-1" dirty="0">
                <a:solidFill>
                  <a:srgbClr val="000000"/>
                </a:solidFill>
                <a:uFill>
                  <a:solidFill>
                    <a:srgbClr val="FFFFFF"/>
                  </a:solidFill>
                </a:uFill>
                <a:latin typeface="Courier New"/>
                <a:ea typeface="ＭＳ Ｐゴシック"/>
              </a:rPr>
              <a:t> 10101</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Accepted connection from hammerheadshark.ics.cs.cmu.edu:46422</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hammerheadshark.ics.cs.cmu.edu:46422 sent 6 bytes</a:t>
            </a:r>
            <a:endParaRPr lang="en-US" sz="1800" b="0" strike="noStrike" spc="-1" dirty="0">
              <a:solidFill>
                <a:srgbClr val="000000"/>
              </a:solidFill>
              <a:uFill>
                <a:solidFill>
                  <a:srgbClr val="FFFFFF"/>
                </a:solidFill>
              </a:uFill>
              <a:latin typeface="Arial"/>
            </a:endParaRPr>
          </a:p>
          <a:p>
            <a:pPr>
              <a:lnSpc>
                <a:spcPct val="100000"/>
              </a:lnSpc>
            </a:pPr>
            <a:r>
              <a:rPr lang="en-US" sz="1400" b="1" strike="noStrike" spc="-1" dirty="0">
                <a:solidFill>
                  <a:srgbClr val="000000"/>
                </a:solidFill>
                <a:uFill>
                  <a:solidFill>
                    <a:srgbClr val="FFFFFF"/>
                  </a:solidFill>
                </a:uFill>
                <a:latin typeface="Courier New"/>
                <a:ea typeface="ＭＳ Ｐゴシック"/>
              </a:rPr>
              <a:t>Disconnected from hammerheadshark.ics.cs.cmu.edu:46422</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15213-f16</Template>
  <TotalTime>2092</TotalTime>
  <Words>835</Words>
  <Application>Microsoft Office PowerPoint</Application>
  <PresentationFormat>On-screen Show (4:3)</PresentationFormat>
  <Paragraphs>190</Paragraphs>
  <Slides>19</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DejaVu Sans</vt:lpstr>
      <vt:lpstr>ＭＳ Ｐゴシック</vt:lpstr>
      <vt:lpstr>Arial</vt:lpstr>
      <vt:lpstr>Arial Narrow</vt:lpstr>
      <vt:lpstr>Calibri</vt:lpstr>
      <vt:lpstr>Courier New</vt:lpstr>
      <vt:lpstr>Symbol</vt:lpstr>
      <vt:lpstr>Times New Roman</vt:lpstr>
      <vt:lpstr>Wingdings</vt:lpstr>
      <vt:lpstr>Wingdings 2</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12: ProxyLab Part 1</dc:title>
  <dc:subject/>
  <dc:creator>Brian Railing</dc:creator>
  <dc:description/>
  <cp:lastModifiedBy>Jerry Ding</cp:lastModifiedBy>
  <cp:revision>75</cp:revision>
  <dcterms:created xsi:type="dcterms:W3CDTF">2016-11-17T22:06:03Z</dcterms:created>
  <dcterms:modified xsi:type="dcterms:W3CDTF">2017-04-16T21:24:02Z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12</vt:i4>
  </property>
</Properties>
</file>