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4"/>
  </p:notesMasterIdLst>
  <p:sldIdLst>
    <p:sldId id="256" r:id="rId2"/>
    <p:sldId id="257" r:id="rId3"/>
    <p:sldId id="270" r:id="rId4"/>
    <p:sldId id="259" r:id="rId5"/>
    <p:sldId id="261" r:id="rId6"/>
    <p:sldId id="262" r:id="rId7"/>
    <p:sldId id="267" r:id="rId8"/>
    <p:sldId id="273" r:id="rId9"/>
    <p:sldId id="272" r:id="rId10"/>
    <p:sldId id="285" r:id="rId11"/>
    <p:sldId id="286" r:id="rId12"/>
    <p:sldId id="287" r:id="rId13"/>
    <p:sldId id="288" r:id="rId14"/>
    <p:sldId id="289" r:id="rId15"/>
    <p:sldId id="281" r:id="rId16"/>
    <p:sldId id="282" r:id="rId17"/>
    <p:sldId id="284" r:id="rId18"/>
    <p:sldId id="283" r:id="rId19"/>
    <p:sldId id="258" r:id="rId20"/>
    <p:sldId id="263" r:id="rId21"/>
    <p:sldId id="264" r:id="rId22"/>
    <p:sldId id="269" r:id="rId23"/>
    <p:sldId id="268" r:id="rId24"/>
    <p:sldId id="265" r:id="rId25"/>
    <p:sldId id="271" r:id="rId26"/>
    <p:sldId id="274" r:id="rId27"/>
    <p:sldId id="275" r:id="rId28"/>
    <p:sldId id="276" r:id="rId29"/>
    <p:sldId id="277" r:id="rId30"/>
    <p:sldId id="278" r:id="rId31"/>
    <p:sldId id="279" r:id="rId32"/>
    <p:sldId id="280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0" autoAdjust="0"/>
    <p:restoredTop sz="88061" autoAdjust="0"/>
  </p:normalViewPr>
  <p:slideViewPr>
    <p:cSldViewPr snapToGrid="0">
      <p:cViewPr>
        <p:scale>
          <a:sx n="70" d="100"/>
          <a:sy n="70" d="100"/>
        </p:scale>
        <p:origin x="-128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636C1-A8E2-4ECF-8DC0-BE94130077A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F3375-A50E-4DD1-A9B9-589702402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5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</a:t>
            </a:r>
            <a:r>
              <a:rPr lang="en-US" baseline="0" dirty="0"/>
              <a:t> status of regrade requests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F3375-A50E-4DD1-A9B9-589702402C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28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Child can block /</a:t>
            </a:r>
            <a:r>
              <a:rPr lang="en-US" baseline="0" dirty="0"/>
              <a:t> ignore this signal.  Keep this in mind for </a:t>
            </a:r>
            <a:r>
              <a:rPr lang="en-US" baseline="0" dirty="0" err="1"/>
              <a:t>tshlab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F3375-A50E-4DD1-A9B9-589702402CC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89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SIGKILL cannot be blocked.  Child is (eventually) terminated.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F3375-A50E-4DD1-A9B9-589702402C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40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</a:t>
            </a:r>
            <a:r>
              <a:rPr lang="en-US" dirty="0" smtClean="0"/>
              <a:t>we</a:t>
            </a:r>
            <a:r>
              <a:rPr lang="en-US" baseline="0" dirty="0" smtClean="0"/>
              <a:t> don’t know. Perhaps SIGKILL has been delivered, or it might not have been delivered.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F3375-A50E-4DD1-A9B9-589702402C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47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the handler for a particular signal is invoked, that signal is automatically blocked until the handler returns.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signals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can arrive and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interupt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handler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F3375-A50E-4DD1-A9B9-589702402CC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38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Elaborate a little bit on what “preserve </a:t>
            </a:r>
            <a:r>
              <a:rPr lang="en-US" dirty="0" err="1"/>
              <a:t>errno</a:t>
            </a:r>
            <a:r>
              <a:rPr lang="en-US" dirty="0"/>
              <a:t>” means and tell the students your favorite error number</a:t>
            </a:r>
            <a:r>
              <a:rPr lang="en-US" baseline="0" dirty="0"/>
              <a:t> to build rapport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F3375-A50E-4DD1-A9B9-589702402CC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0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F3375-A50E-4DD1-A9B9-589702402CC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86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Bonus question: how </a:t>
            </a:r>
            <a:r>
              <a:rPr lang="en-US" dirty="0"/>
              <a:t>many </a:t>
            </a:r>
            <a:r>
              <a:rPr lang="en-US" dirty="0" err="1"/>
              <a:t>fds</a:t>
            </a:r>
            <a:r>
              <a:rPr lang="en-US" dirty="0"/>
              <a:t> are open in the last forked child?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F3375-A50E-4DD1-A9B9-589702402CC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63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E282A1A-A886-4545-A923-9F499C46E8D5}" type="slidenum">
              <a:t>24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r>
              <a:rPr lang="en-US" dirty="0"/>
              <a:t>Make</a:t>
            </a:r>
            <a:r>
              <a:rPr lang="en-US" baseline="0" dirty="0"/>
              <a:t> a joke about how despite the speech bubble TLBs can’t talk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44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2878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3177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5543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2369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0006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9568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9999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2053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7967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9773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7275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4644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8039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14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ransition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Recitation 9: </a:t>
            </a:r>
            <a:r>
              <a:rPr lang="en-US" dirty="0" err="1"/>
              <a:t>Tshlab</a:t>
            </a:r>
            <a:r>
              <a:rPr lang="en-US" dirty="0"/>
              <a:t> + VM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Instructor: </a:t>
            </a:r>
            <a:r>
              <a:rPr lang="en-US" dirty="0" smtClean="0"/>
              <a:t>TAs</a:t>
            </a:r>
          </a:p>
          <a:p>
            <a:r>
              <a:rPr lang="en-US" dirty="0" smtClean="0"/>
              <a:t>29 October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18426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More on open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kumimoji="1" lang="en-US" altLang="ja-JP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open(</a:t>
            </a:r>
            <a:r>
              <a:rPr kumimoji="1" lang="en-US" altLang="ja-JP" dirty="0" err="1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kumimoji="1" lang="en-US" altLang="ja-JP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char *</a:t>
            </a:r>
            <a:r>
              <a:rPr kumimoji="1" lang="en-US" altLang="ja-JP" b="0" i="1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pathname</a:t>
            </a:r>
            <a:r>
              <a:rPr kumimoji="1" lang="en-US" altLang="ja-JP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,</a:t>
            </a:r>
            <a:br>
              <a:rPr kumimoji="1" lang="en-US" altLang="ja-JP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</a:br>
            <a:r>
              <a:rPr kumimoji="1" lang="en-US" altLang="ja-JP" dirty="0" smtClean="0">
                <a:latin typeface="Consolas" panose="020B0609020204030204" pitchFamily="49" charset="0"/>
              </a:rPr>
              <a:t>         </a:t>
            </a:r>
            <a:r>
              <a:rPr kumimoji="1" lang="en-US" altLang="ja-JP" u="sng" dirty="0" err="1" smtClean="0">
                <a:latin typeface="Consolas" panose="020B0609020204030204" pitchFamily="49" charset="0"/>
              </a:rPr>
              <a:t>int</a:t>
            </a:r>
            <a:r>
              <a:rPr kumimoji="1" lang="en-US" altLang="ja-JP" u="sng" dirty="0" smtClean="0">
                <a:latin typeface="Consolas" panose="020B0609020204030204" pitchFamily="49" charset="0"/>
              </a:rPr>
              <a:t> </a:t>
            </a:r>
            <a:r>
              <a:rPr kumimoji="1" lang="en-US" altLang="ja-JP" b="0" i="1" u="sng" dirty="0" smtClean="0">
                <a:latin typeface="Consolas" panose="020B0609020204030204" pitchFamily="49" charset="0"/>
              </a:rPr>
              <a:t>flags</a:t>
            </a:r>
            <a:r>
              <a:rPr kumimoji="1" lang="en-US" altLang="ja-JP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kumimoji="1" lang="en-US" altLang="ja-JP" dirty="0" err="1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mode_t</a:t>
            </a:r>
            <a:r>
              <a:rPr kumimoji="1" lang="en-US" altLang="ja-JP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kumimoji="1" lang="en-US" altLang="ja-JP" b="0" i="1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mode</a:t>
            </a:r>
            <a:r>
              <a:rPr kumimoji="1" lang="en-US" altLang="ja-JP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kumimoji="1" lang="en-US" altLang="ja-JP" dirty="0" smtClean="0"/>
              <a:t>For </a:t>
            </a:r>
            <a:r>
              <a:rPr kumimoji="1" lang="en-US" altLang="ja-JP" b="0" i="1" dirty="0" smtClean="0">
                <a:latin typeface="Consolas" panose="020B0609020204030204" pitchFamily="49" charset="0"/>
              </a:rPr>
              <a:t>flags</a:t>
            </a:r>
            <a:r>
              <a:rPr kumimoji="1" lang="en-US" altLang="ja-JP" dirty="0" smtClean="0"/>
              <a:t>, you can pass a bitwise-OR of one or more flags</a:t>
            </a:r>
          </a:p>
          <a:p>
            <a:r>
              <a:rPr kumimoji="1" lang="en-US" altLang="ja-JP" dirty="0" smtClean="0"/>
              <a:t>Three kinds of flags (we only discuss the important ones)</a:t>
            </a:r>
          </a:p>
          <a:p>
            <a:pPr lvl="1"/>
            <a:r>
              <a:rPr kumimoji="1" lang="en-US" altLang="ja-JP" dirty="0" smtClean="0"/>
              <a:t>Access modes (one of them must be included):</a:t>
            </a:r>
          </a:p>
          <a:p>
            <a:pPr lvl="2"/>
            <a:r>
              <a:rPr kumimoji="1" lang="en-US" altLang="ja-JP" b="1" dirty="0" smtClean="0">
                <a:latin typeface="Consolas" panose="020B0609020204030204" pitchFamily="49" charset="0"/>
              </a:rPr>
              <a:t>O_RDONLY</a:t>
            </a:r>
            <a:r>
              <a:rPr kumimoji="1" lang="en-US" altLang="ja-JP" dirty="0"/>
              <a:t>, </a:t>
            </a:r>
            <a:r>
              <a:rPr kumimoji="1" lang="en-US" altLang="ja-JP" b="1" dirty="0" smtClean="0">
                <a:latin typeface="Consolas" panose="020B0609020204030204" pitchFamily="49" charset="0"/>
              </a:rPr>
              <a:t>O_WRONLY</a:t>
            </a:r>
            <a:r>
              <a:rPr kumimoji="1" lang="en-US" altLang="ja-JP" dirty="0"/>
              <a:t>, </a:t>
            </a:r>
            <a:r>
              <a:rPr kumimoji="1" lang="en-US" altLang="ja-JP" b="1" dirty="0" smtClean="0">
                <a:latin typeface="Consolas" panose="020B0609020204030204" pitchFamily="49" charset="0"/>
              </a:rPr>
              <a:t>O_RDWR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File creation flags:</a:t>
            </a:r>
          </a:p>
          <a:p>
            <a:pPr lvl="2"/>
            <a:r>
              <a:rPr kumimoji="1" lang="en-US" altLang="ja-JP" b="1" dirty="0">
                <a:latin typeface="Consolas" panose="020B0609020204030204" pitchFamily="49" charset="0"/>
              </a:rPr>
              <a:t>O_CREAT</a:t>
            </a:r>
            <a:r>
              <a:rPr kumimoji="1" lang="en-US" altLang="ja-JP" dirty="0"/>
              <a:t>, </a:t>
            </a:r>
            <a:r>
              <a:rPr kumimoji="1" lang="en-US" altLang="ja-JP" b="1" dirty="0">
                <a:latin typeface="Consolas" panose="020B0609020204030204" pitchFamily="49" charset="0"/>
              </a:rPr>
              <a:t>O_TRUNC</a:t>
            </a:r>
            <a:r>
              <a:rPr kumimoji="1" lang="en-US" altLang="ja-JP" dirty="0"/>
              <a:t>, etc</a:t>
            </a:r>
            <a:r>
              <a:rPr kumimoji="1" lang="en-US" altLang="ja-JP" dirty="0" smtClean="0"/>
              <a:t>.</a:t>
            </a:r>
          </a:p>
          <a:p>
            <a:pPr lvl="1"/>
            <a:r>
              <a:rPr kumimoji="1" lang="en-US" altLang="ja-JP" dirty="0" smtClean="0"/>
              <a:t>File status flags</a:t>
            </a:r>
          </a:p>
        </p:txBody>
      </p:sp>
    </p:spTree>
    <p:extLst>
      <p:ext uri="{BB962C8B-B14F-4D97-AF65-F5344CB8AC3E}">
        <p14:creationId xmlns:p14="http://schemas.microsoft.com/office/powerpoint/2010/main" val="580441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77549" cy="762000"/>
          </a:xfrm>
        </p:spPr>
        <p:txBody>
          <a:bodyPr/>
          <a:lstStyle/>
          <a:p>
            <a:r>
              <a:rPr kumimoji="1" lang="en-US" altLang="ja-JP" dirty="0" smtClean="0"/>
              <a:t>Access mode flags and file creation flags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O</a:t>
            </a:r>
            <a:r>
              <a:rPr kumimoji="1" lang="en-US" altLang="ja-JP" dirty="0" smtClean="0"/>
              <a:t>_RDONLY</a:t>
            </a:r>
          </a:p>
          <a:p>
            <a:pPr lvl="1"/>
            <a:r>
              <a:rPr kumimoji="1" lang="en-US" altLang="ja-JP" dirty="0" smtClean="0"/>
              <a:t>Open the file read-only.</a:t>
            </a:r>
          </a:p>
          <a:p>
            <a:r>
              <a:rPr kumimoji="1" lang="en-US" altLang="ja-JP" dirty="0" smtClean="0"/>
              <a:t>O_WRONLY</a:t>
            </a:r>
          </a:p>
          <a:p>
            <a:pPr lvl="1"/>
            <a:r>
              <a:rPr kumimoji="1" lang="en-US" altLang="ja-JP" dirty="0" smtClean="0"/>
              <a:t>Open the file write-only.</a:t>
            </a:r>
          </a:p>
          <a:p>
            <a:r>
              <a:rPr kumimoji="1" lang="en-US" altLang="ja-JP" dirty="0" smtClean="0"/>
              <a:t>O_RDWR</a:t>
            </a:r>
          </a:p>
          <a:p>
            <a:pPr lvl="1"/>
            <a:r>
              <a:rPr kumimoji="1" lang="en-US" altLang="ja-JP" dirty="0" smtClean="0"/>
              <a:t>Open the file read/write.</a:t>
            </a:r>
          </a:p>
          <a:p>
            <a:r>
              <a:rPr kumimoji="1" lang="en-US" altLang="ja-JP" dirty="0" smtClean="0"/>
              <a:t>O_CREAT</a:t>
            </a:r>
          </a:p>
          <a:p>
            <a:pPr lvl="1"/>
            <a:r>
              <a:rPr kumimoji="1" lang="en-US" altLang="ja-JP" dirty="0" smtClean="0"/>
              <a:t>If the provided </a:t>
            </a:r>
            <a:r>
              <a:rPr kumimoji="1" lang="en-US" altLang="ja-JP" i="1" dirty="0" smtClean="0">
                <a:latin typeface="Consolas" panose="020B0609020204030204" pitchFamily="49" charset="0"/>
              </a:rPr>
              <a:t>pathname</a:t>
            </a:r>
            <a:r>
              <a:rPr kumimoji="1" lang="en-US" altLang="ja-JP" dirty="0" smtClean="0"/>
              <a:t> does not exist, create it as a regular file.</a:t>
            </a:r>
          </a:p>
          <a:p>
            <a:r>
              <a:rPr kumimoji="1" lang="en-US" altLang="ja-JP" dirty="0" smtClean="0"/>
              <a:t>O_TRUNC</a:t>
            </a:r>
          </a:p>
          <a:p>
            <a:pPr lvl="1"/>
            <a:r>
              <a:rPr kumimoji="1" lang="en-US" altLang="ja-JP" dirty="0" smtClean="0"/>
              <a:t>If the file already exists and if the access mode allows writing (i.e. is </a:t>
            </a:r>
            <a:r>
              <a:rPr kumimoji="1" lang="en-US" altLang="ja-JP" b="1" dirty="0" smtClean="0"/>
              <a:t>O_RDWR</a:t>
            </a:r>
            <a:r>
              <a:rPr kumimoji="1" lang="en-US" altLang="ja-JP" dirty="0" smtClean="0"/>
              <a:t> or </a:t>
            </a:r>
            <a:r>
              <a:rPr kumimoji="1" lang="en-US" altLang="ja-JP" b="1" dirty="0" smtClean="0"/>
              <a:t>O_WRONLY</a:t>
            </a:r>
            <a:r>
              <a:rPr kumimoji="1" lang="en-US" altLang="ja-JP" dirty="0" smtClean="0"/>
              <a:t>), then the file will be truncated to length 0.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53788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More on open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kumimoji="1" lang="en-US" altLang="ja-JP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open(</a:t>
            </a:r>
            <a:r>
              <a:rPr kumimoji="1" lang="en-US" altLang="ja-JP" dirty="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const</a:t>
            </a:r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char *pathname,</a:t>
            </a:r>
            <a:b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</a:br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        </a:t>
            </a:r>
            <a:r>
              <a:rPr kumimoji="1" lang="en-US" altLang="ja-JP" dirty="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flags, </a:t>
            </a:r>
            <a:r>
              <a:rPr kumimoji="1" lang="en-US" altLang="ja-JP" u="sng" dirty="0" err="1">
                <a:latin typeface="Consolas" panose="020B0609020204030204" pitchFamily="49" charset="0"/>
              </a:rPr>
              <a:t>mode_t</a:t>
            </a:r>
            <a:r>
              <a:rPr kumimoji="1" lang="en-US" altLang="ja-JP" u="sng" dirty="0">
                <a:latin typeface="Consolas" panose="020B0609020204030204" pitchFamily="49" charset="0"/>
              </a:rPr>
              <a:t> </a:t>
            </a:r>
            <a:r>
              <a:rPr kumimoji="1" lang="en-US" altLang="ja-JP" b="0" i="1" u="sng" dirty="0" smtClean="0">
                <a:latin typeface="Consolas" panose="020B0609020204030204" pitchFamily="49" charset="0"/>
              </a:rPr>
              <a:t>mode</a:t>
            </a:r>
            <a:r>
              <a:rPr kumimoji="1" lang="en-US" altLang="ja-JP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kumimoji="1" lang="en-US" altLang="ja-JP" dirty="0" smtClean="0"/>
              <a:t>For </a:t>
            </a:r>
            <a:r>
              <a:rPr kumimoji="1" lang="en-US" altLang="ja-JP" b="0" i="1" dirty="0" smtClean="0">
                <a:latin typeface="Consolas" panose="020B0609020204030204" pitchFamily="49" charset="0"/>
              </a:rPr>
              <a:t>mode</a:t>
            </a:r>
            <a:r>
              <a:rPr kumimoji="1" lang="en-US" altLang="ja-JP" dirty="0" smtClean="0"/>
              <a:t>, you can pass a bitwise-OR of one or more constants</a:t>
            </a:r>
          </a:p>
          <a:p>
            <a:r>
              <a:rPr kumimoji="1" lang="en-US" altLang="ja-JP" dirty="0" smtClean="0"/>
              <a:t>Specifies, when creating a file, what permission the file will be created with</a:t>
            </a:r>
          </a:p>
          <a:p>
            <a:r>
              <a:rPr kumimoji="1" lang="en-US" altLang="ja-JP" dirty="0" smtClean="0"/>
              <a:t>Only useful when </a:t>
            </a:r>
            <a:r>
              <a:rPr kumimoji="1" lang="en-US" altLang="ja-JP" b="0" i="1" dirty="0" smtClean="0">
                <a:latin typeface="Consolas" panose="020B0609020204030204" pitchFamily="49" charset="0"/>
              </a:rPr>
              <a:t>flags</a:t>
            </a:r>
            <a:r>
              <a:rPr kumimoji="1" lang="en-US" altLang="ja-JP" dirty="0" smtClean="0"/>
              <a:t> contain O_CREAT </a:t>
            </a:r>
            <a:r>
              <a:rPr kumimoji="1" lang="en-US" altLang="ja-JP" dirty="0" smtClean="0"/>
              <a:t>(</a:t>
            </a:r>
            <a:r>
              <a:rPr kumimoji="1" lang="en-US" altLang="ja-JP" dirty="0" smtClean="0"/>
              <a:t>or </a:t>
            </a:r>
            <a:r>
              <a:rPr kumimoji="1" lang="en-US" altLang="ja-JP" dirty="0" smtClean="0"/>
              <a:t>O_TMPFILE</a:t>
            </a:r>
            <a:r>
              <a:rPr kumimoji="1" lang="en-US" altLang="ja-JP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23477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77549" cy="762000"/>
          </a:xfrm>
        </p:spPr>
        <p:txBody>
          <a:bodyPr/>
          <a:lstStyle/>
          <a:p>
            <a:r>
              <a:rPr kumimoji="1" lang="en-US" altLang="ja-JP" dirty="0" smtClean="0"/>
              <a:t>Linux permissions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Every file and directory has permission information</a:t>
            </a:r>
          </a:p>
          <a:p>
            <a:r>
              <a:rPr kumimoji="1" lang="en-US" altLang="ja-JP" dirty="0" smtClean="0"/>
              <a:t>You’ve seen it before</a:t>
            </a:r>
          </a:p>
          <a:p>
            <a:pPr lvl="1"/>
            <a:r>
              <a:rPr kumimoji="1" lang="en-US" altLang="ja-JP" dirty="0" smtClean="0">
                <a:latin typeface="Consolas" panose="020B0609020204030204" pitchFamily="49" charset="0"/>
              </a:rPr>
              <a:t>ls -l</a:t>
            </a:r>
            <a:r>
              <a:rPr kumimoji="1" lang="en-US" altLang="ja-JP" dirty="0" smtClean="0"/>
              <a:t> prints the permissions for each file/directory like:</a:t>
            </a:r>
            <a:br>
              <a:rPr kumimoji="1" lang="en-US" altLang="ja-JP" dirty="0" smtClean="0"/>
            </a:br>
            <a:r>
              <a:rPr kumimoji="1" lang="en-US" altLang="ja-JP" dirty="0" smtClean="0">
                <a:latin typeface="Consolas" panose="020B0609020204030204" pitchFamily="49" charset="0"/>
              </a:rPr>
              <a:t>-</a:t>
            </a:r>
            <a:r>
              <a:rPr kumimoji="1" lang="en-US" altLang="ja-JP" dirty="0" err="1" smtClean="0">
                <a:latin typeface="Consolas" panose="020B0609020204030204" pitchFamily="49" charset="0"/>
              </a:rPr>
              <a:t>rw</a:t>
            </a:r>
            <a:r>
              <a:rPr kumimoji="1" lang="en-US" altLang="ja-JP" dirty="0" smtClean="0">
                <a:latin typeface="Consolas" panose="020B0609020204030204" pitchFamily="49" charset="0"/>
              </a:rPr>
              <a:t>-r--r--</a:t>
            </a:r>
            <a:r>
              <a:rPr kumimoji="1" lang="en-US" altLang="ja-JP" dirty="0" smtClean="0"/>
              <a:t> ...		</a:t>
            </a:r>
            <a:r>
              <a:rPr kumimoji="1" lang="en-US" altLang="ja-JP" dirty="0" err="1" smtClean="0">
                <a:latin typeface="Consolas" panose="020B0609020204030204" pitchFamily="49" charset="0"/>
              </a:rPr>
              <a:t>drwxr</a:t>
            </a:r>
            <a:r>
              <a:rPr kumimoji="1" lang="en-US" altLang="ja-JP" dirty="0" smtClean="0">
                <a:latin typeface="Consolas" panose="020B0609020204030204" pitchFamily="49" charset="0"/>
              </a:rPr>
              <a:t>-</a:t>
            </a:r>
            <a:r>
              <a:rPr kumimoji="1" lang="en-US" altLang="ja-JP" dirty="0" err="1" smtClean="0">
                <a:latin typeface="Consolas" panose="020B0609020204030204" pitchFamily="49" charset="0"/>
              </a:rPr>
              <a:t>xr</a:t>
            </a:r>
            <a:r>
              <a:rPr kumimoji="1" lang="en-US" altLang="ja-JP" dirty="0" smtClean="0">
                <a:latin typeface="Consolas" panose="020B0609020204030204" pitchFamily="49" charset="0"/>
              </a:rPr>
              <a:t>-x</a:t>
            </a:r>
            <a:r>
              <a:rPr kumimoji="1" lang="en-US" altLang="ja-JP" dirty="0" smtClean="0"/>
              <a:t> ...</a:t>
            </a:r>
          </a:p>
          <a:p>
            <a:pPr lvl="1"/>
            <a:r>
              <a:rPr kumimoji="1" lang="en-US" altLang="ja-JP" dirty="0" err="1" smtClean="0">
                <a:latin typeface="Consolas" panose="020B0609020204030204" pitchFamily="49" charset="0"/>
              </a:rPr>
              <a:t>chmod</a:t>
            </a:r>
            <a:r>
              <a:rPr kumimoji="1" lang="en-US" altLang="ja-JP" dirty="0" smtClean="0"/>
              <a:t> changes the permissions for files/directories</a:t>
            </a:r>
          </a:p>
          <a:p>
            <a:pPr lvl="2"/>
            <a:r>
              <a:rPr kumimoji="1" lang="en-US" altLang="ja-JP" dirty="0" smtClean="0">
                <a:latin typeface="Consolas" panose="020B0609020204030204" pitchFamily="49" charset="0"/>
              </a:rPr>
              <a:t>$ </a:t>
            </a:r>
            <a:r>
              <a:rPr kumimoji="1" lang="en-US" altLang="ja-JP" dirty="0" err="1" smtClean="0">
                <a:latin typeface="Consolas" panose="020B0609020204030204" pitchFamily="49" charset="0"/>
              </a:rPr>
              <a:t>chmod</a:t>
            </a:r>
            <a:r>
              <a:rPr kumimoji="1" lang="en-US" altLang="ja-JP" dirty="0" smtClean="0">
                <a:latin typeface="Consolas" panose="020B0609020204030204" pitchFamily="49" charset="0"/>
              </a:rPr>
              <a:t> -R 777 /</a:t>
            </a:r>
          </a:p>
          <a:p>
            <a:r>
              <a:rPr kumimoji="1" lang="en-US" altLang="ja-JP" dirty="0" smtClean="0"/>
              <a:t>There are read (R), write (W) and executable (X) permissions for user (USR), group (GRP) and other (OTH)</a:t>
            </a:r>
          </a:p>
        </p:txBody>
      </p:sp>
    </p:spTree>
    <p:extLst>
      <p:ext uri="{BB962C8B-B14F-4D97-AF65-F5344CB8AC3E}">
        <p14:creationId xmlns:p14="http://schemas.microsoft.com/office/powerpoint/2010/main" val="203079215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77549" cy="762000"/>
          </a:xfrm>
        </p:spPr>
        <p:txBody>
          <a:bodyPr/>
          <a:lstStyle/>
          <a:p>
            <a:r>
              <a:rPr kumimoji="1" lang="en-US" altLang="ja-JP" dirty="0" smtClean="0"/>
              <a:t>Specify permissions in open()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6875" y="3193577"/>
            <a:ext cx="7896225" cy="3140548"/>
          </a:xfrm>
        </p:spPr>
        <p:txBody>
          <a:bodyPr/>
          <a:lstStyle/>
          <a:p>
            <a:r>
              <a:rPr kumimoji="1" lang="en-US" altLang="ja-JP" dirty="0" smtClean="0"/>
              <a:t>These constants can be bitwise-</a:t>
            </a:r>
            <a:r>
              <a:rPr kumimoji="1" lang="en-US" altLang="ja-JP" dirty="0" err="1" smtClean="0"/>
              <a:t>OR’d</a:t>
            </a:r>
            <a:r>
              <a:rPr kumimoji="1" lang="en-US" altLang="ja-JP" dirty="0" smtClean="0"/>
              <a:t> and passed to the third argument of open()</a:t>
            </a:r>
          </a:p>
          <a:p>
            <a:r>
              <a:rPr kumimoji="1" lang="en-US" altLang="ja-JP" dirty="0" smtClean="0"/>
              <a:t>What does </a:t>
            </a:r>
            <a:r>
              <a:rPr kumimoji="1" lang="en-US" altLang="ja-JP" dirty="0" smtClean="0">
                <a:latin typeface="Consolas" panose="020B0609020204030204" pitchFamily="49" charset="0"/>
              </a:rPr>
              <a:t>S_IRWXG | S_IXUSR | S_IXOTH</a:t>
            </a:r>
            <a:r>
              <a:rPr kumimoji="1" lang="en-US" altLang="ja-JP" dirty="0" smtClean="0"/>
              <a:t> mean?</a:t>
            </a:r>
          </a:p>
          <a:p>
            <a:r>
              <a:rPr kumimoji="1" lang="en-US" altLang="ja-JP" dirty="0" smtClean="0"/>
              <a:t>How to create a file which everyone can read from but only the user can write </a:t>
            </a:r>
            <a:r>
              <a:rPr kumimoji="1" lang="en-US" altLang="ja-JP" smtClean="0"/>
              <a:t>to it or </a:t>
            </a:r>
            <a:r>
              <a:rPr kumimoji="1" lang="en-US" altLang="ja-JP" dirty="0" smtClean="0"/>
              <a:t>execute it?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202320"/>
              </p:ext>
            </p:extLst>
          </p:nvPr>
        </p:nvGraphicFramePr>
        <p:xfrm>
          <a:off x="566383" y="1383352"/>
          <a:ext cx="8011235" cy="148336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602247"/>
                <a:gridCol w="1602247"/>
                <a:gridCol w="1602247"/>
                <a:gridCol w="1602247"/>
                <a:gridCol w="1602247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Read (R)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Write (W)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Executable (X)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</a:t>
                      </a:r>
                      <a:r>
                        <a:rPr kumimoji="1" lang="en-US" altLang="ja-JP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(RWX)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</a:t>
                      </a:r>
                      <a:r>
                        <a:rPr kumimoji="1" lang="en-US" altLang="ja-JP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(USR)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S_IRUSR</a:t>
                      </a:r>
                      <a:endParaRPr kumimoji="1" lang="ja-JP" altLang="en-US" b="1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S_IWUSR</a:t>
                      </a:r>
                      <a:endParaRPr kumimoji="1" lang="ja-JP" altLang="en-US" b="1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S_IXUSR</a:t>
                      </a:r>
                      <a:endParaRPr kumimoji="1" lang="ja-JP" altLang="en-US" b="1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S_IRWXU</a:t>
                      </a:r>
                      <a:endParaRPr kumimoji="1" lang="ja-JP" altLang="en-US" b="1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Group</a:t>
                      </a:r>
                      <a:r>
                        <a:rPr kumimoji="1" lang="en-US" altLang="ja-JP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(GRP)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S_IRGRP</a:t>
                      </a:r>
                      <a:endParaRPr kumimoji="1" lang="ja-JP" altLang="en-US" b="1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S_IWGRP</a:t>
                      </a:r>
                      <a:endParaRPr kumimoji="1" lang="ja-JP" altLang="en-US" b="1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S_IXGRP</a:t>
                      </a:r>
                      <a:endParaRPr kumimoji="1" lang="ja-JP" altLang="en-US" b="1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S_IRWXG</a:t>
                      </a:r>
                      <a:endParaRPr kumimoji="1" lang="ja-JP" altLang="en-US" b="1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(OTH)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S_IROTH</a:t>
                      </a:r>
                      <a:endParaRPr kumimoji="1" lang="ja-JP" altLang="en-US" b="1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S_IWOTH</a:t>
                      </a:r>
                      <a:endParaRPr kumimoji="1" lang="ja-JP" altLang="en-US" b="1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S_IXOTH</a:t>
                      </a:r>
                      <a:endParaRPr kumimoji="1" lang="ja-JP" altLang="en-US" b="1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S_IRWXO</a:t>
                      </a:r>
                      <a:endParaRPr kumimoji="1" lang="ja-JP" altLang="en-US" b="1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83060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File descriptors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234086"/>
              </p:ext>
            </p:extLst>
          </p:nvPr>
        </p:nvGraphicFramePr>
        <p:xfrm>
          <a:off x="1802049" y="1785155"/>
          <a:ext cx="129599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fd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5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2287531"/>
              </p:ext>
            </p:extLst>
          </p:nvPr>
        </p:nvGraphicFramePr>
        <p:xfrm>
          <a:off x="4643603" y="3356924"/>
          <a:ext cx="3449519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495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open file table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Standard</a:t>
                      </a:r>
                      <a:r>
                        <a:rPr kumimoji="1" lang="en-US" altLang="ja-JP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input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Standard output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Standard error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cxnSp>
        <p:nvCxnSpPr>
          <p:cNvPr id="7" name="直線矢印コネクタ 6"/>
          <p:cNvCxnSpPr/>
          <p:nvPr/>
        </p:nvCxnSpPr>
        <p:spPr bwMode="auto">
          <a:xfrm>
            <a:off x="3234519" y="2374710"/>
            <a:ext cx="1296537" cy="152855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直線矢印コネクタ 11"/>
          <p:cNvCxnSpPr/>
          <p:nvPr/>
        </p:nvCxnSpPr>
        <p:spPr bwMode="auto">
          <a:xfrm>
            <a:off x="3236791" y="2745478"/>
            <a:ext cx="1296537" cy="152855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直線矢印コネクタ 12"/>
          <p:cNvCxnSpPr/>
          <p:nvPr/>
        </p:nvCxnSpPr>
        <p:spPr bwMode="auto">
          <a:xfrm>
            <a:off x="3252711" y="3116246"/>
            <a:ext cx="1296537" cy="152855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四角形吹き出し 13"/>
          <p:cNvSpPr/>
          <p:nvPr/>
        </p:nvSpPr>
        <p:spPr bwMode="auto">
          <a:xfrm>
            <a:off x="818866" y="4517409"/>
            <a:ext cx="3357349" cy="1583140"/>
          </a:xfrm>
          <a:prstGeom prst="wedgeRectCallout">
            <a:avLst>
              <a:gd name="adj1" fmla="val 46133"/>
              <a:gd name="adj2" fmla="val -61871"/>
            </a:avLst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err="1">
                <a:latin typeface="Calibri" pitchFamily="34" charset="0"/>
              </a:rPr>
              <a:t>stdin</a:t>
            </a:r>
            <a:r>
              <a:rPr kumimoji="1" lang="en-US" altLang="ja-JP" dirty="0">
                <a:latin typeface="Calibri" pitchFamily="34" charset="0"/>
              </a:rPr>
              <a:t>, </a:t>
            </a:r>
            <a:r>
              <a:rPr kumimoji="1" lang="en-US" altLang="ja-JP" dirty="0" err="1">
                <a:latin typeface="Calibri" pitchFamily="34" charset="0"/>
              </a:rPr>
              <a:t>stdout</a:t>
            </a:r>
            <a:r>
              <a:rPr kumimoji="1" lang="en-US" altLang="ja-JP" dirty="0">
                <a:latin typeface="Calibri" pitchFamily="34" charset="0"/>
              </a:rPr>
              <a:t>, </a:t>
            </a:r>
            <a:r>
              <a:rPr kumimoji="1" lang="en-US" altLang="ja-JP" dirty="0" err="1">
                <a:latin typeface="Calibri" pitchFamily="34" charset="0"/>
              </a:rPr>
              <a:t>stderr</a:t>
            </a:r>
            <a:r>
              <a:rPr kumimoji="1" lang="en-US" altLang="ja-JP" dirty="0">
                <a:latin typeface="Calibri" pitchFamily="34" charset="0"/>
              </a:rPr>
              <a:t> are opened automatically and closed by normal termination or exit()</a:t>
            </a:r>
            <a:endParaRPr kumimoji="1" lang="ja-JP" alt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6437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open(“foo.txt”)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171318"/>
              </p:ext>
            </p:extLst>
          </p:nvPr>
        </p:nvGraphicFramePr>
        <p:xfrm>
          <a:off x="1802049" y="1785155"/>
          <a:ext cx="129599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fd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5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3987961"/>
              </p:ext>
            </p:extLst>
          </p:nvPr>
        </p:nvGraphicFramePr>
        <p:xfrm>
          <a:off x="4643603" y="3356924"/>
          <a:ext cx="3449519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495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open file table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Standard</a:t>
                      </a:r>
                      <a:r>
                        <a:rPr kumimoji="1" lang="en-US" altLang="ja-JP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input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Standard output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Standard error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foo.txt</a:t>
                      </a:r>
                      <a:endParaRPr kumimoji="1" lang="ja-JP" altLang="en-US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cxnSp>
        <p:nvCxnSpPr>
          <p:cNvPr id="7" name="直線矢印コネクタ 6"/>
          <p:cNvCxnSpPr/>
          <p:nvPr/>
        </p:nvCxnSpPr>
        <p:spPr bwMode="auto">
          <a:xfrm>
            <a:off x="3234519" y="2374710"/>
            <a:ext cx="1296537" cy="152855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直線矢印コネクタ 11"/>
          <p:cNvCxnSpPr/>
          <p:nvPr/>
        </p:nvCxnSpPr>
        <p:spPr bwMode="auto">
          <a:xfrm>
            <a:off x="3236791" y="2745478"/>
            <a:ext cx="1296537" cy="152855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直線矢印コネクタ 12"/>
          <p:cNvCxnSpPr/>
          <p:nvPr/>
        </p:nvCxnSpPr>
        <p:spPr bwMode="auto">
          <a:xfrm>
            <a:off x="3252711" y="3116246"/>
            <a:ext cx="1296537" cy="152855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直線矢印コネクタ 7"/>
          <p:cNvCxnSpPr/>
          <p:nvPr/>
        </p:nvCxnSpPr>
        <p:spPr bwMode="auto">
          <a:xfrm>
            <a:off x="3268631" y="3487014"/>
            <a:ext cx="1296537" cy="152855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874275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open(“foo.txt”)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949703"/>
              </p:ext>
            </p:extLst>
          </p:nvPr>
        </p:nvGraphicFramePr>
        <p:xfrm>
          <a:off x="1802049" y="1785155"/>
          <a:ext cx="129599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fd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5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4169148"/>
              </p:ext>
            </p:extLst>
          </p:nvPr>
        </p:nvGraphicFramePr>
        <p:xfrm>
          <a:off x="4643603" y="3356924"/>
          <a:ext cx="3449519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495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open file table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Standard</a:t>
                      </a:r>
                      <a:r>
                        <a:rPr kumimoji="1" lang="en-US" altLang="ja-JP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input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Standard output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Standard error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foo.txt</a:t>
                      </a:r>
                      <a:endParaRPr kumimoji="1" lang="ja-JP" altLang="en-US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foo.txt</a:t>
                      </a:r>
                      <a:endParaRPr kumimoji="1" lang="ja-JP" altLang="en-US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cxnSp>
        <p:nvCxnSpPr>
          <p:cNvPr id="7" name="直線矢印コネクタ 6"/>
          <p:cNvCxnSpPr/>
          <p:nvPr/>
        </p:nvCxnSpPr>
        <p:spPr bwMode="auto">
          <a:xfrm>
            <a:off x="3234519" y="2374710"/>
            <a:ext cx="1296537" cy="152855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直線矢印コネクタ 11"/>
          <p:cNvCxnSpPr/>
          <p:nvPr/>
        </p:nvCxnSpPr>
        <p:spPr bwMode="auto">
          <a:xfrm>
            <a:off x="3236791" y="2745478"/>
            <a:ext cx="1296537" cy="152855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直線矢印コネクタ 12"/>
          <p:cNvCxnSpPr/>
          <p:nvPr/>
        </p:nvCxnSpPr>
        <p:spPr bwMode="auto">
          <a:xfrm>
            <a:off x="3252711" y="3116246"/>
            <a:ext cx="1296537" cy="152855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直線矢印コネクタ 7"/>
          <p:cNvCxnSpPr/>
          <p:nvPr/>
        </p:nvCxnSpPr>
        <p:spPr bwMode="auto">
          <a:xfrm>
            <a:off x="3268631" y="3487014"/>
            <a:ext cx="1296537" cy="152855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矢印コネクタ 9"/>
          <p:cNvCxnSpPr/>
          <p:nvPr/>
        </p:nvCxnSpPr>
        <p:spPr bwMode="auto">
          <a:xfrm>
            <a:off x="3268631" y="3880521"/>
            <a:ext cx="1296537" cy="152855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四角形吹き出し 10"/>
          <p:cNvSpPr/>
          <p:nvPr/>
        </p:nvSpPr>
        <p:spPr bwMode="auto">
          <a:xfrm>
            <a:off x="266131" y="4644796"/>
            <a:ext cx="3459707" cy="1851538"/>
          </a:xfrm>
          <a:prstGeom prst="wedgeRectCallout">
            <a:avLst>
              <a:gd name="adj1" fmla="val 68710"/>
              <a:gd name="adj2" fmla="val -9736"/>
            </a:avLst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>
                <a:latin typeface="Calibri" pitchFamily="34" charset="0"/>
              </a:rPr>
              <a:t>Each call to open() creates a new open file description</a:t>
            </a:r>
            <a:endParaRPr kumimoji="1" lang="ja-JP" altLang="en-US" dirty="0">
              <a:latin typeface="Calibri" pitchFamily="34" charset="0"/>
            </a:endParaRPr>
          </a:p>
        </p:txBody>
      </p:sp>
      <p:graphicFrame>
        <p:nvGraphicFramePr>
          <p:cNvPr id="14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406261"/>
              </p:ext>
            </p:extLst>
          </p:nvPr>
        </p:nvGraphicFramePr>
        <p:xfrm>
          <a:off x="6073253" y="1148260"/>
          <a:ext cx="2404280" cy="111252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04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inode</a:t>
                      </a:r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table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foo.txt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23" name="直線矢印コネクタ 22"/>
          <p:cNvCxnSpPr/>
          <p:nvPr/>
        </p:nvCxnSpPr>
        <p:spPr bwMode="auto">
          <a:xfrm flipH="1" flipV="1">
            <a:off x="8215952" y="1991434"/>
            <a:ext cx="1" cy="3024131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直線矢印コネクタ 23"/>
          <p:cNvCxnSpPr/>
          <p:nvPr/>
        </p:nvCxnSpPr>
        <p:spPr bwMode="auto">
          <a:xfrm flipH="1" flipV="1">
            <a:off x="7956645" y="1991434"/>
            <a:ext cx="259307" cy="3417637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51338427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dup2(STDOUT_FILENO, 3)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110307"/>
              </p:ext>
            </p:extLst>
          </p:nvPr>
        </p:nvGraphicFramePr>
        <p:xfrm>
          <a:off x="1802049" y="1785155"/>
          <a:ext cx="129599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fd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5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8630061"/>
              </p:ext>
            </p:extLst>
          </p:nvPr>
        </p:nvGraphicFramePr>
        <p:xfrm>
          <a:off x="4643603" y="3356924"/>
          <a:ext cx="3449519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495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open file table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Standard</a:t>
                      </a:r>
                      <a:r>
                        <a:rPr kumimoji="1" lang="en-US" altLang="ja-JP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input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Standard output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Standard error</a:t>
                      </a:r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Consolas" panose="020B0609020204030204" pitchFamily="49" charset="0"/>
                          <a:cs typeface="Calibri" panose="020F0502020204030204" pitchFamily="34" charset="0"/>
                        </a:rPr>
                        <a:t>foo.txt</a:t>
                      </a:r>
                      <a:endParaRPr kumimoji="1" lang="ja-JP" altLang="en-US" dirty="0">
                        <a:latin typeface="Consolas" panose="020B0609020204030204" pitchFamily="49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cxnSp>
        <p:nvCxnSpPr>
          <p:cNvPr id="7" name="直線矢印コネクタ 6"/>
          <p:cNvCxnSpPr/>
          <p:nvPr/>
        </p:nvCxnSpPr>
        <p:spPr bwMode="auto">
          <a:xfrm>
            <a:off x="3234519" y="2374710"/>
            <a:ext cx="1296537" cy="152855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直線矢印コネクタ 11"/>
          <p:cNvCxnSpPr/>
          <p:nvPr/>
        </p:nvCxnSpPr>
        <p:spPr bwMode="auto">
          <a:xfrm>
            <a:off x="3236791" y="2745478"/>
            <a:ext cx="1296537" cy="152855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直線矢印コネクタ 12"/>
          <p:cNvCxnSpPr/>
          <p:nvPr/>
        </p:nvCxnSpPr>
        <p:spPr bwMode="auto">
          <a:xfrm>
            <a:off x="3252711" y="3116246"/>
            <a:ext cx="1296537" cy="152855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直線矢印コネクタ 7"/>
          <p:cNvCxnSpPr/>
          <p:nvPr/>
        </p:nvCxnSpPr>
        <p:spPr bwMode="auto">
          <a:xfrm>
            <a:off x="3268631" y="3487014"/>
            <a:ext cx="1262425" cy="764275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四角形吹き出し 5"/>
          <p:cNvSpPr/>
          <p:nvPr/>
        </p:nvSpPr>
        <p:spPr bwMode="auto">
          <a:xfrm>
            <a:off x="1569493" y="5090615"/>
            <a:ext cx="2606722" cy="1009934"/>
          </a:xfrm>
          <a:prstGeom prst="wedgeRectCallout">
            <a:avLst>
              <a:gd name="adj1" fmla="val 65554"/>
              <a:gd name="adj2" fmla="val -51014"/>
            </a:avLst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>
                <a:latin typeface="Calibri" pitchFamily="34" charset="0"/>
              </a:rPr>
              <a:t>Closed silently</a:t>
            </a:r>
            <a:endParaRPr kumimoji="1" lang="ja-JP" alt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33753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 and Fork()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File descriptor management can be tricky.</a:t>
            </a:r>
          </a:p>
          <a:p>
            <a:r>
              <a:rPr lang="en-US" sz="2000" dirty="0"/>
              <a:t>How many file descriptors are open in the parent process at the indicated point?  </a:t>
            </a:r>
          </a:p>
          <a:p>
            <a:r>
              <a:rPr lang="en-US" sz="2000" dirty="0"/>
              <a:t>How many does each child have open at the call to </a:t>
            </a:r>
            <a:r>
              <a:rPr lang="en-US" sz="2000" dirty="0" err="1"/>
              <a:t>execve</a:t>
            </a:r>
            <a:r>
              <a:rPr lang="en-US" sz="2000" dirty="0"/>
              <a:t>?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 4;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open(“foo”, O_RDONLY);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open(“bar”, O_RDONLY);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execve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(...);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// How many file descriptors are open in the parent?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0819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IO</a:t>
            </a:r>
          </a:p>
          <a:p>
            <a:r>
              <a:rPr lang="en-US" dirty="0"/>
              <a:t>Virtual Memory</a:t>
            </a:r>
          </a:p>
        </p:txBody>
      </p:sp>
    </p:spTree>
    <p:extLst>
      <p:ext uri="{BB962C8B-B14F-4D97-AF65-F5344CB8AC3E}">
        <p14:creationId xmlns:p14="http://schemas.microsoft.com/office/powerpoint/2010/main" val="809719144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Redirecting 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descriptors can be directed to identify different open files.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&lt; 4;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= open(“foo”,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O_RDONLY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ofd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= open(“bar”,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O_WRONLY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dup2(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, STDIN_FILENO);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dup2(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ofd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, STDOUT_FILENO);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execve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(...);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// How many file descriptors are open in the parent?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550" dirty="0"/>
          </a:p>
        </p:txBody>
      </p:sp>
    </p:spTree>
    <p:extLst>
      <p:ext uri="{BB962C8B-B14F-4D97-AF65-F5344CB8AC3E}">
        <p14:creationId xmlns:p14="http://schemas.microsoft.com/office/powerpoint/2010/main" val="301767552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Redirecting 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two points (A and B) in main, how many file descriptors are open?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open(“foo”, O_WRONLY);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dup2(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STDOUT_FILENO);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// Point A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close(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// Point B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49402806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processor tries to write to a memory address.</a:t>
            </a:r>
          </a:p>
          <a:p>
            <a:r>
              <a:rPr lang="en-US" dirty="0"/>
              <a:t>List different steps that are required to complete this operation.</a:t>
            </a:r>
          </a:p>
        </p:txBody>
      </p:sp>
    </p:spTree>
    <p:extLst>
      <p:ext uri="{BB962C8B-B14F-4D97-AF65-F5344CB8AC3E}">
        <p14:creationId xmlns:p14="http://schemas.microsoft.com/office/powerpoint/2010/main" val="29842767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processor tries to write to a memory address.</a:t>
            </a:r>
          </a:p>
          <a:p>
            <a:r>
              <a:rPr lang="en-US" dirty="0"/>
              <a:t>List different steps that are required to complete this operation. (non exhaustive list)</a:t>
            </a:r>
          </a:p>
          <a:p>
            <a:endParaRPr lang="en-US" dirty="0"/>
          </a:p>
          <a:p>
            <a:r>
              <a:rPr lang="en-US" dirty="0"/>
              <a:t>Virtual to physical address conversion (TLB lookup)</a:t>
            </a:r>
          </a:p>
          <a:p>
            <a:r>
              <a:rPr lang="en-US" dirty="0"/>
              <a:t>TLB miss</a:t>
            </a:r>
          </a:p>
          <a:p>
            <a:r>
              <a:rPr lang="en-US" dirty="0"/>
              <a:t>Page fault, page loaded from disk</a:t>
            </a:r>
          </a:p>
          <a:p>
            <a:r>
              <a:rPr lang="en-US" dirty="0"/>
              <a:t>TLB updated, check permissions</a:t>
            </a:r>
          </a:p>
          <a:p>
            <a:r>
              <a:rPr lang="en-US" dirty="0"/>
              <a:t>L1 Cache miss (and L2 … and)</a:t>
            </a:r>
          </a:p>
          <a:p>
            <a:r>
              <a:rPr lang="en-US" dirty="0"/>
              <a:t>Request sent to memory</a:t>
            </a:r>
          </a:p>
          <a:p>
            <a:r>
              <a:rPr lang="en-US" dirty="0"/>
              <a:t>Memory sends data to processor</a:t>
            </a:r>
          </a:p>
          <a:p>
            <a:r>
              <a:rPr lang="en-US" dirty="0"/>
              <a:t>Cache updated</a:t>
            </a:r>
          </a:p>
        </p:txBody>
      </p:sp>
    </p:spTree>
    <p:extLst>
      <p:ext uri="{BB962C8B-B14F-4D97-AF65-F5344CB8AC3E}">
        <p14:creationId xmlns:p14="http://schemas.microsoft.com/office/powerpoint/2010/main" val="346405219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57018" y="601234"/>
            <a:ext cx="7592093" cy="430887"/>
          </a:xfr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800" dirty="0">
                <a:solidFill>
                  <a:srgbClr val="000000"/>
                </a:solidFill>
                <a:cs typeface="Calibri" panose="020F0502020204030204" pitchFamily="34" charset="0"/>
              </a:rPr>
              <a:t>Address Translation with TLB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hangingPunct="0">
              <a:spcBef>
                <a:spcPts val="0"/>
              </a:spcBef>
              <a:spcAft>
                <a:spcPts val="653"/>
              </a:spcAft>
              <a:buClr>
                <a:srgbClr val="B80047"/>
              </a:buClr>
              <a:buSzPct val="65000"/>
            </a:pPr>
            <a:r>
              <a:rPr lang="en-US" sz="2200" dirty="0">
                <a:solidFill>
                  <a:srgbClr val="000000"/>
                </a:solidFill>
                <a:cs typeface="Calibri" panose="020F0502020204030204" pitchFamily="34" charset="0"/>
              </a:rPr>
              <a:t>Translate 0x15213, given the contents of the TLB and the first 32 entries of the page table below.</a:t>
            </a:r>
          </a:p>
          <a:p>
            <a:pPr hangingPunct="0">
              <a:spcBef>
                <a:spcPts val="0"/>
              </a:spcBef>
              <a:spcAft>
                <a:spcPts val="653"/>
              </a:spcAft>
              <a:buClr>
                <a:srgbClr val="B80047"/>
              </a:buClr>
              <a:buSzPct val="65000"/>
            </a:pPr>
            <a:r>
              <a:rPr lang="en-US" sz="2200" dirty="0">
                <a:solidFill>
                  <a:srgbClr val="000000"/>
                </a:solidFill>
                <a:cs typeface="Calibri" panose="020F0502020204030204" pitchFamily="34" charset="0"/>
              </a:rPr>
              <a:t>1MB Virtual Memory</a:t>
            </a:r>
            <a:br>
              <a:rPr lang="en-US" sz="2200" dirty="0">
                <a:solidFill>
                  <a:srgbClr val="000000"/>
                </a:solidFill>
                <a:cs typeface="Calibri" panose="020F0502020204030204" pitchFamily="34" charset="0"/>
              </a:rPr>
            </a:br>
            <a:r>
              <a:rPr lang="en-US" sz="2200" dirty="0">
                <a:solidFill>
                  <a:srgbClr val="000000"/>
                </a:solidFill>
                <a:cs typeface="Calibri" panose="020F0502020204030204" pitchFamily="34" charset="0"/>
              </a:rPr>
              <a:t>256KB Physical Memory </a:t>
            </a:r>
            <a:br>
              <a:rPr lang="en-US" sz="2200" dirty="0">
                <a:solidFill>
                  <a:srgbClr val="000000"/>
                </a:solidFill>
                <a:cs typeface="Calibri" panose="020F0502020204030204" pitchFamily="34" charset="0"/>
              </a:rPr>
            </a:br>
            <a:r>
              <a:rPr lang="en-US" sz="2200" dirty="0">
                <a:solidFill>
                  <a:srgbClr val="000000"/>
                </a:solidFill>
                <a:cs typeface="Calibri" panose="020F0502020204030204" pitchFamily="34" charset="0"/>
              </a:rPr>
              <a:t>4KB page size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117370"/>
              </p:ext>
            </p:extLst>
          </p:nvPr>
        </p:nvGraphicFramePr>
        <p:xfrm>
          <a:off x="1837712" y="3456835"/>
          <a:ext cx="2221247" cy="3164738"/>
        </p:xfrm>
        <a:graphic>
          <a:graphicData uri="http://schemas.openxmlformats.org/drawingml/2006/table">
            <a:tbl>
              <a:tblPr firstRow="1" bandRow="1"/>
              <a:tblGrid>
                <a:gridCol w="632402">
                  <a:extLst>
                    <a:ext uri="{9D8B030D-6E8A-4147-A177-3AD203B41FA5}">
                      <a16:colId xmlns:a16="http://schemas.microsoft.com/office/drawing/2014/main" xmlns="" val="750327193"/>
                    </a:ext>
                  </a:extLst>
                </a:gridCol>
                <a:gridCol w="482468">
                  <a:extLst>
                    <a:ext uri="{9D8B030D-6E8A-4147-A177-3AD203B41FA5}">
                      <a16:colId xmlns:a16="http://schemas.microsoft.com/office/drawing/2014/main" xmlns="" val="776500037"/>
                    </a:ext>
                  </a:extLst>
                </a:gridCol>
                <a:gridCol w="522973">
                  <a:extLst>
                    <a:ext uri="{9D8B030D-6E8A-4147-A177-3AD203B41FA5}">
                      <a16:colId xmlns:a16="http://schemas.microsoft.com/office/drawing/2014/main" xmlns="" val="3071005244"/>
                    </a:ext>
                  </a:extLst>
                </a:gridCol>
                <a:gridCol w="583404">
                  <a:extLst>
                    <a:ext uri="{9D8B030D-6E8A-4147-A177-3AD203B41FA5}">
                      <a16:colId xmlns:a16="http://schemas.microsoft.com/office/drawing/2014/main" xmlns="" val="3507773072"/>
                    </a:ext>
                  </a:extLst>
                </a:gridCol>
              </a:tblGrid>
              <a:tr h="306075"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500" b="1"/>
                      </a:pPr>
                      <a:r>
                        <a:rPr lang="en-US" sz="14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Index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500" b="1"/>
                      </a:pPr>
                      <a:r>
                        <a:rPr lang="en-US" sz="14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Tag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500" b="1"/>
                      </a:pPr>
                      <a:r>
                        <a:rPr lang="en-US" sz="14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PPN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500" b="1"/>
                      </a:pPr>
                      <a:r>
                        <a:rPr lang="en-US" sz="14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Valid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4045778920"/>
                  </a:ext>
                </a:extLst>
              </a:tr>
              <a:tr h="331881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05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880471108"/>
                  </a:ext>
                </a:extLst>
              </a:tr>
              <a:tr h="331881"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b="0" i="0" u="none" strike="noStrike" kern="1200" cap="none">
                        <a:ln>
                          <a:noFill/>
                        </a:ln>
                        <a:latin typeface="Liberation Sans" pitchFamily="18"/>
                      </a:endParaRP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3F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15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 dirty="0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2384056099"/>
                  </a:ext>
                </a:extLst>
              </a:tr>
              <a:tr h="331881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0F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352637580"/>
                  </a:ext>
                </a:extLst>
              </a:tr>
              <a:tr h="331881"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b="0" i="0" u="none" strike="noStrike" kern="1200" cap="none">
                        <a:ln>
                          <a:noFill/>
                        </a:ln>
                        <a:latin typeface="Liberation Sans" pitchFamily="18"/>
                      </a:endParaRP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0F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1E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841571916"/>
                  </a:ext>
                </a:extLst>
              </a:tr>
              <a:tr h="331881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1F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4194030246"/>
                  </a:ext>
                </a:extLst>
              </a:tr>
              <a:tr h="331881"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b="0" i="0" u="none" strike="noStrike" kern="1200" cap="none">
                        <a:ln>
                          <a:noFill/>
                        </a:ln>
                        <a:latin typeface="Liberation Sans" pitchFamily="18"/>
                      </a:endParaRP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1F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2191096790"/>
                  </a:ext>
                </a:extLst>
              </a:tr>
              <a:tr h="331881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2B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2749749823"/>
                  </a:ext>
                </a:extLst>
              </a:tr>
              <a:tr h="331881"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b="0" i="0" u="none" strike="noStrike" kern="1200" cap="none">
                        <a:ln>
                          <a:noFill/>
                        </a:ln>
                        <a:latin typeface="Liberation Sans" pitchFamily="18"/>
                      </a:endParaRP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1D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 dirty="0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234075745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73670"/>
              </p:ext>
            </p:extLst>
          </p:nvPr>
        </p:nvGraphicFramePr>
        <p:xfrm>
          <a:off x="5062661" y="2231858"/>
          <a:ext cx="3222597" cy="4519450"/>
        </p:xfrm>
        <a:graphic>
          <a:graphicData uri="http://schemas.openxmlformats.org/drawingml/2006/table">
            <a:tbl>
              <a:tblPr firstRow="1" bandRow="1"/>
              <a:tblGrid>
                <a:gridCol w="486708">
                  <a:extLst>
                    <a:ext uri="{9D8B030D-6E8A-4147-A177-3AD203B41FA5}">
                      <a16:colId xmlns:a16="http://schemas.microsoft.com/office/drawing/2014/main" xmlns="" val="1004836584"/>
                    </a:ext>
                  </a:extLst>
                </a:gridCol>
                <a:gridCol w="533535">
                  <a:extLst>
                    <a:ext uri="{9D8B030D-6E8A-4147-A177-3AD203B41FA5}">
                      <a16:colId xmlns:a16="http://schemas.microsoft.com/office/drawing/2014/main" xmlns="" val="2869557998"/>
                    </a:ext>
                  </a:extLst>
                </a:gridCol>
                <a:gridCol w="533535">
                  <a:extLst>
                    <a:ext uri="{9D8B030D-6E8A-4147-A177-3AD203B41FA5}">
                      <a16:colId xmlns:a16="http://schemas.microsoft.com/office/drawing/2014/main" xmlns="" val="2615584461"/>
                    </a:ext>
                  </a:extLst>
                </a:gridCol>
                <a:gridCol w="578888">
                  <a:extLst>
                    <a:ext uri="{9D8B030D-6E8A-4147-A177-3AD203B41FA5}">
                      <a16:colId xmlns:a16="http://schemas.microsoft.com/office/drawing/2014/main" xmlns="" val="3531250243"/>
                    </a:ext>
                  </a:extLst>
                </a:gridCol>
                <a:gridCol w="499613">
                  <a:extLst>
                    <a:ext uri="{9D8B030D-6E8A-4147-A177-3AD203B41FA5}">
                      <a16:colId xmlns:a16="http://schemas.microsoft.com/office/drawing/2014/main" xmlns="" val="901960864"/>
                    </a:ext>
                  </a:extLst>
                </a:gridCol>
                <a:gridCol w="590318">
                  <a:extLst>
                    <a:ext uri="{9D8B030D-6E8A-4147-A177-3AD203B41FA5}">
                      <a16:colId xmlns:a16="http://schemas.microsoft.com/office/drawing/2014/main" xmlns="" val="945199334"/>
                    </a:ext>
                  </a:extLst>
                </a:gridCol>
              </a:tblGrid>
              <a:tr h="23304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 b="1"/>
                      </a:pPr>
                      <a:r>
                        <a:rPr lang="en-US" sz="12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VPN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 b="1"/>
                      </a:pPr>
                      <a:r>
                        <a:rPr lang="en-US" sz="12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PPN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 b="1"/>
                      </a:pPr>
                      <a:r>
                        <a:rPr lang="en-US" sz="12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Valid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 b="1"/>
                      </a:pPr>
                      <a:r>
                        <a:rPr lang="en-US" sz="12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VPN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 b="1"/>
                      </a:pPr>
                      <a:r>
                        <a:rPr lang="en-US" sz="12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PPN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 b="1"/>
                      </a:pPr>
                      <a:r>
                        <a:rPr lang="en-US" sz="1200" b="1" i="0" u="none" strike="noStrike" kern="1200" cap="none" dirty="0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Valid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3830991568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17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26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2336238017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28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17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1530674586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02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14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12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0E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4066499218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0B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1848054277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04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26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14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3944293608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05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15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18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3431346643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06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0F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16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31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2835573036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07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 dirty="0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17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12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3484067950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08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1C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18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403921177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09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25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19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04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3991104292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0A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31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1A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0C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2136320371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0B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16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1B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2B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3758806964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0C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1C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1E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4022686836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0D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15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1D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3E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731615283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0E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0C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1E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27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3065961637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0F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2B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1F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15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 dirty="0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xmlns="" val="202341034"/>
                  </a:ext>
                </a:extLst>
              </a:tr>
            </a:tbl>
          </a:graphicData>
        </a:graphic>
      </p:graphicFrame>
      <p:sp>
        <p:nvSpPr>
          <p:cNvPr id="6" name="Freeform 5"/>
          <p:cNvSpPr/>
          <p:nvPr/>
        </p:nvSpPr>
        <p:spPr>
          <a:xfrm>
            <a:off x="357018" y="3578912"/>
            <a:ext cx="1078611" cy="912671"/>
          </a:xfrm>
          <a:custGeom>
            <a:avLst>
              <a:gd name="f0" fmla="val 25667"/>
              <a:gd name="f1" fmla="val 38841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noFill/>
          <a:ln w="0">
            <a:solidFill>
              <a:srgbClr val="3465A4"/>
            </a:solidFill>
            <a:prstDash val="solid"/>
          </a:ln>
        </p:spPr>
        <p:txBody>
          <a:bodyPr vert="horz" wrap="none" lIns="81664" tIns="40832" rIns="81664" bIns="40832" anchor="ctr" anchorCtr="0" compatLnSpc="0">
            <a:noAutofit/>
          </a:bodyPr>
          <a:lstStyle/>
          <a:p>
            <a:pPr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1633" b="0">
                <a:latin typeface="Liberation Sans" pitchFamily="18"/>
                <a:ea typeface="AR PL UMing TW MBE" pitchFamily="2"/>
                <a:cs typeface="Raghindi" pitchFamily="2"/>
              </a:rPr>
              <a:t>2-way</a:t>
            </a:r>
          </a:p>
          <a:p>
            <a:pPr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1633" b="0">
                <a:latin typeface="Liberation Sans" pitchFamily="18"/>
                <a:ea typeface="AR PL UMing TW MBE" pitchFamily="2"/>
                <a:cs typeface="Raghindi" pitchFamily="2"/>
              </a:rPr>
              <a:t>set</a:t>
            </a:r>
          </a:p>
          <a:p>
            <a:pPr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1633" b="0">
                <a:latin typeface="Liberation Sans" pitchFamily="18"/>
                <a:ea typeface="AR PL UMing TW MBE" pitchFamily="2"/>
                <a:cs typeface="Raghindi" pitchFamily="2"/>
              </a:rPr>
              <a:t>associative</a:t>
            </a:r>
          </a:p>
        </p:txBody>
      </p:sp>
    </p:spTree>
    <p:extLst>
      <p:ext uri="{BB962C8B-B14F-4D97-AF65-F5344CB8AC3E}">
        <p14:creationId xmlns:p14="http://schemas.microsoft.com/office/powerpoint/2010/main" val="2648118100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get stuck on </a:t>
            </a:r>
            <a:r>
              <a:rPr lang="en-US" dirty="0" err="1" smtClean="0"/>
              <a:t>tshlab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</a:t>
            </a:r>
            <a:r>
              <a:rPr lang="en-US" dirty="0" err="1"/>
              <a:t>writeup</a:t>
            </a:r>
            <a:r>
              <a:rPr lang="en-US" dirty="0"/>
              <a:t>!</a:t>
            </a:r>
          </a:p>
          <a:p>
            <a:r>
              <a:rPr lang="en-US" dirty="0"/>
              <a:t>Do manual unit testing before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runtrace</a:t>
            </a:r>
            <a:r>
              <a:rPr lang="en-US" dirty="0"/>
              <a:t> and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sdriver</a:t>
            </a:r>
            <a:r>
              <a:rPr lang="en-US" dirty="0"/>
              <a:t>!</a:t>
            </a:r>
          </a:p>
          <a:p>
            <a:r>
              <a:rPr lang="en-US" dirty="0"/>
              <a:t>Post private questions on piazza!</a:t>
            </a:r>
          </a:p>
          <a:p>
            <a:endParaRPr lang="en-US" dirty="0"/>
          </a:p>
          <a:p>
            <a:r>
              <a:rPr lang="en-US" dirty="0"/>
              <a:t>Read the man pages on the </a:t>
            </a:r>
            <a:r>
              <a:rPr lang="en-US" dirty="0" err="1"/>
              <a:t>syscalls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Especially the error conditions</a:t>
            </a:r>
          </a:p>
          <a:p>
            <a:pPr lvl="1"/>
            <a:r>
              <a:rPr lang="en-US" dirty="0"/>
              <a:t>What errors should terminate the shell?</a:t>
            </a:r>
          </a:p>
          <a:p>
            <a:pPr lvl="1"/>
            <a:r>
              <a:rPr lang="en-US" dirty="0"/>
              <a:t>What errors should be reported?</a:t>
            </a:r>
          </a:p>
        </p:txBody>
      </p:sp>
    </p:spTree>
    <p:extLst>
      <p:ext uri="{BB962C8B-B14F-4D97-AF65-F5344CB8AC3E}">
        <p14:creationId xmlns:p14="http://schemas.microsoft.com/office/powerpoint/2010/main" val="293729274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man wait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1193" y="1201005"/>
            <a:ext cx="818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0" dirty="0">
                <a:latin typeface="Calibri" pitchFamily="34" charset="0"/>
              </a:rPr>
              <a:t>Taken from </a:t>
            </a:r>
            <a:r>
              <a:rPr kumimoji="1" lang="en-US" altLang="ja-JP" sz="1800" dirty="0">
                <a:latin typeface="Calibri" pitchFamily="34" charset="0"/>
              </a:rPr>
              <a:t>http://man7.org/linux/man-pages/man2/wait.2.html</a:t>
            </a:r>
            <a:endParaRPr kumimoji="1" lang="ja-JP" altLang="en-US" sz="1800" dirty="0">
              <a:latin typeface="Calibri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1193" y="1570337"/>
            <a:ext cx="83660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Consolas" panose="020B0609020204030204" pitchFamily="49" charset="0"/>
              </a:rPr>
              <a:t>WAIT(2)                   Linux Programmer's Manual                  WAIT(2)</a:t>
            </a:r>
          </a:p>
          <a:p>
            <a:endParaRPr kumimoji="1" lang="en-US" altLang="ja-JP" sz="1200" b="0" dirty="0">
              <a:latin typeface="Consolas" panose="020B0609020204030204" pitchFamily="49" charset="0"/>
            </a:endParaRPr>
          </a:p>
          <a:p>
            <a:r>
              <a:rPr kumimoji="1" lang="en-US" altLang="ja-JP" sz="1200" b="0" dirty="0">
                <a:latin typeface="Consolas" panose="020B0609020204030204" pitchFamily="49" charset="0"/>
              </a:rPr>
              <a:t>NAME</a:t>
            </a:r>
          </a:p>
          <a:p>
            <a:endParaRPr kumimoji="1" lang="en-US" altLang="ja-JP" sz="1200" b="0" dirty="0">
              <a:latin typeface="Consolas" panose="020B0609020204030204" pitchFamily="49" charset="0"/>
            </a:endParaRPr>
          </a:p>
          <a:p>
            <a:r>
              <a:rPr kumimoji="1" lang="en-US" altLang="ja-JP" sz="1200" b="0" dirty="0">
                <a:latin typeface="Consolas" panose="020B0609020204030204" pitchFamily="49" charset="0"/>
              </a:rPr>
              <a:t>       wait, </a:t>
            </a:r>
            <a:r>
              <a:rPr kumimoji="1" lang="en-US" altLang="ja-JP" sz="1200" b="0" dirty="0" err="1">
                <a:latin typeface="Consolas" panose="020B0609020204030204" pitchFamily="49" charset="0"/>
              </a:rPr>
              <a:t>waitpid</a:t>
            </a:r>
            <a:r>
              <a:rPr kumimoji="1" lang="en-US" altLang="ja-JP" sz="1200" b="0" dirty="0">
                <a:latin typeface="Consolas" panose="020B0609020204030204" pitchFamily="49" charset="0"/>
              </a:rPr>
              <a:t>, </a:t>
            </a:r>
            <a:r>
              <a:rPr kumimoji="1" lang="en-US" altLang="ja-JP" sz="1200" b="0" dirty="0" err="1">
                <a:latin typeface="Consolas" panose="020B0609020204030204" pitchFamily="49" charset="0"/>
              </a:rPr>
              <a:t>waitid</a:t>
            </a:r>
            <a:r>
              <a:rPr kumimoji="1" lang="en-US" altLang="ja-JP" sz="1200" b="0" dirty="0">
                <a:latin typeface="Consolas" panose="020B0609020204030204" pitchFamily="49" charset="0"/>
              </a:rPr>
              <a:t> - wait for process to change state</a:t>
            </a:r>
          </a:p>
          <a:p>
            <a:endParaRPr kumimoji="1" lang="en-US" altLang="ja-JP" sz="1200" b="0" dirty="0">
              <a:latin typeface="Consolas" panose="020B0609020204030204" pitchFamily="49" charset="0"/>
            </a:endParaRPr>
          </a:p>
          <a:p>
            <a:r>
              <a:rPr kumimoji="1" lang="en-US" altLang="ja-JP" sz="1200" b="0" dirty="0">
                <a:latin typeface="Consolas" panose="020B0609020204030204" pitchFamily="49" charset="0"/>
              </a:rPr>
              <a:t>SYNOPSIS</a:t>
            </a:r>
          </a:p>
          <a:p>
            <a:endParaRPr kumimoji="1" lang="en-US" altLang="ja-JP" sz="1200" b="0" dirty="0">
              <a:latin typeface="Consolas" panose="020B0609020204030204" pitchFamily="49" charset="0"/>
            </a:endParaRPr>
          </a:p>
          <a:p>
            <a:r>
              <a:rPr kumimoji="1" lang="en-US" altLang="ja-JP" sz="1200" dirty="0">
                <a:latin typeface="Consolas" panose="020B0609020204030204" pitchFamily="49" charset="0"/>
              </a:rPr>
              <a:t>       #include &lt;sys/</a:t>
            </a:r>
            <a:r>
              <a:rPr kumimoji="1" lang="en-US" altLang="ja-JP" sz="1200" dirty="0" err="1">
                <a:latin typeface="Consolas" panose="020B0609020204030204" pitchFamily="49" charset="0"/>
              </a:rPr>
              <a:t>types.h</a:t>
            </a:r>
            <a:r>
              <a:rPr kumimoji="1" lang="en-US" altLang="ja-JP" sz="1200" dirty="0">
                <a:latin typeface="Consolas" panose="020B0609020204030204" pitchFamily="49" charset="0"/>
              </a:rPr>
              <a:t>&gt;</a:t>
            </a:r>
          </a:p>
          <a:p>
            <a:r>
              <a:rPr kumimoji="1" lang="en-US" altLang="ja-JP" sz="1200" dirty="0">
                <a:latin typeface="Consolas" panose="020B0609020204030204" pitchFamily="49" charset="0"/>
              </a:rPr>
              <a:t>       #include &lt;sys/</a:t>
            </a:r>
            <a:r>
              <a:rPr kumimoji="1" lang="en-US" altLang="ja-JP" sz="1200" dirty="0" err="1">
                <a:latin typeface="Consolas" panose="020B0609020204030204" pitchFamily="49" charset="0"/>
              </a:rPr>
              <a:t>wait.h</a:t>
            </a:r>
            <a:r>
              <a:rPr kumimoji="1" lang="en-US" altLang="ja-JP" sz="1200" dirty="0">
                <a:latin typeface="Consolas" panose="020B0609020204030204" pitchFamily="49" charset="0"/>
              </a:rPr>
              <a:t>&gt;</a:t>
            </a:r>
          </a:p>
          <a:p>
            <a:endParaRPr kumimoji="1" lang="en-US" altLang="ja-JP" sz="1200" dirty="0">
              <a:latin typeface="Consolas" panose="020B0609020204030204" pitchFamily="49" charset="0"/>
            </a:endParaRPr>
          </a:p>
          <a:p>
            <a:r>
              <a:rPr kumimoji="1" lang="en-US" altLang="ja-JP" sz="1200" dirty="0">
                <a:latin typeface="Consolas" panose="020B0609020204030204" pitchFamily="49" charset="0"/>
              </a:rPr>
              <a:t>       </a:t>
            </a:r>
            <a:r>
              <a:rPr kumimoji="1" lang="en-US" altLang="ja-JP" sz="1200" dirty="0" err="1">
                <a:latin typeface="Consolas" panose="020B0609020204030204" pitchFamily="49" charset="0"/>
              </a:rPr>
              <a:t>pid_t</a:t>
            </a:r>
            <a:r>
              <a:rPr kumimoji="1" lang="en-US" altLang="ja-JP" sz="1200" dirty="0">
                <a:latin typeface="Consolas" panose="020B0609020204030204" pitchFamily="49" charset="0"/>
              </a:rPr>
              <a:t> wait(</a:t>
            </a:r>
            <a:r>
              <a:rPr kumimoji="1" lang="en-US" altLang="ja-JP" sz="1200" dirty="0" err="1">
                <a:latin typeface="Consolas" panose="020B0609020204030204" pitchFamily="49" charset="0"/>
              </a:rPr>
              <a:t>int</a:t>
            </a:r>
            <a:r>
              <a:rPr kumimoji="1" lang="en-US" altLang="ja-JP" sz="1200" dirty="0">
                <a:latin typeface="Consolas" panose="020B0609020204030204" pitchFamily="49" charset="0"/>
              </a:rPr>
              <a:t> *</a:t>
            </a:r>
            <a:r>
              <a:rPr kumimoji="1" lang="en-US" altLang="ja-JP" sz="1200" i="1" dirty="0" err="1">
                <a:latin typeface="Consolas" panose="020B0609020204030204" pitchFamily="49" charset="0"/>
              </a:rPr>
              <a:t>wstatus</a:t>
            </a:r>
            <a:r>
              <a:rPr kumimoji="1" lang="en-US" altLang="ja-JP" sz="1200" dirty="0">
                <a:latin typeface="Consolas" panose="020B0609020204030204" pitchFamily="49" charset="0"/>
              </a:rPr>
              <a:t>);</a:t>
            </a:r>
          </a:p>
          <a:p>
            <a:endParaRPr kumimoji="1" lang="en-US" altLang="ja-JP" sz="1200" dirty="0">
              <a:latin typeface="Consolas" panose="020B0609020204030204" pitchFamily="49" charset="0"/>
            </a:endParaRPr>
          </a:p>
          <a:p>
            <a:r>
              <a:rPr kumimoji="1" lang="en-US" altLang="ja-JP" sz="1200" dirty="0">
                <a:latin typeface="Consolas" panose="020B0609020204030204" pitchFamily="49" charset="0"/>
              </a:rPr>
              <a:t>       </a:t>
            </a:r>
            <a:r>
              <a:rPr kumimoji="1" lang="en-US" altLang="ja-JP" sz="1200" dirty="0" err="1">
                <a:latin typeface="Consolas" panose="020B0609020204030204" pitchFamily="49" charset="0"/>
              </a:rPr>
              <a:t>pid_t</a:t>
            </a:r>
            <a:r>
              <a:rPr kumimoji="1" lang="en-US" altLang="ja-JP" sz="1200" dirty="0">
                <a:latin typeface="Consolas" panose="020B0609020204030204" pitchFamily="49" charset="0"/>
              </a:rPr>
              <a:t> </a:t>
            </a:r>
            <a:r>
              <a:rPr kumimoji="1" lang="en-US" altLang="ja-JP" sz="1200" dirty="0" err="1">
                <a:latin typeface="Consolas" panose="020B0609020204030204" pitchFamily="49" charset="0"/>
              </a:rPr>
              <a:t>waitpid</a:t>
            </a:r>
            <a:r>
              <a:rPr kumimoji="1" lang="en-US" altLang="ja-JP" sz="1200" dirty="0">
                <a:latin typeface="Consolas" panose="020B0609020204030204" pitchFamily="49" charset="0"/>
              </a:rPr>
              <a:t>(</a:t>
            </a:r>
            <a:r>
              <a:rPr kumimoji="1" lang="en-US" altLang="ja-JP" sz="1200" dirty="0" err="1">
                <a:latin typeface="Consolas" panose="020B0609020204030204" pitchFamily="49" charset="0"/>
              </a:rPr>
              <a:t>pid_t</a:t>
            </a:r>
            <a:r>
              <a:rPr kumimoji="1" lang="en-US" altLang="ja-JP" sz="1200" dirty="0">
                <a:latin typeface="Consolas" panose="020B0609020204030204" pitchFamily="49" charset="0"/>
              </a:rPr>
              <a:t> </a:t>
            </a:r>
            <a:r>
              <a:rPr kumimoji="1" lang="en-US" altLang="ja-JP" sz="1200" i="1" dirty="0" err="1">
                <a:latin typeface="Consolas" panose="020B0609020204030204" pitchFamily="49" charset="0"/>
              </a:rPr>
              <a:t>pid</a:t>
            </a:r>
            <a:r>
              <a:rPr kumimoji="1" lang="en-US" altLang="ja-JP" sz="1200" dirty="0">
                <a:latin typeface="Consolas" panose="020B0609020204030204" pitchFamily="49" charset="0"/>
              </a:rPr>
              <a:t>, </a:t>
            </a:r>
            <a:r>
              <a:rPr kumimoji="1" lang="en-US" altLang="ja-JP" sz="1200" dirty="0" err="1">
                <a:latin typeface="Consolas" panose="020B0609020204030204" pitchFamily="49" charset="0"/>
              </a:rPr>
              <a:t>int</a:t>
            </a:r>
            <a:r>
              <a:rPr kumimoji="1" lang="en-US" altLang="ja-JP" sz="1200" dirty="0">
                <a:latin typeface="Consolas" panose="020B0609020204030204" pitchFamily="49" charset="0"/>
              </a:rPr>
              <a:t> *</a:t>
            </a:r>
            <a:r>
              <a:rPr kumimoji="1" lang="en-US" altLang="ja-JP" sz="1200" i="1" dirty="0" err="1">
                <a:latin typeface="Consolas" panose="020B0609020204030204" pitchFamily="49" charset="0"/>
              </a:rPr>
              <a:t>wstatus</a:t>
            </a:r>
            <a:r>
              <a:rPr kumimoji="1" lang="en-US" altLang="ja-JP" sz="1200" dirty="0">
                <a:latin typeface="Consolas" panose="020B0609020204030204" pitchFamily="49" charset="0"/>
              </a:rPr>
              <a:t>, </a:t>
            </a:r>
            <a:r>
              <a:rPr kumimoji="1" lang="en-US" altLang="ja-JP" sz="1200" dirty="0" err="1">
                <a:latin typeface="Consolas" panose="020B0609020204030204" pitchFamily="49" charset="0"/>
              </a:rPr>
              <a:t>int</a:t>
            </a:r>
            <a:r>
              <a:rPr kumimoji="1" lang="en-US" altLang="ja-JP" sz="1200" dirty="0">
                <a:latin typeface="Consolas" panose="020B0609020204030204" pitchFamily="49" charset="0"/>
              </a:rPr>
              <a:t> </a:t>
            </a:r>
            <a:r>
              <a:rPr kumimoji="1" lang="en-US" altLang="ja-JP" sz="1200" i="1" dirty="0">
                <a:latin typeface="Consolas" panose="020B0609020204030204" pitchFamily="49" charset="0"/>
              </a:rPr>
              <a:t>options</a:t>
            </a:r>
            <a:r>
              <a:rPr kumimoji="1" lang="en-US" altLang="ja-JP" sz="1200" dirty="0">
                <a:latin typeface="Consolas" panose="020B0609020204030204" pitchFamily="49" charset="0"/>
              </a:rPr>
              <a:t>);</a:t>
            </a:r>
          </a:p>
          <a:p>
            <a:endParaRPr kumimoji="1" lang="en-US" altLang="ja-JP" sz="1200" dirty="0">
              <a:latin typeface="Consolas" panose="020B0609020204030204" pitchFamily="49" charset="0"/>
            </a:endParaRPr>
          </a:p>
          <a:p>
            <a:r>
              <a:rPr kumimoji="1" lang="en-US" altLang="ja-JP" sz="1200" dirty="0">
                <a:latin typeface="Consolas" panose="020B0609020204030204" pitchFamily="49" charset="0"/>
              </a:rPr>
              <a:t>       </a:t>
            </a:r>
            <a:r>
              <a:rPr kumimoji="1" lang="en-US" altLang="ja-JP" sz="1200" dirty="0" err="1">
                <a:latin typeface="Consolas" panose="020B0609020204030204" pitchFamily="49" charset="0"/>
              </a:rPr>
              <a:t>int</a:t>
            </a:r>
            <a:r>
              <a:rPr kumimoji="1" lang="en-US" altLang="ja-JP" sz="1200" dirty="0">
                <a:latin typeface="Consolas" panose="020B0609020204030204" pitchFamily="49" charset="0"/>
              </a:rPr>
              <a:t> </a:t>
            </a:r>
            <a:r>
              <a:rPr kumimoji="1" lang="en-US" altLang="ja-JP" sz="1200" dirty="0" err="1">
                <a:latin typeface="Consolas" panose="020B0609020204030204" pitchFamily="49" charset="0"/>
              </a:rPr>
              <a:t>waitid</a:t>
            </a:r>
            <a:r>
              <a:rPr kumimoji="1" lang="en-US" altLang="ja-JP" sz="1200" dirty="0">
                <a:latin typeface="Consolas" panose="020B0609020204030204" pitchFamily="49" charset="0"/>
              </a:rPr>
              <a:t>(</a:t>
            </a:r>
            <a:r>
              <a:rPr kumimoji="1" lang="en-US" altLang="ja-JP" sz="1200" dirty="0" err="1">
                <a:latin typeface="Consolas" panose="020B0609020204030204" pitchFamily="49" charset="0"/>
              </a:rPr>
              <a:t>idtype_t</a:t>
            </a:r>
            <a:r>
              <a:rPr kumimoji="1" lang="en-US" altLang="ja-JP" sz="1200" dirty="0">
                <a:latin typeface="Consolas" panose="020B0609020204030204" pitchFamily="49" charset="0"/>
              </a:rPr>
              <a:t> </a:t>
            </a:r>
            <a:r>
              <a:rPr kumimoji="1" lang="en-US" altLang="ja-JP" sz="1200" i="1" dirty="0" err="1">
                <a:latin typeface="Consolas" panose="020B0609020204030204" pitchFamily="49" charset="0"/>
              </a:rPr>
              <a:t>idtype</a:t>
            </a:r>
            <a:r>
              <a:rPr kumimoji="1" lang="en-US" altLang="ja-JP" sz="1200" dirty="0">
                <a:latin typeface="Consolas" panose="020B0609020204030204" pitchFamily="49" charset="0"/>
              </a:rPr>
              <a:t>, </a:t>
            </a:r>
            <a:r>
              <a:rPr kumimoji="1" lang="en-US" altLang="ja-JP" sz="1200" dirty="0" err="1">
                <a:latin typeface="Consolas" panose="020B0609020204030204" pitchFamily="49" charset="0"/>
              </a:rPr>
              <a:t>id_t</a:t>
            </a:r>
            <a:r>
              <a:rPr kumimoji="1" lang="en-US" altLang="ja-JP" sz="1200" dirty="0">
                <a:latin typeface="Consolas" panose="020B0609020204030204" pitchFamily="49" charset="0"/>
              </a:rPr>
              <a:t> </a:t>
            </a:r>
            <a:r>
              <a:rPr kumimoji="1" lang="en-US" altLang="ja-JP" sz="1200" i="1" dirty="0">
                <a:latin typeface="Consolas" panose="020B0609020204030204" pitchFamily="49" charset="0"/>
              </a:rPr>
              <a:t>id</a:t>
            </a:r>
            <a:r>
              <a:rPr kumimoji="1" lang="en-US" altLang="ja-JP" sz="1200" dirty="0">
                <a:latin typeface="Consolas" panose="020B0609020204030204" pitchFamily="49" charset="0"/>
              </a:rPr>
              <a:t>, </a:t>
            </a:r>
            <a:r>
              <a:rPr kumimoji="1" lang="en-US" altLang="ja-JP" sz="1200" dirty="0" err="1">
                <a:latin typeface="Consolas" panose="020B0609020204030204" pitchFamily="49" charset="0"/>
              </a:rPr>
              <a:t>siginfo_t</a:t>
            </a:r>
            <a:r>
              <a:rPr kumimoji="1" lang="en-US" altLang="ja-JP" sz="1200" dirty="0">
                <a:latin typeface="Consolas" panose="020B0609020204030204" pitchFamily="49" charset="0"/>
              </a:rPr>
              <a:t> *</a:t>
            </a:r>
            <a:r>
              <a:rPr kumimoji="1" lang="en-US" altLang="ja-JP" sz="1200" i="1" dirty="0" err="1">
                <a:latin typeface="Consolas" panose="020B0609020204030204" pitchFamily="49" charset="0"/>
              </a:rPr>
              <a:t>infop</a:t>
            </a:r>
            <a:r>
              <a:rPr kumimoji="1" lang="en-US" altLang="ja-JP" sz="1200" dirty="0">
                <a:latin typeface="Consolas" panose="020B0609020204030204" pitchFamily="49" charset="0"/>
              </a:rPr>
              <a:t>, </a:t>
            </a:r>
            <a:r>
              <a:rPr kumimoji="1" lang="en-US" altLang="ja-JP" sz="1200" dirty="0" err="1">
                <a:latin typeface="Consolas" panose="020B0609020204030204" pitchFamily="49" charset="0"/>
              </a:rPr>
              <a:t>int</a:t>
            </a:r>
            <a:r>
              <a:rPr kumimoji="1" lang="en-US" altLang="ja-JP" sz="1200" dirty="0">
                <a:latin typeface="Consolas" panose="020B0609020204030204" pitchFamily="49" charset="0"/>
              </a:rPr>
              <a:t> </a:t>
            </a:r>
            <a:r>
              <a:rPr kumimoji="1" lang="en-US" altLang="ja-JP" sz="1200" i="1" dirty="0">
                <a:latin typeface="Consolas" panose="020B0609020204030204" pitchFamily="49" charset="0"/>
              </a:rPr>
              <a:t>options</a:t>
            </a:r>
            <a:r>
              <a:rPr kumimoji="1" lang="en-US" altLang="ja-JP" sz="1200" dirty="0">
                <a:latin typeface="Consolas" panose="020B0609020204030204" pitchFamily="49" charset="0"/>
              </a:rPr>
              <a:t>);</a:t>
            </a:r>
          </a:p>
          <a:p>
            <a:r>
              <a:rPr kumimoji="1" lang="en-US" altLang="ja-JP" sz="1200" b="0" dirty="0">
                <a:latin typeface="Consolas" panose="020B0609020204030204" pitchFamily="49" charset="0"/>
              </a:rPr>
              <a:t>                       /* This is the </a:t>
            </a:r>
            <a:r>
              <a:rPr kumimoji="1" lang="en-US" altLang="ja-JP" sz="1200" b="0" dirty="0" err="1">
                <a:latin typeface="Consolas" panose="020B0609020204030204" pitchFamily="49" charset="0"/>
              </a:rPr>
              <a:t>glibc</a:t>
            </a:r>
            <a:r>
              <a:rPr kumimoji="1" lang="en-US" altLang="ja-JP" sz="1200" b="0" dirty="0">
                <a:latin typeface="Consolas" panose="020B0609020204030204" pitchFamily="49" charset="0"/>
              </a:rPr>
              <a:t> and POSIX interface; see</a:t>
            </a:r>
          </a:p>
          <a:p>
            <a:r>
              <a:rPr kumimoji="1" lang="en-US" altLang="ja-JP" sz="1200" b="0" dirty="0">
                <a:latin typeface="Consolas" panose="020B0609020204030204" pitchFamily="49" charset="0"/>
              </a:rPr>
              <a:t>                          NOTES for information on the raw system call. */</a:t>
            </a:r>
          </a:p>
        </p:txBody>
      </p:sp>
    </p:spTree>
    <p:extLst>
      <p:ext uri="{BB962C8B-B14F-4D97-AF65-F5344CB8AC3E}">
        <p14:creationId xmlns:p14="http://schemas.microsoft.com/office/powerpoint/2010/main" val="425190076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91197" cy="762000"/>
          </a:xfrm>
        </p:spPr>
        <p:txBody>
          <a:bodyPr/>
          <a:lstStyle/>
          <a:p>
            <a:r>
              <a:rPr kumimoji="1" lang="en-US" altLang="ja-JP" dirty="0"/>
              <a:t>man pages (probably) cover all you need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What arguments does the function take?</a:t>
            </a:r>
          </a:p>
          <a:p>
            <a:pPr lvl="1"/>
            <a:r>
              <a:rPr kumimoji="1" lang="en-US" altLang="ja-JP" dirty="0"/>
              <a:t>read SYNOPSIS</a:t>
            </a:r>
          </a:p>
          <a:p>
            <a:r>
              <a:rPr kumimoji="1" lang="en-US" altLang="ja-JP" dirty="0"/>
              <a:t>What does the function do?</a:t>
            </a:r>
          </a:p>
          <a:p>
            <a:pPr lvl="1"/>
            <a:r>
              <a:rPr kumimoji="1" lang="en-US" altLang="ja-JP" dirty="0"/>
              <a:t>read DESCRIPTION</a:t>
            </a:r>
          </a:p>
          <a:p>
            <a:r>
              <a:rPr kumimoji="1" lang="en-US" altLang="ja-JP" dirty="0"/>
              <a:t>What does the function return?</a:t>
            </a:r>
          </a:p>
          <a:p>
            <a:pPr lvl="1"/>
            <a:r>
              <a:rPr kumimoji="1" lang="en-US" altLang="ja-JP" dirty="0"/>
              <a:t>read RETURN VALUE</a:t>
            </a:r>
          </a:p>
          <a:p>
            <a:r>
              <a:rPr kumimoji="1" lang="en-US" altLang="ja-JP" dirty="0"/>
              <a:t>What errors can the function fail with?</a:t>
            </a:r>
          </a:p>
          <a:p>
            <a:pPr lvl="1"/>
            <a:r>
              <a:rPr kumimoji="1" lang="en-US" altLang="ja-JP" dirty="0"/>
              <a:t>read ERRORS</a:t>
            </a:r>
          </a:p>
          <a:p>
            <a:r>
              <a:rPr kumimoji="1" lang="en-US" altLang="ja-JP" dirty="0"/>
              <a:t>Is there anything I should watch out for?</a:t>
            </a:r>
          </a:p>
          <a:p>
            <a:pPr lvl="1"/>
            <a:r>
              <a:rPr kumimoji="1" lang="en-US" altLang="ja-JP" dirty="0"/>
              <a:t>read NOTES</a:t>
            </a:r>
          </a:p>
          <a:p>
            <a:r>
              <a:rPr kumimoji="1" lang="en-US" altLang="ja-JP" dirty="0"/>
              <a:t>Different categories for man page entries with the same name</a:t>
            </a:r>
          </a:p>
          <a:p>
            <a:r>
              <a:rPr kumimoji="1" lang="en-US" altLang="ja-JP" dirty="0"/>
              <a:t>Looking up man pages online is not an academic integrity violation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7329749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Function arguments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Should I do dup2(old, new) or dup2(new, old)?</a:t>
            </a:r>
          </a:p>
          <a:p>
            <a:r>
              <a:rPr kumimoji="1" lang="en-US" altLang="ja-JP" dirty="0"/>
              <a:t>Read the man page:</a:t>
            </a:r>
          </a:p>
          <a:p>
            <a:endParaRPr kumimoji="1" lang="en-US" altLang="ja-JP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kumimoji="1" lang="en-US" altLang="ja-JP" dirty="0">
                <a:solidFill>
                  <a:srgbClr val="FF0000"/>
                </a:solidFill>
                <a:latin typeface="Consolas" panose="020B0609020204030204" pitchFamily="49" charset="0"/>
              </a:rPr>
              <a:t>$ man dup2</a:t>
            </a:r>
          </a:p>
          <a:p>
            <a:endParaRPr kumimoji="1" lang="en-US" altLang="ja-JP" sz="1400" dirty="0"/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SYNOPSIS</a:t>
            </a:r>
          </a:p>
          <a:p>
            <a:pPr marL="0" indent="0">
              <a:buNone/>
            </a:pPr>
            <a:endParaRPr kumimoji="1" lang="en-US" altLang="ja-JP" sz="1400" b="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</a:t>
            </a:r>
            <a:r>
              <a:rPr kumimoji="1" lang="en-US" altLang="ja-JP" sz="1400" dirty="0">
                <a:latin typeface="Consolas" panose="020B0609020204030204" pitchFamily="49" charset="0"/>
              </a:rPr>
              <a:t>#include &lt;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unistd.h</a:t>
            </a:r>
            <a:r>
              <a:rPr kumimoji="1" lang="en-US" altLang="ja-JP" sz="14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endParaRPr kumimoji="1" lang="en-US" altLang="ja-JP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kumimoji="1" lang="en-US" altLang="ja-JP" sz="1400" dirty="0">
                <a:latin typeface="Consolas" panose="020B0609020204030204" pitchFamily="49" charset="0"/>
              </a:rPr>
              <a:t>       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int</a:t>
            </a:r>
            <a:r>
              <a:rPr kumimoji="1" lang="en-US" altLang="ja-JP" sz="1400" dirty="0">
                <a:latin typeface="Consolas" panose="020B0609020204030204" pitchFamily="49" charset="0"/>
              </a:rPr>
              <a:t> dup(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int</a:t>
            </a:r>
            <a:r>
              <a:rPr kumimoji="1" lang="en-US" altLang="ja-JP" sz="1400" dirty="0">
                <a:latin typeface="Consolas" panose="020B0609020204030204" pitchFamily="49" charset="0"/>
              </a:rPr>
              <a:t> </a:t>
            </a:r>
            <a:r>
              <a:rPr kumimoji="1" lang="en-US" altLang="ja-JP" sz="1400" i="1" dirty="0" err="1">
                <a:latin typeface="Consolas" panose="020B0609020204030204" pitchFamily="49" charset="0"/>
              </a:rPr>
              <a:t>oldfd</a:t>
            </a:r>
            <a:r>
              <a:rPr kumimoji="1" lang="en-US" altLang="ja-JP" sz="14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kumimoji="1" lang="en-US" altLang="ja-JP" sz="1400" dirty="0">
                <a:latin typeface="Consolas" panose="020B0609020204030204" pitchFamily="49" charset="0"/>
              </a:rPr>
              <a:t>       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int</a:t>
            </a:r>
            <a:r>
              <a:rPr kumimoji="1" lang="en-US" altLang="ja-JP" sz="1400" dirty="0">
                <a:latin typeface="Consolas" panose="020B0609020204030204" pitchFamily="49" charset="0"/>
              </a:rPr>
              <a:t> dup2(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int</a:t>
            </a:r>
            <a:r>
              <a:rPr kumimoji="1" lang="en-US" altLang="ja-JP" sz="1400" dirty="0">
                <a:latin typeface="Consolas" panose="020B0609020204030204" pitchFamily="49" charset="0"/>
              </a:rPr>
              <a:t> </a:t>
            </a:r>
            <a:r>
              <a:rPr kumimoji="1" lang="en-US" altLang="ja-JP" sz="1400" i="1" dirty="0" err="1">
                <a:latin typeface="Consolas" panose="020B0609020204030204" pitchFamily="49" charset="0"/>
              </a:rPr>
              <a:t>oldfd</a:t>
            </a:r>
            <a:r>
              <a:rPr kumimoji="1" lang="en-US" altLang="ja-JP" sz="1400" dirty="0">
                <a:latin typeface="Consolas" panose="020B0609020204030204" pitchFamily="49" charset="0"/>
              </a:rPr>
              <a:t>, 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int</a:t>
            </a:r>
            <a:r>
              <a:rPr kumimoji="1" lang="en-US" altLang="ja-JP" sz="1400" dirty="0">
                <a:latin typeface="Consolas" panose="020B0609020204030204" pitchFamily="49" charset="0"/>
              </a:rPr>
              <a:t> </a:t>
            </a:r>
            <a:r>
              <a:rPr kumimoji="1" lang="en-US" altLang="ja-JP" sz="1400" i="1" dirty="0" err="1">
                <a:latin typeface="Consolas" panose="020B0609020204030204" pitchFamily="49" charset="0"/>
              </a:rPr>
              <a:t>newfd</a:t>
            </a:r>
            <a:r>
              <a:rPr kumimoji="1" lang="en-US" altLang="ja-JP" sz="1400" dirty="0">
                <a:latin typeface="Consolas" panose="020B0609020204030204" pitchFamily="49" charset="0"/>
              </a:rPr>
              <a:t>);</a:t>
            </a:r>
            <a:endParaRPr kumimoji="1" lang="en-US" altLang="ja-JP" sz="1400" b="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938614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Function behavior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How should I write my format string when I need to print a long double in </a:t>
            </a:r>
            <a:r>
              <a:rPr kumimoji="1" lang="en-US" altLang="ja-JP" dirty="0" err="1"/>
              <a:t>octals</a:t>
            </a:r>
            <a:r>
              <a:rPr kumimoji="1" lang="en-US" altLang="ja-JP" dirty="0"/>
              <a:t> with precision 5 and zero-padded?</a:t>
            </a:r>
          </a:p>
          <a:p>
            <a:r>
              <a:rPr kumimoji="1" lang="en-US" altLang="ja-JP" dirty="0"/>
              <a:t>Read the man page:</a:t>
            </a:r>
          </a:p>
          <a:p>
            <a:endParaRPr kumimoji="1" lang="en-US" altLang="ja-JP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kumimoji="1" lang="en-US" altLang="ja-JP" dirty="0">
                <a:solidFill>
                  <a:srgbClr val="FF0000"/>
                </a:solidFill>
                <a:latin typeface="Consolas" panose="020B0609020204030204" pitchFamily="49" charset="0"/>
              </a:rPr>
              <a:t>$ man </a:t>
            </a:r>
            <a:r>
              <a:rPr kumimoji="1" lang="en-US" altLang="ja-JP" dirty="0" err="1">
                <a:solidFill>
                  <a:srgbClr val="FF0000"/>
                </a:solidFill>
                <a:latin typeface="Consolas" panose="020B0609020204030204" pitchFamily="49" charset="0"/>
              </a:rPr>
              <a:t>printf</a:t>
            </a:r>
            <a:endParaRPr kumimoji="1" lang="en-US" altLang="ja-JP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endParaRPr kumimoji="1" lang="en-US" altLang="ja-JP" sz="1400" dirty="0"/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DESCRIPTION</a:t>
            </a:r>
          </a:p>
          <a:p>
            <a:pPr marL="0" indent="0">
              <a:buNone/>
            </a:pPr>
            <a:r>
              <a:rPr kumimoji="1" lang="en-US" altLang="ja-JP" sz="1400" dirty="0">
                <a:latin typeface="Consolas" panose="020B0609020204030204" pitchFamily="49" charset="0"/>
              </a:rPr>
              <a:t>Flag characters</a:t>
            </a: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The character % is followed by zero or more of the following flags:</a:t>
            </a:r>
          </a:p>
          <a:p>
            <a:pPr marL="0" indent="0">
              <a:buNone/>
            </a:pPr>
            <a:endParaRPr kumimoji="1" lang="en-US" altLang="ja-JP" sz="1400" b="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</a:t>
            </a:r>
            <a:r>
              <a:rPr kumimoji="1" lang="en-US" altLang="ja-JP" sz="1400" dirty="0">
                <a:latin typeface="Consolas" panose="020B0609020204030204" pitchFamily="49" charset="0"/>
              </a:rPr>
              <a:t>#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     The value should be converted...</a:t>
            </a: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</a:t>
            </a:r>
            <a:r>
              <a:rPr kumimoji="1" lang="en-US" altLang="ja-JP" sz="1400" dirty="0">
                <a:latin typeface="Consolas" panose="020B0609020204030204" pitchFamily="49" charset="0"/>
              </a:rPr>
              <a:t>0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     The value should be zero padded...</a:t>
            </a: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</a:t>
            </a:r>
            <a:r>
              <a:rPr kumimoji="1" lang="en-US" altLang="ja-JP" sz="1400" dirty="0">
                <a:latin typeface="Consolas" panose="020B0609020204030204" pitchFamily="49" charset="0"/>
              </a:rPr>
              <a:t>-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     The converted value is to be left adjusted...</a:t>
            </a: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</a:t>
            </a:r>
            <a:r>
              <a:rPr kumimoji="1" lang="en-US" altLang="ja-JP" sz="1400" dirty="0">
                <a:latin typeface="Consolas" panose="020B0609020204030204" pitchFamily="49" charset="0"/>
              </a:rPr>
              <a:t>' '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   (a space) A blank should be left before...</a:t>
            </a: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</a:t>
            </a:r>
            <a:r>
              <a:rPr kumimoji="1" lang="en-US" altLang="ja-JP" sz="1400" dirty="0">
                <a:latin typeface="Consolas" panose="020B0609020204030204" pitchFamily="49" charset="0"/>
              </a:rPr>
              <a:t>+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     A sign (+ or -) should always ...</a:t>
            </a:r>
          </a:p>
        </p:txBody>
      </p:sp>
    </p:spTree>
    <p:extLst>
      <p:ext uri="{BB962C8B-B14F-4D97-AF65-F5344CB8AC3E}">
        <p14:creationId xmlns:p14="http://schemas.microsoft.com/office/powerpoint/2010/main" val="427318699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tshlab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m</a:t>
            </a:r>
            <a:r>
              <a:rPr lang="en-US" dirty="0" err="1" smtClean="0"/>
              <a:t>alloclab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tshlab</a:t>
            </a:r>
            <a:r>
              <a:rPr lang="en-US" dirty="0" smtClean="0"/>
              <a:t> </a:t>
            </a:r>
            <a:r>
              <a:rPr lang="en-US" dirty="0"/>
              <a:t>due Tuesday</a:t>
            </a:r>
          </a:p>
          <a:p>
            <a:endParaRPr lang="en-US" dirty="0"/>
          </a:p>
          <a:p>
            <a:r>
              <a:rPr lang="en-US" dirty="0" err="1" smtClean="0"/>
              <a:t>malloclab</a:t>
            </a:r>
            <a:r>
              <a:rPr lang="en-US" dirty="0" smtClean="0"/>
              <a:t> </a:t>
            </a:r>
            <a:r>
              <a:rPr lang="en-US" dirty="0"/>
              <a:t>is released immediately after</a:t>
            </a:r>
          </a:p>
          <a:p>
            <a:pPr lvl="1"/>
            <a:r>
              <a:rPr lang="en-US" dirty="0"/>
              <a:t>Start early</a:t>
            </a:r>
          </a:p>
          <a:p>
            <a:pPr lvl="1"/>
            <a:r>
              <a:rPr lang="en-US" dirty="0"/>
              <a:t>Do the checkpoint first, don’t immediately go for the final</a:t>
            </a:r>
          </a:p>
          <a:p>
            <a:pPr lvl="1"/>
            <a:r>
              <a:rPr lang="en-US" dirty="0"/>
              <a:t>Expect a recitation next week</a:t>
            </a:r>
          </a:p>
          <a:p>
            <a:pPr lvl="2"/>
            <a:r>
              <a:rPr lang="en-US" dirty="0"/>
              <a:t>Working for several hours will improve the value significantly</a:t>
            </a:r>
          </a:p>
        </p:txBody>
      </p:sp>
    </p:spTree>
    <p:extLst>
      <p:ext uri="{BB962C8B-B14F-4D97-AF65-F5344CB8AC3E}">
        <p14:creationId xmlns:p14="http://schemas.microsoft.com/office/powerpoint/2010/main" val="282396527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Function return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What does </a:t>
            </a:r>
            <a:r>
              <a:rPr kumimoji="1" lang="en-US" altLang="ja-JP" dirty="0" err="1"/>
              <a:t>waitpid</a:t>
            </a:r>
            <a:r>
              <a:rPr kumimoji="1" lang="en-US" altLang="ja-JP" dirty="0"/>
              <a:t>() return with and without WNOHANG?</a:t>
            </a:r>
          </a:p>
          <a:p>
            <a:r>
              <a:rPr kumimoji="1" lang="en-US" altLang="ja-JP" dirty="0"/>
              <a:t>Read the man page:</a:t>
            </a:r>
          </a:p>
          <a:p>
            <a:endParaRPr kumimoji="1" lang="en-US" altLang="ja-JP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kumimoji="1" lang="en-US" altLang="ja-JP" dirty="0">
                <a:solidFill>
                  <a:srgbClr val="FF0000"/>
                </a:solidFill>
                <a:latin typeface="Consolas" panose="020B0609020204030204" pitchFamily="49" charset="0"/>
              </a:rPr>
              <a:t>$ man </a:t>
            </a:r>
            <a:r>
              <a:rPr kumimoji="1" lang="en-US" altLang="ja-JP" dirty="0" err="1">
                <a:solidFill>
                  <a:srgbClr val="FF0000"/>
                </a:solidFill>
                <a:latin typeface="Consolas" panose="020B0609020204030204" pitchFamily="49" charset="0"/>
              </a:rPr>
              <a:t>waitpid</a:t>
            </a:r>
            <a:endParaRPr kumimoji="1" lang="en-US" altLang="ja-JP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endParaRPr kumimoji="1" lang="en-US" altLang="ja-JP" sz="1400" dirty="0"/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RETURN VALUE</a:t>
            </a:r>
          </a:p>
          <a:p>
            <a:pPr marL="0" indent="0">
              <a:buNone/>
            </a:pPr>
            <a:endParaRPr kumimoji="1" lang="en-US" altLang="ja-JP" sz="1400" b="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waitpid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(): on success, returns the process ID of the child whose</a:t>
            </a: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state has changed; if </a:t>
            </a:r>
            <a:r>
              <a:rPr kumimoji="1" lang="en-US" altLang="ja-JP" sz="1400" dirty="0">
                <a:latin typeface="Consolas" panose="020B0609020204030204" pitchFamily="49" charset="0"/>
              </a:rPr>
              <a:t>WNOHANG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was specified and one or more</a:t>
            </a: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child(</a:t>
            </a:r>
            <a:r>
              <a:rPr kumimoji="1" lang="en-US" altLang="ja-JP" sz="1400" b="0" dirty="0" err="1">
                <a:latin typeface="Consolas" panose="020B0609020204030204" pitchFamily="49" charset="0"/>
              </a:rPr>
              <a:t>ren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) specified by </a:t>
            </a:r>
            <a:r>
              <a:rPr kumimoji="1" lang="en-US" altLang="ja-JP" sz="1400" b="0" i="1" dirty="0" err="1">
                <a:latin typeface="Consolas" panose="020B0609020204030204" pitchFamily="49" charset="0"/>
              </a:rPr>
              <a:t>pid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exist, but have not yet changed state,</a:t>
            </a: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then 0 is returned.  On error, -1 is returned.</a:t>
            </a:r>
          </a:p>
          <a:p>
            <a:pPr marL="0" indent="0">
              <a:buNone/>
            </a:pPr>
            <a:endParaRPr kumimoji="1" lang="en-US" altLang="ja-JP" sz="1400" b="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Each of these calls sets </a:t>
            </a:r>
            <a:r>
              <a:rPr kumimoji="1" lang="en-US" altLang="ja-JP" sz="1400" b="0" dirty="0" err="1">
                <a:latin typeface="Consolas" panose="020B0609020204030204" pitchFamily="49" charset="0"/>
              </a:rPr>
              <a:t>errno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to an appropriate value in the case of</a:t>
            </a: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an error.</a:t>
            </a:r>
          </a:p>
        </p:txBody>
      </p:sp>
    </p:spTree>
    <p:extLst>
      <p:ext uri="{BB962C8B-B14F-4D97-AF65-F5344CB8AC3E}">
        <p14:creationId xmlns:p14="http://schemas.microsoft.com/office/powerpoint/2010/main" val="2168730993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Potential errors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How should I check </a:t>
            </a:r>
            <a:r>
              <a:rPr kumimoji="1" lang="en-US" altLang="ja-JP" dirty="0" err="1"/>
              <a:t>waitpid</a:t>
            </a:r>
            <a:r>
              <a:rPr kumimoji="1" lang="en-US" altLang="ja-JP" dirty="0"/>
              <a:t> for errors?</a:t>
            </a:r>
          </a:p>
          <a:p>
            <a:r>
              <a:rPr kumimoji="1" lang="en-US" altLang="ja-JP" dirty="0"/>
              <a:t>Read the man page:</a:t>
            </a:r>
          </a:p>
          <a:p>
            <a:endParaRPr kumimoji="1" lang="en-US" altLang="ja-JP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kumimoji="1" lang="en-US" altLang="ja-JP" dirty="0">
                <a:solidFill>
                  <a:srgbClr val="FF0000"/>
                </a:solidFill>
                <a:latin typeface="Consolas" panose="020B0609020204030204" pitchFamily="49" charset="0"/>
              </a:rPr>
              <a:t>$ man </a:t>
            </a:r>
            <a:r>
              <a:rPr kumimoji="1" lang="en-US" altLang="ja-JP" dirty="0" err="1">
                <a:solidFill>
                  <a:srgbClr val="FF0000"/>
                </a:solidFill>
                <a:latin typeface="Consolas" panose="020B0609020204030204" pitchFamily="49" charset="0"/>
              </a:rPr>
              <a:t>waitpid</a:t>
            </a:r>
            <a:endParaRPr kumimoji="1" lang="en-US" altLang="ja-JP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endParaRPr kumimoji="1" lang="en-US" altLang="ja-JP" sz="1400" dirty="0"/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ERRORS</a:t>
            </a:r>
          </a:p>
          <a:p>
            <a:pPr marL="0" indent="0">
              <a:buNone/>
            </a:pPr>
            <a:endParaRPr kumimoji="1" lang="en-US" altLang="ja-JP" sz="1400" b="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</a:t>
            </a:r>
            <a:r>
              <a:rPr kumimoji="1" lang="en-US" altLang="ja-JP" sz="1400" dirty="0">
                <a:latin typeface="Consolas" panose="020B0609020204030204" pitchFamily="49" charset="0"/>
              </a:rPr>
              <a:t>ECHILD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(for 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waitpid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() or 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waitid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()) The process specified by </a:t>
            </a:r>
            <a:r>
              <a:rPr kumimoji="1" lang="en-US" altLang="ja-JP" sz="1400" b="0" i="1" dirty="0" err="1">
                <a:latin typeface="Consolas" panose="020B0609020204030204" pitchFamily="49" charset="0"/>
              </a:rPr>
              <a:t>pid</a:t>
            </a:r>
            <a:endParaRPr kumimoji="1" lang="en-US" altLang="ja-JP" sz="1400" b="0" i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       (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waitpid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()) or </a:t>
            </a:r>
            <a:r>
              <a:rPr kumimoji="1" lang="en-US" altLang="ja-JP" sz="1400" b="0" i="1" dirty="0" err="1">
                <a:latin typeface="Consolas" panose="020B0609020204030204" pitchFamily="49" charset="0"/>
              </a:rPr>
              <a:t>idtype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and </a:t>
            </a:r>
            <a:r>
              <a:rPr kumimoji="1" lang="en-US" altLang="ja-JP" sz="1400" b="0" i="1" dirty="0">
                <a:latin typeface="Consolas" panose="020B0609020204030204" pitchFamily="49" charset="0"/>
              </a:rPr>
              <a:t>id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(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waitid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()) does not exist or is</a:t>
            </a: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       not a child of the calling process.  (This can happen for</a:t>
            </a: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       one's own child if the action for </a:t>
            </a:r>
            <a:r>
              <a:rPr kumimoji="1" lang="en-US" altLang="ja-JP" sz="1400" dirty="0">
                <a:latin typeface="Consolas" panose="020B0609020204030204" pitchFamily="49" charset="0"/>
              </a:rPr>
              <a:t>SIGCHLD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is set to </a:t>
            </a:r>
            <a:r>
              <a:rPr kumimoji="1" lang="en-US" altLang="ja-JP" sz="1400" dirty="0">
                <a:latin typeface="Consolas" panose="020B0609020204030204" pitchFamily="49" charset="0"/>
              </a:rPr>
              <a:t>SIG_IGN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.</a:t>
            </a: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       See also the Linux Notes section about threads.)</a:t>
            </a:r>
          </a:p>
          <a:p>
            <a:pPr marL="0" indent="0">
              <a:buNone/>
            </a:pPr>
            <a:endParaRPr kumimoji="1" lang="en-US" altLang="ja-JP" sz="1400" b="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</a:t>
            </a:r>
            <a:r>
              <a:rPr kumimoji="1" lang="en-US" altLang="ja-JP" sz="1400" dirty="0">
                <a:latin typeface="Consolas" panose="020B0609020204030204" pitchFamily="49" charset="0"/>
              </a:rPr>
              <a:t>EINTR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 </a:t>
            </a:r>
            <a:r>
              <a:rPr kumimoji="1" lang="en-US" altLang="ja-JP" sz="1400" dirty="0">
                <a:latin typeface="Consolas" panose="020B0609020204030204" pitchFamily="49" charset="0"/>
              </a:rPr>
              <a:t>WNOHANG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was not set and an unblocked signal or a </a:t>
            </a:r>
            <a:r>
              <a:rPr kumimoji="1" lang="en-US" altLang="ja-JP" sz="1400" dirty="0">
                <a:latin typeface="Consolas" panose="020B0609020204030204" pitchFamily="49" charset="0"/>
              </a:rPr>
              <a:t>SIGCHLD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was</a:t>
            </a: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       caught; see signal(7).</a:t>
            </a:r>
          </a:p>
          <a:p>
            <a:pPr marL="0" indent="0">
              <a:buNone/>
            </a:pPr>
            <a:endParaRPr kumimoji="1" lang="en-US" altLang="ja-JP" sz="1400" b="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</a:t>
            </a:r>
            <a:r>
              <a:rPr kumimoji="1" lang="en-US" altLang="ja-JP" sz="1400" dirty="0">
                <a:latin typeface="Consolas" panose="020B0609020204030204" pitchFamily="49" charset="0"/>
              </a:rPr>
              <a:t>EINVAL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The </a:t>
            </a:r>
            <a:r>
              <a:rPr kumimoji="1" lang="en-US" altLang="ja-JP" sz="1400" b="0" i="1" dirty="0">
                <a:latin typeface="Consolas" panose="020B0609020204030204" pitchFamily="49" charset="0"/>
              </a:rPr>
              <a:t>options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argument was invalid.</a:t>
            </a:r>
          </a:p>
        </p:txBody>
      </p:sp>
    </p:spTree>
    <p:extLst>
      <p:ext uri="{BB962C8B-B14F-4D97-AF65-F5344CB8AC3E}">
        <p14:creationId xmlns:p14="http://schemas.microsoft.com/office/powerpoint/2010/main" val="2195427874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Get advice from the developers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 </a:t>
            </a:r>
            <a:r>
              <a:rPr kumimoji="1" lang="en-US" altLang="ja-JP" dirty="0" err="1"/>
              <a:t>sprintf</a:t>
            </a:r>
            <a:r>
              <a:rPr kumimoji="1" lang="en-US" altLang="ja-JP" dirty="0"/>
              <a:t> from a string into itself, is this okay?</a:t>
            </a:r>
          </a:p>
          <a:p>
            <a:r>
              <a:rPr kumimoji="1" lang="en-US" altLang="ja-JP" dirty="0"/>
              <a:t>Read the man page:</a:t>
            </a:r>
          </a:p>
          <a:p>
            <a:endParaRPr kumimoji="1" lang="en-US" altLang="ja-JP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kumimoji="1" lang="en-US" altLang="ja-JP" dirty="0">
                <a:solidFill>
                  <a:srgbClr val="FF0000"/>
                </a:solidFill>
                <a:latin typeface="Consolas" panose="020B0609020204030204" pitchFamily="49" charset="0"/>
              </a:rPr>
              <a:t>$ man </a:t>
            </a:r>
            <a:r>
              <a:rPr kumimoji="1" lang="en-US" altLang="ja-JP" dirty="0" err="1">
                <a:solidFill>
                  <a:srgbClr val="FF0000"/>
                </a:solidFill>
                <a:latin typeface="Consolas" panose="020B0609020204030204" pitchFamily="49" charset="0"/>
              </a:rPr>
              <a:t>sprintf</a:t>
            </a:r>
            <a:endParaRPr kumimoji="1" lang="en-US" altLang="ja-JP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endParaRPr kumimoji="1" lang="en-US" altLang="ja-JP" sz="1400" dirty="0"/>
          </a:p>
          <a:p>
            <a:pPr marL="0" indent="0">
              <a:lnSpc>
                <a:spcPts val="1200"/>
              </a:lnSpc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NOTES</a:t>
            </a:r>
          </a:p>
          <a:p>
            <a:pPr marL="0" indent="0">
              <a:lnSpc>
                <a:spcPts val="1200"/>
              </a:lnSpc>
              <a:buNone/>
            </a:pPr>
            <a:endParaRPr kumimoji="1" lang="en-US" altLang="ja-JP" sz="1400" b="0" dirty="0">
              <a:latin typeface="Consolas" panose="020B0609020204030204" pitchFamily="49" charset="0"/>
            </a:endParaRPr>
          </a:p>
          <a:p>
            <a:pPr marL="0" indent="0">
              <a:lnSpc>
                <a:spcPts val="1200"/>
              </a:lnSpc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Some programs imprudently rely on code such as the following</a:t>
            </a:r>
          </a:p>
          <a:p>
            <a:pPr marL="0" indent="0">
              <a:lnSpc>
                <a:spcPts val="1200"/>
              </a:lnSpc>
              <a:buNone/>
            </a:pPr>
            <a:endParaRPr kumimoji="1" lang="en-US" altLang="ja-JP" sz="1400" b="0" dirty="0">
              <a:latin typeface="Consolas" panose="020B0609020204030204" pitchFamily="49" charset="0"/>
            </a:endParaRPr>
          </a:p>
          <a:p>
            <a:pPr marL="0" indent="0">
              <a:lnSpc>
                <a:spcPts val="1200"/>
              </a:lnSpc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    </a:t>
            </a:r>
            <a:r>
              <a:rPr kumimoji="1" lang="en-US" altLang="ja-JP" sz="1400" b="0" dirty="0" err="1">
                <a:latin typeface="Consolas" panose="020B0609020204030204" pitchFamily="49" charset="0"/>
              </a:rPr>
              <a:t>sprintf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(</a:t>
            </a:r>
            <a:r>
              <a:rPr kumimoji="1" lang="en-US" altLang="ja-JP" sz="1400" b="0" dirty="0" err="1">
                <a:latin typeface="Consolas" panose="020B0609020204030204" pitchFamily="49" charset="0"/>
              </a:rPr>
              <a:t>buf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, "%s some further text", </a:t>
            </a:r>
            <a:r>
              <a:rPr kumimoji="1" lang="en-US" altLang="ja-JP" sz="1400" b="0" dirty="0" err="1">
                <a:latin typeface="Consolas" panose="020B0609020204030204" pitchFamily="49" charset="0"/>
              </a:rPr>
              <a:t>buf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ts val="1200"/>
              </a:lnSpc>
              <a:buNone/>
            </a:pPr>
            <a:endParaRPr kumimoji="1" lang="en-US" altLang="ja-JP" sz="1400" b="0" dirty="0">
              <a:latin typeface="Consolas" panose="020B0609020204030204" pitchFamily="49" charset="0"/>
            </a:endParaRPr>
          </a:p>
          <a:p>
            <a:pPr marL="0" indent="0">
              <a:lnSpc>
                <a:spcPts val="1200"/>
              </a:lnSpc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to append text to </a:t>
            </a:r>
            <a:r>
              <a:rPr kumimoji="1" lang="en-US" altLang="ja-JP" sz="1400" b="0" i="1" dirty="0" err="1">
                <a:latin typeface="Consolas" panose="020B0609020204030204" pitchFamily="49" charset="0"/>
              </a:rPr>
              <a:t>buf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.  However, the standards explicitly note that</a:t>
            </a:r>
          </a:p>
          <a:p>
            <a:pPr marL="0" indent="0">
              <a:lnSpc>
                <a:spcPts val="1200"/>
              </a:lnSpc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the results are undefined if source and destination buffers overlap</a:t>
            </a:r>
          </a:p>
          <a:p>
            <a:pPr marL="0" indent="0">
              <a:lnSpc>
                <a:spcPts val="1200"/>
              </a:lnSpc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when calling 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sprintf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(), 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snprintf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(), 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vsprintf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(), and 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vsnprintf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().</a:t>
            </a:r>
          </a:p>
          <a:p>
            <a:pPr marL="0" indent="0">
              <a:lnSpc>
                <a:spcPts val="1200"/>
              </a:lnSpc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Depending on the version of </a:t>
            </a:r>
            <a:r>
              <a:rPr kumimoji="1" lang="en-US" altLang="ja-JP" sz="1400" b="0" dirty="0" err="1">
                <a:latin typeface="Consolas" panose="020B0609020204030204" pitchFamily="49" charset="0"/>
              </a:rPr>
              <a:t>gcc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(1) used, and the compiler options</a:t>
            </a:r>
          </a:p>
          <a:p>
            <a:pPr marL="0" indent="0">
              <a:lnSpc>
                <a:spcPts val="1200"/>
              </a:lnSpc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employed, calls such as the above will </a:t>
            </a:r>
            <a:r>
              <a:rPr kumimoji="1" lang="en-US" altLang="ja-JP" sz="1400" dirty="0">
                <a:latin typeface="Consolas" panose="020B0609020204030204" pitchFamily="49" charset="0"/>
              </a:rPr>
              <a:t>not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produce the expected</a:t>
            </a:r>
          </a:p>
          <a:p>
            <a:pPr marL="0" indent="0">
              <a:lnSpc>
                <a:spcPts val="1200"/>
              </a:lnSpc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results.</a:t>
            </a:r>
          </a:p>
          <a:p>
            <a:pPr marL="0" indent="0">
              <a:lnSpc>
                <a:spcPts val="1200"/>
              </a:lnSpc>
              <a:buNone/>
            </a:pPr>
            <a:endParaRPr kumimoji="1" lang="en-US" altLang="ja-JP" sz="1400" b="0" dirty="0">
              <a:latin typeface="Consolas" panose="020B0609020204030204" pitchFamily="49" charset="0"/>
            </a:endParaRPr>
          </a:p>
          <a:p>
            <a:pPr marL="0" indent="0">
              <a:lnSpc>
                <a:spcPts val="1200"/>
              </a:lnSpc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The </a:t>
            </a:r>
            <a:r>
              <a:rPr kumimoji="1" lang="en-US" altLang="ja-JP" sz="1400" b="0" dirty="0" err="1">
                <a:latin typeface="Consolas" panose="020B0609020204030204" pitchFamily="49" charset="0"/>
              </a:rPr>
              <a:t>glibc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implementation of the functions 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snprintf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() and </a:t>
            </a:r>
            <a:r>
              <a:rPr kumimoji="1" lang="en-US" altLang="ja-JP" sz="1400" dirty="0" err="1">
                <a:latin typeface="Consolas" panose="020B0609020204030204" pitchFamily="49" charset="0"/>
              </a:rPr>
              <a:t>vsnprintf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lnSpc>
                <a:spcPts val="1200"/>
              </a:lnSpc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conforms to the C99 standard, that is, behaves as described above,</a:t>
            </a:r>
          </a:p>
          <a:p>
            <a:pPr marL="0" indent="0">
              <a:lnSpc>
                <a:spcPts val="1200"/>
              </a:lnSpc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since </a:t>
            </a:r>
            <a:r>
              <a:rPr kumimoji="1" lang="en-US" altLang="ja-JP" sz="1400" b="0" dirty="0" err="1">
                <a:latin typeface="Consolas" panose="020B0609020204030204" pitchFamily="49" charset="0"/>
              </a:rPr>
              <a:t>glibc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version 2.1.  Until </a:t>
            </a:r>
            <a:r>
              <a:rPr kumimoji="1" lang="en-US" altLang="ja-JP" sz="1400" b="0" dirty="0" err="1">
                <a:latin typeface="Consolas" panose="020B0609020204030204" pitchFamily="49" charset="0"/>
              </a:rPr>
              <a:t>glibc</a:t>
            </a:r>
            <a:r>
              <a:rPr kumimoji="1" lang="en-US" altLang="ja-JP" sz="1400" b="0" dirty="0">
                <a:latin typeface="Consolas" panose="020B0609020204030204" pitchFamily="49" charset="0"/>
              </a:rPr>
              <a:t> 2.0.6, they would return -1</a:t>
            </a:r>
          </a:p>
          <a:p>
            <a:pPr marL="0" indent="0">
              <a:lnSpc>
                <a:spcPts val="1200"/>
              </a:lnSpc>
              <a:buNone/>
            </a:pPr>
            <a:r>
              <a:rPr kumimoji="1" lang="en-US" altLang="ja-JP" sz="1400" b="0" dirty="0">
                <a:latin typeface="Consolas" panose="020B0609020204030204" pitchFamily="49" charset="0"/>
              </a:rPr>
              <a:t>       when the output was truncated.</a:t>
            </a:r>
          </a:p>
        </p:txBody>
      </p:sp>
    </p:spTree>
    <p:extLst>
      <p:ext uri="{BB962C8B-B14F-4D97-AF65-F5344CB8AC3E}">
        <p14:creationId xmlns:p14="http://schemas.microsoft.com/office/powerpoint/2010/main" val="6980853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Parent process sends SIGINT to a child process.</a:t>
            </a:r>
            <a:br>
              <a:rPr lang="en-US" dirty="0"/>
            </a:br>
            <a:r>
              <a:rPr lang="en-US" dirty="0"/>
              <a:t>What is the behavior of the child?</a:t>
            </a:r>
          </a:p>
          <a:p>
            <a:endParaRPr lang="en-US" dirty="0"/>
          </a:p>
          <a:p>
            <a:r>
              <a:rPr lang="en-US" dirty="0"/>
              <a:t>What is the default?</a:t>
            </a:r>
          </a:p>
          <a:p>
            <a:r>
              <a:rPr lang="en-US" dirty="0"/>
              <a:t>What else could the child do?</a:t>
            </a:r>
          </a:p>
        </p:txBody>
      </p:sp>
    </p:spTree>
    <p:extLst>
      <p:ext uri="{BB962C8B-B14F-4D97-AF65-F5344CB8AC3E}">
        <p14:creationId xmlns:p14="http://schemas.microsoft.com/office/powerpoint/2010/main" val="282770486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Signals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Parent process sends SIGKILL to a child process.</a:t>
            </a:r>
            <a:br>
              <a:rPr lang="en-US" dirty="0"/>
            </a:br>
            <a:r>
              <a:rPr lang="en-US" dirty="0"/>
              <a:t>What is the behavior of the child?</a:t>
            </a:r>
          </a:p>
          <a:p>
            <a:endParaRPr lang="en-US" dirty="0"/>
          </a:p>
          <a:p>
            <a:r>
              <a:rPr lang="en-US" dirty="0"/>
              <a:t>What is the default?</a:t>
            </a:r>
          </a:p>
          <a:p>
            <a:r>
              <a:rPr lang="en-US" dirty="0"/>
              <a:t>What else could the child do?</a:t>
            </a:r>
          </a:p>
        </p:txBody>
      </p:sp>
    </p:spTree>
    <p:extLst>
      <p:ext uri="{BB962C8B-B14F-4D97-AF65-F5344CB8AC3E}">
        <p14:creationId xmlns:p14="http://schemas.microsoft.com/office/powerpoint/2010/main" val="386545647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Signals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Parent sends SIGKILL to a child process.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...; // child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kill(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SIGKILL);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// At this point, what could have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// happened to the child process?</a:t>
            </a:r>
          </a:p>
        </p:txBody>
      </p:sp>
    </p:spTree>
    <p:extLst>
      <p:ext uri="{BB962C8B-B14F-4D97-AF65-F5344CB8AC3E}">
        <p14:creationId xmlns:p14="http://schemas.microsoft.com/office/powerpoint/2010/main" val="47529518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Signals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shell is currently running its handler for SIGCHLD.</a:t>
            </a:r>
          </a:p>
          <a:p>
            <a:endParaRPr lang="en-US" dirty="0"/>
          </a:p>
          <a:p>
            <a:r>
              <a:rPr lang="en-US" dirty="0"/>
              <a:t>What signals can it receive?</a:t>
            </a:r>
          </a:p>
          <a:p>
            <a:r>
              <a:rPr lang="en-US" dirty="0"/>
              <a:t>What signals can it not receive (i.e., blocked)?</a:t>
            </a:r>
          </a:p>
        </p:txBody>
      </p:sp>
    </p:spTree>
    <p:extLst>
      <p:ext uri="{BB962C8B-B14F-4D97-AF65-F5344CB8AC3E}">
        <p14:creationId xmlns:p14="http://schemas.microsoft.com/office/powerpoint/2010/main" val="90020361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Errno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Included from &lt;</a:t>
            </a:r>
            <a:r>
              <a:rPr lang="en-US" dirty="0" err="1"/>
              <a:t>errno.h</a:t>
            </a:r>
            <a:r>
              <a:rPr lang="en-US" dirty="0"/>
              <a:t>&gt;</a:t>
            </a:r>
          </a:p>
          <a:p>
            <a:r>
              <a:rPr lang="en-US" dirty="0"/>
              <a:t>Global integer variable – usually 0</a:t>
            </a:r>
          </a:p>
          <a:p>
            <a:r>
              <a:rPr lang="en-US" dirty="0"/>
              <a:t>When a system call fails (usually indicated by returning</a:t>
            </a:r>
            <a:br>
              <a:rPr lang="en-US" dirty="0"/>
            </a:br>
            <a:r>
              <a:rPr lang="en-US" dirty="0"/>
              <a:t>-1), it also will set </a:t>
            </a:r>
            <a:r>
              <a:rPr lang="en-US" dirty="0" err="1"/>
              <a:t>errno</a:t>
            </a:r>
            <a:r>
              <a:rPr lang="en-US" dirty="0"/>
              <a:t> to a value describing what went wrong</a:t>
            </a:r>
          </a:p>
          <a:p>
            <a:r>
              <a:rPr lang="en-US" dirty="0"/>
              <a:t>Example: let’s assume there is no “</a:t>
            </a:r>
            <a:r>
              <a:rPr lang="en-US" dirty="0" err="1"/>
              <a:t>foo.txt</a:t>
            </a:r>
            <a:r>
              <a:rPr lang="en-US" dirty="0"/>
              <a:t>” in our path</a:t>
            </a:r>
          </a:p>
          <a:p>
            <a:pPr marL="0" indent="0">
              <a:buNone/>
            </a:pP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= open(”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foo.txt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”, O_RDONLY);</a:t>
            </a:r>
          </a:p>
          <a:p>
            <a:pPr marL="0" indent="0">
              <a:buNone/>
            </a:pP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if(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&lt; 0) 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(“%d\n”, 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errno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The code above will print 2 – in the man pages, we can see that 2 is ENOENT “</a:t>
            </a:r>
            <a:r>
              <a:rPr lang="en-US" dirty="0"/>
              <a:t>No such file or directory”</a:t>
            </a: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In shell lab, your signal handlers must preserve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errno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711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Needed for </a:t>
            </a:r>
            <a:r>
              <a:rPr lang="en-US" sz="2800" dirty="0" err="1">
                <a:latin typeface="Calibri" charset="0"/>
                <a:ea typeface="Calibri" charset="0"/>
                <a:cs typeface="Calibri" charset="0"/>
              </a:rPr>
              <a:t>tshlab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open(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char *pathname, 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flags);</a:t>
            </a:r>
          </a:p>
          <a:p>
            <a:pPr lvl="1"/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Some important flags:</a:t>
            </a:r>
          </a:p>
          <a:p>
            <a:pPr lvl="1"/>
            <a:r>
              <a:rPr lang="en-US" sz="1600" b="0" dirty="0">
                <a:latin typeface="Calibri" charset="0"/>
                <a:ea typeface="Calibri" charset="0"/>
                <a:cs typeface="Calibri" charset="0"/>
              </a:rPr>
              <a:t>O_CREAT – creates file if needed, opens for read/write</a:t>
            </a:r>
          </a:p>
          <a:p>
            <a:pPr lvl="1"/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O_RDWR – opens for read/write</a:t>
            </a:r>
          </a:p>
          <a:p>
            <a:pPr lvl="1"/>
            <a:r>
              <a:rPr lang="en-US" sz="1600" b="0" dirty="0">
                <a:latin typeface="Calibri" charset="0"/>
                <a:ea typeface="Calibri" charset="0"/>
                <a:cs typeface="Calibri" charset="0"/>
              </a:rPr>
              <a:t>O_RDONLY – opens for read only</a:t>
            </a:r>
          </a:p>
          <a:p>
            <a:pPr lvl="1"/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Various permission modes</a:t>
            </a:r>
            <a:endParaRPr lang="en-US" sz="1600" b="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close(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dup2(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oldfd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newfd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en-US" sz="2000" b="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Needed for life</a:t>
            </a:r>
          </a:p>
          <a:p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ssize_t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read(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, void *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size_t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count);</a:t>
            </a:r>
          </a:p>
          <a:p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ssize_t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write(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 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void *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size_t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 count);</a:t>
            </a:r>
          </a:p>
          <a:p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off_t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lseek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off_t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offset, </a:t>
            </a:r>
            <a:r>
              <a:rPr lang="en-US" sz="2000" b="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0" dirty="0">
                <a:latin typeface="Courier New" charset="0"/>
                <a:ea typeface="Courier New" charset="0"/>
                <a:cs typeface="Courier New" charset="0"/>
              </a:rPr>
              <a:t> whence);</a:t>
            </a:r>
          </a:p>
        </p:txBody>
      </p:sp>
    </p:spTree>
    <p:extLst>
      <p:ext uri="{BB962C8B-B14F-4D97-AF65-F5344CB8AC3E}">
        <p14:creationId xmlns:p14="http://schemas.microsoft.com/office/powerpoint/2010/main" val="19196055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213-f16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15213-f16" id="{F7D05112-3BA3-4530-B57E-F0A0289F27EB}" vid="{38B48207-34DD-4318-A784-F6837CBE9A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15213-f16</Template>
  <TotalTime>3233</TotalTime>
  <Words>1970</Words>
  <Application>Microsoft Office PowerPoint</Application>
  <PresentationFormat>画面に合わせる (4:3)</PresentationFormat>
  <Paragraphs>514</Paragraphs>
  <Slides>32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3" baseType="lpstr">
      <vt:lpstr>15213-f16</vt:lpstr>
      <vt:lpstr>Recitation 9: Tshlab + VM</vt:lpstr>
      <vt:lpstr>Outline</vt:lpstr>
      <vt:lpstr>tshlab and malloclab</vt:lpstr>
      <vt:lpstr>Signals</vt:lpstr>
      <vt:lpstr>More Signals</vt:lpstr>
      <vt:lpstr>Sending Signals</vt:lpstr>
      <vt:lpstr>Blocking Signals</vt:lpstr>
      <vt:lpstr>Errno</vt:lpstr>
      <vt:lpstr>IO functions</vt:lpstr>
      <vt:lpstr>More on open</vt:lpstr>
      <vt:lpstr>Access mode flags and file creation flags</vt:lpstr>
      <vt:lpstr>More on open</vt:lpstr>
      <vt:lpstr>Linux permissions</vt:lpstr>
      <vt:lpstr>Specify permissions in open()</vt:lpstr>
      <vt:lpstr>File descriptors</vt:lpstr>
      <vt:lpstr>open(“foo.txt”)</vt:lpstr>
      <vt:lpstr>open(“foo.txt”)</vt:lpstr>
      <vt:lpstr>dup2(STDOUT_FILENO, 3)</vt:lpstr>
      <vt:lpstr>IO and Fork()</vt:lpstr>
      <vt:lpstr>Redirecting IO</vt:lpstr>
      <vt:lpstr>Redirecting IO</vt:lpstr>
      <vt:lpstr>Memory Access</vt:lpstr>
      <vt:lpstr>Memory Access</vt:lpstr>
      <vt:lpstr>Address Translation with TLB</vt:lpstr>
      <vt:lpstr>If you get stuck on tshlab</vt:lpstr>
      <vt:lpstr>man wait</vt:lpstr>
      <vt:lpstr>man pages (probably) cover all you need</vt:lpstr>
      <vt:lpstr>Function arguments</vt:lpstr>
      <vt:lpstr>Function behavior</vt:lpstr>
      <vt:lpstr>Function return</vt:lpstr>
      <vt:lpstr>Potential errors</vt:lpstr>
      <vt:lpstr>Get advice from the developers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Q: Tshlab + VM</dc:title>
  <dc:creator>Brian Railing</dc:creator>
  <cp:lastModifiedBy>Greek Fellows</cp:lastModifiedBy>
  <cp:revision>119</cp:revision>
  <dcterms:created xsi:type="dcterms:W3CDTF">2016-10-29T04:03:28Z</dcterms:created>
  <dcterms:modified xsi:type="dcterms:W3CDTF">2018-10-29T05:04:59Z</dcterms:modified>
</cp:coreProperties>
</file>