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542" r:id="rId2"/>
    <p:sldId id="638" r:id="rId3"/>
    <p:sldId id="652" r:id="rId4"/>
    <p:sldId id="654" r:id="rId5"/>
    <p:sldId id="608" r:id="rId6"/>
    <p:sldId id="605" r:id="rId7"/>
    <p:sldId id="606" r:id="rId8"/>
    <p:sldId id="668" r:id="rId9"/>
    <p:sldId id="607" r:id="rId10"/>
    <p:sldId id="669" r:id="rId11"/>
    <p:sldId id="670" r:id="rId12"/>
    <p:sldId id="671" r:id="rId13"/>
    <p:sldId id="672" r:id="rId14"/>
    <p:sldId id="673" r:id="rId15"/>
    <p:sldId id="610" r:id="rId16"/>
    <p:sldId id="609" r:id="rId17"/>
    <p:sldId id="613" r:id="rId18"/>
    <p:sldId id="615" r:id="rId19"/>
    <p:sldId id="616" r:id="rId20"/>
    <p:sldId id="678" r:id="rId21"/>
    <p:sldId id="655" r:id="rId22"/>
    <p:sldId id="617" r:id="rId23"/>
    <p:sldId id="674" r:id="rId24"/>
    <p:sldId id="618" r:id="rId25"/>
    <p:sldId id="619" r:id="rId26"/>
    <p:sldId id="675" r:id="rId27"/>
    <p:sldId id="658" r:id="rId28"/>
    <p:sldId id="659" r:id="rId29"/>
    <p:sldId id="660" r:id="rId30"/>
    <p:sldId id="661" r:id="rId31"/>
    <p:sldId id="662" r:id="rId32"/>
    <p:sldId id="663" r:id="rId33"/>
    <p:sldId id="664" r:id="rId34"/>
    <p:sldId id="665" r:id="rId35"/>
    <p:sldId id="681" r:id="rId36"/>
    <p:sldId id="682" r:id="rId37"/>
    <p:sldId id="683" r:id="rId38"/>
    <p:sldId id="657" r:id="rId39"/>
    <p:sldId id="574" r:id="rId40"/>
    <p:sldId id="676" r:id="rId41"/>
    <p:sldId id="575" r:id="rId42"/>
    <p:sldId id="653" r:id="rId43"/>
    <p:sldId id="576" r:id="rId44"/>
    <p:sldId id="577" r:id="rId45"/>
    <p:sldId id="578" r:id="rId46"/>
    <p:sldId id="677" r:id="rId47"/>
    <p:sldId id="579" r:id="rId48"/>
    <p:sldId id="596" r:id="rId49"/>
    <p:sldId id="680" r:id="rId50"/>
    <p:sldId id="656" r:id="rId51"/>
    <p:sldId id="625" r:id="rId52"/>
    <p:sldId id="626" r:id="rId53"/>
    <p:sldId id="627" r:id="rId54"/>
    <p:sldId id="628" r:id="rId55"/>
    <p:sldId id="632" r:id="rId56"/>
    <p:sldId id="630" r:id="rId57"/>
    <p:sldId id="633" r:id="rId58"/>
    <p:sldId id="631" r:id="rId59"/>
    <p:sldId id="593" r:id="rId60"/>
  </p:sldIdLst>
  <p:sldSz cx="9144000" cy="6858000" type="screen4x3"/>
  <p:notesSz cx="7315200" cy="9601200"/>
  <p:custDataLst>
    <p:tags r:id="rId6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56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7F5CD"/>
    <a:srgbClr val="000000"/>
    <a:srgbClr val="9D3E40"/>
    <a:srgbClr val="D5F1CF"/>
    <a:srgbClr val="F1C7C7"/>
    <a:srgbClr val="F6F5BD"/>
    <a:srgbClr val="EBAFAF"/>
    <a:srgbClr val="DB6F6F"/>
    <a:srgbClr val="E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4" autoAdjust="0"/>
    <p:restoredTop sz="96071" autoAdjust="0"/>
  </p:normalViewPr>
  <p:slideViewPr>
    <p:cSldViewPr snapToObjects="1">
      <p:cViewPr>
        <p:scale>
          <a:sx n="90" d="100"/>
          <a:sy n="90" d="100"/>
        </p:scale>
        <p:origin x="4248" y="1360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gs" Target="tags/tag1.xml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9206" y="0"/>
            <a:ext cx="3135994" cy="48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7" tIns="48283" rIns="96567" bIns="48283" numCol="1" anchor="t" anchorCtr="0" compatLnSpc="1">
            <a:prstTxWarp prst="textNoShape">
              <a:avLst/>
            </a:prstTxWarp>
          </a:bodyPr>
          <a:lstStyle>
            <a:lvl1pPr algn="r" defTabSz="966648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9206" y="9105162"/>
            <a:ext cx="3135994" cy="48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7" tIns="48283" rIns="96567" bIns="48283" numCol="1" anchor="b" anchorCtr="0" compatLnSpc="1">
            <a:prstTxWarp prst="textNoShape">
              <a:avLst/>
            </a:prstTxWarp>
          </a:bodyPr>
          <a:lstStyle>
            <a:lvl1pPr algn="r" defTabSz="966648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00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21956" y="0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2375" y="687388"/>
            <a:ext cx="4883150" cy="36623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23" y="4578814"/>
            <a:ext cx="5343277" cy="427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7627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21956" y="9157627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16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Resume here 7/28,</a:t>
            </a:r>
            <a:r>
              <a:rPr lang="en-US" baseline="0" dirty="0" smtClean="0"/>
              <a:t> re-export slides afterward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220"/>
            <a:ext cx="5364480" cy="43198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Close</a:t>
            </a:r>
            <a:r>
              <a:rPr lang="en-US" baseline="0" dirty="0" smtClean="0"/>
              <a:t> computers, etc.  Ask students to sketch out the code.</a:t>
            </a:r>
          </a:p>
          <a:p>
            <a:r>
              <a:rPr lang="en-US" baseline="0" dirty="0" smtClean="0"/>
              <a:t>Producer thread() { x = </a:t>
            </a:r>
            <a:r>
              <a:rPr lang="en-US" baseline="0" dirty="0" err="1" smtClean="0"/>
              <a:t>buf</a:t>
            </a:r>
            <a:r>
              <a:rPr lang="en-US" baseline="0" dirty="0" smtClean="0"/>
              <a:t>; … do stuff}</a:t>
            </a:r>
          </a:p>
          <a:p>
            <a:r>
              <a:rPr lang="en-US" baseline="0" dirty="0" smtClean="0"/>
              <a:t>Consumer thread() {do stuff … </a:t>
            </a:r>
            <a:r>
              <a:rPr lang="en-US" baseline="0" dirty="0" err="1" smtClean="0"/>
              <a:t>buf</a:t>
            </a:r>
            <a:r>
              <a:rPr lang="en-US" baseline="0" dirty="0" smtClean="0"/>
              <a:t> = x; }</a:t>
            </a:r>
          </a:p>
          <a:p>
            <a:endParaRPr lang="en-US" dirty="0" smtClean="0"/>
          </a:p>
          <a:p>
            <a:r>
              <a:rPr lang="en-US" dirty="0" smtClean="0"/>
              <a:t>P -&gt;</a:t>
            </a:r>
            <a:r>
              <a:rPr lang="en-US" baseline="0" dirty="0" smtClean="0"/>
              <a:t> Acquire / decrement</a:t>
            </a:r>
          </a:p>
          <a:p>
            <a:r>
              <a:rPr lang="en-US" baseline="0" dirty="0" smtClean="0"/>
              <a:t>V -&gt; Release / Increment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gi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</a:t>
            </a:r>
            <a:r>
              <a:rPr lang="en-US" sz="2000" b="0" smtClean="0"/>
              <a:t>21, 2017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/>
              <a:t>	Randy Bryant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66514" y="50276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Why 2 Semaphores for 1-Entry Buffer?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00125"/>
          </a:xfrm>
        </p:spPr>
        <p:txBody>
          <a:bodyPr/>
          <a:lstStyle/>
          <a:p>
            <a:r>
              <a:rPr lang="en-US" dirty="0" smtClean="0"/>
              <a:t>Consider multiple producers &amp; multiple consumers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Producers will contend with each to get </a:t>
            </a:r>
            <a:r>
              <a:rPr lang="en-US" dirty="0" smtClean="0">
                <a:latin typeface="Courier New"/>
                <a:cs typeface="Courier New"/>
              </a:rPr>
              <a:t>empty</a:t>
            </a:r>
          </a:p>
          <a:p>
            <a:r>
              <a:rPr lang="en-US" dirty="0" smtClean="0"/>
              <a:t>Consumers will contend with each other to get </a:t>
            </a:r>
            <a:r>
              <a:rPr lang="en-US" dirty="0" smtClean="0">
                <a:latin typeface="Courier New"/>
                <a:cs typeface="Courier New"/>
              </a:rPr>
              <a:t>full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247900" y="2174671"/>
            <a:ext cx="4610100" cy="1796587"/>
            <a:chOff x="2247900" y="2174671"/>
            <a:chExt cx="4610100" cy="1796587"/>
          </a:xfrm>
        </p:grpSpPr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>
                  <a:latin typeface="+mn-lt"/>
                </a:rPr>
                <a:t>shared</a:t>
              </a:r>
            </a:p>
            <a:p>
              <a:pPr algn="ctr"/>
              <a:r>
                <a:rPr lang="en-US" sz="1800">
                  <a:latin typeface="+mn-lt"/>
                </a:rPr>
                <a:t>buffer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P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 smtClean="0">
                    <a:latin typeface="+mn-lt"/>
                  </a:rPr>
                  <a:t>P</a:t>
                </a:r>
                <a:r>
                  <a:rPr lang="en-US" sz="1800" baseline="-25000" dirty="0" err="1" smtClean="0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38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39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m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2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2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46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6446162" y="5031700"/>
            <a:ext cx="2402190" cy="1140500"/>
            <a:chOff x="6446162" y="4082534"/>
            <a:chExt cx="2402190" cy="1140500"/>
          </a:xfrm>
        </p:grpSpPr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455314" y="4484370"/>
              <a:ext cx="239303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tIns="0" bIns="0" anchor="ctr">
              <a:spAutoFit/>
            </a:bodyPr>
            <a:lstStyle/>
            <a:p>
              <a:r>
                <a:rPr lang="en-US" sz="1600" dirty="0" smtClean="0">
                  <a:latin typeface="Courier New" pitchFamily="49" charset="0"/>
                </a:rPr>
                <a:t>P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item </a:t>
              </a:r>
              <a:r>
                <a:rPr lang="en-US" sz="1600" dirty="0">
                  <a:latin typeface="Courier New" pitchFamily="49" charset="0"/>
                </a:rPr>
                <a:t>= </a:t>
              </a:r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V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46162" y="4082534"/>
              <a:ext cx="12490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Consumers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74060" y="5031700"/>
            <a:ext cx="2401018" cy="1133337"/>
            <a:chOff x="474060" y="4050268"/>
            <a:chExt cx="2401018" cy="1133337"/>
          </a:xfrm>
        </p:grpSpPr>
        <p:sp>
          <p:nvSpPr>
            <p:cNvPr id="50" name="Text Box 3"/>
            <p:cNvSpPr txBox="1">
              <a:spLocks noChangeArrowheads="1"/>
            </p:cNvSpPr>
            <p:nvPr/>
          </p:nvSpPr>
          <p:spPr bwMode="auto">
            <a:xfrm>
              <a:off x="474060" y="4444941"/>
              <a:ext cx="240101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r>
                <a:rPr lang="en-US" sz="1600" dirty="0" smtClean="0">
                  <a:latin typeface="Courier New" pitchFamily="49" charset="0"/>
                </a:rPr>
                <a:t>P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err="1" smtClean="0">
                  <a:latin typeface="Courier New" pitchFamily="49" charset="0"/>
                </a:rPr>
                <a:t>shared.buf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>
                  <a:latin typeface="Courier New" pitchFamily="49" charset="0"/>
                </a:rPr>
                <a:t>= item;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V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4060" y="4050268"/>
              <a:ext cx="1148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Producers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257800" y="5257800"/>
            <a:ext cx="985071" cy="738664"/>
            <a:chOff x="3943350" y="4859050"/>
            <a:chExt cx="985071" cy="738664"/>
          </a:xfrm>
        </p:grpSpPr>
        <p:sp>
          <p:nvSpPr>
            <p:cNvPr id="57" name="TextBox 56"/>
            <p:cNvSpPr txBox="1"/>
            <p:nvPr/>
          </p:nvSpPr>
          <p:spPr>
            <a:xfrm>
              <a:off x="4014020" y="522838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43350" y="485905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053529" y="5257800"/>
            <a:ext cx="985071" cy="738664"/>
            <a:chOff x="3943350" y="5615512"/>
            <a:chExt cx="985071" cy="738664"/>
          </a:xfrm>
        </p:grpSpPr>
        <p:sp>
          <p:nvSpPr>
            <p:cNvPr id="59" name="TextBox 58"/>
            <p:cNvSpPr txBox="1"/>
            <p:nvPr/>
          </p:nvSpPr>
          <p:spPr>
            <a:xfrm>
              <a:off x="4014020" y="598484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43350" y="561551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82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13725" cy="1076325"/>
          </a:xfrm>
        </p:spPr>
        <p:txBody>
          <a:bodyPr/>
          <a:lstStyle/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19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P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0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 smtClean="0">
                    <a:latin typeface="+mn-lt"/>
                  </a:rPr>
                  <a:t>P</a:t>
                </a:r>
                <a:r>
                  <a:rPr lang="en-US" sz="1800" baseline="-25000" dirty="0" err="1" smtClean="0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1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7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m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3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 smtClean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6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024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Circular Buffer (n =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1"/>
            <a:ext cx="8213725" cy="4962524"/>
          </a:xfrm>
        </p:spPr>
        <p:txBody>
          <a:bodyPr/>
          <a:lstStyle/>
          <a:p>
            <a:r>
              <a:rPr lang="en-US" dirty="0" smtClean="0"/>
              <a:t>Store elements in array of size n</a:t>
            </a:r>
          </a:p>
          <a:p>
            <a:r>
              <a:rPr lang="en-US" dirty="0" smtClean="0"/>
              <a:t>items</a:t>
            </a:r>
            <a:r>
              <a:rPr lang="en-US" dirty="0"/>
              <a:t>: number of elements in </a:t>
            </a:r>
            <a:r>
              <a:rPr lang="en-US" dirty="0" smtClean="0"/>
              <a:t>buffer</a:t>
            </a:r>
          </a:p>
          <a:p>
            <a:r>
              <a:rPr lang="en-US" dirty="0" smtClean="0"/>
              <a:t>Empty buffer:</a:t>
            </a:r>
          </a:p>
          <a:p>
            <a:pPr lvl="1"/>
            <a:r>
              <a:rPr lang="en-US" dirty="0" smtClean="0"/>
              <a:t>front = rear</a:t>
            </a:r>
          </a:p>
          <a:p>
            <a:r>
              <a:rPr lang="en-US" dirty="0" smtClean="0"/>
              <a:t>Nonempty buffer</a:t>
            </a:r>
          </a:p>
          <a:p>
            <a:pPr lvl="1"/>
            <a:r>
              <a:rPr lang="en-US" dirty="0" smtClean="0"/>
              <a:t>rear: index of most recently inserted element</a:t>
            </a:r>
          </a:p>
          <a:p>
            <a:pPr lvl="1"/>
            <a:r>
              <a:rPr lang="en-US" dirty="0" smtClean="0"/>
              <a:t>front: </a:t>
            </a:r>
            <a:r>
              <a:rPr lang="en-US" dirty="0" smtClean="0"/>
              <a:t>(index </a:t>
            </a:r>
            <a:r>
              <a:rPr lang="en-US" dirty="0" smtClean="0"/>
              <a:t>of next element to remove – </a:t>
            </a:r>
            <a:r>
              <a:rPr lang="en-US" dirty="0" smtClean="0"/>
              <a:t>1) mod n</a:t>
            </a:r>
            <a:endParaRPr lang="en-US" dirty="0" smtClean="0"/>
          </a:p>
          <a:p>
            <a:r>
              <a:rPr lang="en-US" dirty="0" smtClean="0"/>
              <a:t>Initially:</a:t>
            </a:r>
            <a:endParaRPr lang="en-US" dirty="0"/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4876800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90800" y="4800600"/>
            <a:ext cx="4343400" cy="361221"/>
            <a:chOff x="2590800" y="5562599"/>
            <a:chExt cx="4343400" cy="361221"/>
          </a:xfrm>
        </p:grpSpPr>
        <p:sp>
          <p:nvSpPr>
            <p:cNvPr id="66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7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8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6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9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4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1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02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Circular Buffer Operation (n =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213725" cy="457199"/>
          </a:xfrm>
        </p:spPr>
        <p:txBody>
          <a:bodyPr/>
          <a:lstStyle/>
          <a:p>
            <a:r>
              <a:rPr lang="en-US" dirty="0" smtClean="0"/>
              <a:t>Insert 7 elements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Remove 5 elements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Insert 6 elements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Remove 8 elements</a:t>
            </a:r>
            <a:endParaRPr lang="en-US" dirty="0"/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19614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1600199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259828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6500608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6067016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5633424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5199832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476624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4332648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3899056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3465464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3031872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762000" y="2895599"/>
            <a:ext cx="1447800" cy="914400"/>
            <a:chOff x="2438400" y="3429000"/>
            <a:chExt cx="1447800" cy="914400"/>
          </a:xfrm>
        </p:grpSpPr>
        <p:sp>
          <p:nvSpPr>
            <p:cNvPr id="9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9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9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0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0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0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106" name="Text Box 6"/>
          <p:cNvSpPr txBox="1">
            <a:spLocks noChangeArrowheads="1"/>
          </p:cNvSpPr>
          <p:nvPr/>
        </p:nvSpPr>
        <p:spPr bwMode="auto">
          <a:xfrm>
            <a:off x="6500608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606701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0" name="Text Box 6"/>
          <p:cNvSpPr txBox="1">
            <a:spLocks noChangeArrowheads="1"/>
          </p:cNvSpPr>
          <p:nvPr/>
        </p:nvSpPr>
        <p:spPr bwMode="auto">
          <a:xfrm>
            <a:off x="563342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2" name="Text Box 6"/>
          <p:cNvSpPr txBox="1">
            <a:spLocks noChangeArrowheads="1"/>
          </p:cNvSpPr>
          <p:nvPr/>
        </p:nvSpPr>
        <p:spPr bwMode="auto">
          <a:xfrm>
            <a:off x="519983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4" name="Text Box 6"/>
          <p:cNvSpPr txBox="1">
            <a:spLocks noChangeArrowheads="1"/>
          </p:cNvSpPr>
          <p:nvPr/>
        </p:nvSpPr>
        <p:spPr bwMode="auto">
          <a:xfrm>
            <a:off x="4766240" y="457200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6" name="Text Box 6"/>
          <p:cNvSpPr txBox="1">
            <a:spLocks noChangeArrowheads="1"/>
          </p:cNvSpPr>
          <p:nvPr/>
        </p:nvSpPr>
        <p:spPr bwMode="auto">
          <a:xfrm>
            <a:off x="4343400" y="4572000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8" name="Text Box 6"/>
          <p:cNvSpPr txBox="1">
            <a:spLocks noChangeArrowheads="1"/>
          </p:cNvSpPr>
          <p:nvPr/>
        </p:nvSpPr>
        <p:spPr bwMode="auto">
          <a:xfrm>
            <a:off x="389905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4" name="Text Box 6"/>
          <p:cNvSpPr txBox="1">
            <a:spLocks noChangeArrowheads="1"/>
          </p:cNvSpPr>
          <p:nvPr/>
        </p:nvSpPr>
        <p:spPr bwMode="auto">
          <a:xfrm>
            <a:off x="2598280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1" name="Text Box 6"/>
          <p:cNvSpPr txBox="1">
            <a:spLocks noChangeArrowheads="1"/>
          </p:cNvSpPr>
          <p:nvPr/>
        </p:nvSpPr>
        <p:spPr bwMode="auto">
          <a:xfrm>
            <a:off x="346546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4" name="Text Box 6"/>
          <p:cNvSpPr txBox="1">
            <a:spLocks noChangeArrowheads="1"/>
          </p:cNvSpPr>
          <p:nvPr/>
        </p:nvSpPr>
        <p:spPr bwMode="auto">
          <a:xfrm>
            <a:off x="303187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762000" y="4190999"/>
            <a:ext cx="1447800" cy="914400"/>
            <a:chOff x="2438400" y="3429000"/>
            <a:chExt cx="1447800" cy="914400"/>
          </a:xfrm>
        </p:grpSpPr>
        <p:sp>
          <p:nvSpPr>
            <p:cNvPr id="12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133" name="Text Box 6"/>
          <p:cNvSpPr txBox="1">
            <a:spLocks noChangeArrowheads="1"/>
          </p:cNvSpPr>
          <p:nvPr/>
        </p:nvSpPr>
        <p:spPr bwMode="auto">
          <a:xfrm>
            <a:off x="650060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5" name="Text Box 6"/>
          <p:cNvSpPr txBox="1">
            <a:spLocks noChangeArrowheads="1"/>
          </p:cNvSpPr>
          <p:nvPr/>
        </p:nvSpPr>
        <p:spPr bwMode="auto">
          <a:xfrm>
            <a:off x="606701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/>
        </p:nvSpPr>
        <p:spPr bwMode="auto">
          <a:xfrm>
            <a:off x="563342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9" name="Text Box 6"/>
          <p:cNvSpPr txBox="1">
            <a:spLocks noChangeArrowheads="1"/>
          </p:cNvSpPr>
          <p:nvPr/>
        </p:nvSpPr>
        <p:spPr bwMode="auto">
          <a:xfrm>
            <a:off x="519983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1" name="Text Box 6"/>
          <p:cNvSpPr txBox="1">
            <a:spLocks noChangeArrowheads="1"/>
          </p:cNvSpPr>
          <p:nvPr/>
        </p:nvSpPr>
        <p:spPr bwMode="auto">
          <a:xfrm>
            <a:off x="476624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3" name="Text Box 6"/>
          <p:cNvSpPr txBox="1">
            <a:spLocks noChangeArrowheads="1"/>
          </p:cNvSpPr>
          <p:nvPr/>
        </p:nvSpPr>
        <p:spPr bwMode="auto">
          <a:xfrm>
            <a:off x="433264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5" name="Text Box 6"/>
          <p:cNvSpPr txBox="1">
            <a:spLocks noChangeArrowheads="1"/>
          </p:cNvSpPr>
          <p:nvPr/>
        </p:nvSpPr>
        <p:spPr bwMode="auto">
          <a:xfrm>
            <a:off x="389905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7" name="Text Box 6"/>
          <p:cNvSpPr txBox="1">
            <a:spLocks noChangeArrowheads="1"/>
          </p:cNvSpPr>
          <p:nvPr/>
        </p:nvSpPr>
        <p:spPr bwMode="auto">
          <a:xfrm>
            <a:off x="259828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9" name="Text Box 6"/>
          <p:cNvSpPr txBox="1">
            <a:spLocks noChangeArrowheads="1"/>
          </p:cNvSpPr>
          <p:nvPr/>
        </p:nvSpPr>
        <p:spPr bwMode="auto">
          <a:xfrm>
            <a:off x="346546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51" name="Text Box 6"/>
          <p:cNvSpPr txBox="1">
            <a:spLocks noChangeArrowheads="1"/>
          </p:cNvSpPr>
          <p:nvPr/>
        </p:nvSpPr>
        <p:spPr bwMode="auto">
          <a:xfrm>
            <a:off x="303187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762000" y="5562599"/>
            <a:ext cx="1447800" cy="914400"/>
            <a:chOff x="2438400" y="3429000"/>
            <a:chExt cx="1447800" cy="914400"/>
          </a:xfrm>
        </p:grpSpPr>
        <p:sp>
          <p:nvSpPr>
            <p:cNvPr id="154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5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6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7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8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9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590800" y="1543779"/>
            <a:ext cx="4343400" cy="361221"/>
            <a:chOff x="2590800" y="5562599"/>
            <a:chExt cx="4343400" cy="361221"/>
          </a:xfrm>
        </p:grpSpPr>
        <p:sp>
          <p:nvSpPr>
            <p:cNvPr id="181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2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3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6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4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5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4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6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7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8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9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1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0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2590800" y="2839179"/>
            <a:ext cx="4343400" cy="361221"/>
            <a:chOff x="2590800" y="5562599"/>
            <a:chExt cx="4343400" cy="361221"/>
          </a:xfrm>
        </p:grpSpPr>
        <p:sp>
          <p:nvSpPr>
            <p:cNvPr id="192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3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4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6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5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6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4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7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8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99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0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1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1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2590800" y="4134579"/>
            <a:ext cx="4343400" cy="361221"/>
            <a:chOff x="2590800" y="5562599"/>
            <a:chExt cx="4343400" cy="361221"/>
          </a:xfrm>
        </p:grpSpPr>
        <p:sp>
          <p:nvSpPr>
            <p:cNvPr id="203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4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5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6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6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7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4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8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9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0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1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1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2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2590800" y="5506179"/>
            <a:ext cx="4343400" cy="361221"/>
            <a:chOff x="2590800" y="5562599"/>
            <a:chExt cx="4343400" cy="361221"/>
          </a:xfrm>
        </p:grpSpPr>
        <p:sp>
          <p:nvSpPr>
            <p:cNvPr id="214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5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6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6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7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4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2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2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2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1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2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52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Circular Buffer Code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8200" y="23914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insert(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(items &gt;= n)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error();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(++rear &gt;= n) rear = 0;</a:t>
            </a:r>
          </a:p>
          <a:p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[rear] = </a:t>
            </a:r>
            <a:r>
              <a:rPr lang="en-US" sz="1600" dirty="0">
                <a:latin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items++;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250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remove()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(items == 0)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error();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(++front &gt;= n) front = 0;</a:t>
            </a:r>
          </a:p>
          <a:p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v =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[front];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items--;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return v;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8200" y="1174377"/>
            <a:ext cx="4114800" cy="12311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init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items = front = rear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3690936"/>
            <a:ext cx="8213725" cy="1762125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buffer and counters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r>
              <a:rPr lang="en-US" dirty="0" smtClean="0"/>
              <a:t>Makes use of general semaphores</a:t>
            </a:r>
          </a:p>
          <a:p>
            <a:pPr lvl="1"/>
            <a:r>
              <a:rPr lang="en-US" dirty="0" smtClean="0"/>
              <a:t>Will range in value from 0 to n</a:t>
            </a:r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4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P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 smtClean="0">
                    <a:latin typeface="+mn-lt"/>
                  </a:rPr>
                  <a:t>P</a:t>
                </a:r>
                <a:r>
                  <a:rPr lang="en-US" sz="1800" baseline="-25000" dirty="0" err="1" smtClean="0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21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2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m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6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 smtClean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Between 0 and n elements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586298"/>
            <a:ext cx="8610600" cy="44319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typedef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; 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Buffer array          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n;    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Maximum number of slots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front;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[front+1 (mod n)] is first item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rear; 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[rear]   is last item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mutex</a:t>
            </a:r>
            <a:r>
              <a:rPr lang="en-US" sz="1800" dirty="0">
                <a:latin typeface="Courier New" pitchFamily="49" charset="0"/>
              </a:rPr>
              <a:t>;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Protects accesses to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slots;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Counts available slots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items;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Counts available items             */</a:t>
            </a:r>
          </a:p>
          <a:p>
            <a:r>
              <a:rPr lang="en-US" sz="1800" dirty="0">
                <a:latin typeface="Courier New" pitchFamily="49" charset="0"/>
              </a:rPr>
              <a:t>} 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333666"/>
            <a:ext cx="79248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sbuf_insert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Wait for available slot */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Lock the buffer   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-&gt;rear] = item;    /* Insert the item  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Unlock the buffer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Announce available item *</a:t>
            </a:r>
            <a:r>
              <a:rPr lang="en-US" sz="1600" dirty="0" smtClean="0">
                <a:latin typeface="Courier New" pitchFamily="49" charset="0"/>
              </a:rPr>
              <a:t>/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0447" y="49646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2644" y="1985665"/>
            <a:ext cx="8324425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sbuf_remove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item;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Wait for available item */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Lock the buffer   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= 0;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-&gt;front];   /* Remove the item  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Unlock the buffer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Announce available slot */</a:t>
            </a:r>
          </a:p>
          <a:p>
            <a:r>
              <a:rPr lang="en-US" sz="1600" dirty="0">
                <a:latin typeface="Courier New" pitchFamily="49" charset="0"/>
              </a:rPr>
              <a:t>    return item;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3694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Reminder: Semaphores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</a:t>
            </a:r>
            <a:r>
              <a:rPr lang="en-US" b="1" dirty="0" smtClean="0">
                <a:latin typeface="Courier New" pitchFamily="49" charset="0"/>
              </a:rPr>
              <a:t>; </a:t>
            </a:r>
            <a:r>
              <a:rPr lang="en-US" dirty="0" smtClean="0"/>
              <a:t>]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atomically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program produce-</a:t>
            </a:r>
            <a:r>
              <a:rPr lang="en-US" dirty="0" err="1" smtClean="0"/>
              <a:t>consume.c</a:t>
            </a:r>
            <a:r>
              <a:rPr lang="en-US" dirty="0" smtClean="0"/>
              <a:t> in code directory</a:t>
            </a:r>
          </a:p>
          <a:p>
            <a:r>
              <a:rPr lang="en-US" dirty="0" smtClean="0"/>
              <a:t>10-entry shared circular buffer</a:t>
            </a:r>
          </a:p>
          <a:p>
            <a:r>
              <a:rPr lang="en-US" dirty="0" smtClean="0"/>
              <a:t>5 producers</a:t>
            </a:r>
          </a:p>
          <a:p>
            <a:pPr lvl="1"/>
            <a:r>
              <a:rPr lang="en-US" dirty="0" smtClean="0"/>
              <a:t>Agent </a:t>
            </a:r>
            <a:r>
              <a:rPr lang="en-US" dirty="0" err="1" smtClean="0"/>
              <a:t>i</a:t>
            </a:r>
            <a:r>
              <a:rPr lang="en-US" dirty="0" smtClean="0"/>
              <a:t> generates numbers from 20*</a:t>
            </a:r>
            <a:r>
              <a:rPr lang="en-US" dirty="0" err="1" smtClean="0"/>
              <a:t>i</a:t>
            </a:r>
            <a:r>
              <a:rPr lang="en-US" dirty="0" smtClean="0"/>
              <a:t> to 20*</a:t>
            </a:r>
            <a:r>
              <a:rPr lang="en-US" dirty="0" err="1" smtClean="0"/>
              <a:t>i</a:t>
            </a:r>
            <a:r>
              <a:rPr lang="en-US" dirty="0" smtClean="0"/>
              <a:t> – 1.</a:t>
            </a:r>
          </a:p>
          <a:p>
            <a:pPr lvl="1"/>
            <a:r>
              <a:rPr lang="en-US" dirty="0" smtClean="0"/>
              <a:t>Puts them in buffer</a:t>
            </a:r>
          </a:p>
          <a:p>
            <a:r>
              <a:rPr lang="en-US" dirty="0" smtClean="0"/>
              <a:t>5 consumers</a:t>
            </a:r>
          </a:p>
          <a:p>
            <a:pPr lvl="1"/>
            <a:r>
              <a:rPr lang="en-US" dirty="0" smtClean="0"/>
              <a:t>Each retrieves 20 elements from buffer</a:t>
            </a:r>
          </a:p>
          <a:p>
            <a:r>
              <a:rPr lang="en-US" dirty="0" smtClean="0"/>
              <a:t>Main program</a:t>
            </a:r>
          </a:p>
          <a:p>
            <a:pPr lvl="1"/>
            <a:r>
              <a:rPr lang="en-US" dirty="0" smtClean="0"/>
              <a:t>Makes sure each value between 0 and 99 retrieved once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semaphores to schedule shared resources</a:t>
            </a:r>
          </a:p>
          <a:p>
            <a:pPr lvl="1"/>
            <a:r>
              <a:rPr lang="en-US" dirty="0" smtClean="0"/>
              <a:t>Producer-consumer problem</a:t>
            </a:r>
          </a:p>
          <a:p>
            <a:pPr lvl="1"/>
            <a:r>
              <a:rPr lang="en-US" b="1" dirty="0" smtClean="0"/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Other concurrency issues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556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 (read/write access)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Read/</a:t>
            </a:r>
          </a:p>
          <a:p>
            <a:r>
              <a:rPr lang="en-US" sz="1800" dirty="0" smtClean="0">
                <a:latin typeface="Calibri" pitchFamily="34" charset="0"/>
              </a:rPr>
              <a:t>Write</a:t>
            </a:r>
          </a:p>
          <a:p>
            <a:r>
              <a:rPr lang="en-US" sz="1800" dirty="0" smtClean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Read-only</a:t>
            </a:r>
          </a:p>
          <a:p>
            <a:r>
              <a:rPr lang="en-US" sz="1800" dirty="0" smtClean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Readers/Writers Examples</a:t>
            </a:r>
            <a:endParaRPr lang="en-US" dirty="0"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927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Variants of Readers-Writers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First readers-writers problem </a:t>
            </a:r>
            <a:r>
              <a:rPr lang="en-US" dirty="0" smtClean="0"/>
              <a:t>(favors readers)</a:t>
            </a:r>
          </a:p>
          <a:p>
            <a:pPr lvl="1"/>
            <a:r>
              <a:rPr lang="en-US" dirty="0" smtClean="0"/>
              <a:t>No reader should be kept waiting unless a writer has already been granted permission to use the object. </a:t>
            </a:r>
          </a:p>
          <a:p>
            <a:pPr lvl="1"/>
            <a:r>
              <a:rPr lang="en-US" dirty="0" smtClean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Second readers-writers problem </a:t>
            </a:r>
            <a:r>
              <a:rPr lang="en-US" dirty="0" smtClean="0"/>
              <a:t>(favors writers)</a:t>
            </a:r>
          </a:p>
          <a:p>
            <a:pPr lvl="1"/>
            <a:r>
              <a:rPr lang="en-US" dirty="0" smtClean="0"/>
              <a:t>Once a writer is ready to write, it performs its write as soon as possible </a:t>
            </a:r>
          </a:p>
          <a:p>
            <a:pPr lvl="1"/>
            <a:r>
              <a:rPr lang="en-US" dirty="0" smtClean="0"/>
              <a:t>A reader that arrives after a writer must wait, even if the writer is also waiting. 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Starvation</a:t>
            </a:r>
            <a:r>
              <a:rPr lang="en-US" dirty="0" smtClean="0"/>
              <a:t> (where a thread waits indefinitely) is possible in both cases.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Readers/Writers Examples</a:t>
            </a:r>
            <a:endParaRPr lang="en-US" dirty="0"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3654842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3023249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432136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3286978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3883442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4048978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3647656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3037740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433585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3286978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3883442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4048978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3662147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5486400" y="5347136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3790950" y="471554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3790950" y="601365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4324350" y="4979272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4340212" y="5575736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4324350" y="5741272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3806812" y="5339950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7769212" y="4730034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7769212" y="6028146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6565621" y="4979272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6581483" y="5575736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6565621" y="5741272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7785074" y="535444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0" y="3572857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 = 0</a:t>
            </a:r>
          </a:p>
          <a:p>
            <a:r>
              <a:rPr lang="en-US" sz="1800" dirty="0" err="1" smtClean="0">
                <a:latin typeface="Calibri" pitchFamily="34" charset="0"/>
              </a:rPr>
              <a:t>readcnt</a:t>
            </a:r>
            <a:r>
              <a:rPr lang="en-US" sz="18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2041538" y="1853118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1" name="Oval 5"/>
          <p:cNvSpPr>
            <a:spLocks noChangeArrowheads="1"/>
          </p:cNvSpPr>
          <p:nvPr/>
        </p:nvSpPr>
        <p:spPr bwMode="auto">
          <a:xfrm>
            <a:off x="346088" y="1221525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346088" y="251963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>
            <a:off x="879488" y="1485254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895350" y="2081718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 flipV="1">
            <a:off x="879488" y="2247254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361950" y="184593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37" name="Oval 5"/>
          <p:cNvSpPr>
            <a:spLocks noChangeArrowheads="1"/>
          </p:cNvSpPr>
          <p:nvPr/>
        </p:nvSpPr>
        <p:spPr bwMode="auto">
          <a:xfrm>
            <a:off x="4324350" y="1236016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38" name="Oval 5"/>
          <p:cNvSpPr>
            <a:spLocks noChangeArrowheads="1"/>
          </p:cNvSpPr>
          <p:nvPr/>
        </p:nvSpPr>
        <p:spPr bwMode="auto">
          <a:xfrm>
            <a:off x="4324350" y="253412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5" name="Line 7"/>
          <p:cNvSpPr>
            <a:spLocks noChangeShapeType="1"/>
          </p:cNvSpPr>
          <p:nvPr/>
        </p:nvSpPr>
        <p:spPr bwMode="auto">
          <a:xfrm flipH="1">
            <a:off x="3120759" y="1485254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6" name="Line 7"/>
          <p:cNvSpPr>
            <a:spLocks noChangeShapeType="1"/>
          </p:cNvSpPr>
          <p:nvPr/>
        </p:nvSpPr>
        <p:spPr bwMode="auto">
          <a:xfrm flipH="1">
            <a:off x="3136621" y="2081718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7" name="Line 7"/>
          <p:cNvSpPr>
            <a:spLocks noChangeShapeType="1"/>
          </p:cNvSpPr>
          <p:nvPr/>
        </p:nvSpPr>
        <p:spPr bwMode="auto">
          <a:xfrm flipH="1" flipV="1">
            <a:off x="3120759" y="2247254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8" name="Oval 5"/>
          <p:cNvSpPr>
            <a:spLocks noChangeArrowheads="1"/>
          </p:cNvSpPr>
          <p:nvPr/>
        </p:nvSpPr>
        <p:spPr bwMode="auto">
          <a:xfrm>
            <a:off x="4340212" y="1860423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314950" y="1771133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 = 1</a:t>
            </a:r>
          </a:p>
          <a:p>
            <a:r>
              <a:rPr lang="en-US" sz="1800" dirty="0" err="1" smtClean="0">
                <a:latin typeface="Calibri" pitchFamily="34" charset="0"/>
              </a:rPr>
              <a:t>readcnt</a:t>
            </a:r>
            <a:r>
              <a:rPr lang="en-US" sz="18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041538" y="5234205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 = 0</a:t>
            </a:r>
          </a:p>
          <a:p>
            <a:r>
              <a:rPr lang="en-US" sz="1800" dirty="0" err="1" smtClean="0">
                <a:latin typeface="Calibri" pitchFamily="34" charset="0"/>
              </a:rPr>
              <a:t>readcnt</a:t>
            </a:r>
            <a:r>
              <a:rPr lang="en-US" sz="1800" dirty="0" smtClean="0">
                <a:latin typeface="Calibri" pitchFamily="34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14141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</p:spTree>
    <p:extLst>
      <p:ext uri="{BB962C8B-B14F-4D97-AF65-F5344CB8AC3E}">
        <p14:creationId xmlns:p14="http://schemas.microsoft.com/office/powerpoint/2010/main" val="267740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76200" y="4417367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1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</p:spTree>
    <p:extLst>
      <p:ext uri="{BB962C8B-B14F-4D97-AF65-F5344CB8AC3E}">
        <p14:creationId xmlns:p14="http://schemas.microsoft.com/office/powerpoint/2010/main" val="333591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76200" y="4417367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2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3429000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52948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7"/>
            <a:ext cx="8763000" cy="926397"/>
          </a:xfrm>
        </p:spPr>
        <p:txBody>
          <a:bodyPr/>
          <a:lstStyle/>
          <a:p>
            <a:r>
              <a:rPr lang="en-US" dirty="0" smtClean="0"/>
              <a:t>Review: Using semaphores to protect shared resources via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90675"/>
            <a:ext cx="8213725" cy="1990725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</a:t>
            </a:r>
          </a:p>
          <a:p>
            <a:pPr lvl="1"/>
            <a:r>
              <a:rPr lang="en-US" dirty="0" smtClean="0"/>
              <a:t>Surround each access to the shared variable(s) with </a:t>
            </a:r>
            <a:r>
              <a:rPr lang="en-US" i="1" dirty="0" smtClean="0"/>
              <a:t>P(</a:t>
            </a:r>
            <a:r>
              <a:rPr lang="en-US" i="1" dirty="0" err="1" smtClean="0"/>
              <a:t>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V(</a:t>
            </a:r>
            <a:r>
              <a:rPr lang="en-US" i="1" dirty="0" err="1" smtClean="0"/>
              <a:t>mutex</a:t>
            </a:r>
            <a:r>
              <a:rPr lang="en-US" i="1" dirty="0" smtClean="0"/>
              <a:t>)</a:t>
            </a:r>
            <a:r>
              <a:rPr lang="en-US" dirty="0" smtClean="0"/>
              <a:t> operations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This case is so common, that </a:t>
            </a:r>
            <a:r>
              <a:rPr lang="en-US" dirty="0" err="1" smtClean="0"/>
              <a:t>pthreads</a:t>
            </a:r>
            <a:r>
              <a:rPr lang="en-US" dirty="0" smtClean="0"/>
              <a:t> provides </a:t>
            </a:r>
            <a:r>
              <a:rPr lang="en-US" dirty="0" err="1" smtClean="0"/>
              <a:t>mutex</a:t>
            </a:r>
            <a:r>
              <a:rPr lang="en-US" dirty="0" smtClean="0"/>
              <a:t> as primitive.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6875" y="3733800"/>
            <a:ext cx="1828800" cy="1477328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 = 1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  P(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>
                <a:latin typeface="Courier New"/>
                <a:cs typeface="Courier New"/>
              </a:rPr>
              <a:t>++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V(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13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95250" y="4420731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2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4186535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9824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6167735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1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4491335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8358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6194286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2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111209" y="4738062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74574" y="3429000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80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1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62082" y="5963453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54462" y="4287142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66397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0</a:t>
            </a:r>
          </a:p>
          <a:p>
            <a:r>
              <a:rPr lang="en-US" sz="2000" dirty="0" smtClean="0">
                <a:latin typeface="Calibri" pitchFamily="34" charset="0"/>
              </a:rPr>
              <a:t>W == 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55181" y="5862935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28393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Versions of Readers-Writers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Shortcoming of first solution</a:t>
            </a:r>
          </a:p>
          <a:p>
            <a:pPr lvl="1"/>
            <a:r>
              <a:rPr lang="en-US" dirty="0" smtClean="0"/>
              <a:t>Continuous stream of readers will block writers indefinitely</a:t>
            </a:r>
          </a:p>
          <a:p>
            <a:r>
              <a:rPr lang="en-US" dirty="0" smtClean="0"/>
              <a:t>Second version</a:t>
            </a:r>
          </a:p>
          <a:p>
            <a:pPr lvl="1"/>
            <a:r>
              <a:rPr lang="en-US" dirty="0" smtClean="0"/>
              <a:t>Once writer comes along, blocks access to later readers</a:t>
            </a:r>
          </a:p>
          <a:p>
            <a:pPr lvl="1"/>
            <a:r>
              <a:rPr lang="en-US" dirty="0" smtClean="0"/>
              <a:t>Series of writes could block all reads</a:t>
            </a:r>
          </a:p>
          <a:p>
            <a:r>
              <a:rPr lang="en-US" dirty="0" smtClean="0"/>
              <a:t>FIFO implementation</a:t>
            </a:r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rwqueue</a:t>
            </a:r>
            <a:r>
              <a:rPr lang="en-US" dirty="0" smtClean="0"/>
              <a:t> code in code directory</a:t>
            </a:r>
          </a:p>
          <a:p>
            <a:pPr lvl="1"/>
            <a:r>
              <a:rPr lang="en-US" dirty="0" smtClean="0"/>
              <a:t>Service requests in order received</a:t>
            </a:r>
            <a:endParaRPr lang="en-US" dirty="0"/>
          </a:p>
          <a:p>
            <a:pPr lvl="1"/>
            <a:r>
              <a:rPr lang="en-US" dirty="0" smtClean="0"/>
              <a:t>Threads kept in FIFO</a:t>
            </a:r>
          </a:p>
          <a:p>
            <a:pPr lvl="1"/>
            <a:r>
              <a:rPr lang="en-US" dirty="0" smtClean="0"/>
              <a:t>Each has semaphore that enables its access to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</a:t>
            </a:r>
            <a:r>
              <a:rPr lang="en-US" dirty="0" smtClean="0"/>
              <a:t>Second </a:t>
            </a:r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667000" y="990600"/>
            <a:ext cx="5638800" cy="541686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writecnt</a:t>
            </a:r>
            <a:r>
              <a:rPr lang="en-US" sz="1600" dirty="0" smtClean="0">
                <a:latin typeface="Courier New" pitchFamily="49" charset="0"/>
              </a:rPr>
              <a:t>;      // </a:t>
            </a:r>
            <a:r>
              <a:rPr lang="en-US" sz="1600" dirty="0" smtClean="0">
                <a:latin typeface="Courier New" pitchFamily="49" charset="0"/>
              </a:rPr>
              <a:t>Initially </a:t>
            </a:r>
            <a:r>
              <a:rPr lang="en-US" sz="1600" dirty="0" smtClean="0">
                <a:latin typeface="Courier New" pitchFamily="49" charset="0"/>
              </a:rPr>
              <a:t>0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wmutex</a:t>
            </a:r>
            <a:r>
              <a:rPr lang="en-US" sz="1600" dirty="0" smtClean="0">
                <a:latin typeface="Courier New" pitchFamily="49" charset="0"/>
              </a:rPr>
              <a:t>, r, w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latin typeface="Courier New" pitchFamily="49" charset="0"/>
              </a:rPr>
              <a:t>// Initially 1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</a:t>
            </a: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P(&amp;r);</a:t>
            </a:r>
            <a:endParaRPr lang="en-US" sz="16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rmutex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V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rmutex</a:t>
            </a:r>
            <a:r>
              <a:rPr lang="en-US" sz="1600" dirty="0" smtClean="0">
                <a:latin typeface="Courier New" pitchFamily="49" charset="0"/>
              </a:rPr>
              <a:t>);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V(&amp;r)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      </a:t>
            </a:r>
            <a:endParaRPr lang="en-US" sz="16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rmutex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V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rmutex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2991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</a:t>
            </a:r>
            <a:r>
              <a:rPr lang="en-US" dirty="0" smtClean="0"/>
              <a:t>Second </a:t>
            </a:r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743200" y="990600"/>
            <a:ext cx="3581400" cy="517064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</a:t>
            </a: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P(&amp;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wmutex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just"/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writecnt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++;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if (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writecnt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== 1)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    P(&amp;r);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V(&amp;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wmutex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just"/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P(&amp;w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r>
              <a:rPr lang="en-US" sz="1600" dirty="0" smtClean="0">
                <a:latin typeface="Courier New" pitchFamily="49" charset="0"/>
              </a:rPr>
              <a:t>    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P(&amp;</a:t>
            </a:r>
            <a:r>
              <a:rPr lang="en-US" sz="1600" dirty="0" err="1" smtClean="0">
                <a:latin typeface="Courier New" pitchFamily="49" charset="0"/>
              </a:rPr>
              <a:t>wmutex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 algn="just"/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writecnt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if (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writecnt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== 0);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      V(&amp;r);</a:t>
            </a:r>
          </a:p>
          <a:p>
            <a:pPr algn="just"/>
            <a:r>
              <a:rPr lang="en-US" sz="1600" dirty="0" smtClean="0">
                <a:latin typeface="Courier New" pitchFamily="49" charset="0"/>
              </a:rPr>
              <a:t>    V(&amp;</a:t>
            </a:r>
            <a:r>
              <a:rPr lang="en-US" sz="1600" dirty="0" err="1" smtClean="0">
                <a:latin typeface="Courier New" pitchFamily="49" charset="0"/>
              </a:rPr>
              <a:t>wmutex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/>
              <a:t>Other concurrency issues</a:t>
            </a:r>
          </a:p>
          <a:p>
            <a:pPr lvl="1"/>
            <a:r>
              <a:rPr lang="en-US" b="1" dirty="0" smtClean="0"/>
              <a:t>Races</a:t>
            </a:r>
            <a:endParaRPr lang="en-US" b="1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88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</a:t>
            </a:r>
            <a:r>
              <a:rPr lang="en-US" dirty="0" smtClean="0"/>
              <a:t> Worry</a:t>
            </a:r>
            <a:r>
              <a:rPr lang="en-US" dirty="0"/>
              <a:t>:</a:t>
            </a:r>
            <a:r>
              <a:rPr lang="en-US" dirty="0" smtClean="0"/>
              <a:t> 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("Hello from thread </a:t>
            </a:r>
            <a:r>
              <a:rPr lang="en-US" sz="1600" dirty="0" smtClean="0">
                <a:latin typeface="Courier New" pitchFamily="49" charset="0"/>
              </a:rPr>
              <a:t>%d</a:t>
            </a:r>
            <a:r>
              <a:rPr lang="en-US" sz="1600" dirty="0">
                <a:latin typeface="Courier New" pitchFamily="49" charset="0"/>
              </a:rPr>
              <a:t>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semaphores to schedule shared resources</a:t>
            </a:r>
          </a:p>
          <a:p>
            <a:pPr lvl="1"/>
            <a:r>
              <a:rPr lang="en-US" dirty="0" smtClean="0"/>
              <a:t>Producer-consumer problem</a:t>
            </a:r>
          </a:p>
          <a:p>
            <a:pPr lvl="1"/>
            <a:r>
              <a:rPr lang="en-US" dirty="0" smtClean="0"/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Other concurrency issues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901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Race</a:t>
            </a:r>
            <a:endParaRPr lang="en-US" dirty="0"/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5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</a:t>
            </a:r>
            <a:r>
              <a:rPr lang="en-US" sz="1600" dirty="0" err="1" smtClean="0">
                <a:latin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</a:rPr>
              <a:t>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>
                <a:latin typeface="Courier New" pitchFamily="49" charset="0"/>
              </a:rPr>
              <a:t>F</a:t>
            </a:r>
            <a:r>
              <a:rPr lang="en-US" sz="1600" dirty="0" smtClean="0">
                <a:latin typeface="Courier New" pitchFamily="49" charset="0"/>
              </a:rPr>
              <a:t>ree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/>
              <a:t>Other concurrency issues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b="1" dirty="0" smtClean="0"/>
              <a:t>Deadlocks</a:t>
            </a:r>
            <a:endParaRPr lang="en-US" b="1" dirty="0"/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903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 smtClean="0"/>
              <a:t>A Worry</a:t>
            </a:r>
            <a:r>
              <a:rPr lang="en-US" dirty="0"/>
              <a:t>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[0]: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6200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>
                <a:latin typeface="Courier New"/>
                <a:cs typeface="Courier New"/>
              </a:rPr>
              <a:t>Tid[1]: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P(s</a:t>
            </a:r>
            <a:r>
              <a:rPr lang="en-US" sz="1800" baseline="-25000">
                <a:latin typeface="Courier New"/>
                <a:cs typeface="Courier New"/>
              </a:rPr>
              <a:t>1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P(s</a:t>
            </a:r>
            <a:r>
              <a:rPr lang="en-US" sz="1800" baseline="-25000">
                <a:latin typeface="Courier New"/>
                <a:cs typeface="Courier New"/>
              </a:rPr>
              <a:t>0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cnt++;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V(s</a:t>
            </a:r>
            <a:r>
              <a:rPr lang="en-US" sz="1800" baseline="-25000">
                <a:latin typeface="Courier New"/>
                <a:cs typeface="Courier New"/>
              </a:rPr>
              <a:t>1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V(s</a:t>
            </a:r>
            <a:r>
              <a:rPr lang="en-US" sz="1800" baseline="-25000">
                <a:latin typeface="Courier New"/>
                <a:cs typeface="Courier New"/>
              </a:rPr>
              <a:t>0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801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 (race)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231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75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4596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055115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323264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6087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92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P(&amp;mutex[0]); P(&amp;mutex[1])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[0]: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6200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[1]: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</a:t>
            </a:r>
            <a:r>
              <a:rPr lang="en-US" sz="1800" dirty="0" smtClean="0">
                <a:latin typeface="Courier New"/>
                <a:cs typeface="Courier New"/>
              </a:rPr>
              <a:t>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</a:t>
            </a:r>
            <a:r>
              <a:rPr lang="en-US" sz="1800" dirty="0" smtClean="0">
                <a:latin typeface="Courier New"/>
                <a:cs typeface="Courier New"/>
              </a:rPr>
              <a:t>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09185" y="5786437"/>
            <a:ext cx="635110" cy="3740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86437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2090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5887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105916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452382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7378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program </a:t>
            </a:r>
            <a:r>
              <a:rPr lang="en-US" dirty="0" err="1" smtClean="0"/>
              <a:t>deadlock.c</a:t>
            </a:r>
            <a:endParaRPr lang="en-US" dirty="0" smtClean="0"/>
          </a:p>
          <a:p>
            <a:r>
              <a:rPr lang="en-US" dirty="0" smtClean="0"/>
              <a:t>100 threads, each acquiring same two locks</a:t>
            </a:r>
          </a:p>
          <a:p>
            <a:r>
              <a:rPr lang="en-US" dirty="0" smtClean="0"/>
              <a:t>Risky mode</a:t>
            </a:r>
          </a:p>
          <a:p>
            <a:pPr lvl="1"/>
            <a:r>
              <a:rPr lang="en-US" dirty="0" smtClean="0"/>
              <a:t>Even numbered threads request locks in opposite order of odd-numbered ones</a:t>
            </a:r>
          </a:p>
          <a:p>
            <a:endParaRPr lang="en-US" dirty="0" smtClean="0"/>
          </a:p>
          <a:p>
            <a:r>
              <a:rPr lang="en-US" dirty="0" smtClean="0"/>
              <a:t>Safe mode</a:t>
            </a:r>
          </a:p>
          <a:p>
            <a:pPr lvl="1"/>
            <a:r>
              <a:rPr lang="en-US" dirty="0" smtClean="0"/>
              <a:t>All threads acquire locks in same order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9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 Coordinate Access 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/>
              <a:t>Other concurrency issues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b="1" dirty="0" smtClean="0"/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978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</a:t>
            </a:r>
          </a:p>
          <a:p>
            <a:pPr lvl="1"/>
            <a:r>
              <a:rPr lang="en-US" dirty="0" smtClean="0"/>
              <a:t>Class 2: Functions that keep state across multiple invocations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Class 4: Functions that call thread-unsafe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3399710"/>
            <a:ext cx="4494239" cy="172354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lc_itoa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x, char *</a:t>
            </a:r>
            <a:r>
              <a:rPr lang="en-US" sz="1600" dirty="0" err="1" smtClean="0">
                <a:latin typeface="Courier New" pitchFamily="49" charset="0"/>
              </a:rPr>
              <a:t>dest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P(&amp;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strcpy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dest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itoa</a:t>
            </a:r>
            <a:r>
              <a:rPr lang="en-US" sz="1600" dirty="0" smtClean="0">
                <a:latin typeface="Courier New" pitchFamily="49" charset="0"/>
              </a:rPr>
              <a:t>(x));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V(&amp;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</a:t>
            </a:r>
            <a:r>
              <a:rPr lang="en-US" sz="1600" dirty="0" err="1" smtClean="0">
                <a:latin typeface="Courier New" pitchFamily="49" charset="0"/>
              </a:rPr>
              <a:t>dest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5800" y="1114711"/>
            <a:ext cx="4494239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Convert integer to string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itoa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x)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static char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[11];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sprintf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>
                <a:latin typeface="Courier New" pitchFamily="49" charset="0"/>
              </a:rPr>
              <a:t>"</a:t>
            </a:r>
            <a:r>
              <a:rPr lang="en-US" sz="1600" dirty="0" smtClean="0">
                <a:latin typeface="Courier New" pitchFamily="49" charset="0"/>
              </a:rPr>
              <a:t>%d</a:t>
            </a:r>
            <a:r>
              <a:rPr lang="en-US" sz="1600" dirty="0">
                <a:latin typeface="Courier New" pitchFamily="49" charset="0"/>
              </a:rPr>
              <a:t>"</a:t>
            </a:r>
            <a:r>
              <a:rPr lang="en-US" sz="1600" dirty="0" smtClean="0">
                <a:latin typeface="Courier New" pitchFamily="49" charset="0"/>
              </a:rPr>
              <a:t>, x);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</a:t>
            </a:r>
          </a:p>
          <a:p>
            <a:pPr lvl="2"/>
            <a:r>
              <a:rPr lang="en-US" dirty="0" smtClean="0"/>
              <a:t>Require no synchronization operations</a:t>
            </a:r>
          </a:p>
          <a:p>
            <a:pPr lvl="2"/>
            <a:r>
              <a:rPr lang="en-US" dirty="0" smtClean="0"/>
              <a:t>Only way to make a Class 2 function thread-safe is to make it </a:t>
            </a:r>
            <a:r>
              <a:rPr lang="en-US" dirty="0" err="1" smtClean="0"/>
              <a:t>reetnrant</a:t>
            </a:r>
            <a:r>
              <a:rPr lang="en-US" dirty="0" smtClean="0"/>
              <a:t>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8237578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</a:t>
            </a:r>
            <a:r>
              <a:rPr lang="en-US" dirty="0" smtClean="0"/>
              <a:t>creates </a:t>
            </a:r>
            <a:r>
              <a:rPr lang="en-US" dirty="0"/>
              <a:t>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two semaphores: </a:t>
            </a:r>
            <a:r>
              <a:rPr lang="en-US" dirty="0" smtClean="0">
                <a:latin typeface="Courier New"/>
                <a:cs typeface="Courier New"/>
              </a:rPr>
              <a:t>full</a:t>
            </a:r>
            <a:r>
              <a:rPr lang="en-US" dirty="0" smtClean="0"/>
              <a:t> + </a:t>
            </a:r>
            <a:r>
              <a:rPr lang="en-US" dirty="0" smtClean="0">
                <a:latin typeface="Courier New"/>
                <a:cs typeface="Courier New"/>
              </a:rPr>
              <a:t>empty</a:t>
            </a:r>
            <a:endParaRPr lang="en-US" dirty="0">
              <a:latin typeface="Courier New"/>
              <a:cs typeface="Courier New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771775" y="2661462"/>
            <a:ext cx="3048000" cy="533400"/>
            <a:chOff x="2771775" y="1600200"/>
            <a:chExt cx="3048000" cy="533400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empty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3864" y="2069068"/>
            <a:ext cx="985071" cy="1495126"/>
            <a:chOff x="1676400" y="1981200"/>
            <a:chExt cx="985071" cy="1495126"/>
          </a:xfrm>
        </p:grpSpPr>
        <p:sp>
          <p:nvSpPr>
            <p:cNvPr id="10" name="TextBox 9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</a:t>
              </a:r>
              <a:r>
                <a:rPr lang="en-US" sz="1800" dirty="0">
                  <a:latin typeface="Courier New"/>
                  <a:cs typeface="Courier New"/>
                </a:rPr>
                <a:t>0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</a:t>
              </a:r>
              <a:r>
                <a:rPr lang="en-US" sz="1800" dirty="0" smtClean="0">
                  <a:latin typeface="Courier New"/>
                  <a:cs typeface="Courier New"/>
                </a:rPr>
                <a:t>ull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</a:t>
              </a:r>
              <a:r>
                <a:rPr lang="en-US" sz="1800" dirty="0">
                  <a:latin typeface="Courier New"/>
                  <a:cs typeface="Courier New"/>
                </a:rPr>
                <a:t>1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empty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88889" y="4507468"/>
            <a:ext cx="3048000" cy="533400"/>
            <a:chOff x="2771775" y="1600200"/>
            <a:chExt cx="3048000" cy="533400"/>
          </a:xfrm>
        </p:grpSpPr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full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00978" y="3915074"/>
            <a:ext cx="985071" cy="1495126"/>
            <a:chOff x="1676400" y="1981200"/>
            <a:chExt cx="985071" cy="1495126"/>
          </a:xfrm>
        </p:grpSpPr>
        <p:sp>
          <p:nvSpPr>
            <p:cNvPr id="22" name="TextBox 21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"</a:t>
            </a:r>
            <a:r>
              <a:rPr lang="en-US" sz="1600" dirty="0" err="1" smtClean="0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773397"/>
            <a:ext cx="487505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return 0;</a:t>
            </a:r>
          </a:p>
          <a:p>
            <a:pPr algn="l"/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5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28801</TotalTime>
  <Words>4965</Words>
  <Application>Microsoft Macintosh PowerPoint</Application>
  <PresentationFormat>On-screen Show (4:3)</PresentationFormat>
  <Paragraphs>1248</Paragraphs>
  <Slides>59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8" baseType="lpstr">
      <vt:lpstr>Arial Narrow</vt:lpstr>
      <vt:lpstr>Calibri</vt:lpstr>
      <vt:lpstr>Courier New</vt:lpstr>
      <vt:lpstr>ＭＳ Ｐゴシック</vt:lpstr>
      <vt:lpstr>Times New Roman</vt:lpstr>
      <vt:lpstr>Wingdings</vt:lpstr>
      <vt:lpstr>Wingdings 2</vt:lpstr>
      <vt:lpstr>Arial</vt:lpstr>
      <vt:lpstr>template2007</vt:lpstr>
      <vt:lpstr>Synchronization: Advanced  15-213 / 18-213: Introduction to Computer Systems 25th Lecture, Nov. 21, 2017</vt:lpstr>
      <vt:lpstr>Reminder: Semaphores</vt:lpstr>
      <vt:lpstr>Review: Using semaphores to protect shared resources via mutual exclusion</vt:lpstr>
      <vt:lpstr>Today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Producer-Consumer on 1-element Buffer</vt:lpstr>
      <vt:lpstr>Why 2 Semaphores for 1-Entry Buffer?</vt:lpstr>
      <vt:lpstr>Producer-Consumer on an n-element Buffer</vt:lpstr>
      <vt:lpstr>Circular Buffer (n = 10)</vt:lpstr>
      <vt:lpstr>Circular Buffer Operation (n = 10)</vt:lpstr>
      <vt:lpstr>Sequential Circular Buffer Code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Demonstration</vt:lpstr>
      <vt:lpstr>Today</vt:lpstr>
      <vt:lpstr>Readers-Writers Problem</vt:lpstr>
      <vt:lpstr>Readers/Writers Examples</vt:lpstr>
      <vt:lpstr>Variants of Readers-Writers </vt:lpstr>
      <vt:lpstr>Solution to First Readers-Writers Problem</vt:lpstr>
      <vt:lpstr>Readers/Writers Examples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Other Versions of Readers-Writers</vt:lpstr>
      <vt:lpstr>Solution to Second Readers-Writers Problem</vt:lpstr>
      <vt:lpstr>Solution to Second Readers-Writers Problem</vt:lpstr>
      <vt:lpstr>Today</vt:lpstr>
      <vt:lpstr>One Worry: Races</vt:lpstr>
      <vt:lpstr>Data Race</vt:lpstr>
      <vt:lpstr>Race Elimination</vt:lpstr>
      <vt:lpstr>Today</vt:lpstr>
      <vt:lpstr>A Worry: Deadlock</vt:lpstr>
      <vt:lpstr>Deadlocking With Semaphores</vt:lpstr>
      <vt:lpstr>Deadlock Visualized in Progress Graph</vt:lpstr>
      <vt:lpstr>Deadlock</vt:lpstr>
      <vt:lpstr>Avoiding Deadlock</vt:lpstr>
      <vt:lpstr>Avoided Deadlock in Progress Graph</vt:lpstr>
      <vt:lpstr>Demonstration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Threads Summary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894</cp:revision>
  <cp:lastPrinted>2017-11-21T15:51:21Z</cp:lastPrinted>
  <dcterms:created xsi:type="dcterms:W3CDTF">2012-11-26T22:46:36Z</dcterms:created>
  <dcterms:modified xsi:type="dcterms:W3CDTF">2017-11-21T19:50:49Z</dcterms:modified>
</cp:coreProperties>
</file>