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12" r:id="rId2"/>
    <p:sldId id="542" r:id="rId3"/>
    <p:sldId id="543" r:id="rId4"/>
    <p:sldId id="592" r:id="rId5"/>
    <p:sldId id="593" r:id="rId6"/>
    <p:sldId id="611" r:id="rId7"/>
    <p:sldId id="615" r:id="rId8"/>
    <p:sldId id="594" r:id="rId9"/>
    <p:sldId id="584" r:id="rId10"/>
    <p:sldId id="598" r:id="rId11"/>
    <p:sldId id="597" r:id="rId12"/>
    <p:sldId id="545" r:id="rId13"/>
    <p:sldId id="599" r:id="rId14"/>
    <p:sldId id="583" r:id="rId15"/>
    <p:sldId id="546" r:id="rId16"/>
    <p:sldId id="548" r:id="rId17"/>
    <p:sldId id="547" r:id="rId18"/>
    <p:sldId id="600" r:id="rId19"/>
    <p:sldId id="550" r:id="rId20"/>
    <p:sldId id="602" r:id="rId21"/>
    <p:sldId id="601" r:id="rId22"/>
    <p:sldId id="604" r:id="rId23"/>
    <p:sldId id="605" r:id="rId24"/>
    <p:sldId id="603" r:id="rId25"/>
    <p:sldId id="551" r:id="rId26"/>
    <p:sldId id="567" r:id="rId27"/>
    <p:sldId id="552" r:id="rId28"/>
    <p:sldId id="553" r:id="rId29"/>
    <p:sldId id="554" r:id="rId30"/>
    <p:sldId id="589" r:id="rId31"/>
    <p:sldId id="590" r:id="rId32"/>
    <p:sldId id="591" r:id="rId33"/>
    <p:sldId id="613" r:id="rId34"/>
    <p:sldId id="555" r:id="rId35"/>
    <p:sldId id="556" r:id="rId36"/>
    <p:sldId id="557" r:id="rId37"/>
    <p:sldId id="558" r:id="rId38"/>
    <p:sldId id="559" r:id="rId39"/>
    <p:sldId id="569" r:id="rId40"/>
    <p:sldId id="560" r:id="rId41"/>
    <p:sldId id="561" r:id="rId42"/>
    <p:sldId id="562" r:id="rId43"/>
    <p:sldId id="563" r:id="rId44"/>
    <p:sldId id="564" r:id="rId45"/>
    <p:sldId id="565" r:id="rId46"/>
    <p:sldId id="574" r:id="rId47"/>
    <p:sldId id="570" r:id="rId48"/>
    <p:sldId id="572" r:id="rId49"/>
    <p:sldId id="608" r:id="rId50"/>
    <p:sldId id="609" r:id="rId51"/>
    <p:sldId id="610" r:id="rId52"/>
    <p:sldId id="616" r:id="rId53"/>
    <p:sldId id="573" r:id="rId54"/>
    <p:sldId id="579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1754" autoAdjust="0"/>
  </p:normalViewPr>
  <p:slideViewPr>
    <p:cSldViewPr snapToObjects="1">
      <p:cViewPr varScale="1">
        <p:scale>
          <a:sx n="81" d="100"/>
          <a:sy n="81" d="100"/>
        </p:scale>
        <p:origin x="1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r>
              <a:rPr lang="en-US" sz="2200" i="1" dirty="0">
                <a:solidFill>
                  <a:srgbClr val="FF0000"/>
                </a:solidFill>
              </a:rPr>
              <a:t>. 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of process-based and event-based.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/>
            </a:br>
            <a:r>
              <a:rPr lang="en-US" sz="2000" b="0"/>
              <a:t>14-513</a:t>
            </a:r>
            <a:r>
              <a:rPr lang="en-US" sz="2000" b="0" dirty="0"/>
              <a:t>: Introduction to Computer Systems</a:t>
            </a:r>
            <a:br>
              <a:rPr lang="en-US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Nov. 13,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/>
              <a:t>Instructor:</a:t>
            </a:r>
            <a:r>
              <a:rPr lang="en-US" dirty="0"/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/>
              <a:t>Gregory Kesden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52599"/>
            <a:ext cx="8737600" cy="490855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+ Handle multiple connections concurrently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Clean sharing model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Simple and straightforward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Additional overhead for process control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Nontrivial to share data between processes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97013"/>
            <a:ext cx="8624887" cy="52244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+ One logical control flow and address space.</a:t>
            </a:r>
          </a:p>
          <a:p>
            <a:pPr>
              <a:lnSpc>
                <a:spcPct val="85000"/>
              </a:lnSpc>
            </a:pPr>
            <a:r>
              <a:rPr lang="en-US" dirty="0"/>
              <a:t>+ Can single-step with a debugger.</a:t>
            </a:r>
          </a:p>
          <a:p>
            <a:pPr>
              <a:lnSpc>
                <a:spcPct val="85000"/>
              </a:lnSpc>
            </a:pPr>
            <a:r>
              <a:rPr lang="en-US" dirty="0"/>
              <a:t>+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Significantly more complex to code than process- or thread-based designs.</a:t>
            </a:r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Hard to provide fine-grained concurrency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Black"/>
              </a:rPr>
              <a:t>– </a:t>
            </a:r>
            <a:r>
              <a:rPr lang="en-US" dirty="0"/>
              <a:t>Cannot take advantage of multi-core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2895600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2895600" y="24384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2914650" y="3870325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044571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5827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282871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25146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 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418382" y="2514600"/>
            <a:ext cx="240101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  <a:p>
            <a:pPr algn="r"/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Must run “detached” to avoid memory leak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875" y="6238875"/>
            <a:ext cx="7896225" cy="542925"/>
          </a:xfrm>
        </p:spPr>
        <p:txBody>
          <a:bodyPr/>
          <a:lstStyle/>
          <a:p>
            <a:r>
              <a:rPr lang="en-US" sz="2600" dirty="0"/>
              <a:t>The race can really happen!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364468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6576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088119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381251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r>
              <a:rPr lang="en-US" sz="2600" dirty="0"/>
              <a:t>+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r>
              <a:rPr lang="en-US" sz="2600" dirty="0"/>
              <a:t>+ Threads are more efficient than processes</a:t>
            </a:r>
          </a:p>
          <a:p>
            <a:endParaRPr lang="en-US" sz="1400" dirty="0"/>
          </a:p>
          <a:p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Unintentional sharing can introduce subtle and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  <a:endParaRPr lang="en-US" sz="26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Event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/>
              <a:t>Example: who gets the last seat on the airplane?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/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/>
              <a:t>Example: people always jump in front of you in line</a:t>
            </a:r>
          </a:p>
          <a:p>
            <a:r>
              <a:rPr lang="en-US" sz="2600" dirty="0"/>
              <a:t>Many aspects of concurrent programming are beyond the scope of our course..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31525</TotalTime>
  <Words>3896</Words>
  <Application>Microsoft Office PowerPoint</Application>
  <PresentationFormat>On-screen Show (4:3)</PresentationFormat>
  <Paragraphs>889</Paragraphs>
  <Slides>54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MS PGothic</vt:lpstr>
      <vt:lpstr>Arial</vt:lpstr>
      <vt:lpstr>Arial Black</vt:lpstr>
      <vt:lpstr>Arial Narrow</vt:lpstr>
      <vt:lpstr>Calibri</vt:lpstr>
      <vt:lpstr>Courier New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14-513: Introduction to Computer Systems 23rd Lecture, Nov. 13, 2018</vt:lpstr>
      <vt:lpstr>Concurrent Programming is Hard!</vt:lpstr>
      <vt:lpstr>Data Race</vt:lpstr>
      <vt:lpstr>Deadlock</vt:lpstr>
      <vt:lpstr>Deadlock</vt:lpstr>
      <vt:lpstr>Testing Printf Deadlock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Approach #2: Event-based Servers</vt:lpstr>
      <vt:lpstr>I/O Multiplexed Event Processing</vt:lpstr>
      <vt:lpstr>Pros and Cons of Event-based Servers</vt:lpstr>
      <vt:lpstr>Quiz Time!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961</cp:revision>
  <cp:lastPrinted>2012-11-14T01:18:46Z</cp:lastPrinted>
  <dcterms:created xsi:type="dcterms:W3CDTF">2012-11-14T01:16:09Z</dcterms:created>
  <dcterms:modified xsi:type="dcterms:W3CDTF">2018-11-13T16:57:34Z</dcterms:modified>
</cp:coreProperties>
</file>