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642" r:id="rId2"/>
    <p:sldId id="542" r:id="rId3"/>
    <p:sldId id="1529" r:id="rId4"/>
    <p:sldId id="1530" r:id="rId5"/>
    <p:sldId id="1531" r:id="rId6"/>
    <p:sldId id="1532" r:id="rId7"/>
    <p:sldId id="1533" r:id="rId8"/>
    <p:sldId id="1534" r:id="rId9"/>
    <p:sldId id="1535" r:id="rId10"/>
    <p:sldId id="1536" r:id="rId11"/>
    <p:sldId id="1537" r:id="rId12"/>
    <p:sldId id="1538" r:id="rId13"/>
    <p:sldId id="1539" r:id="rId14"/>
    <p:sldId id="1540" r:id="rId15"/>
    <p:sldId id="1541" r:id="rId16"/>
    <p:sldId id="1542" r:id="rId17"/>
    <p:sldId id="1552" r:id="rId18"/>
    <p:sldId id="1580" r:id="rId19"/>
    <p:sldId id="1553" r:id="rId20"/>
    <p:sldId id="1571" r:id="rId21"/>
    <p:sldId id="1556" r:id="rId22"/>
    <p:sldId id="1557" r:id="rId23"/>
    <p:sldId id="1558" r:id="rId24"/>
    <p:sldId id="1579" r:id="rId25"/>
    <p:sldId id="1578" r:id="rId26"/>
    <p:sldId id="1589" r:id="rId27"/>
    <p:sldId id="1591" r:id="rId28"/>
    <p:sldId id="1590" r:id="rId29"/>
    <p:sldId id="1581" r:id="rId30"/>
    <p:sldId id="1584" r:id="rId31"/>
    <p:sldId id="1585" r:id="rId32"/>
    <p:sldId id="1638" r:id="rId33"/>
    <p:sldId id="1631" r:id="rId34"/>
    <p:sldId id="1632" r:id="rId35"/>
    <p:sldId id="1633" r:id="rId36"/>
    <p:sldId id="1637" r:id="rId37"/>
    <p:sldId id="1639" r:id="rId38"/>
    <p:sldId id="1640" r:id="rId39"/>
    <p:sldId id="1634" r:id="rId40"/>
    <p:sldId id="1641" r:id="rId41"/>
    <p:sldId id="1635" r:id="rId42"/>
    <p:sldId id="1636" r:id="rId43"/>
    <p:sldId id="1587" r:id="rId44"/>
    <p:sldId id="1588" r:id="rId45"/>
    <p:sldId id="1606" r:id="rId46"/>
    <p:sldId id="1607" r:id="rId47"/>
    <p:sldId id="1608" r:id="rId48"/>
    <p:sldId id="1609" r:id="rId49"/>
    <p:sldId id="1610" r:id="rId50"/>
    <p:sldId id="1611" r:id="rId51"/>
    <p:sldId id="1612" r:id="rId52"/>
    <p:sldId id="1613" r:id="rId53"/>
    <p:sldId id="1604" r:id="rId54"/>
    <p:sldId id="1577" r:id="rId55"/>
    <p:sldId id="1543" r:id="rId56"/>
    <p:sldId id="1545" r:id="rId57"/>
    <p:sldId id="1555" r:id="rId58"/>
    <p:sldId id="1574" r:id="rId59"/>
    <p:sldId id="1575" r:id="rId60"/>
    <p:sldId id="1576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00000"/>
    <a:srgbClr val="B3B3B3"/>
    <a:srgbClr val="D5F1CF"/>
    <a:srgbClr val="F1C7C7"/>
    <a:srgbClr val="E6E6E6"/>
    <a:srgbClr val="D09E00"/>
    <a:srgbClr val="F6F5BD"/>
    <a:srgbClr val="990000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3" autoAdjust="0"/>
    <p:restoredTop sz="94643" autoAdjust="0"/>
  </p:normalViewPr>
  <p:slideViewPr>
    <p:cSldViewPr snapToObjects="1">
      <p:cViewPr varScale="1">
        <p:scale>
          <a:sx n="100" d="100"/>
          <a:sy n="100" d="100"/>
        </p:scale>
        <p:origin x="4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3688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258" y="3949700"/>
            <a:ext cx="8307387" cy="2101850"/>
          </a:xfrm>
        </p:spPr>
        <p:txBody>
          <a:bodyPr/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6670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2192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1336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6764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222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2984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676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2895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1905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5356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8034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0066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6933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5908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7483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3758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28659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2817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7526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an internet Protocol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possible to send bits across incompatible LANs and WANs?</a:t>
            </a:r>
          </a:p>
          <a:p>
            <a:endParaRPr lang="en-US" dirty="0"/>
          </a:p>
          <a:p>
            <a:r>
              <a:rPr lang="en-US" dirty="0"/>
              <a:t>Solution:  </a:t>
            </a:r>
            <a:r>
              <a:rPr lang="en-US" i="1" dirty="0">
                <a:solidFill>
                  <a:srgbClr val="FF0000"/>
                </a:solidFill>
              </a:rPr>
              <a:t>protocol</a:t>
            </a:r>
            <a:r>
              <a:rPr lang="en-US" dirty="0"/>
              <a:t> software running on each host and router </a:t>
            </a:r>
          </a:p>
          <a:p>
            <a:pPr lvl="1"/>
            <a:r>
              <a:rPr lang="en-US" dirty="0"/>
              <a:t>Protocol is a set of rules that governs how hosts and routers should cooperate when they transfer data from network to network. </a:t>
            </a:r>
          </a:p>
          <a:p>
            <a:pPr lvl="1"/>
            <a:r>
              <a:rPr lang="en-US" dirty="0" err="1"/>
              <a:t>Smooths</a:t>
            </a:r>
            <a:r>
              <a:rPr lang="en-US" dirty="0"/>
              <a:t> out the differences between the different networks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48" y="528723"/>
            <a:ext cx="8458200" cy="573087"/>
          </a:xfrm>
        </p:spPr>
        <p:txBody>
          <a:bodyPr/>
          <a:lstStyle/>
          <a:p>
            <a:r>
              <a:rPr lang="en-US" dirty="0"/>
              <a:t>What Does an internet Protocol Do?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4494212"/>
          </a:xfrm>
        </p:spPr>
        <p:txBody>
          <a:bodyPr/>
          <a:lstStyle/>
          <a:p>
            <a:r>
              <a:rPr lang="en-US" dirty="0"/>
              <a:t>Provides a </a:t>
            </a:r>
            <a:r>
              <a:rPr lang="en-US" i="1" dirty="0"/>
              <a:t>naming scheme</a:t>
            </a:r>
          </a:p>
          <a:p>
            <a:pPr lvl="1"/>
            <a:r>
              <a:rPr lang="en-US" dirty="0"/>
              <a:t>An internet protocol defines a uniform format for </a:t>
            </a:r>
            <a:r>
              <a:rPr lang="en-US" b="1" i="1" dirty="0">
                <a:solidFill>
                  <a:srgbClr val="C00000"/>
                </a:solidFill>
              </a:rPr>
              <a:t>host addresses</a:t>
            </a:r>
          </a:p>
          <a:p>
            <a:pPr lvl="1"/>
            <a:r>
              <a:rPr lang="en-US" dirty="0"/>
              <a:t>Each host (and router) is assigned at least one of these internet addresses that uniquely identifies it</a:t>
            </a:r>
          </a:p>
          <a:p>
            <a:endParaRPr lang="en-US" dirty="0"/>
          </a:p>
          <a:p>
            <a:r>
              <a:rPr lang="en-US" dirty="0"/>
              <a:t>Provides a </a:t>
            </a:r>
            <a:r>
              <a:rPr lang="en-US" i="1" dirty="0"/>
              <a:t>delivery mechanism</a:t>
            </a:r>
          </a:p>
          <a:p>
            <a:pPr lvl="1"/>
            <a:r>
              <a:rPr lang="en-US" dirty="0"/>
              <a:t>An internet protocol defines a standard transfer unit (</a:t>
            </a:r>
            <a:r>
              <a:rPr lang="en-US" b="1" i="1" dirty="0">
                <a:solidFill>
                  <a:srgbClr val="C00000"/>
                </a:solidFill>
              </a:rPr>
              <a:t>packet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consists of </a:t>
            </a:r>
            <a:r>
              <a:rPr lang="en-US" b="1" i="1" dirty="0">
                <a:solidFill>
                  <a:srgbClr val="C00000"/>
                </a:solidFill>
              </a:rPr>
              <a:t>header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payload</a:t>
            </a:r>
          </a:p>
          <a:p>
            <a:pPr lvl="2"/>
            <a:r>
              <a:rPr lang="en-US" dirty="0"/>
              <a:t>Header: contains info such as packet size, source and destination addresses</a:t>
            </a:r>
          </a:p>
          <a:p>
            <a:pPr lvl="2"/>
            <a:r>
              <a:rPr lang="en-US" dirty="0"/>
              <a:t>Payload: contains data bits sent from source host</a:t>
            </a:r>
            <a:endParaRPr lang="en-US" i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990600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0633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1313"/>
            <a:ext cx="8839200" cy="573087"/>
          </a:xfrm>
        </p:spPr>
        <p:txBody>
          <a:bodyPr/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0784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990600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47491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47491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094814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434914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368114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115066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017186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59683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0468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368114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2818714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225114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0784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 flipV="1">
            <a:off x="6411913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 flipV="1">
            <a:off x="6411913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17" y="6030154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3713"/>
            <a:ext cx="5811837" cy="573087"/>
          </a:xfrm>
        </p:spPr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5" y="1219200"/>
            <a:ext cx="7896225" cy="4972050"/>
          </a:xfrm>
        </p:spPr>
        <p:txBody>
          <a:bodyPr/>
          <a:lstStyle/>
          <a:p>
            <a:r>
              <a:rPr lang="en-US" dirty="0"/>
              <a:t>We are glossing over a number of important questions:</a:t>
            </a:r>
          </a:p>
          <a:p>
            <a:pPr lvl="1"/>
            <a:r>
              <a:rPr lang="en-US" dirty="0"/>
              <a:t>What if different networks have different maximum frame sizes? (segmentation)</a:t>
            </a:r>
          </a:p>
          <a:p>
            <a:pPr lvl="1"/>
            <a:r>
              <a:rPr lang="en-US" dirty="0"/>
              <a:t>How do routers know where to forward frames?</a:t>
            </a:r>
          </a:p>
          <a:p>
            <a:pPr lvl="1"/>
            <a:r>
              <a:rPr lang="en-US" dirty="0"/>
              <a:t>How are routers informed when the network topology changes?</a:t>
            </a:r>
          </a:p>
          <a:p>
            <a:pPr lvl="1"/>
            <a:r>
              <a:rPr lang="en-US" dirty="0"/>
              <a:t>What if packets get lost?</a:t>
            </a:r>
          </a:p>
          <a:p>
            <a:endParaRPr lang="en-US" dirty="0"/>
          </a:p>
          <a:p>
            <a:r>
              <a:rPr lang="en-US" dirty="0"/>
              <a:t>These (and other) questions are addressed by the area of  systems known as </a:t>
            </a:r>
            <a:r>
              <a:rPr lang="en-US" i="1" dirty="0">
                <a:solidFill>
                  <a:srgbClr val="C00000"/>
                </a:solidFill>
              </a:rPr>
              <a:t>computer networking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1" y="419202"/>
            <a:ext cx="7592093" cy="762000"/>
          </a:xfrm>
        </p:spPr>
        <p:txBody>
          <a:bodyPr/>
          <a:lstStyle/>
          <a:p>
            <a:r>
              <a:rPr lang="en-US" dirty="0"/>
              <a:t>Global IP Internet (upper case)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Most famous example of an internet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Based on the TCP/IP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 (Internet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Provides </a:t>
            </a:r>
            <a:r>
              <a:rPr lang="en-US" i="1" dirty="0">
                <a:solidFill>
                  <a:srgbClr val="FF0000"/>
                </a:solidFill>
              </a:rPr>
              <a:t>basic naming scheme </a:t>
            </a:r>
            <a:r>
              <a:rPr lang="en-US" dirty="0"/>
              <a:t>and unreliable </a:t>
            </a:r>
            <a:r>
              <a:rPr lang="en-US" i="1" dirty="0">
                <a:solidFill>
                  <a:srgbClr val="FF0000"/>
                </a:solidFill>
              </a:rPr>
              <a:t>delivery capability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of packets (</a:t>
            </a:r>
            <a:r>
              <a:rPr lang="en-US" dirty="0" err="1"/>
              <a:t>datagrams</a:t>
            </a:r>
            <a:r>
              <a:rPr lang="en-US" dirty="0"/>
              <a:t>) from </a:t>
            </a:r>
            <a:r>
              <a:rPr lang="en-US" i="1" dirty="0">
                <a:solidFill>
                  <a:srgbClr val="FF0000"/>
                </a:solidFill>
              </a:rPr>
              <a:t>host-to-host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 (Unreliable Datagram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datagram delivery from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process-to-process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(Transmission Control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reliable</a:t>
            </a:r>
            <a:r>
              <a:rPr lang="en-US" dirty="0"/>
              <a:t> byte streams from </a:t>
            </a:r>
            <a:r>
              <a:rPr lang="en-US" i="1" dirty="0">
                <a:solidFill>
                  <a:srgbClr val="FF0000"/>
                </a:solidFill>
              </a:rPr>
              <a:t>process-to-process </a:t>
            </a:r>
            <a:r>
              <a:rPr lang="en-US" dirty="0"/>
              <a:t>over </a:t>
            </a:r>
            <a:r>
              <a:rPr lang="en-US" i="1" dirty="0">
                <a:solidFill>
                  <a:srgbClr val="FF0000"/>
                </a:solidFill>
              </a:rPr>
              <a:t>connections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Accessed via a mix of Unix file I/O and functions from the </a:t>
            </a:r>
            <a:r>
              <a:rPr lang="en-US" i="1" dirty="0">
                <a:solidFill>
                  <a:srgbClr val="FF0000"/>
                </a:solidFill>
              </a:rPr>
              <a:t>sockets interface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27366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66355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8128000" cy="1095375"/>
          </a:xfrm>
        </p:spPr>
        <p:txBody>
          <a:bodyPr/>
          <a:lstStyle/>
          <a:p>
            <a:pPr marL="0" indent="0"/>
            <a:r>
              <a:rPr lang="en-US" dirty="0"/>
              <a:t>Hardware and Software Organization </a:t>
            </a:r>
            <a:br>
              <a:rPr lang="en-US" dirty="0"/>
            </a:br>
            <a:r>
              <a:rPr lang="en-US" dirty="0"/>
              <a:t>of an Internet Application</a:t>
            </a: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28255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3473258" y="332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3473258" y="431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8255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8255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3473258" y="53086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2711258" y="57404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67117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7397558" y="33274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7397558" y="43180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7117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117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7397558" y="5308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454083" y="22987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client host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6306945" y="2298700"/>
            <a:ext cx="20750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server host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639570" y="3188687"/>
            <a:ext cx="1799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(system calls)</a:t>
            </a: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453833" y="4177699"/>
            <a:ext cx="20478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(interrupts)</a:t>
            </a:r>
          </a:p>
        </p:txBody>
      </p:sp>
      <p:sp>
        <p:nvSpPr>
          <p:cNvPr id="688148" name="Text Box 20"/>
          <p:cNvSpPr txBox="1">
            <a:spLocks noChangeArrowheads="1"/>
          </p:cNvSpPr>
          <p:nvPr/>
        </p:nvSpPr>
        <p:spPr bwMode="auto">
          <a:xfrm>
            <a:off x="4143784" y="2840038"/>
            <a:ext cx="11251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User code</a:t>
            </a: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143784" y="3829050"/>
            <a:ext cx="12967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Kernel code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143784" y="4697413"/>
            <a:ext cx="14872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Hardware</a:t>
            </a:r>
          </a:p>
          <a:p>
            <a:r>
              <a:rPr lang="en-US" sz="1800" i="1" dirty="0">
                <a:latin typeface="Calibri" pitchFamily="34" charset="0"/>
              </a:rPr>
              <a:t>and firmware</a:t>
            </a:r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2520758" y="34925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508058" y="44958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3087"/>
          </a:xfrm>
        </p:spPr>
        <p:txBody>
          <a:bodyPr/>
          <a:lstStyle/>
          <a:p>
            <a:r>
              <a:rPr lang="en-US"/>
              <a:t>A Programmer’s View of the Internet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i="1" dirty="0">
                <a:solidFill>
                  <a:srgbClr val="C00000"/>
                </a:solidFill>
              </a:rPr>
              <a:t>IP 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128.2.203.179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i="1" dirty="0">
                <a:solidFill>
                  <a:srgbClr val="C00000"/>
                </a:solidFill>
              </a:rPr>
              <a:t>domain names</a:t>
            </a:r>
          </a:p>
          <a:p>
            <a:pPr lvl="1"/>
            <a:r>
              <a:rPr lang="en-US" dirty="0"/>
              <a:t>128.2.217.3 is mapped to  www.cs.cmu.edu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i="1" dirty="0">
                <a:solidFill>
                  <a:srgbClr val="C00000"/>
                </a:solidFill>
              </a:rPr>
              <a:t>connection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495926"/>
          </a:xfrm>
        </p:spPr>
        <p:txBody>
          <a:bodyPr/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01513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IPv6 traffic at Google</a:t>
            </a:r>
          </a:p>
        </p:txBody>
      </p:sp>
    </p:spTree>
    <p:extLst>
      <p:ext uri="{BB962C8B-B14F-4D97-AF65-F5344CB8AC3E}">
        <p14:creationId xmlns:p14="http://schemas.microsoft.com/office/powerpoint/2010/main" val="57077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5976938" cy="573087"/>
          </a:xfrm>
        </p:spPr>
        <p:txBody>
          <a:bodyPr/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99" y="1159476"/>
            <a:ext cx="8281987" cy="2133600"/>
          </a:xfrm>
        </p:spPr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440724" y="3533475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 / 15-513/14-513: Introduction to Computer Systems</a:t>
            </a:r>
            <a:br>
              <a:rPr lang="en-US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6,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/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functions (described later) to convert between IP addresses and dotted decimal format.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/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/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 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 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(Output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376944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371600" y="1828800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www.twitter.com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62000" y="5915570"/>
            <a:ext cx="6400800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(No Address given)</a:t>
            </a:r>
          </a:p>
        </p:txBody>
      </p:sp>
    </p:spTree>
    <p:extLst>
      <p:ext uri="{BB962C8B-B14F-4D97-AF65-F5344CB8AC3E}">
        <p14:creationId xmlns:p14="http://schemas.microsoft.com/office/powerpoint/2010/main" val="1023059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51" y="417513"/>
            <a:ext cx="6777038" cy="573087"/>
          </a:xfrm>
        </p:spPr>
        <p:txBody>
          <a:bodyPr/>
          <a:lstStyle/>
          <a:p>
            <a:r>
              <a:rPr lang="en-US" dirty="0"/>
              <a:t>(3) Internet Connections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116228"/>
            <a:ext cx="8307387" cy="5484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i="1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. Each connection is: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 dirty="0"/>
              <a:t>Point-to-point</a:t>
            </a:r>
            <a:r>
              <a:rPr lang="en-US" dirty="0"/>
              <a:t>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Full-duplex</a:t>
            </a:r>
            <a:r>
              <a:rPr lang="en-US" dirty="0"/>
              <a:t>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Reliable</a:t>
            </a:r>
            <a:r>
              <a:rPr lang="en-US" dirty="0"/>
              <a:t>: stream of bytes sent by the source is eventually received by the destination in the same order it was sent. </a:t>
            </a:r>
          </a:p>
          <a:p>
            <a:pPr marL="0" indent="0">
              <a:lnSpc>
                <a:spcPct val="85000"/>
              </a:lnSpc>
              <a:buNone/>
            </a:pPr>
            <a:endParaRPr lang="en-US" i="1" dirty="0"/>
          </a:p>
          <a:p>
            <a:pPr>
              <a:lnSpc>
                <a:spcPct val="85000"/>
              </a:lnSpc>
            </a:pPr>
            <a:r>
              <a:rPr lang="en-US" i="1" dirty="0"/>
              <a:t>A </a:t>
            </a:r>
            <a:r>
              <a:rPr lang="en-US" i="1" dirty="0">
                <a:solidFill>
                  <a:srgbClr val="C00000"/>
                </a:solidFill>
              </a:rPr>
              <a:t>socket</a:t>
            </a:r>
            <a:r>
              <a:rPr lang="en-US" dirty="0"/>
              <a:t>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Socket address </a:t>
            </a:r>
            <a:r>
              <a:rPr lang="en-US" dirty="0"/>
              <a:t>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 pair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port</a:t>
            </a:r>
            <a:r>
              <a:rPr lang="en-US" dirty="0"/>
              <a:t> is a 16-bit integer that identifies a process: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Ephemeral port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Well-known port: </a:t>
            </a:r>
            <a:r>
              <a:rPr lang="en-US" dirty="0"/>
              <a:t>Associated with some </a:t>
            </a:r>
            <a:r>
              <a:rPr lang="en-US" i="1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93713"/>
            <a:ext cx="7158038" cy="573087"/>
          </a:xfrm>
        </p:spPr>
        <p:txBody>
          <a:bodyPr/>
          <a:lstStyle/>
          <a:p>
            <a:r>
              <a:rPr lang="en-US"/>
              <a:t>A Client-Server Transaction</a:t>
            </a:r>
          </a:p>
        </p:txBody>
      </p:sp>
      <p:sp>
        <p:nvSpPr>
          <p:cNvPr id="678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6286" y="1219200"/>
            <a:ext cx="8701087" cy="2055812"/>
          </a:xfrm>
        </p:spPr>
        <p:txBody>
          <a:bodyPr/>
          <a:lstStyle/>
          <a:p>
            <a:r>
              <a:rPr lang="en-US" dirty="0"/>
              <a:t>Most network applications are based on the client-server model: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server</a:t>
            </a:r>
            <a:r>
              <a:rPr lang="en-US" dirty="0"/>
              <a:t> process and one or more </a:t>
            </a:r>
            <a:r>
              <a:rPr lang="en-US" b="1" i="1" dirty="0">
                <a:solidFill>
                  <a:srgbClr val="C00000"/>
                </a:solidFill>
              </a:rPr>
              <a:t>client</a:t>
            </a:r>
            <a:r>
              <a:rPr lang="en-US" i="1" dirty="0"/>
              <a:t> </a:t>
            </a:r>
            <a:r>
              <a:rPr lang="en-US" dirty="0"/>
              <a:t>processes</a:t>
            </a:r>
          </a:p>
          <a:p>
            <a:pPr lvl="1"/>
            <a:r>
              <a:rPr lang="en-US" dirty="0"/>
              <a:t>Server manages some </a:t>
            </a:r>
            <a:r>
              <a:rPr lang="en-US" b="1" i="1" dirty="0">
                <a:solidFill>
                  <a:srgbClr val="C00000"/>
                </a:solidFill>
              </a:rPr>
              <a:t>resource</a:t>
            </a:r>
            <a:endParaRPr lang="en-US" dirty="0"/>
          </a:p>
          <a:p>
            <a:pPr lvl="1"/>
            <a:r>
              <a:rPr lang="en-US" dirty="0"/>
              <a:t>Server provides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service</a:t>
            </a:r>
            <a:r>
              <a:rPr lang="en-US" dirty="0"/>
              <a:t> by manipulating resource for clients</a:t>
            </a:r>
          </a:p>
          <a:p>
            <a:pPr lvl="1"/>
            <a:r>
              <a:rPr lang="en-US" dirty="0"/>
              <a:t>Server activated by request from client (vending machine analogy)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15922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51736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225" y="3994527"/>
            <a:ext cx="2560637" cy="369332"/>
            <a:chOff x="2689225" y="3994527"/>
            <a:chExt cx="2560637" cy="369332"/>
          </a:xfrm>
        </p:grpSpPr>
        <p:sp>
          <p:nvSpPr>
            <p:cNvPr id="678916" name="Line 4"/>
            <p:cNvSpPr>
              <a:spLocks noChangeShapeType="1"/>
            </p:cNvSpPr>
            <p:nvPr/>
          </p:nvSpPr>
          <p:spPr bwMode="auto">
            <a:xfrm flipH="1">
              <a:off x="2689225" y="43485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18" name="Text Box 6"/>
            <p:cNvSpPr txBox="1">
              <a:spLocks noChangeArrowheads="1"/>
            </p:cNvSpPr>
            <p:nvPr/>
          </p:nvSpPr>
          <p:spPr bwMode="auto">
            <a:xfrm>
              <a:off x="2811645" y="3994527"/>
              <a:ext cx="232948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1. Client sends 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1925" y="4793039"/>
            <a:ext cx="2632075" cy="382032"/>
            <a:chOff x="2701925" y="4793039"/>
            <a:chExt cx="2632075" cy="382032"/>
          </a:xfrm>
        </p:grpSpPr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2701925" y="47930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21" name="Text Box 9"/>
            <p:cNvSpPr txBox="1">
              <a:spLocks noChangeArrowheads="1"/>
            </p:cNvSpPr>
            <p:nvPr/>
          </p:nvSpPr>
          <p:spPr bwMode="auto">
            <a:xfrm>
              <a:off x="2805295" y="4805739"/>
              <a:ext cx="252870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3. Server sends response</a:t>
              </a:r>
            </a:p>
          </p:txBody>
        </p:sp>
      </p:grp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609600" y="4745414"/>
            <a:ext cx="104227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4. Client 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handles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9825" y="4567614"/>
            <a:ext cx="1077987" cy="1110655"/>
            <a:chOff x="6219825" y="4567614"/>
            <a:chExt cx="1077987" cy="1110655"/>
          </a:xfrm>
        </p:grpSpPr>
        <p:sp>
          <p:nvSpPr>
            <p:cNvPr id="678919" name="Text Box 7"/>
            <p:cNvSpPr txBox="1">
              <a:spLocks noChangeArrowheads="1"/>
            </p:cNvSpPr>
            <p:nvPr/>
          </p:nvSpPr>
          <p:spPr bwMode="auto">
            <a:xfrm>
              <a:off x="6219825" y="4754939"/>
              <a:ext cx="1077987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2. Server 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handles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678923" name="Line 11"/>
            <p:cNvSpPr>
              <a:spLocks noChangeShapeType="1"/>
            </p:cNvSpPr>
            <p:nvPr/>
          </p:nvSpPr>
          <p:spPr bwMode="auto">
            <a:xfrm>
              <a:off x="6380162" y="4567614"/>
              <a:ext cx="836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7216775" y="4264402"/>
            <a:ext cx="1089025" cy="56991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Resource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1806281" y="5906869"/>
            <a:ext cx="558511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Note: clients and servers are processes running on hosts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(can be the same or different hosts)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04042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25775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158054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Unbuffered RIO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2" name="Rectangle 52"/>
          <p:cNvSpPr>
            <a:spLocks noGrp="1" noChangeArrowheads="1"/>
          </p:cNvSpPr>
          <p:nvPr>
            <p:ph type="title"/>
          </p:nvPr>
        </p:nvSpPr>
        <p:spPr>
          <a:xfrm>
            <a:off x="350838" y="285750"/>
            <a:ext cx="8716962" cy="781050"/>
          </a:xfrm>
        </p:spPr>
        <p:txBody>
          <a:bodyPr/>
          <a:lstStyle/>
          <a:p>
            <a:r>
              <a:rPr lang="en-US" dirty="0"/>
              <a:t>Hardware Organization of a Network Host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968375" y="990600"/>
            <a:ext cx="10326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 chip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702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22595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6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Courier New" pitchFamily="49" charset="0"/>
              </a:rPr>
              <a:t>typedef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46549" y="3570982"/>
            <a:ext cx="610936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5165308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94792" y="482875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sa_family</a:t>
            </a: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38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93507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328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7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3" y="4038600"/>
            <a:ext cx="8188077" cy="17526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returned by </a:t>
            </a:r>
            <a:r>
              <a:rPr lang="en-US" dirty="0" err="1"/>
              <a:t>getaddrinfo</a:t>
            </a:r>
            <a:r>
              <a:rPr lang="en-US" dirty="0"/>
              <a:t> contains arguments that can be passed directly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function.</a:t>
            </a:r>
          </a:p>
          <a:p>
            <a:r>
              <a:rPr lang="en-US" dirty="0"/>
              <a:t>Also points to a socket address </a:t>
            </a:r>
            <a:r>
              <a:rPr lang="en-US" dirty="0" err="1"/>
              <a:t>struct</a:t>
            </a:r>
            <a:r>
              <a:rPr lang="en-US" dirty="0"/>
              <a:t> that can be passed directly to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>
                <a:latin typeface="+mn-lt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bind </a:t>
            </a:r>
            <a:r>
              <a:rPr lang="en-US" dirty="0">
                <a:latin typeface="+mn-lt"/>
                <a:cs typeface="Courier New"/>
              </a:rPr>
              <a:t>functions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33143"/>
            <a:ext cx="8458200" cy="240065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Hints argument flags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ai_family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First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ai_socktype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Second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ai_protocol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Third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ai_canonname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Canonical host name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ai_addrlen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Size of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sockaddr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address structure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ai_next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next item in linked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};</a:t>
            </a:r>
            <a:endParaRPr lang="is-IS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6620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183586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3570982"/>
            <a:ext cx="8610600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getnameinfo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SA *</a:t>
            </a:r>
            <a:r>
              <a:rPr lang="en-US" sz="1600" dirty="0" err="1">
                <a:latin typeface="Courier New" pitchFamily="49" charset="0"/>
              </a:rPr>
              <a:t>sa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salen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char *host,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hostlen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r>
              <a:rPr lang="en-US" sz="1600" dirty="0">
                <a:latin typeface="Courier New" pitchFamily="49" charset="0"/>
              </a:rPr>
              <a:t>                char *</a:t>
            </a:r>
            <a:r>
              <a:rPr lang="en-US" sz="1600" dirty="0" err="1">
                <a:latin typeface="Courier New" pitchFamily="49" charset="0"/>
              </a:rPr>
              <a:t>serv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servlen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flags);        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421438" cy="573087"/>
          </a:xfrm>
        </p:spPr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99" y="121920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network</a:t>
            </a:r>
            <a:r>
              <a:rPr lang="en-US" dirty="0"/>
              <a:t> is a hierarchical system of boxes and wires organized by geographical proximity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/>
              <a:t> (System Area Network) spans cluster or machine 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Switched Ethernet, Quadrics QSW,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(Local Area Network)  spans a building or campus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Ethernet is most prominent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 (Wide Area Network) spans country or world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high-speed point-to-point phone lines</a:t>
            </a:r>
          </a:p>
          <a:p>
            <a:pPr>
              <a:spcBef>
                <a:spcPts val="18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internetwork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  <a:r>
              <a:rPr lang="en-US" i="1" dirty="0"/>
              <a:t>) </a:t>
            </a:r>
            <a:r>
              <a:rPr lang="en-US" dirty="0"/>
              <a:t>is an interconnected set of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Global IP Internet (uppercase “I”) is the most famous example of an internet (lowercase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  <a:p>
            <a:pPr>
              <a:spcBef>
                <a:spcPts val="1800"/>
              </a:spcBef>
            </a:pPr>
            <a:r>
              <a:rPr lang="en-US" dirty="0"/>
              <a:t>Let’s see how an internet is built from the ground up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C11F2-18E7-42DE-8490-7457A91A62F9}"/>
              </a:ext>
            </a:extLst>
          </p:cNvPr>
          <p:cNvSpPr txBox="1"/>
          <p:nvPr/>
        </p:nvSpPr>
        <p:spPr>
          <a:xfrm>
            <a:off x="4156416" y="6324600"/>
            <a:ext cx="49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 Not to be confused with a Storage Area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066" y="1817906"/>
            <a:ext cx="8708334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records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hints.ai_family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AF_INET;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IPv4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Connections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!=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error: %s\n"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gai_strerror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296" y="572118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9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392" y="2133600"/>
            <a:ext cx="8214208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and display each IP address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flags = NI_NUMERICHOST;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Display address instead of name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0, flags);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 buf);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749" y="5057477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8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2607:f8b0:4004:802::200e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393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for host and service conversion</a:t>
            </a:r>
          </a:p>
          <a:p>
            <a:r>
              <a:rPr lang="en-US" dirty="0"/>
              <a:t>Writing clients and servers</a:t>
            </a:r>
          </a:p>
          <a:p>
            <a:r>
              <a:rPr lang="en-US" dirty="0"/>
              <a:t>Writing Web servers!</a:t>
            </a:r>
          </a:p>
        </p:txBody>
      </p:sp>
    </p:spTree>
    <p:extLst>
      <p:ext uri="{BB962C8B-B14F-4D97-AF65-F5344CB8AC3E}">
        <p14:creationId xmlns:p14="http://schemas.microsoft.com/office/powerpoint/2010/main" val="81260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8358" y="3671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3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8703"/>
            <a:ext cx="6477000" cy="573087"/>
          </a:xfrm>
        </p:spPr>
        <p:txBody>
          <a:bodyPr lIns="91294" tIns="45647" rIns="91294" bIns="45647" anchor="t"/>
          <a:lstStyle/>
          <a:p>
            <a:r>
              <a:rPr lang="en-US"/>
              <a:t>Basic Internet Components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49" y="1295400"/>
            <a:ext cx="8502951" cy="4953000"/>
          </a:xfrm>
        </p:spPr>
        <p:txBody>
          <a:bodyPr lIns="91294" tIns="45647" rIns="91294" bIns="45647"/>
          <a:lstStyle/>
          <a:p>
            <a:r>
              <a:rPr lang="en-US" dirty="0"/>
              <a:t>Internet backbone:</a:t>
            </a:r>
          </a:p>
          <a:p>
            <a:pPr lvl="1"/>
            <a:r>
              <a:rPr lang="en-US" dirty="0"/>
              <a:t>collection of routers (nationwide or worldwide) connected by high-speed point-to-point networks</a:t>
            </a:r>
          </a:p>
          <a:p>
            <a:r>
              <a:rPr lang="en-US" dirty="0"/>
              <a:t>Internet Exchange Points (IXP):</a:t>
            </a:r>
          </a:p>
          <a:p>
            <a:pPr lvl="1"/>
            <a:r>
              <a:rPr lang="en-US" dirty="0"/>
              <a:t>router that connects multiple backbones (often referred to as peers)</a:t>
            </a:r>
          </a:p>
          <a:p>
            <a:pPr lvl="1"/>
            <a:r>
              <a:rPr lang="en-US" dirty="0"/>
              <a:t>Also called Network Access Points (NAP)</a:t>
            </a:r>
          </a:p>
          <a:p>
            <a:r>
              <a:rPr lang="en-US" dirty="0"/>
              <a:t>Regional networks:</a:t>
            </a:r>
          </a:p>
          <a:p>
            <a:pPr lvl="1"/>
            <a:r>
              <a:rPr lang="en-US" dirty="0"/>
              <a:t>smaller backbones that cover smaller geographical areas </a:t>
            </a:r>
            <a:br>
              <a:rPr lang="en-US" dirty="0"/>
            </a:br>
            <a:r>
              <a:rPr lang="en-US" dirty="0"/>
              <a:t>(e.g., cities or states) </a:t>
            </a:r>
          </a:p>
          <a:p>
            <a:r>
              <a:rPr lang="en-US" dirty="0"/>
              <a:t>Point of presence (POP):</a:t>
            </a:r>
          </a:p>
          <a:p>
            <a:pPr lvl="1"/>
            <a:r>
              <a:rPr lang="en-US" dirty="0"/>
              <a:t>machine that is connected to the Internet</a:t>
            </a:r>
          </a:p>
          <a:p>
            <a:r>
              <a:rPr lang="en-US" dirty="0"/>
              <a:t>Internet Service Providers (ISPs):</a:t>
            </a:r>
          </a:p>
          <a:p>
            <a:pPr lvl="1"/>
            <a:r>
              <a:rPr lang="en-US" dirty="0"/>
              <a:t>provide dial-up or direct access to POPs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4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Internet Connection Hierarchy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712473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998348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171132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973763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456247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3136900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5447421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7350125" y="32559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5878513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0" name="Text Box 12"/>
          <p:cNvSpPr txBox="1">
            <a:spLocks noChangeArrowheads="1"/>
          </p:cNvSpPr>
          <p:nvPr/>
        </p:nvSpPr>
        <p:spPr bwMode="auto">
          <a:xfrm>
            <a:off x="6629400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6164263" y="2709863"/>
            <a:ext cx="446087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 flipH="1" flipV="1">
            <a:off x="6772275" y="2709863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 flipH="1" flipV="1">
            <a:off x="6924675" y="2709863"/>
            <a:ext cx="83661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 flipH="1" flipV="1">
            <a:off x="5799138" y="1658938"/>
            <a:ext cx="8112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 flipV="1">
            <a:off x="4373563" y="1658938"/>
            <a:ext cx="2236787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 flipV="1">
            <a:off x="3729038" y="1658938"/>
            <a:ext cx="2206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 flipV="1">
            <a:off x="3729038" y="1658938"/>
            <a:ext cx="1825625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8" name="Line 20"/>
          <p:cNvSpPr>
            <a:spLocks noChangeShapeType="1"/>
          </p:cNvSpPr>
          <p:nvPr/>
        </p:nvSpPr>
        <p:spPr bwMode="auto">
          <a:xfrm flipH="1" flipV="1">
            <a:off x="2947988" y="1658938"/>
            <a:ext cx="78105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H="1" flipV="1">
            <a:off x="4184650" y="1658938"/>
            <a:ext cx="1049338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2282825" y="1658938"/>
            <a:ext cx="665163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982663" y="4183063"/>
            <a:ext cx="143159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Regional net </a:t>
            </a:r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1749425" y="2709863"/>
            <a:ext cx="51117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4451350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94798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3700463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6" name="Line 28"/>
          <p:cNvSpPr>
            <a:spLocks noChangeShapeType="1"/>
          </p:cNvSpPr>
          <p:nvPr/>
        </p:nvSpPr>
        <p:spPr bwMode="auto">
          <a:xfrm flipV="1">
            <a:off x="3233738" y="2724150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 flipH="1" flipV="1">
            <a:off x="3843338" y="2724150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 flipH="1" flipV="1">
            <a:off x="3995738" y="2724150"/>
            <a:ext cx="83661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117475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836613" y="4564063"/>
            <a:ext cx="6540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 flipV="1">
            <a:off x="1490663" y="4564063"/>
            <a:ext cx="16192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45720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3" name="Text Box 35"/>
          <p:cNvSpPr txBox="1">
            <a:spLocks noChangeArrowheads="1"/>
          </p:cNvSpPr>
          <p:nvPr/>
        </p:nvSpPr>
        <p:spPr bwMode="auto">
          <a:xfrm>
            <a:off x="2522538" y="5932488"/>
            <a:ext cx="158246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Small Business</a:t>
            </a:r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 flipV="1">
            <a:off x="3424238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>
            <a:off x="5643563" y="4183063"/>
            <a:ext cx="1354838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Big Business</a:t>
            </a:r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6164263" y="3608388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 flipH="1" flipV="1">
            <a:off x="4832350" y="3608388"/>
            <a:ext cx="133191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8" name="Text Box 40"/>
          <p:cNvSpPr txBox="1">
            <a:spLocks noChangeArrowheads="1"/>
          </p:cNvSpPr>
          <p:nvPr/>
        </p:nvSpPr>
        <p:spPr bwMode="auto">
          <a:xfrm>
            <a:off x="3760788" y="4183063"/>
            <a:ext cx="47799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</a:t>
            </a:r>
          </a:p>
        </p:txBody>
      </p:sp>
      <p:sp>
        <p:nvSpPr>
          <p:cNvPr id="693289" name="Line 41"/>
          <p:cNvSpPr>
            <a:spLocks noChangeShapeType="1"/>
          </p:cNvSpPr>
          <p:nvPr/>
        </p:nvSpPr>
        <p:spPr bwMode="auto">
          <a:xfrm flipH="1" flipV="1">
            <a:off x="4032250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0" name="Text Box 42"/>
          <p:cNvSpPr txBox="1">
            <a:spLocks noChangeArrowheads="1"/>
          </p:cNvSpPr>
          <p:nvPr/>
        </p:nvSpPr>
        <p:spPr bwMode="auto">
          <a:xfrm>
            <a:off x="4603750" y="51101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91" name="Text Box 43"/>
          <p:cNvSpPr txBox="1">
            <a:spLocks noChangeArrowheads="1"/>
          </p:cNvSpPr>
          <p:nvPr/>
        </p:nvSpPr>
        <p:spPr bwMode="auto">
          <a:xfrm>
            <a:off x="3132138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2" name="Text Box 44"/>
          <p:cNvSpPr txBox="1">
            <a:spLocks noChangeArrowheads="1"/>
          </p:cNvSpPr>
          <p:nvPr/>
        </p:nvSpPr>
        <p:spPr bwMode="auto">
          <a:xfrm>
            <a:off x="388461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3" name="Line 45"/>
          <p:cNvSpPr>
            <a:spLocks noChangeShapeType="1"/>
          </p:cNvSpPr>
          <p:nvPr/>
        </p:nvSpPr>
        <p:spPr bwMode="auto">
          <a:xfrm flipV="1">
            <a:off x="3417888" y="4549775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4" name="Line 46"/>
          <p:cNvSpPr>
            <a:spLocks noChangeShapeType="1"/>
          </p:cNvSpPr>
          <p:nvPr/>
        </p:nvSpPr>
        <p:spPr bwMode="auto">
          <a:xfrm flipH="1" flipV="1">
            <a:off x="4025900" y="4549775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5" name="Line 47"/>
          <p:cNvSpPr>
            <a:spLocks noChangeShapeType="1"/>
          </p:cNvSpPr>
          <p:nvPr/>
        </p:nvSpPr>
        <p:spPr bwMode="auto">
          <a:xfrm flipH="1" flipV="1">
            <a:off x="4178300" y="4549775"/>
            <a:ext cx="8382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6" name="Line 48"/>
          <p:cNvSpPr>
            <a:spLocks noChangeShapeType="1"/>
          </p:cNvSpPr>
          <p:nvPr/>
        </p:nvSpPr>
        <p:spPr bwMode="auto">
          <a:xfrm flipH="1">
            <a:off x="6296025" y="4521200"/>
            <a:ext cx="24765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7" name="Text Box 49"/>
          <p:cNvSpPr txBox="1">
            <a:spLocks noChangeArrowheads="1"/>
          </p:cNvSpPr>
          <p:nvPr/>
        </p:nvSpPr>
        <p:spPr bwMode="auto">
          <a:xfrm>
            <a:off x="601186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8" name="Text Box 50"/>
          <p:cNvSpPr txBox="1">
            <a:spLocks noChangeArrowheads="1"/>
          </p:cNvSpPr>
          <p:nvPr/>
        </p:nvSpPr>
        <p:spPr bwMode="auto">
          <a:xfrm>
            <a:off x="5205413" y="5932488"/>
            <a:ext cx="1535272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 err="1">
                <a:latin typeface="Calibri" pitchFamily="34" charset="0"/>
              </a:rPr>
              <a:t>Pgh</a:t>
            </a:r>
            <a:r>
              <a:rPr lang="en-US" sz="1800" dirty="0">
                <a:latin typeface="Calibri" pitchFamily="34" charset="0"/>
              </a:rPr>
              <a:t> employee</a:t>
            </a:r>
          </a:p>
        </p:txBody>
      </p:sp>
      <p:sp>
        <p:nvSpPr>
          <p:cNvPr id="693299" name="Line 51"/>
          <p:cNvSpPr>
            <a:spLocks noChangeShapeType="1"/>
          </p:cNvSpPr>
          <p:nvPr/>
        </p:nvSpPr>
        <p:spPr bwMode="auto">
          <a:xfrm flipH="1">
            <a:off x="6011863" y="5384800"/>
            <a:ext cx="15240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0" name="Text Box 52"/>
          <p:cNvSpPr txBox="1">
            <a:spLocks noChangeArrowheads="1"/>
          </p:cNvSpPr>
          <p:nvPr/>
        </p:nvSpPr>
        <p:spPr bwMode="auto">
          <a:xfrm>
            <a:off x="6096000" y="5410200"/>
            <a:ext cx="758521" cy="52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Cable</a:t>
            </a:r>
          </a:p>
          <a:p>
            <a:pPr algn="ctr" defTabSz="912813"/>
            <a:r>
              <a:rPr lang="en-US" sz="1400" dirty="0">
                <a:latin typeface="Calibri" pitchFamily="34" charset="0"/>
              </a:rPr>
              <a:t>modem</a:t>
            </a:r>
          </a:p>
        </p:txBody>
      </p:sp>
      <p:sp>
        <p:nvSpPr>
          <p:cNvPr id="693301" name="Line 53"/>
          <p:cNvSpPr>
            <a:spLocks noChangeShapeType="1"/>
          </p:cNvSpPr>
          <p:nvPr/>
        </p:nvSpPr>
        <p:spPr bwMode="auto">
          <a:xfrm>
            <a:off x="7350125" y="5384800"/>
            <a:ext cx="144463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2" name="Text Box 54"/>
          <p:cNvSpPr txBox="1">
            <a:spLocks noChangeArrowheads="1"/>
          </p:cNvSpPr>
          <p:nvPr/>
        </p:nvSpPr>
        <p:spPr bwMode="auto">
          <a:xfrm>
            <a:off x="6999288" y="5932488"/>
            <a:ext cx="144710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DC employee</a:t>
            </a:r>
          </a:p>
        </p:txBody>
      </p:sp>
      <p:sp>
        <p:nvSpPr>
          <p:cNvPr id="693303" name="Text Box 55"/>
          <p:cNvSpPr txBox="1">
            <a:spLocks noChangeArrowheads="1"/>
          </p:cNvSpPr>
          <p:nvPr/>
        </p:nvSpPr>
        <p:spPr bwMode="auto">
          <a:xfrm>
            <a:off x="6829425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4" name="Line 56"/>
          <p:cNvSpPr>
            <a:spLocks noChangeShapeType="1"/>
          </p:cNvSpPr>
          <p:nvPr/>
        </p:nvSpPr>
        <p:spPr bwMode="auto">
          <a:xfrm>
            <a:off x="6772275" y="4549775"/>
            <a:ext cx="388938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5" name="Text Box 57"/>
          <p:cNvSpPr txBox="1">
            <a:spLocks noChangeArrowheads="1"/>
          </p:cNvSpPr>
          <p:nvPr/>
        </p:nvSpPr>
        <p:spPr bwMode="auto">
          <a:xfrm>
            <a:off x="5707063" y="3713163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T3</a:t>
            </a:r>
          </a:p>
        </p:txBody>
      </p:sp>
      <p:sp>
        <p:nvSpPr>
          <p:cNvPr id="693306" name="Text Box 58"/>
          <p:cNvSpPr txBox="1">
            <a:spLocks noChangeArrowheads="1"/>
          </p:cNvSpPr>
          <p:nvPr/>
        </p:nvSpPr>
        <p:spPr bwMode="auto">
          <a:xfrm>
            <a:off x="3390900" y="5578475"/>
            <a:ext cx="404258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 </a:t>
            </a:r>
          </a:p>
        </p:txBody>
      </p:sp>
      <p:sp>
        <p:nvSpPr>
          <p:cNvPr id="693307" name="Text Box 59"/>
          <p:cNvSpPr txBox="1">
            <a:spLocks noChangeArrowheads="1"/>
          </p:cNvSpPr>
          <p:nvPr/>
        </p:nvSpPr>
        <p:spPr bwMode="auto">
          <a:xfrm>
            <a:off x="192088" y="5946775"/>
            <a:ext cx="2035857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 (for individuals)</a:t>
            </a:r>
          </a:p>
        </p:txBody>
      </p:sp>
      <p:sp>
        <p:nvSpPr>
          <p:cNvPr id="693308" name="Text Box 60"/>
          <p:cNvSpPr txBox="1">
            <a:spLocks noChangeArrowheads="1"/>
          </p:cNvSpPr>
          <p:nvPr/>
        </p:nvSpPr>
        <p:spPr bwMode="auto">
          <a:xfrm>
            <a:off x="140493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9" name="Line 61"/>
          <p:cNvSpPr>
            <a:spLocks noChangeShapeType="1"/>
          </p:cNvSpPr>
          <p:nvPr/>
        </p:nvSpPr>
        <p:spPr bwMode="auto">
          <a:xfrm flipH="1" flipV="1">
            <a:off x="1749425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0" name="Line 62"/>
          <p:cNvSpPr>
            <a:spLocks noChangeShapeType="1"/>
          </p:cNvSpPr>
          <p:nvPr/>
        </p:nvSpPr>
        <p:spPr bwMode="auto">
          <a:xfrm flipV="1">
            <a:off x="723900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1" name="Text Box 63"/>
          <p:cNvSpPr txBox="1">
            <a:spLocks noChangeArrowheads="1"/>
          </p:cNvSpPr>
          <p:nvPr/>
        </p:nvSpPr>
        <p:spPr bwMode="auto">
          <a:xfrm>
            <a:off x="7473950" y="5476875"/>
            <a:ext cx="458760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DSL</a:t>
            </a:r>
          </a:p>
        </p:txBody>
      </p:sp>
      <p:sp>
        <p:nvSpPr>
          <p:cNvPr id="693312" name="Text Box 64"/>
          <p:cNvSpPr txBox="1">
            <a:spLocks noChangeArrowheads="1"/>
          </p:cNvSpPr>
          <p:nvPr/>
        </p:nvSpPr>
        <p:spPr bwMode="auto">
          <a:xfrm>
            <a:off x="700088" y="5578475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</a:t>
            </a:r>
          </a:p>
        </p:txBody>
      </p:sp>
      <p:sp>
        <p:nvSpPr>
          <p:cNvPr id="693313" name="Text Box 65"/>
          <p:cNvSpPr txBox="1">
            <a:spLocks noChangeArrowheads="1"/>
          </p:cNvSpPr>
          <p:nvPr/>
        </p:nvSpPr>
        <p:spPr bwMode="auto">
          <a:xfrm>
            <a:off x="7569200" y="1981200"/>
            <a:ext cx="119917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Colocation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sites</a:t>
            </a:r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 flipH="1">
            <a:off x="7837488" y="2571750"/>
            <a:ext cx="319087" cy="7048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 flipV="1">
            <a:off x="2804982" y="2539314"/>
            <a:ext cx="381000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6" name="Text Box 68"/>
          <p:cNvSpPr txBox="1">
            <a:spLocks noChangeArrowheads="1"/>
          </p:cNvSpPr>
          <p:nvPr/>
        </p:nvSpPr>
        <p:spPr bwMode="auto">
          <a:xfrm>
            <a:off x="-43231" y="1066800"/>
            <a:ext cx="159525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Private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“peering”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agreements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between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two backbone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companies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often bypass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IXP</a:t>
            </a:r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1385888" y="1981200"/>
            <a:ext cx="16621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 flipH="1">
            <a:off x="7239000" y="2590800"/>
            <a:ext cx="838200" cy="762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Structure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7388" cy="5224463"/>
          </a:xfrm>
        </p:spPr>
        <p:txBody>
          <a:bodyPr/>
          <a:lstStyle/>
          <a:p>
            <a:r>
              <a:rPr lang="en-US" dirty="0"/>
              <a:t>IP (V4) Address space divided into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ID Written in form </a:t>
            </a:r>
            <a:r>
              <a:rPr lang="en-US" dirty="0" err="1"/>
              <a:t>w.x.y.z</a:t>
            </a:r>
            <a:r>
              <a:rPr lang="en-US" dirty="0"/>
              <a:t>/n</a:t>
            </a:r>
          </a:p>
          <a:p>
            <a:pPr lvl="1"/>
            <a:r>
              <a:rPr lang="en-US" dirty="0"/>
              <a:t>n = number of bits in host address</a:t>
            </a:r>
          </a:p>
          <a:p>
            <a:pPr lvl="1"/>
            <a:r>
              <a:rPr lang="en-US" dirty="0"/>
              <a:t>E.g., CMU written as 128.2.0.0/16</a:t>
            </a:r>
          </a:p>
          <a:p>
            <a:pPr lvl="2"/>
            <a:r>
              <a:rPr lang="en-US" dirty="0"/>
              <a:t>Class B address</a:t>
            </a:r>
          </a:p>
          <a:p>
            <a:r>
              <a:rPr lang="en-US" dirty="0" err="1"/>
              <a:t>Unrouted</a:t>
            </a:r>
            <a:r>
              <a:rPr lang="en-US" dirty="0"/>
              <a:t> (private) IP addresses: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10.0.0.0/8   172.16.0.0/12   192.168.0.0/16</a:t>
            </a: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1454150" y="1981200"/>
            <a:ext cx="652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A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6" name="Rectangle 40"/>
          <p:cNvSpPr>
            <a:spLocks noChangeArrowheads="1"/>
          </p:cNvSpPr>
          <p:nvPr/>
        </p:nvSpPr>
        <p:spPr bwMode="auto">
          <a:xfrm>
            <a:off x="1454150" y="2362200"/>
            <a:ext cx="64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B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447800" y="2743200"/>
            <a:ext cx="64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C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8" name="Rectangle 42"/>
          <p:cNvSpPr>
            <a:spLocks noChangeArrowheads="1"/>
          </p:cNvSpPr>
          <p:nvPr/>
        </p:nvSpPr>
        <p:spPr bwMode="auto">
          <a:xfrm>
            <a:off x="1447800" y="3124200"/>
            <a:ext cx="66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9" name="Rectangle 43"/>
          <p:cNvSpPr>
            <a:spLocks noChangeArrowheads="1"/>
          </p:cNvSpPr>
          <p:nvPr/>
        </p:nvSpPr>
        <p:spPr bwMode="auto">
          <a:xfrm>
            <a:off x="1454150" y="3505200"/>
            <a:ext cx="631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E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00" name="Rectangle 44"/>
          <p:cNvSpPr>
            <a:spLocks noChangeArrowheads="1"/>
          </p:cNvSpPr>
          <p:nvPr/>
        </p:nvSpPr>
        <p:spPr bwMode="auto">
          <a:xfrm>
            <a:off x="2331590" y="1727886"/>
            <a:ext cx="5043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0 1 2 3          8                   16                   24                    31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37" name="Rectangle 81"/>
          <p:cNvSpPr>
            <a:spLocks noChangeArrowheads="1"/>
          </p:cNvSpPr>
          <p:nvPr/>
        </p:nvSpPr>
        <p:spPr bwMode="auto">
          <a:xfrm>
            <a:off x="2292056" y="198120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10739" name="Rectangle 83"/>
          <p:cNvSpPr>
            <a:spLocks noChangeArrowheads="1"/>
          </p:cNvSpPr>
          <p:nvPr/>
        </p:nvSpPr>
        <p:spPr bwMode="auto">
          <a:xfrm>
            <a:off x="2484320" y="1981200"/>
            <a:ext cx="10668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40" name="Rectangle 84"/>
          <p:cNvSpPr>
            <a:spLocks noChangeArrowheads="1"/>
          </p:cNvSpPr>
          <p:nvPr/>
        </p:nvSpPr>
        <p:spPr bwMode="auto">
          <a:xfrm>
            <a:off x="3551120" y="1981200"/>
            <a:ext cx="3730272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712920" y="2025477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4998920" y="2025477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0" name="Rectangle 94"/>
          <p:cNvSpPr>
            <a:spLocks noChangeArrowheads="1"/>
          </p:cNvSpPr>
          <p:nvPr/>
        </p:nvSpPr>
        <p:spPr bwMode="auto">
          <a:xfrm>
            <a:off x="2679112" y="2350088"/>
            <a:ext cx="21336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1" name="Rectangle 95"/>
          <p:cNvSpPr>
            <a:spLocks noChangeArrowheads="1"/>
          </p:cNvSpPr>
          <p:nvPr/>
        </p:nvSpPr>
        <p:spPr bwMode="auto">
          <a:xfrm>
            <a:off x="4812712" y="2350088"/>
            <a:ext cx="246868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2" name="Rectangle 96"/>
          <p:cNvSpPr>
            <a:spLocks noChangeArrowheads="1"/>
          </p:cNvSpPr>
          <p:nvPr/>
        </p:nvSpPr>
        <p:spPr bwMode="auto">
          <a:xfrm>
            <a:off x="2861792" y="2718976"/>
            <a:ext cx="32004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3" name="Rectangle 97"/>
          <p:cNvSpPr>
            <a:spLocks noChangeArrowheads="1"/>
          </p:cNvSpPr>
          <p:nvPr/>
        </p:nvSpPr>
        <p:spPr bwMode="auto">
          <a:xfrm>
            <a:off x="6062192" y="2718976"/>
            <a:ext cx="121920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5" name="Rectangle 99"/>
          <p:cNvSpPr>
            <a:spLocks noChangeArrowheads="1"/>
          </p:cNvSpPr>
          <p:nvPr/>
        </p:nvSpPr>
        <p:spPr bwMode="auto">
          <a:xfrm>
            <a:off x="5727112" y="2394365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6" name="Rectangle 100"/>
          <p:cNvSpPr>
            <a:spLocks noChangeArrowheads="1"/>
          </p:cNvSpPr>
          <p:nvPr/>
        </p:nvSpPr>
        <p:spPr bwMode="auto">
          <a:xfrm>
            <a:off x="6366992" y="2760166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7" name="Rectangle 101"/>
          <p:cNvSpPr>
            <a:spLocks noChangeArrowheads="1"/>
          </p:cNvSpPr>
          <p:nvPr/>
        </p:nvSpPr>
        <p:spPr bwMode="auto">
          <a:xfrm>
            <a:off x="4004792" y="2760166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8" name="Rectangle 102"/>
          <p:cNvSpPr>
            <a:spLocks noChangeArrowheads="1"/>
          </p:cNvSpPr>
          <p:nvPr/>
        </p:nvSpPr>
        <p:spPr bwMode="auto">
          <a:xfrm>
            <a:off x="3288712" y="2394365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3276600" y="3149404"/>
            <a:ext cx="1651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Multicast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3276600" y="3517704"/>
            <a:ext cx="2404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Reserved for experiments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292056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2484320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2484320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74434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2292056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2292056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674434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866698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2484320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2292056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674434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866698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484320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10964"/>
            <a:ext cx="8710782" cy="762000"/>
          </a:xfrm>
        </p:spPr>
        <p:txBody>
          <a:bodyPr/>
          <a:lstStyle/>
          <a:p>
            <a:r>
              <a:rPr lang="en-US" dirty="0"/>
              <a:t>Evolution of Internet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19200"/>
            <a:ext cx="8238439" cy="4972050"/>
          </a:xfrm>
        </p:spPr>
        <p:txBody>
          <a:bodyPr/>
          <a:lstStyle/>
          <a:p>
            <a:r>
              <a:rPr lang="en-US" dirty="0"/>
              <a:t>Original Idea</a:t>
            </a:r>
          </a:p>
          <a:p>
            <a:pPr lvl="1"/>
            <a:r>
              <a:rPr lang="en-US" dirty="0"/>
              <a:t>Every node on Internet would have unique IP address</a:t>
            </a:r>
          </a:p>
          <a:p>
            <a:pPr lvl="2"/>
            <a:r>
              <a:rPr lang="en-US" dirty="0"/>
              <a:t>Everyone would be able to talk directly to everyone</a:t>
            </a:r>
          </a:p>
          <a:p>
            <a:pPr lvl="1"/>
            <a:r>
              <a:rPr lang="en-US" dirty="0"/>
              <a:t>No secrecy or authentication</a:t>
            </a:r>
          </a:p>
          <a:p>
            <a:pPr lvl="2"/>
            <a:r>
              <a:rPr lang="en-US" dirty="0"/>
              <a:t>Messages visible to routers and hosts on same LAN</a:t>
            </a:r>
          </a:p>
          <a:p>
            <a:pPr lvl="2"/>
            <a:r>
              <a:rPr lang="en-US" dirty="0"/>
              <a:t>Possible to forge source field in packet header</a:t>
            </a:r>
          </a:p>
          <a:p>
            <a:endParaRPr lang="en-US" dirty="0"/>
          </a:p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There aren't enough IP addresses available</a:t>
            </a:r>
          </a:p>
          <a:p>
            <a:pPr lvl="1"/>
            <a:r>
              <a:rPr lang="en-US" dirty="0"/>
              <a:t>Don't want everyone to have access or knowledge of all other hosts</a:t>
            </a:r>
          </a:p>
          <a:p>
            <a:pPr lvl="1"/>
            <a:r>
              <a:rPr lang="en-US" dirty="0"/>
              <a:t>Security issues mandate secrecy &amp; authentication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Internet: Naming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76350"/>
            <a:ext cx="8314639" cy="4972050"/>
          </a:xfrm>
        </p:spPr>
        <p:txBody>
          <a:bodyPr/>
          <a:lstStyle/>
          <a:p>
            <a:r>
              <a:rPr lang="en-US" dirty="0"/>
              <a:t>Dynamic address assignment</a:t>
            </a:r>
          </a:p>
          <a:p>
            <a:pPr lvl="1"/>
            <a:r>
              <a:rPr lang="en-US" dirty="0"/>
              <a:t>Most hosts don't need to have known address</a:t>
            </a:r>
          </a:p>
          <a:p>
            <a:pPr lvl="2"/>
            <a:r>
              <a:rPr lang="en-US" dirty="0"/>
              <a:t>Only those functioning as servers</a:t>
            </a:r>
          </a:p>
          <a:p>
            <a:pPr lvl="1"/>
            <a:r>
              <a:rPr lang="en-US" dirty="0"/>
              <a:t>DHCP (Dynamic Host Configuration Protocol)</a:t>
            </a:r>
          </a:p>
          <a:p>
            <a:pPr lvl="2"/>
            <a:r>
              <a:rPr lang="en-US" dirty="0"/>
              <a:t>Local ISP assigns address for temporary use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Laptop at CMU (wired connection)</a:t>
            </a:r>
          </a:p>
          <a:p>
            <a:pPr lvl="2"/>
            <a:r>
              <a:rPr lang="en-US" dirty="0"/>
              <a:t>IP address 128.2.213.29 (</a:t>
            </a:r>
            <a:r>
              <a:rPr lang="en-US" b="1" dirty="0">
                <a:latin typeface="Courier New" pitchFamily="49" charset="0"/>
              </a:rPr>
              <a:t>bryant-tp4.cs.cmu.edu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statically</a:t>
            </a:r>
          </a:p>
          <a:p>
            <a:pPr lvl="1"/>
            <a:r>
              <a:rPr lang="en-US" dirty="0"/>
              <a:t>Laptop at home</a:t>
            </a:r>
          </a:p>
          <a:p>
            <a:pPr lvl="2"/>
            <a:r>
              <a:rPr lang="en-US" dirty="0"/>
              <a:t>IP address 192.168.1.5</a:t>
            </a:r>
          </a:p>
          <a:p>
            <a:pPr lvl="2"/>
            <a:r>
              <a:rPr lang="en-US" dirty="0"/>
              <a:t>Only valid within home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57200"/>
            <a:ext cx="7704138" cy="573087"/>
          </a:xfrm>
        </p:spPr>
        <p:txBody>
          <a:bodyPr/>
          <a:lstStyle/>
          <a:p>
            <a:r>
              <a:rPr lang="en-US"/>
              <a:t>Lowest Level: Ethernet Segment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48" y="2949913"/>
            <a:ext cx="8429352" cy="3124200"/>
          </a:xfrm>
        </p:spPr>
        <p:txBody>
          <a:bodyPr/>
          <a:lstStyle/>
          <a:p>
            <a:r>
              <a:rPr lang="en-US" dirty="0"/>
              <a:t>Ethernet segment consists of a collection of </a:t>
            </a:r>
            <a:r>
              <a:rPr lang="en-US" i="1" dirty="0">
                <a:solidFill>
                  <a:srgbClr val="C00000"/>
                </a:solidFill>
              </a:rPr>
              <a:t>hosts</a:t>
            </a:r>
            <a:r>
              <a:rPr lang="en-US" dirty="0"/>
              <a:t> connected by wires (twisted pairs) to a </a:t>
            </a:r>
            <a:r>
              <a:rPr lang="en-US" i="1" dirty="0">
                <a:solidFill>
                  <a:srgbClr val="C00000"/>
                </a:solidFill>
              </a:rPr>
              <a:t>hub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Spans room or floor in a building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Ethernet adapter has a unique 48-bit address (MAC address)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00:16:ea:e3:54:e6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Hosts send bits to any other host in chunks called 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frames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Hub slavishly copies each bit from each port to every other port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Every host sees every bit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[Note: Hubs are obsolete. Bridges (switches, routers) became cheap enough to replace them]</a:t>
            </a:r>
          </a:p>
          <a:p>
            <a:pPr>
              <a:lnSpc>
                <a:spcPct val="85000"/>
              </a:lnSpc>
            </a:pPr>
            <a:endParaRPr lang="en-US" sz="1600" i="1" dirty="0"/>
          </a:p>
        </p:txBody>
      </p:sp>
      <p:sp>
        <p:nvSpPr>
          <p:cNvPr id="708612" name="Line 4"/>
          <p:cNvSpPr>
            <a:spLocks noChangeShapeType="1"/>
          </p:cNvSpPr>
          <p:nvPr/>
        </p:nvSpPr>
        <p:spPr bwMode="auto">
          <a:xfrm>
            <a:off x="3305175" y="1766888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4329643" y="17668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>
            <a:off x="4524375" y="1766888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97021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3985156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493236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886200" y="2058988"/>
            <a:ext cx="914400" cy="411162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4845072" y="1840468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5232605" y="2458626"/>
            <a:ext cx="5902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 flipV="1">
            <a:off x="4718879" y="2122487"/>
            <a:ext cx="535767" cy="5048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08213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28413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64989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Internet: Firewalls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307388" cy="3048000"/>
          </a:xfrm>
        </p:spPr>
        <p:txBody>
          <a:bodyPr/>
          <a:lstStyle/>
          <a:p>
            <a:pPr marL="288925" indent="-288925"/>
            <a:r>
              <a:rPr lang="en-US" dirty="0"/>
              <a:t>Firewalls</a:t>
            </a:r>
          </a:p>
          <a:p>
            <a:pPr marL="798513" lvl="1" indent="-300038"/>
            <a:r>
              <a:rPr lang="en-US" dirty="0"/>
              <a:t>Hides organizations nodes from rest of Internet</a:t>
            </a:r>
          </a:p>
          <a:p>
            <a:pPr marL="798513" lvl="1" indent="-300038"/>
            <a:r>
              <a:rPr lang="en-US" dirty="0"/>
              <a:t>Use local IP addresses within organization</a:t>
            </a:r>
          </a:p>
          <a:p>
            <a:pPr marL="798513" lvl="1" indent="-300038"/>
            <a:r>
              <a:rPr lang="en-US" dirty="0"/>
              <a:t>For external service, provides proxy service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Client request: </a:t>
            </a:r>
            <a:r>
              <a:rPr lang="en-US" dirty="0" err="1"/>
              <a:t>src</a:t>
            </a:r>
            <a:r>
              <a:rPr lang="en-US" dirty="0"/>
              <a:t>=10.2.2.2,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forwards: </a:t>
            </a:r>
            <a:r>
              <a:rPr lang="en-US" dirty="0" err="1"/>
              <a:t>src</a:t>
            </a:r>
            <a:r>
              <a:rPr lang="en-US" dirty="0"/>
              <a:t>=176.3.3.3,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Server responds: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=176.3.3.3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 response: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=10.2.2.2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1371600" y="1752600"/>
            <a:ext cx="2022926" cy="1350406"/>
          </a:xfrm>
          <a:custGeom>
            <a:avLst/>
            <a:gdLst>
              <a:gd name="connsiteX0" fmla="*/ 410060 w 2022926"/>
              <a:gd name="connsiteY0" fmla="*/ 284615 h 1350406"/>
              <a:gd name="connsiteX1" fmla="*/ 349504 w 2022926"/>
              <a:gd name="connsiteY1" fmla="*/ 302782 h 1350406"/>
              <a:gd name="connsiteX2" fmla="*/ 319226 w 2022926"/>
              <a:gd name="connsiteY2" fmla="*/ 308837 h 1350406"/>
              <a:gd name="connsiteX3" fmla="*/ 240502 w 2022926"/>
              <a:gd name="connsiteY3" fmla="*/ 327004 h 1350406"/>
              <a:gd name="connsiteX4" fmla="*/ 222335 w 2022926"/>
              <a:gd name="connsiteY4" fmla="*/ 339115 h 1350406"/>
              <a:gd name="connsiteX5" fmla="*/ 192057 w 2022926"/>
              <a:gd name="connsiteY5" fmla="*/ 351227 h 1350406"/>
              <a:gd name="connsiteX6" fmla="*/ 149668 w 2022926"/>
              <a:gd name="connsiteY6" fmla="*/ 369394 h 1350406"/>
              <a:gd name="connsiteX7" fmla="*/ 64889 w 2022926"/>
              <a:gd name="connsiteY7" fmla="*/ 429950 h 1350406"/>
              <a:gd name="connsiteX8" fmla="*/ 40667 w 2022926"/>
              <a:gd name="connsiteY8" fmla="*/ 460228 h 1350406"/>
              <a:gd name="connsiteX9" fmla="*/ 34611 w 2022926"/>
              <a:gd name="connsiteY9" fmla="*/ 478395 h 1350406"/>
              <a:gd name="connsiteX10" fmla="*/ 22500 w 2022926"/>
              <a:gd name="connsiteY10" fmla="*/ 496562 h 1350406"/>
              <a:gd name="connsiteX11" fmla="*/ 28555 w 2022926"/>
              <a:gd name="connsiteY11" fmla="*/ 847788 h 1350406"/>
              <a:gd name="connsiteX12" fmla="*/ 58834 w 2022926"/>
              <a:gd name="connsiteY12" fmla="*/ 920456 h 1350406"/>
              <a:gd name="connsiteX13" fmla="*/ 70945 w 2022926"/>
              <a:gd name="connsiteY13" fmla="*/ 950734 h 1350406"/>
              <a:gd name="connsiteX14" fmla="*/ 83056 w 2022926"/>
              <a:gd name="connsiteY14" fmla="*/ 968901 h 1350406"/>
              <a:gd name="connsiteX15" fmla="*/ 113334 w 2022926"/>
              <a:gd name="connsiteY15" fmla="*/ 1029457 h 1350406"/>
              <a:gd name="connsiteX16" fmla="*/ 119390 w 2022926"/>
              <a:gd name="connsiteY16" fmla="*/ 1053680 h 1350406"/>
              <a:gd name="connsiteX17" fmla="*/ 179946 w 2022926"/>
              <a:gd name="connsiteY17" fmla="*/ 1132403 h 1350406"/>
              <a:gd name="connsiteX18" fmla="*/ 210224 w 2022926"/>
              <a:gd name="connsiteY18" fmla="*/ 1174792 h 1350406"/>
              <a:gd name="connsiteX19" fmla="*/ 234447 w 2022926"/>
              <a:gd name="connsiteY19" fmla="*/ 1192959 h 1350406"/>
              <a:gd name="connsiteX20" fmla="*/ 258669 w 2022926"/>
              <a:gd name="connsiteY20" fmla="*/ 1223237 h 1350406"/>
              <a:gd name="connsiteX21" fmla="*/ 288947 w 2022926"/>
              <a:gd name="connsiteY21" fmla="*/ 1241404 h 1350406"/>
              <a:gd name="connsiteX22" fmla="*/ 379782 w 2022926"/>
              <a:gd name="connsiteY22" fmla="*/ 1283794 h 1350406"/>
              <a:gd name="connsiteX23" fmla="*/ 476672 w 2022926"/>
              <a:gd name="connsiteY23" fmla="*/ 1332239 h 1350406"/>
              <a:gd name="connsiteX24" fmla="*/ 531173 w 2022926"/>
              <a:gd name="connsiteY24" fmla="*/ 1338294 h 1350406"/>
              <a:gd name="connsiteX25" fmla="*/ 567506 w 2022926"/>
              <a:gd name="connsiteY25" fmla="*/ 1344350 h 1350406"/>
              <a:gd name="connsiteX26" fmla="*/ 858177 w 2022926"/>
              <a:gd name="connsiteY26" fmla="*/ 1350406 h 1350406"/>
              <a:gd name="connsiteX27" fmla="*/ 1269959 w 2022926"/>
              <a:gd name="connsiteY27" fmla="*/ 1344350 h 1350406"/>
              <a:gd name="connsiteX28" fmla="*/ 1342627 w 2022926"/>
              <a:gd name="connsiteY28" fmla="*/ 1326183 h 1350406"/>
              <a:gd name="connsiteX29" fmla="*/ 1372905 w 2022926"/>
              <a:gd name="connsiteY29" fmla="*/ 1314072 h 1350406"/>
              <a:gd name="connsiteX30" fmla="*/ 1433461 w 2022926"/>
              <a:gd name="connsiteY30" fmla="*/ 1295905 h 1350406"/>
              <a:gd name="connsiteX31" fmla="*/ 1481906 w 2022926"/>
              <a:gd name="connsiteY31" fmla="*/ 1277738 h 1350406"/>
              <a:gd name="connsiteX32" fmla="*/ 1524296 w 2022926"/>
              <a:gd name="connsiteY32" fmla="*/ 1271682 h 1350406"/>
              <a:gd name="connsiteX33" fmla="*/ 1578796 w 2022926"/>
              <a:gd name="connsiteY33" fmla="*/ 1247460 h 1350406"/>
              <a:gd name="connsiteX34" fmla="*/ 1621186 w 2022926"/>
              <a:gd name="connsiteY34" fmla="*/ 1229293 h 1350406"/>
              <a:gd name="connsiteX35" fmla="*/ 1705965 w 2022926"/>
              <a:gd name="connsiteY35" fmla="*/ 1186904 h 1350406"/>
              <a:gd name="connsiteX36" fmla="*/ 1736243 w 2022926"/>
              <a:gd name="connsiteY36" fmla="*/ 1174792 h 1350406"/>
              <a:gd name="connsiteX37" fmla="*/ 1760465 w 2022926"/>
              <a:gd name="connsiteY37" fmla="*/ 1156625 h 1350406"/>
              <a:gd name="connsiteX38" fmla="*/ 1790743 w 2022926"/>
              <a:gd name="connsiteY38" fmla="*/ 1138459 h 1350406"/>
              <a:gd name="connsiteX39" fmla="*/ 1833133 w 2022926"/>
              <a:gd name="connsiteY39" fmla="*/ 1077902 h 1350406"/>
              <a:gd name="connsiteX40" fmla="*/ 1857355 w 2022926"/>
              <a:gd name="connsiteY40" fmla="*/ 1053680 h 1350406"/>
              <a:gd name="connsiteX41" fmla="*/ 1881578 w 2022926"/>
              <a:gd name="connsiteY41" fmla="*/ 999179 h 1350406"/>
              <a:gd name="connsiteX42" fmla="*/ 1887634 w 2022926"/>
              <a:gd name="connsiteY42" fmla="*/ 981012 h 1350406"/>
              <a:gd name="connsiteX43" fmla="*/ 1899745 w 2022926"/>
              <a:gd name="connsiteY43" fmla="*/ 962845 h 1350406"/>
              <a:gd name="connsiteX44" fmla="*/ 1942134 w 2022926"/>
              <a:gd name="connsiteY44" fmla="*/ 865955 h 1350406"/>
              <a:gd name="connsiteX45" fmla="*/ 1966357 w 2022926"/>
              <a:gd name="connsiteY45" fmla="*/ 811455 h 1350406"/>
              <a:gd name="connsiteX46" fmla="*/ 1972412 w 2022926"/>
              <a:gd name="connsiteY46" fmla="*/ 793288 h 1350406"/>
              <a:gd name="connsiteX47" fmla="*/ 1990579 w 2022926"/>
              <a:gd name="connsiteY47" fmla="*/ 720620 h 1350406"/>
              <a:gd name="connsiteX48" fmla="*/ 2002690 w 2022926"/>
              <a:gd name="connsiteY48" fmla="*/ 702453 h 1350406"/>
              <a:gd name="connsiteX49" fmla="*/ 2008746 w 2022926"/>
              <a:gd name="connsiteY49" fmla="*/ 678231 h 1350406"/>
              <a:gd name="connsiteX50" fmla="*/ 2020857 w 2022926"/>
              <a:gd name="connsiteY50" fmla="*/ 605563 h 1350406"/>
              <a:gd name="connsiteX51" fmla="*/ 2014802 w 2022926"/>
              <a:gd name="connsiteY51" fmla="*/ 296726 h 1350406"/>
              <a:gd name="connsiteX52" fmla="*/ 2008746 w 2022926"/>
              <a:gd name="connsiteY52" fmla="*/ 272504 h 1350406"/>
              <a:gd name="connsiteX53" fmla="*/ 1978468 w 2022926"/>
              <a:gd name="connsiteY53" fmla="*/ 193780 h 1350406"/>
              <a:gd name="connsiteX54" fmla="*/ 1960301 w 2022926"/>
              <a:gd name="connsiteY54" fmla="*/ 157447 h 1350406"/>
              <a:gd name="connsiteX55" fmla="*/ 1936079 w 2022926"/>
              <a:gd name="connsiteY55" fmla="*/ 102946 h 1350406"/>
              <a:gd name="connsiteX56" fmla="*/ 1917912 w 2022926"/>
              <a:gd name="connsiteY56" fmla="*/ 84779 h 1350406"/>
              <a:gd name="connsiteX57" fmla="*/ 1899745 w 2022926"/>
              <a:gd name="connsiteY57" fmla="*/ 78723 h 1350406"/>
              <a:gd name="connsiteX58" fmla="*/ 1875522 w 2022926"/>
              <a:gd name="connsiteY58" fmla="*/ 66612 h 1350406"/>
              <a:gd name="connsiteX59" fmla="*/ 1857355 w 2022926"/>
              <a:gd name="connsiteY59" fmla="*/ 54501 h 1350406"/>
              <a:gd name="connsiteX60" fmla="*/ 1833133 w 2022926"/>
              <a:gd name="connsiteY60" fmla="*/ 48445 h 1350406"/>
              <a:gd name="connsiteX61" fmla="*/ 1790743 w 2022926"/>
              <a:gd name="connsiteY61" fmla="*/ 36334 h 1350406"/>
              <a:gd name="connsiteX62" fmla="*/ 1687798 w 2022926"/>
              <a:gd name="connsiteY62" fmla="*/ 24223 h 1350406"/>
              <a:gd name="connsiteX63" fmla="*/ 1524296 w 2022926"/>
              <a:gd name="connsiteY63" fmla="*/ 18167 h 1350406"/>
              <a:gd name="connsiteX64" fmla="*/ 1463739 w 2022926"/>
              <a:gd name="connsiteY64" fmla="*/ 12112 h 1350406"/>
              <a:gd name="connsiteX65" fmla="*/ 1372905 w 2022926"/>
              <a:gd name="connsiteY65" fmla="*/ 0 h 1350406"/>
              <a:gd name="connsiteX66" fmla="*/ 1148847 w 2022926"/>
              <a:gd name="connsiteY66" fmla="*/ 12112 h 1350406"/>
              <a:gd name="connsiteX67" fmla="*/ 1058012 w 2022926"/>
              <a:gd name="connsiteY67" fmla="*/ 18167 h 1350406"/>
              <a:gd name="connsiteX68" fmla="*/ 888455 w 2022926"/>
              <a:gd name="connsiteY68" fmla="*/ 90835 h 1350406"/>
              <a:gd name="connsiteX69" fmla="*/ 833954 w 2022926"/>
              <a:gd name="connsiteY69" fmla="*/ 109002 h 1350406"/>
              <a:gd name="connsiteX70" fmla="*/ 803676 w 2022926"/>
              <a:gd name="connsiteY70" fmla="*/ 121113 h 1350406"/>
              <a:gd name="connsiteX71" fmla="*/ 767342 w 2022926"/>
              <a:gd name="connsiteY71" fmla="*/ 133224 h 1350406"/>
              <a:gd name="connsiteX72" fmla="*/ 749175 w 2022926"/>
              <a:gd name="connsiteY72" fmla="*/ 145335 h 1350406"/>
              <a:gd name="connsiteX73" fmla="*/ 712841 w 2022926"/>
              <a:gd name="connsiteY73" fmla="*/ 157447 h 1350406"/>
              <a:gd name="connsiteX74" fmla="*/ 694675 w 2022926"/>
              <a:gd name="connsiteY74" fmla="*/ 163502 h 1350406"/>
              <a:gd name="connsiteX75" fmla="*/ 670452 w 2022926"/>
              <a:gd name="connsiteY75" fmla="*/ 169558 h 1350406"/>
              <a:gd name="connsiteX76" fmla="*/ 615951 w 2022926"/>
              <a:gd name="connsiteY76" fmla="*/ 181669 h 1350406"/>
              <a:gd name="connsiteX77" fmla="*/ 597784 w 2022926"/>
              <a:gd name="connsiteY77" fmla="*/ 187725 h 1350406"/>
              <a:gd name="connsiteX78" fmla="*/ 567506 w 2022926"/>
              <a:gd name="connsiteY78" fmla="*/ 193780 h 1350406"/>
              <a:gd name="connsiteX79" fmla="*/ 531173 w 2022926"/>
              <a:gd name="connsiteY79" fmla="*/ 205892 h 1350406"/>
              <a:gd name="connsiteX80" fmla="*/ 500894 w 2022926"/>
              <a:gd name="connsiteY80" fmla="*/ 224059 h 1350406"/>
              <a:gd name="connsiteX81" fmla="*/ 476672 w 2022926"/>
              <a:gd name="connsiteY81" fmla="*/ 236170 h 1350406"/>
              <a:gd name="connsiteX82" fmla="*/ 446394 w 2022926"/>
              <a:gd name="connsiteY82" fmla="*/ 248281 h 1350406"/>
              <a:gd name="connsiteX83" fmla="*/ 428227 w 2022926"/>
              <a:gd name="connsiteY83" fmla="*/ 254337 h 1350406"/>
              <a:gd name="connsiteX84" fmla="*/ 410060 w 2022926"/>
              <a:gd name="connsiteY84" fmla="*/ 266448 h 1350406"/>
              <a:gd name="connsiteX85" fmla="*/ 410060 w 2022926"/>
              <a:gd name="connsiteY85" fmla="*/ 284615 h 13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22926" h="1350406">
                <a:moveTo>
                  <a:pt x="410060" y="284615"/>
                </a:moveTo>
                <a:cubicBezTo>
                  <a:pt x="331406" y="300344"/>
                  <a:pt x="429173" y="278881"/>
                  <a:pt x="349504" y="302782"/>
                </a:cubicBezTo>
                <a:cubicBezTo>
                  <a:pt x="339646" y="305740"/>
                  <a:pt x="329319" y="306819"/>
                  <a:pt x="319226" y="308837"/>
                </a:cubicBezTo>
                <a:cubicBezTo>
                  <a:pt x="261241" y="337831"/>
                  <a:pt x="339233" y="302323"/>
                  <a:pt x="240502" y="327004"/>
                </a:cubicBezTo>
                <a:cubicBezTo>
                  <a:pt x="233441" y="328769"/>
                  <a:pt x="228845" y="335860"/>
                  <a:pt x="222335" y="339115"/>
                </a:cubicBezTo>
                <a:cubicBezTo>
                  <a:pt x="212612" y="343976"/>
                  <a:pt x="202235" y="347410"/>
                  <a:pt x="192057" y="351227"/>
                </a:cubicBezTo>
                <a:cubicBezTo>
                  <a:pt x="174637" y="357760"/>
                  <a:pt x="166431" y="357789"/>
                  <a:pt x="149668" y="369394"/>
                </a:cubicBezTo>
                <a:cubicBezTo>
                  <a:pt x="26822" y="454442"/>
                  <a:pt x="145103" y="381821"/>
                  <a:pt x="64889" y="429950"/>
                </a:cubicBezTo>
                <a:cubicBezTo>
                  <a:pt x="56815" y="440043"/>
                  <a:pt x="47517" y="449268"/>
                  <a:pt x="40667" y="460228"/>
                </a:cubicBezTo>
                <a:cubicBezTo>
                  <a:pt x="37284" y="465641"/>
                  <a:pt x="37466" y="472686"/>
                  <a:pt x="34611" y="478395"/>
                </a:cubicBezTo>
                <a:cubicBezTo>
                  <a:pt x="31356" y="484905"/>
                  <a:pt x="26537" y="490506"/>
                  <a:pt x="22500" y="496562"/>
                </a:cubicBezTo>
                <a:cubicBezTo>
                  <a:pt x="0" y="631557"/>
                  <a:pt x="8913" y="562981"/>
                  <a:pt x="28555" y="847788"/>
                </a:cubicBezTo>
                <a:cubicBezTo>
                  <a:pt x="29987" y="868554"/>
                  <a:pt x="50827" y="902841"/>
                  <a:pt x="58834" y="920456"/>
                </a:cubicBezTo>
                <a:cubicBezTo>
                  <a:pt x="63332" y="930352"/>
                  <a:pt x="66084" y="941011"/>
                  <a:pt x="70945" y="950734"/>
                </a:cubicBezTo>
                <a:cubicBezTo>
                  <a:pt x="74200" y="957244"/>
                  <a:pt x="80100" y="962250"/>
                  <a:pt x="83056" y="968901"/>
                </a:cubicBezTo>
                <a:cubicBezTo>
                  <a:pt x="110878" y="1031502"/>
                  <a:pt x="77610" y="981826"/>
                  <a:pt x="113334" y="1029457"/>
                </a:cubicBezTo>
                <a:cubicBezTo>
                  <a:pt x="115353" y="1037531"/>
                  <a:pt x="115444" y="1046352"/>
                  <a:pt x="119390" y="1053680"/>
                </a:cubicBezTo>
                <a:cubicBezTo>
                  <a:pt x="158293" y="1125928"/>
                  <a:pt x="142254" y="1088428"/>
                  <a:pt x="179946" y="1132403"/>
                </a:cubicBezTo>
                <a:cubicBezTo>
                  <a:pt x="200575" y="1156471"/>
                  <a:pt x="183641" y="1148210"/>
                  <a:pt x="210224" y="1174792"/>
                </a:cubicBezTo>
                <a:cubicBezTo>
                  <a:pt x="217361" y="1181929"/>
                  <a:pt x="227310" y="1185822"/>
                  <a:pt x="234447" y="1192959"/>
                </a:cubicBezTo>
                <a:cubicBezTo>
                  <a:pt x="243586" y="1202098"/>
                  <a:pt x="249009" y="1214650"/>
                  <a:pt x="258669" y="1223237"/>
                </a:cubicBezTo>
                <a:cubicBezTo>
                  <a:pt x="267466" y="1231057"/>
                  <a:pt x="278614" y="1235768"/>
                  <a:pt x="288947" y="1241404"/>
                </a:cubicBezTo>
                <a:cubicBezTo>
                  <a:pt x="330220" y="1263917"/>
                  <a:pt x="331762" y="1260744"/>
                  <a:pt x="379782" y="1283794"/>
                </a:cubicBezTo>
                <a:cubicBezTo>
                  <a:pt x="412335" y="1299419"/>
                  <a:pt x="440784" y="1328252"/>
                  <a:pt x="476672" y="1332239"/>
                </a:cubicBezTo>
                <a:cubicBezTo>
                  <a:pt x="494839" y="1334257"/>
                  <a:pt x="513055" y="1335878"/>
                  <a:pt x="531173" y="1338294"/>
                </a:cubicBezTo>
                <a:cubicBezTo>
                  <a:pt x="543343" y="1339917"/>
                  <a:pt x="555236" y="1343896"/>
                  <a:pt x="567506" y="1344350"/>
                </a:cubicBezTo>
                <a:cubicBezTo>
                  <a:pt x="664351" y="1347937"/>
                  <a:pt x="761287" y="1348387"/>
                  <a:pt x="858177" y="1350406"/>
                </a:cubicBezTo>
                <a:lnTo>
                  <a:pt x="1269959" y="1344350"/>
                </a:lnTo>
                <a:cubicBezTo>
                  <a:pt x="1294432" y="1343689"/>
                  <a:pt x="1320070" y="1334385"/>
                  <a:pt x="1342627" y="1326183"/>
                </a:cubicBezTo>
                <a:cubicBezTo>
                  <a:pt x="1352843" y="1322468"/>
                  <a:pt x="1362593" y="1317509"/>
                  <a:pt x="1372905" y="1314072"/>
                </a:cubicBezTo>
                <a:cubicBezTo>
                  <a:pt x="1392898" y="1307408"/>
                  <a:pt x="1413468" y="1302569"/>
                  <a:pt x="1433461" y="1295905"/>
                </a:cubicBezTo>
                <a:cubicBezTo>
                  <a:pt x="1449822" y="1290451"/>
                  <a:pt x="1465242" y="1282182"/>
                  <a:pt x="1481906" y="1277738"/>
                </a:cubicBezTo>
                <a:cubicBezTo>
                  <a:pt x="1495698" y="1274060"/>
                  <a:pt x="1510166" y="1273701"/>
                  <a:pt x="1524296" y="1271682"/>
                </a:cubicBezTo>
                <a:cubicBezTo>
                  <a:pt x="1618037" y="1240436"/>
                  <a:pt x="1521218" y="1276249"/>
                  <a:pt x="1578796" y="1247460"/>
                </a:cubicBezTo>
                <a:cubicBezTo>
                  <a:pt x="1592546" y="1240585"/>
                  <a:pt x="1607306" y="1235902"/>
                  <a:pt x="1621186" y="1229293"/>
                </a:cubicBezTo>
                <a:cubicBezTo>
                  <a:pt x="1649712" y="1215709"/>
                  <a:pt x="1676630" y="1198639"/>
                  <a:pt x="1705965" y="1186904"/>
                </a:cubicBezTo>
                <a:cubicBezTo>
                  <a:pt x="1716058" y="1182867"/>
                  <a:pt x="1726741" y="1180071"/>
                  <a:pt x="1736243" y="1174792"/>
                </a:cubicBezTo>
                <a:cubicBezTo>
                  <a:pt x="1745065" y="1169890"/>
                  <a:pt x="1752067" y="1162223"/>
                  <a:pt x="1760465" y="1156625"/>
                </a:cubicBezTo>
                <a:cubicBezTo>
                  <a:pt x="1770258" y="1150096"/>
                  <a:pt x="1781165" y="1145300"/>
                  <a:pt x="1790743" y="1138459"/>
                </a:cubicBezTo>
                <a:cubicBezTo>
                  <a:pt x="1811712" y="1123481"/>
                  <a:pt x="1815198" y="1095837"/>
                  <a:pt x="1833133" y="1077902"/>
                </a:cubicBezTo>
                <a:cubicBezTo>
                  <a:pt x="1841207" y="1069828"/>
                  <a:pt x="1850504" y="1062815"/>
                  <a:pt x="1857355" y="1053680"/>
                </a:cubicBezTo>
                <a:cubicBezTo>
                  <a:pt x="1864238" y="1044503"/>
                  <a:pt x="1878265" y="1008015"/>
                  <a:pt x="1881578" y="999179"/>
                </a:cubicBezTo>
                <a:cubicBezTo>
                  <a:pt x="1883819" y="993202"/>
                  <a:pt x="1884779" y="986721"/>
                  <a:pt x="1887634" y="981012"/>
                </a:cubicBezTo>
                <a:cubicBezTo>
                  <a:pt x="1890889" y="974502"/>
                  <a:pt x="1896134" y="969164"/>
                  <a:pt x="1899745" y="962845"/>
                </a:cubicBezTo>
                <a:cubicBezTo>
                  <a:pt x="1912469" y="940577"/>
                  <a:pt x="1940716" y="873046"/>
                  <a:pt x="1942134" y="865955"/>
                </a:cubicBezTo>
                <a:cubicBezTo>
                  <a:pt x="1950169" y="825780"/>
                  <a:pt x="1942014" y="843911"/>
                  <a:pt x="1966357" y="811455"/>
                </a:cubicBezTo>
                <a:cubicBezTo>
                  <a:pt x="1968375" y="805399"/>
                  <a:pt x="1970864" y="799481"/>
                  <a:pt x="1972412" y="793288"/>
                </a:cubicBezTo>
                <a:cubicBezTo>
                  <a:pt x="1980331" y="761611"/>
                  <a:pt x="1977096" y="754329"/>
                  <a:pt x="1990579" y="720620"/>
                </a:cubicBezTo>
                <a:cubicBezTo>
                  <a:pt x="1993282" y="713863"/>
                  <a:pt x="1998653" y="708509"/>
                  <a:pt x="2002690" y="702453"/>
                </a:cubicBezTo>
                <a:cubicBezTo>
                  <a:pt x="2004709" y="694379"/>
                  <a:pt x="2007378" y="686440"/>
                  <a:pt x="2008746" y="678231"/>
                </a:cubicBezTo>
                <a:cubicBezTo>
                  <a:pt x="2022926" y="593159"/>
                  <a:pt x="2007229" y="660082"/>
                  <a:pt x="2020857" y="605563"/>
                </a:cubicBezTo>
                <a:cubicBezTo>
                  <a:pt x="2018839" y="502617"/>
                  <a:pt x="2018544" y="399623"/>
                  <a:pt x="2014802" y="296726"/>
                </a:cubicBezTo>
                <a:cubicBezTo>
                  <a:pt x="2014500" y="288409"/>
                  <a:pt x="2011137" y="280476"/>
                  <a:pt x="2008746" y="272504"/>
                </a:cubicBezTo>
                <a:cubicBezTo>
                  <a:pt x="1999374" y="241264"/>
                  <a:pt x="1992512" y="224209"/>
                  <a:pt x="1978468" y="193780"/>
                </a:cubicBezTo>
                <a:cubicBezTo>
                  <a:pt x="1972794" y="181486"/>
                  <a:pt x="1965509" y="169946"/>
                  <a:pt x="1960301" y="157447"/>
                </a:cubicBezTo>
                <a:cubicBezTo>
                  <a:pt x="1947099" y="125761"/>
                  <a:pt x="1954582" y="125149"/>
                  <a:pt x="1936079" y="102946"/>
                </a:cubicBezTo>
                <a:cubicBezTo>
                  <a:pt x="1930596" y="96367"/>
                  <a:pt x="1925038" y="89530"/>
                  <a:pt x="1917912" y="84779"/>
                </a:cubicBezTo>
                <a:cubicBezTo>
                  <a:pt x="1912601" y="81238"/>
                  <a:pt x="1905612" y="81237"/>
                  <a:pt x="1899745" y="78723"/>
                </a:cubicBezTo>
                <a:cubicBezTo>
                  <a:pt x="1891448" y="75167"/>
                  <a:pt x="1883360" y="71091"/>
                  <a:pt x="1875522" y="66612"/>
                </a:cubicBezTo>
                <a:cubicBezTo>
                  <a:pt x="1869203" y="63001"/>
                  <a:pt x="1864044" y="57368"/>
                  <a:pt x="1857355" y="54501"/>
                </a:cubicBezTo>
                <a:cubicBezTo>
                  <a:pt x="1849705" y="51223"/>
                  <a:pt x="1841135" y="50731"/>
                  <a:pt x="1833133" y="48445"/>
                </a:cubicBezTo>
                <a:cubicBezTo>
                  <a:pt x="1815886" y="43517"/>
                  <a:pt x="1809664" y="39037"/>
                  <a:pt x="1790743" y="36334"/>
                </a:cubicBezTo>
                <a:cubicBezTo>
                  <a:pt x="1756539" y="31448"/>
                  <a:pt x="1722270" y="26573"/>
                  <a:pt x="1687798" y="24223"/>
                </a:cubicBezTo>
                <a:cubicBezTo>
                  <a:pt x="1633386" y="20513"/>
                  <a:pt x="1578797" y="20186"/>
                  <a:pt x="1524296" y="18167"/>
                </a:cubicBezTo>
                <a:lnTo>
                  <a:pt x="1463739" y="12112"/>
                </a:lnTo>
                <a:cubicBezTo>
                  <a:pt x="1428532" y="8200"/>
                  <a:pt x="1407372" y="4924"/>
                  <a:pt x="1372905" y="0"/>
                </a:cubicBezTo>
                <a:lnTo>
                  <a:pt x="1148847" y="12112"/>
                </a:lnTo>
                <a:cubicBezTo>
                  <a:pt x="1118552" y="13860"/>
                  <a:pt x="1087612" y="11483"/>
                  <a:pt x="1058012" y="18167"/>
                </a:cubicBezTo>
                <a:cubicBezTo>
                  <a:pt x="901016" y="53617"/>
                  <a:pt x="1019255" y="47235"/>
                  <a:pt x="888455" y="90835"/>
                </a:cubicBezTo>
                <a:cubicBezTo>
                  <a:pt x="870288" y="96891"/>
                  <a:pt x="851734" y="101890"/>
                  <a:pt x="833954" y="109002"/>
                </a:cubicBezTo>
                <a:cubicBezTo>
                  <a:pt x="823861" y="113039"/>
                  <a:pt x="813892" y="117398"/>
                  <a:pt x="803676" y="121113"/>
                </a:cubicBezTo>
                <a:cubicBezTo>
                  <a:pt x="791678" y="125476"/>
                  <a:pt x="777964" y="126143"/>
                  <a:pt x="767342" y="133224"/>
                </a:cubicBezTo>
                <a:cubicBezTo>
                  <a:pt x="761286" y="137261"/>
                  <a:pt x="755826" y="142379"/>
                  <a:pt x="749175" y="145335"/>
                </a:cubicBezTo>
                <a:cubicBezTo>
                  <a:pt x="737509" y="150520"/>
                  <a:pt x="724952" y="153410"/>
                  <a:pt x="712841" y="157447"/>
                </a:cubicBezTo>
                <a:cubicBezTo>
                  <a:pt x="706786" y="159465"/>
                  <a:pt x="700867" y="161954"/>
                  <a:pt x="694675" y="163502"/>
                </a:cubicBezTo>
                <a:cubicBezTo>
                  <a:pt x="686601" y="165521"/>
                  <a:pt x="678577" y="167753"/>
                  <a:pt x="670452" y="169558"/>
                </a:cubicBezTo>
                <a:cubicBezTo>
                  <a:pt x="642345" y="175804"/>
                  <a:pt x="641804" y="174282"/>
                  <a:pt x="615951" y="181669"/>
                </a:cubicBezTo>
                <a:cubicBezTo>
                  <a:pt x="609813" y="183423"/>
                  <a:pt x="603977" y="186177"/>
                  <a:pt x="597784" y="187725"/>
                </a:cubicBezTo>
                <a:cubicBezTo>
                  <a:pt x="587799" y="190221"/>
                  <a:pt x="577436" y="191072"/>
                  <a:pt x="567506" y="193780"/>
                </a:cubicBezTo>
                <a:cubicBezTo>
                  <a:pt x="555190" y="197139"/>
                  <a:pt x="531173" y="205892"/>
                  <a:pt x="531173" y="205892"/>
                </a:cubicBezTo>
                <a:cubicBezTo>
                  <a:pt x="511031" y="226032"/>
                  <a:pt x="528408" y="212267"/>
                  <a:pt x="500894" y="224059"/>
                </a:cubicBezTo>
                <a:cubicBezTo>
                  <a:pt x="492597" y="227615"/>
                  <a:pt x="484921" y="232504"/>
                  <a:pt x="476672" y="236170"/>
                </a:cubicBezTo>
                <a:cubicBezTo>
                  <a:pt x="466739" y="240585"/>
                  <a:pt x="456572" y="244464"/>
                  <a:pt x="446394" y="248281"/>
                </a:cubicBezTo>
                <a:cubicBezTo>
                  <a:pt x="440417" y="250522"/>
                  <a:pt x="433936" y="251482"/>
                  <a:pt x="428227" y="254337"/>
                </a:cubicBezTo>
                <a:cubicBezTo>
                  <a:pt x="421717" y="257592"/>
                  <a:pt x="416116" y="262411"/>
                  <a:pt x="410060" y="266448"/>
                </a:cubicBezTo>
                <a:lnTo>
                  <a:pt x="410060" y="28461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657600" y="1295400"/>
            <a:ext cx="4808170" cy="2540609"/>
          </a:xfrm>
          <a:custGeom>
            <a:avLst/>
            <a:gdLst>
              <a:gd name="connsiteX0" fmla="*/ 0 w 4808170"/>
              <a:gd name="connsiteY0" fmla="*/ 938622 h 2540609"/>
              <a:gd name="connsiteX1" fmla="*/ 18167 w 4808170"/>
              <a:gd name="connsiteY1" fmla="*/ 865955 h 2540609"/>
              <a:gd name="connsiteX2" fmla="*/ 30278 w 4808170"/>
              <a:gd name="connsiteY2" fmla="*/ 829621 h 2540609"/>
              <a:gd name="connsiteX3" fmla="*/ 42389 w 4808170"/>
              <a:gd name="connsiteY3" fmla="*/ 799343 h 2540609"/>
              <a:gd name="connsiteX4" fmla="*/ 48445 w 4808170"/>
              <a:gd name="connsiteY4" fmla="*/ 775120 h 2540609"/>
              <a:gd name="connsiteX5" fmla="*/ 60556 w 4808170"/>
              <a:gd name="connsiteY5" fmla="*/ 756954 h 2540609"/>
              <a:gd name="connsiteX6" fmla="*/ 72668 w 4808170"/>
              <a:gd name="connsiteY6" fmla="*/ 720620 h 2540609"/>
              <a:gd name="connsiteX7" fmla="*/ 121113 w 4808170"/>
              <a:gd name="connsiteY7" fmla="*/ 641897 h 2540609"/>
              <a:gd name="connsiteX8" fmla="*/ 181669 w 4808170"/>
              <a:gd name="connsiteY8" fmla="*/ 563173 h 2540609"/>
              <a:gd name="connsiteX9" fmla="*/ 236170 w 4808170"/>
              <a:gd name="connsiteY9" fmla="*/ 496562 h 2540609"/>
              <a:gd name="connsiteX10" fmla="*/ 278559 w 4808170"/>
              <a:gd name="connsiteY10" fmla="*/ 448116 h 2540609"/>
              <a:gd name="connsiteX11" fmla="*/ 290670 w 4808170"/>
              <a:gd name="connsiteY11" fmla="*/ 417838 h 2540609"/>
              <a:gd name="connsiteX12" fmla="*/ 345171 w 4808170"/>
              <a:gd name="connsiteY12" fmla="*/ 345171 h 2540609"/>
              <a:gd name="connsiteX13" fmla="*/ 363338 w 4808170"/>
              <a:gd name="connsiteY13" fmla="*/ 320948 h 2540609"/>
              <a:gd name="connsiteX14" fmla="*/ 429950 w 4808170"/>
              <a:gd name="connsiteY14" fmla="*/ 266448 h 2540609"/>
              <a:gd name="connsiteX15" fmla="*/ 514728 w 4808170"/>
              <a:gd name="connsiteY15" fmla="*/ 218003 h 2540609"/>
              <a:gd name="connsiteX16" fmla="*/ 545007 w 4808170"/>
              <a:gd name="connsiteY16" fmla="*/ 211947 h 2540609"/>
              <a:gd name="connsiteX17" fmla="*/ 593452 w 4808170"/>
              <a:gd name="connsiteY17" fmla="*/ 181669 h 2540609"/>
              <a:gd name="connsiteX18" fmla="*/ 629785 w 4808170"/>
              <a:gd name="connsiteY18" fmla="*/ 175613 h 2540609"/>
              <a:gd name="connsiteX19" fmla="*/ 672175 w 4808170"/>
              <a:gd name="connsiteY19" fmla="*/ 163502 h 2540609"/>
              <a:gd name="connsiteX20" fmla="*/ 987068 w 4808170"/>
              <a:gd name="connsiteY20" fmla="*/ 139279 h 2540609"/>
              <a:gd name="connsiteX21" fmla="*/ 1199015 w 4808170"/>
              <a:gd name="connsiteY21" fmla="*/ 121113 h 2540609"/>
              <a:gd name="connsiteX22" fmla="*/ 1289849 w 4808170"/>
              <a:gd name="connsiteY22" fmla="*/ 109001 h 2540609"/>
              <a:gd name="connsiteX23" fmla="*/ 1338294 w 4808170"/>
              <a:gd name="connsiteY23" fmla="*/ 102946 h 2540609"/>
              <a:gd name="connsiteX24" fmla="*/ 1380683 w 4808170"/>
              <a:gd name="connsiteY24" fmla="*/ 54501 h 2540609"/>
              <a:gd name="connsiteX25" fmla="*/ 1447295 w 4808170"/>
              <a:gd name="connsiteY25" fmla="*/ 48445 h 2540609"/>
              <a:gd name="connsiteX26" fmla="*/ 1526019 w 4808170"/>
              <a:gd name="connsiteY26" fmla="*/ 42389 h 2540609"/>
              <a:gd name="connsiteX27" fmla="*/ 1744021 w 4808170"/>
              <a:gd name="connsiteY27" fmla="*/ 18167 h 2540609"/>
              <a:gd name="connsiteX28" fmla="*/ 2173971 w 4808170"/>
              <a:gd name="connsiteY28" fmla="*/ 0 h 2540609"/>
              <a:gd name="connsiteX29" fmla="*/ 2949091 w 4808170"/>
              <a:gd name="connsiteY29" fmla="*/ 12111 h 2540609"/>
              <a:gd name="connsiteX30" fmla="*/ 3064148 w 4808170"/>
              <a:gd name="connsiteY30" fmla="*/ 18167 h 2540609"/>
              <a:gd name="connsiteX31" fmla="*/ 3197372 w 4808170"/>
              <a:gd name="connsiteY31" fmla="*/ 24222 h 2540609"/>
              <a:gd name="connsiteX32" fmla="*/ 3584932 w 4808170"/>
              <a:gd name="connsiteY32" fmla="*/ 36334 h 2540609"/>
              <a:gd name="connsiteX33" fmla="*/ 3730268 w 4808170"/>
              <a:gd name="connsiteY33" fmla="*/ 42389 h 2540609"/>
              <a:gd name="connsiteX34" fmla="*/ 3815046 w 4808170"/>
              <a:gd name="connsiteY34" fmla="*/ 66612 h 2540609"/>
              <a:gd name="connsiteX35" fmla="*/ 3857436 w 4808170"/>
              <a:gd name="connsiteY35" fmla="*/ 90834 h 2540609"/>
              <a:gd name="connsiteX36" fmla="*/ 3917992 w 4808170"/>
              <a:gd name="connsiteY36" fmla="*/ 96890 h 2540609"/>
              <a:gd name="connsiteX37" fmla="*/ 3990660 w 4808170"/>
              <a:gd name="connsiteY37" fmla="*/ 121113 h 2540609"/>
              <a:gd name="connsiteX38" fmla="*/ 4051216 w 4808170"/>
              <a:gd name="connsiteY38" fmla="*/ 151391 h 2540609"/>
              <a:gd name="connsiteX39" fmla="*/ 4057272 w 4808170"/>
              <a:gd name="connsiteY39" fmla="*/ 133224 h 2540609"/>
              <a:gd name="connsiteX40" fmla="*/ 4160217 w 4808170"/>
              <a:gd name="connsiteY40" fmla="*/ 211947 h 2540609"/>
              <a:gd name="connsiteX41" fmla="*/ 4238940 w 4808170"/>
              <a:gd name="connsiteY41" fmla="*/ 260392 h 2540609"/>
              <a:gd name="connsiteX42" fmla="*/ 4335830 w 4808170"/>
              <a:gd name="connsiteY42" fmla="*/ 369393 h 2540609"/>
              <a:gd name="connsiteX43" fmla="*/ 4456943 w 4808170"/>
              <a:gd name="connsiteY43" fmla="*/ 460228 h 2540609"/>
              <a:gd name="connsiteX44" fmla="*/ 4499332 w 4808170"/>
              <a:gd name="connsiteY44" fmla="*/ 514728 h 2540609"/>
              <a:gd name="connsiteX45" fmla="*/ 4535666 w 4808170"/>
              <a:gd name="connsiteY45" fmla="*/ 563173 h 2540609"/>
              <a:gd name="connsiteX46" fmla="*/ 4565944 w 4808170"/>
              <a:gd name="connsiteY46" fmla="*/ 593452 h 2540609"/>
              <a:gd name="connsiteX47" fmla="*/ 4578056 w 4808170"/>
              <a:gd name="connsiteY47" fmla="*/ 611618 h 2540609"/>
              <a:gd name="connsiteX48" fmla="*/ 4614389 w 4808170"/>
              <a:gd name="connsiteY48" fmla="*/ 660064 h 2540609"/>
              <a:gd name="connsiteX49" fmla="*/ 4638612 w 4808170"/>
              <a:gd name="connsiteY49" fmla="*/ 708509 h 2540609"/>
              <a:gd name="connsiteX50" fmla="*/ 4681001 w 4808170"/>
              <a:gd name="connsiteY50" fmla="*/ 811454 h 2540609"/>
              <a:gd name="connsiteX51" fmla="*/ 4699168 w 4808170"/>
              <a:gd name="connsiteY51" fmla="*/ 853844 h 2540609"/>
              <a:gd name="connsiteX52" fmla="*/ 4711279 w 4808170"/>
              <a:gd name="connsiteY52" fmla="*/ 896233 h 2540609"/>
              <a:gd name="connsiteX53" fmla="*/ 4753669 w 4808170"/>
              <a:gd name="connsiteY53" fmla="*/ 1023401 h 2540609"/>
              <a:gd name="connsiteX54" fmla="*/ 4765780 w 4808170"/>
              <a:gd name="connsiteY54" fmla="*/ 1096069 h 2540609"/>
              <a:gd name="connsiteX55" fmla="*/ 4783947 w 4808170"/>
              <a:gd name="connsiteY55" fmla="*/ 1156625 h 2540609"/>
              <a:gd name="connsiteX56" fmla="*/ 4802114 w 4808170"/>
              <a:gd name="connsiteY56" fmla="*/ 1253515 h 2540609"/>
              <a:gd name="connsiteX57" fmla="*/ 4808170 w 4808170"/>
              <a:gd name="connsiteY57" fmla="*/ 1308016 h 2540609"/>
              <a:gd name="connsiteX58" fmla="*/ 4796058 w 4808170"/>
              <a:gd name="connsiteY58" fmla="*/ 1526018 h 2540609"/>
              <a:gd name="connsiteX59" fmla="*/ 4783947 w 4808170"/>
              <a:gd name="connsiteY59" fmla="*/ 1647131 h 2540609"/>
              <a:gd name="connsiteX60" fmla="*/ 4777891 w 4808170"/>
              <a:gd name="connsiteY60" fmla="*/ 1695576 h 2540609"/>
              <a:gd name="connsiteX61" fmla="*/ 4753669 w 4808170"/>
              <a:gd name="connsiteY61" fmla="*/ 1744021 h 2540609"/>
              <a:gd name="connsiteX62" fmla="*/ 4674946 w 4808170"/>
              <a:gd name="connsiteY62" fmla="*/ 1974135 h 2540609"/>
              <a:gd name="connsiteX63" fmla="*/ 4626501 w 4808170"/>
              <a:gd name="connsiteY63" fmla="*/ 2046803 h 2540609"/>
              <a:gd name="connsiteX64" fmla="*/ 4523555 w 4808170"/>
              <a:gd name="connsiteY64" fmla="*/ 2204249 h 2540609"/>
              <a:gd name="connsiteX65" fmla="*/ 4426665 w 4808170"/>
              <a:gd name="connsiteY65" fmla="*/ 2331417 h 2540609"/>
              <a:gd name="connsiteX66" fmla="*/ 4329775 w 4808170"/>
              <a:gd name="connsiteY66" fmla="*/ 2391973 h 2540609"/>
              <a:gd name="connsiteX67" fmla="*/ 4184440 w 4808170"/>
              <a:gd name="connsiteY67" fmla="*/ 2464641 h 2540609"/>
              <a:gd name="connsiteX68" fmla="*/ 4069383 w 4808170"/>
              <a:gd name="connsiteY68" fmla="*/ 2494919 h 2540609"/>
              <a:gd name="connsiteX69" fmla="*/ 3893770 w 4808170"/>
              <a:gd name="connsiteY69" fmla="*/ 2531253 h 2540609"/>
              <a:gd name="connsiteX70" fmla="*/ 1883301 w 4808170"/>
              <a:gd name="connsiteY70" fmla="*/ 2507030 h 2540609"/>
              <a:gd name="connsiteX71" fmla="*/ 1635020 w 4808170"/>
              <a:gd name="connsiteY71" fmla="*/ 2476752 h 2540609"/>
              <a:gd name="connsiteX72" fmla="*/ 1519963 w 4808170"/>
              <a:gd name="connsiteY72" fmla="*/ 2440418 h 2540609"/>
              <a:gd name="connsiteX73" fmla="*/ 1374628 w 4808170"/>
              <a:gd name="connsiteY73" fmla="*/ 2416196 h 2540609"/>
              <a:gd name="connsiteX74" fmla="*/ 1120291 w 4808170"/>
              <a:gd name="connsiteY74" fmla="*/ 2355640 h 2540609"/>
              <a:gd name="connsiteX75" fmla="*/ 896233 w 4808170"/>
              <a:gd name="connsiteY75" fmla="*/ 2264805 h 2540609"/>
              <a:gd name="connsiteX76" fmla="*/ 841732 w 4808170"/>
              <a:gd name="connsiteY76" fmla="*/ 2234527 h 2540609"/>
              <a:gd name="connsiteX77" fmla="*/ 793287 w 4808170"/>
              <a:gd name="connsiteY77" fmla="*/ 2210305 h 2540609"/>
              <a:gd name="connsiteX78" fmla="*/ 738787 w 4808170"/>
              <a:gd name="connsiteY78" fmla="*/ 2173971 h 2540609"/>
              <a:gd name="connsiteX79" fmla="*/ 617674 w 4808170"/>
              <a:gd name="connsiteY79" fmla="*/ 2089192 h 2540609"/>
              <a:gd name="connsiteX80" fmla="*/ 557118 w 4808170"/>
              <a:gd name="connsiteY80" fmla="*/ 2046803 h 2540609"/>
              <a:gd name="connsiteX81" fmla="*/ 466283 w 4808170"/>
              <a:gd name="connsiteY81" fmla="*/ 1925690 h 2540609"/>
              <a:gd name="connsiteX82" fmla="*/ 448117 w 4808170"/>
              <a:gd name="connsiteY82" fmla="*/ 1889356 h 2540609"/>
              <a:gd name="connsiteX83" fmla="*/ 375449 w 4808170"/>
              <a:gd name="connsiteY83" fmla="*/ 1774299 h 2540609"/>
              <a:gd name="connsiteX84" fmla="*/ 339115 w 4808170"/>
              <a:gd name="connsiteY84" fmla="*/ 1701632 h 2540609"/>
              <a:gd name="connsiteX85" fmla="*/ 320948 w 4808170"/>
              <a:gd name="connsiteY85" fmla="*/ 1665298 h 2540609"/>
              <a:gd name="connsiteX86" fmla="*/ 284615 w 4808170"/>
              <a:gd name="connsiteY86" fmla="*/ 1604742 h 2540609"/>
              <a:gd name="connsiteX87" fmla="*/ 266448 w 4808170"/>
              <a:gd name="connsiteY87" fmla="*/ 1556297 h 2540609"/>
              <a:gd name="connsiteX88" fmla="*/ 248281 w 4808170"/>
              <a:gd name="connsiteY88" fmla="*/ 1519963 h 2540609"/>
              <a:gd name="connsiteX89" fmla="*/ 236170 w 4808170"/>
              <a:gd name="connsiteY89" fmla="*/ 1501796 h 2540609"/>
              <a:gd name="connsiteX90" fmla="*/ 224058 w 4808170"/>
              <a:gd name="connsiteY90" fmla="*/ 1465462 h 2540609"/>
              <a:gd name="connsiteX91" fmla="*/ 205891 w 4808170"/>
              <a:gd name="connsiteY91" fmla="*/ 1441240 h 2540609"/>
              <a:gd name="connsiteX92" fmla="*/ 193780 w 4808170"/>
              <a:gd name="connsiteY92" fmla="*/ 1423073 h 2540609"/>
              <a:gd name="connsiteX93" fmla="*/ 181669 w 4808170"/>
              <a:gd name="connsiteY93" fmla="*/ 1392795 h 2540609"/>
              <a:gd name="connsiteX94" fmla="*/ 151391 w 4808170"/>
              <a:gd name="connsiteY94" fmla="*/ 1338294 h 2540609"/>
              <a:gd name="connsiteX95" fmla="*/ 127168 w 4808170"/>
              <a:gd name="connsiteY95" fmla="*/ 1289849 h 2540609"/>
              <a:gd name="connsiteX96" fmla="*/ 102946 w 4808170"/>
              <a:gd name="connsiteY96" fmla="*/ 1235348 h 2540609"/>
              <a:gd name="connsiteX97" fmla="*/ 72668 w 4808170"/>
              <a:gd name="connsiteY97" fmla="*/ 1174792 h 2540609"/>
              <a:gd name="connsiteX98" fmla="*/ 66612 w 4808170"/>
              <a:gd name="connsiteY98" fmla="*/ 1150569 h 2540609"/>
              <a:gd name="connsiteX99" fmla="*/ 48445 w 4808170"/>
              <a:gd name="connsiteY99" fmla="*/ 1126347 h 2540609"/>
              <a:gd name="connsiteX100" fmla="*/ 36334 w 4808170"/>
              <a:gd name="connsiteY100" fmla="*/ 1096069 h 2540609"/>
              <a:gd name="connsiteX101" fmla="*/ 18167 w 4808170"/>
              <a:gd name="connsiteY101" fmla="*/ 1029457 h 2540609"/>
              <a:gd name="connsiteX102" fmla="*/ 0 w 4808170"/>
              <a:gd name="connsiteY102" fmla="*/ 938622 h 25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08170" h="2540609">
                <a:moveTo>
                  <a:pt x="0" y="938622"/>
                </a:moveTo>
                <a:cubicBezTo>
                  <a:pt x="0" y="911372"/>
                  <a:pt x="10272" y="889642"/>
                  <a:pt x="18167" y="865955"/>
                </a:cubicBezTo>
                <a:cubicBezTo>
                  <a:pt x="22204" y="853844"/>
                  <a:pt x="25915" y="841619"/>
                  <a:pt x="30278" y="829621"/>
                </a:cubicBezTo>
                <a:cubicBezTo>
                  <a:pt x="33993" y="819405"/>
                  <a:pt x="38952" y="809655"/>
                  <a:pt x="42389" y="799343"/>
                </a:cubicBezTo>
                <a:cubicBezTo>
                  <a:pt x="45021" y="791447"/>
                  <a:pt x="45166" y="782770"/>
                  <a:pt x="48445" y="775120"/>
                </a:cubicBezTo>
                <a:cubicBezTo>
                  <a:pt x="51312" y="768431"/>
                  <a:pt x="57600" y="763604"/>
                  <a:pt x="60556" y="756954"/>
                </a:cubicBezTo>
                <a:cubicBezTo>
                  <a:pt x="65741" y="745288"/>
                  <a:pt x="67318" y="732212"/>
                  <a:pt x="72668" y="720620"/>
                </a:cubicBezTo>
                <a:cubicBezTo>
                  <a:pt x="81372" y="701761"/>
                  <a:pt x="108201" y="659420"/>
                  <a:pt x="121113" y="641897"/>
                </a:cubicBezTo>
                <a:cubicBezTo>
                  <a:pt x="140752" y="615244"/>
                  <a:pt x="163305" y="590719"/>
                  <a:pt x="181669" y="563173"/>
                </a:cubicBezTo>
                <a:cubicBezTo>
                  <a:pt x="227604" y="494270"/>
                  <a:pt x="182070" y="557425"/>
                  <a:pt x="236170" y="496562"/>
                </a:cubicBezTo>
                <a:cubicBezTo>
                  <a:pt x="302896" y="421494"/>
                  <a:pt x="200010" y="526665"/>
                  <a:pt x="278559" y="448116"/>
                </a:cubicBezTo>
                <a:cubicBezTo>
                  <a:pt x="282596" y="438023"/>
                  <a:pt x="285465" y="427381"/>
                  <a:pt x="290670" y="417838"/>
                </a:cubicBezTo>
                <a:cubicBezTo>
                  <a:pt x="307930" y="386195"/>
                  <a:pt x="322588" y="373400"/>
                  <a:pt x="345171" y="345171"/>
                </a:cubicBezTo>
                <a:cubicBezTo>
                  <a:pt x="351476" y="337290"/>
                  <a:pt x="355942" y="327816"/>
                  <a:pt x="363338" y="320948"/>
                </a:cubicBezTo>
                <a:cubicBezTo>
                  <a:pt x="384361" y="301427"/>
                  <a:pt x="407548" y="284370"/>
                  <a:pt x="429950" y="266448"/>
                </a:cubicBezTo>
                <a:cubicBezTo>
                  <a:pt x="453146" y="247892"/>
                  <a:pt x="487810" y="223387"/>
                  <a:pt x="514728" y="218003"/>
                </a:cubicBezTo>
                <a:lnTo>
                  <a:pt x="545007" y="211947"/>
                </a:lnTo>
                <a:cubicBezTo>
                  <a:pt x="561155" y="201854"/>
                  <a:pt x="575949" y="189170"/>
                  <a:pt x="593452" y="181669"/>
                </a:cubicBezTo>
                <a:cubicBezTo>
                  <a:pt x="604737" y="176832"/>
                  <a:pt x="617821" y="178374"/>
                  <a:pt x="629785" y="175613"/>
                </a:cubicBezTo>
                <a:cubicBezTo>
                  <a:pt x="644104" y="172309"/>
                  <a:pt x="657555" y="164989"/>
                  <a:pt x="672175" y="163502"/>
                </a:cubicBezTo>
                <a:cubicBezTo>
                  <a:pt x="776909" y="152851"/>
                  <a:pt x="882178" y="148269"/>
                  <a:pt x="987068" y="139279"/>
                </a:cubicBezTo>
                <a:lnTo>
                  <a:pt x="1199015" y="121113"/>
                </a:lnTo>
                <a:cubicBezTo>
                  <a:pt x="1227722" y="118443"/>
                  <a:pt x="1261082" y="112836"/>
                  <a:pt x="1289849" y="109001"/>
                </a:cubicBezTo>
                <a:lnTo>
                  <a:pt x="1338294" y="102946"/>
                </a:lnTo>
                <a:cubicBezTo>
                  <a:pt x="1352424" y="86798"/>
                  <a:pt x="1361491" y="64097"/>
                  <a:pt x="1380683" y="54501"/>
                </a:cubicBezTo>
                <a:cubicBezTo>
                  <a:pt x="1400625" y="44530"/>
                  <a:pt x="1425076" y="50297"/>
                  <a:pt x="1447295" y="48445"/>
                </a:cubicBezTo>
                <a:cubicBezTo>
                  <a:pt x="1473523" y="46259"/>
                  <a:pt x="1499874" y="45406"/>
                  <a:pt x="1526019" y="42389"/>
                </a:cubicBezTo>
                <a:cubicBezTo>
                  <a:pt x="1676705" y="25002"/>
                  <a:pt x="1532825" y="29401"/>
                  <a:pt x="1744021" y="18167"/>
                </a:cubicBezTo>
                <a:cubicBezTo>
                  <a:pt x="1887263" y="10548"/>
                  <a:pt x="2173971" y="0"/>
                  <a:pt x="2173971" y="0"/>
                </a:cubicBezTo>
                <a:lnTo>
                  <a:pt x="2949091" y="12111"/>
                </a:lnTo>
                <a:cubicBezTo>
                  <a:pt x="2987480" y="13240"/>
                  <a:pt x="3025788" y="16296"/>
                  <a:pt x="3064148" y="18167"/>
                </a:cubicBezTo>
                <a:lnTo>
                  <a:pt x="3197372" y="24222"/>
                </a:lnTo>
                <a:lnTo>
                  <a:pt x="3584932" y="36334"/>
                </a:lnTo>
                <a:lnTo>
                  <a:pt x="3730268" y="42389"/>
                </a:lnTo>
                <a:cubicBezTo>
                  <a:pt x="3749906" y="47299"/>
                  <a:pt x="3794514" y="57136"/>
                  <a:pt x="3815046" y="66612"/>
                </a:cubicBezTo>
                <a:cubicBezTo>
                  <a:pt x="3829822" y="73432"/>
                  <a:pt x="3841823" y="86242"/>
                  <a:pt x="3857436" y="90834"/>
                </a:cubicBezTo>
                <a:cubicBezTo>
                  <a:pt x="3876898" y="96558"/>
                  <a:pt x="3897807" y="94871"/>
                  <a:pt x="3917992" y="96890"/>
                </a:cubicBezTo>
                <a:cubicBezTo>
                  <a:pt x="3942215" y="104964"/>
                  <a:pt x="3967028" y="111445"/>
                  <a:pt x="3990660" y="121113"/>
                </a:cubicBezTo>
                <a:cubicBezTo>
                  <a:pt x="4011548" y="129658"/>
                  <a:pt x="4029012" y="147354"/>
                  <a:pt x="4051216" y="151391"/>
                </a:cubicBezTo>
                <a:cubicBezTo>
                  <a:pt x="4057496" y="152533"/>
                  <a:pt x="4055253" y="139280"/>
                  <a:pt x="4057272" y="133224"/>
                </a:cubicBezTo>
                <a:cubicBezTo>
                  <a:pt x="4211421" y="229567"/>
                  <a:pt x="3982873" y="82968"/>
                  <a:pt x="4160217" y="211947"/>
                </a:cubicBezTo>
                <a:cubicBezTo>
                  <a:pt x="4185135" y="230070"/>
                  <a:pt x="4212699" y="244244"/>
                  <a:pt x="4238940" y="260392"/>
                </a:cubicBezTo>
                <a:cubicBezTo>
                  <a:pt x="4283233" y="317340"/>
                  <a:pt x="4280539" y="318525"/>
                  <a:pt x="4335830" y="369393"/>
                </a:cubicBezTo>
                <a:cubicBezTo>
                  <a:pt x="4432056" y="457920"/>
                  <a:pt x="4392431" y="444099"/>
                  <a:pt x="4456943" y="460228"/>
                </a:cubicBezTo>
                <a:cubicBezTo>
                  <a:pt x="4471073" y="478395"/>
                  <a:pt x="4486565" y="495579"/>
                  <a:pt x="4499332" y="514728"/>
                </a:cubicBezTo>
                <a:cubicBezTo>
                  <a:pt x="4512827" y="534969"/>
                  <a:pt x="4517174" y="542626"/>
                  <a:pt x="4535666" y="563173"/>
                </a:cubicBezTo>
                <a:cubicBezTo>
                  <a:pt x="4545214" y="573782"/>
                  <a:pt x="4556545" y="582710"/>
                  <a:pt x="4565944" y="593452"/>
                </a:cubicBezTo>
                <a:cubicBezTo>
                  <a:pt x="4570737" y="598929"/>
                  <a:pt x="4573775" y="605732"/>
                  <a:pt x="4578056" y="611618"/>
                </a:cubicBezTo>
                <a:cubicBezTo>
                  <a:pt x="4589929" y="627943"/>
                  <a:pt x="4603691" y="642947"/>
                  <a:pt x="4614389" y="660064"/>
                </a:cubicBezTo>
                <a:cubicBezTo>
                  <a:pt x="4623958" y="675374"/>
                  <a:pt x="4630924" y="692173"/>
                  <a:pt x="4638612" y="708509"/>
                </a:cubicBezTo>
                <a:cubicBezTo>
                  <a:pt x="4672309" y="780114"/>
                  <a:pt x="4653711" y="743228"/>
                  <a:pt x="4681001" y="811454"/>
                </a:cubicBezTo>
                <a:cubicBezTo>
                  <a:pt x="4686710" y="825727"/>
                  <a:pt x="4693998" y="839367"/>
                  <a:pt x="4699168" y="853844"/>
                </a:cubicBezTo>
                <a:cubicBezTo>
                  <a:pt x="4704110" y="867683"/>
                  <a:pt x="4706632" y="882292"/>
                  <a:pt x="4711279" y="896233"/>
                </a:cubicBezTo>
                <a:cubicBezTo>
                  <a:pt x="4726998" y="943391"/>
                  <a:pt x="4742722" y="975233"/>
                  <a:pt x="4753669" y="1023401"/>
                </a:cubicBezTo>
                <a:cubicBezTo>
                  <a:pt x="4759111" y="1047347"/>
                  <a:pt x="4760338" y="1072123"/>
                  <a:pt x="4765780" y="1096069"/>
                </a:cubicBezTo>
                <a:cubicBezTo>
                  <a:pt x="4770450" y="1116619"/>
                  <a:pt x="4778836" y="1136180"/>
                  <a:pt x="4783947" y="1156625"/>
                </a:cubicBezTo>
                <a:cubicBezTo>
                  <a:pt x="4787533" y="1170971"/>
                  <a:pt x="4799195" y="1231621"/>
                  <a:pt x="4802114" y="1253515"/>
                </a:cubicBezTo>
                <a:cubicBezTo>
                  <a:pt x="4804530" y="1271633"/>
                  <a:pt x="4806151" y="1289849"/>
                  <a:pt x="4808170" y="1308016"/>
                </a:cubicBezTo>
                <a:cubicBezTo>
                  <a:pt x="4804133" y="1380683"/>
                  <a:pt x="4800694" y="1453386"/>
                  <a:pt x="4796058" y="1526018"/>
                </a:cubicBezTo>
                <a:cubicBezTo>
                  <a:pt x="4794092" y="1556822"/>
                  <a:pt x="4787757" y="1614752"/>
                  <a:pt x="4783947" y="1647131"/>
                </a:cubicBezTo>
                <a:cubicBezTo>
                  <a:pt x="4782045" y="1663294"/>
                  <a:pt x="4781550" y="1679719"/>
                  <a:pt x="4777891" y="1695576"/>
                </a:cubicBezTo>
                <a:cubicBezTo>
                  <a:pt x="4772662" y="1718233"/>
                  <a:pt x="4765392" y="1726436"/>
                  <a:pt x="4753669" y="1744021"/>
                </a:cubicBezTo>
                <a:cubicBezTo>
                  <a:pt x="4731378" y="1822042"/>
                  <a:pt x="4711380" y="1901268"/>
                  <a:pt x="4674946" y="1974135"/>
                </a:cubicBezTo>
                <a:cubicBezTo>
                  <a:pt x="4641532" y="2040964"/>
                  <a:pt x="4663096" y="1993318"/>
                  <a:pt x="4626501" y="2046803"/>
                </a:cubicBezTo>
                <a:cubicBezTo>
                  <a:pt x="4482881" y="2256710"/>
                  <a:pt x="4654220" y="2016417"/>
                  <a:pt x="4523555" y="2204249"/>
                </a:cubicBezTo>
                <a:cubicBezTo>
                  <a:pt x="4516360" y="2214592"/>
                  <a:pt x="4439108" y="2322085"/>
                  <a:pt x="4426665" y="2331417"/>
                </a:cubicBezTo>
                <a:cubicBezTo>
                  <a:pt x="4342531" y="2394518"/>
                  <a:pt x="4415277" y="2344472"/>
                  <a:pt x="4329775" y="2391973"/>
                </a:cubicBezTo>
                <a:cubicBezTo>
                  <a:pt x="4260387" y="2430522"/>
                  <a:pt x="4267957" y="2436802"/>
                  <a:pt x="4184440" y="2464641"/>
                </a:cubicBezTo>
                <a:cubicBezTo>
                  <a:pt x="4146817" y="2477182"/>
                  <a:pt x="4107126" y="2482744"/>
                  <a:pt x="4069383" y="2494919"/>
                </a:cubicBezTo>
                <a:cubicBezTo>
                  <a:pt x="3927744" y="2540609"/>
                  <a:pt x="4071694" y="2520786"/>
                  <a:pt x="3893770" y="2531253"/>
                </a:cubicBezTo>
                <a:lnTo>
                  <a:pt x="1883301" y="2507030"/>
                </a:lnTo>
                <a:cubicBezTo>
                  <a:pt x="1827123" y="2502709"/>
                  <a:pt x="1683302" y="2483050"/>
                  <a:pt x="1635020" y="2476752"/>
                </a:cubicBezTo>
                <a:cubicBezTo>
                  <a:pt x="1596668" y="2464641"/>
                  <a:pt x="1559137" y="2449528"/>
                  <a:pt x="1519963" y="2440418"/>
                </a:cubicBezTo>
                <a:cubicBezTo>
                  <a:pt x="1472126" y="2429293"/>
                  <a:pt x="1422865" y="2425433"/>
                  <a:pt x="1374628" y="2416196"/>
                </a:cubicBezTo>
                <a:cubicBezTo>
                  <a:pt x="1324533" y="2406604"/>
                  <a:pt x="1174503" y="2373711"/>
                  <a:pt x="1120291" y="2355640"/>
                </a:cubicBezTo>
                <a:cubicBezTo>
                  <a:pt x="1027244" y="2324624"/>
                  <a:pt x="971997" y="2304916"/>
                  <a:pt x="896233" y="2264805"/>
                </a:cubicBezTo>
                <a:cubicBezTo>
                  <a:pt x="877866" y="2255081"/>
                  <a:pt x="860099" y="2244251"/>
                  <a:pt x="841732" y="2234527"/>
                </a:cubicBezTo>
                <a:cubicBezTo>
                  <a:pt x="825776" y="2226080"/>
                  <a:pt x="808849" y="2219459"/>
                  <a:pt x="793287" y="2210305"/>
                </a:cubicBezTo>
                <a:cubicBezTo>
                  <a:pt x="774468" y="2199235"/>
                  <a:pt x="757247" y="2185630"/>
                  <a:pt x="738787" y="2173971"/>
                </a:cubicBezTo>
                <a:cubicBezTo>
                  <a:pt x="603644" y="2088617"/>
                  <a:pt x="754174" y="2191567"/>
                  <a:pt x="617674" y="2089192"/>
                </a:cubicBezTo>
                <a:cubicBezTo>
                  <a:pt x="597963" y="2074408"/>
                  <a:pt x="574960" y="2063796"/>
                  <a:pt x="557118" y="2046803"/>
                </a:cubicBezTo>
                <a:cubicBezTo>
                  <a:pt x="509883" y="2001817"/>
                  <a:pt x="493411" y="1976070"/>
                  <a:pt x="466283" y="1925690"/>
                </a:cubicBezTo>
                <a:cubicBezTo>
                  <a:pt x="459863" y="1913768"/>
                  <a:pt x="455387" y="1900780"/>
                  <a:pt x="448117" y="1889356"/>
                </a:cubicBezTo>
                <a:cubicBezTo>
                  <a:pt x="382843" y="1786781"/>
                  <a:pt x="482480" y="1988357"/>
                  <a:pt x="375449" y="1774299"/>
                </a:cubicBezTo>
                <a:lnTo>
                  <a:pt x="339115" y="1701632"/>
                </a:lnTo>
                <a:cubicBezTo>
                  <a:pt x="333059" y="1689521"/>
                  <a:pt x="327915" y="1676909"/>
                  <a:pt x="320948" y="1665298"/>
                </a:cubicBezTo>
                <a:cubicBezTo>
                  <a:pt x="308837" y="1645113"/>
                  <a:pt x="295142" y="1625797"/>
                  <a:pt x="284615" y="1604742"/>
                </a:cubicBezTo>
                <a:cubicBezTo>
                  <a:pt x="276902" y="1589316"/>
                  <a:pt x="273242" y="1572149"/>
                  <a:pt x="266448" y="1556297"/>
                </a:cubicBezTo>
                <a:cubicBezTo>
                  <a:pt x="261114" y="1543851"/>
                  <a:pt x="254857" y="1531800"/>
                  <a:pt x="248281" y="1519963"/>
                </a:cubicBezTo>
                <a:cubicBezTo>
                  <a:pt x="244747" y="1513601"/>
                  <a:pt x="239126" y="1508447"/>
                  <a:pt x="236170" y="1501796"/>
                </a:cubicBezTo>
                <a:cubicBezTo>
                  <a:pt x="230985" y="1490130"/>
                  <a:pt x="229768" y="1476881"/>
                  <a:pt x="224058" y="1465462"/>
                </a:cubicBezTo>
                <a:cubicBezTo>
                  <a:pt x="219544" y="1456435"/>
                  <a:pt x="211757" y="1449453"/>
                  <a:pt x="205891" y="1441240"/>
                </a:cubicBezTo>
                <a:cubicBezTo>
                  <a:pt x="201661" y="1435318"/>
                  <a:pt x="197035" y="1429583"/>
                  <a:pt x="193780" y="1423073"/>
                </a:cubicBezTo>
                <a:cubicBezTo>
                  <a:pt x="188919" y="1413350"/>
                  <a:pt x="186084" y="1402728"/>
                  <a:pt x="181669" y="1392795"/>
                </a:cubicBezTo>
                <a:cubicBezTo>
                  <a:pt x="158344" y="1340312"/>
                  <a:pt x="181961" y="1399433"/>
                  <a:pt x="151391" y="1338294"/>
                </a:cubicBezTo>
                <a:cubicBezTo>
                  <a:pt x="112280" y="1260073"/>
                  <a:pt x="202706" y="1415744"/>
                  <a:pt x="127168" y="1289849"/>
                </a:cubicBezTo>
                <a:cubicBezTo>
                  <a:pt x="116703" y="1247983"/>
                  <a:pt x="127596" y="1281566"/>
                  <a:pt x="102946" y="1235348"/>
                </a:cubicBezTo>
                <a:cubicBezTo>
                  <a:pt x="92326" y="1215435"/>
                  <a:pt x="78142" y="1196686"/>
                  <a:pt x="72668" y="1174792"/>
                </a:cubicBezTo>
                <a:cubicBezTo>
                  <a:pt x="70649" y="1166718"/>
                  <a:pt x="70334" y="1158013"/>
                  <a:pt x="66612" y="1150569"/>
                </a:cubicBezTo>
                <a:cubicBezTo>
                  <a:pt x="62098" y="1141542"/>
                  <a:pt x="53346" y="1135170"/>
                  <a:pt x="48445" y="1126347"/>
                </a:cubicBezTo>
                <a:cubicBezTo>
                  <a:pt x="43166" y="1116845"/>
                  <a:pt x="40151" y="1106247"/>
                  <a:pt x="36334" y="1096069"/>
                </a:cubicBezTo>
                <a:cubicBezTo>
                  <a:pt x="29587" y="1078078"/>
                  <a:pt x="19900" y="1042458"/>
                  <a:pt x="18167" y="1029457"/>
                </a:cubicBezTo>
                <a:cubicBezTo>
                  <a:pt x="5459" y="934148"/>
                  <a:pt x="0" y="965872"/>
                  <a:pt x="0" y="938622"/>
                </a:cubicBezTo>
                <a:close/>
              </a:path>
            </a:pathLst>
          </a:custGeom>
          <a:solidFill>
            <a:srgbClr val="F1C7C7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1562100" y="24384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6536" y="274320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Corporation X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095500" y="248432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208768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43624" y="25146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0" y="2057400"/>
            <a:ext cx="990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Firewall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211064" y="25527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957" y="342900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175" y="205442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10.2.2.2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416154" y="2138068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386424" y="2246136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549418" y="1902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474" y="21765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111272" y="2165644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80992" y="2278180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981762" y="2124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24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2248" y="1794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176.3.3.3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64" y="25146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216.99.99.99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216900" cy="573087"/>
          </a:xfrm>
        </p:spPr>
        <p:txBody>
          <a:bodyPr/>
          <a:lstStyle/>
          <a:p>
            <a:r>
              <a:rPr lang="en-US"/>
              <a:t>Next Level: Bridged Ethernet Segment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5264151"/>
            <a:ext cx="8307387" cy="831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93713"/>
            <a:ext cx="7018338" cy="573087"/>
          </a:xfrm>
        </p:spPr>
        <p:txBody>
          <a:bodyPr/>
          <a:lstStyle/>
          <a:p>
            <a:r>
              <a:rPr lang="en-US"/>
              <a:t>Conceptual View of LANs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301625"/>
          </a:xfrm>
        </p:spPr>
        <p:txBody>
          <a:bodyPr/>
          <a:lstStyle/>
          <a:p>
            <a:r>
              <a:rPr lang="en-US" dirty="0"/>
              <a:t>For simplicity, hubs, bridges, and wires are often shown as a collection of hosts attached to a single wire:</a:t>
            </a: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2971800" y="34290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32766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>
            <a:off x="4191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>
            <a:off x="52578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292031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38156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8824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4495800" y="2743200"/>
            <a:ext cx="4299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62" y="466941"/>
            <a:ext cx="6446838" cy="573087"/>
          </a:xfrm>
        </p:spPr>
        <p:txBody>
          <a:bodyPr/>
          <a:lstStyle/>
          <a:p>
            <a:r>
              <a:rPr lang="en-US" dirty="0"/>
              <a:t>Next Level: internets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217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Multiple incompatible LANs can be physically connected by specialized computers called </a:t>
            </a:r>
            <a:r>
              <a:rPr lang="en-US" i="1" dirty="0">
                <a:solidFill>
                  <a:srgbClr val="C00000"/>
                </a:solidFill>
              </a:rPr>
              <a:t>routers</a:t>
            </a:r>
          </a:p>
          <a:p>
            <a:pPr>
              <a:lnSpc>
                <a:spcPct val="85000"/>
              </a:lnSpc>
            </a:pPr>
            <a:r>
              <a:rPr lang="en-US" dirty="0"/>
              <a:t>The connected networks are called an </a:t>
            </a:r>
            <a:r>
              <a:rPr lang="en-US" i="1" dirty="0">
                <a:solidFill>
                  <a:srgbClr val="C00000"/>
                </a:solidFill>
              </a:rPr>
              <a:t>internet </a:t>
            </a:r>
            <a:r>
              <a:rPr lang="en-US" dirty="0"/>
              <a:t>(lower case)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81988" name="Line 4"/>
          <p:cNvSpPr>
            <a:spLocks noChangeShapeType="1"/>
          </p:cNvSpPr>
          <p:nvPr/>
        </p:nvSpPr>
        <p:spPr bwMode="auto">
          <a:xfrm>
            <a:off x="10324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3372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>
            <a:off x="2251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18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10292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3" name="Rectangle 9"/>
          <p:cNvSpPr>
            <a:spLocks noChangeArrowheads="1"/>
          </p:cNvSpPr>
          <p:nvPr/>
        </p:nvSpPr>
        <p:spPr bwMode="auto">
          <a:xfrm>
            <a:off x="1924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4" name="Rectangle 10"/>
          <p:cNvSpPr>
            <a:spLocks noChangeArrowheads="1"/>
          </p:cNvSpPr>
          <p:nvPr/>
        </p:nvSpPr>
        <p:spPr bwMode="auto">
          <a:xfrm>
            <a:off x="29914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5564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6806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985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>
            <a:off x="68998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>
            <a:off x="7966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56774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2" name="Rectangle 18"/>
          <p:cNvSpPr>
            <a:spLocks noChangeArrowheads="1"/>
          </p:cNvSpPr>
          <p:nvPr/>
        </p:nvSpPr>
        <p:spPr bwMode="auto">
          <a:xfrm>
            <a:off x="65728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3" name="Rectangle 19"/>
          <p:cNvSpPr>
            <a:spLocks noChangeArrowheads="1"/>
          </p:cNvSpPr>
          <p:nvPr/>
        </p:nvSpPr>
        <p:spPr bwMode="auto">
          <a:xfrm>
            <a:off x="7639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72046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2008" name="Line 24"/>
          <p:cNvSpPr>
            <a:spLocks noChangeShapeType="1"/>
          </p:cNvSpPr>
          <p:nvPr/>
        </p:nvSpPr>
        <p:spPr bwMode="auto">
          <a:xfrm>
            <a:off x="28612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0" name="Line 26"/>
          <p:cNvSpPr>
            <a:spLocks noChangeShapeType="1"/>
          </p:cNvSpPr>
          <p:nvPr/>
        </p:nvSpPr>
        <p:spPr bwMode="auto">
          <a:xfrm>
            <a:off x="65188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31660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2" name="Line 28"/>
          <p:cNvSpPr>
            <a:spLocks noChangeShapeType="1"/>
          </p:cNvSpPr>
          <p:nvPr/>
        </p:nvSpPr>
        <p:spPr bwMode="auto">
          <a:xfrm>
            <a:off x="49948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3443850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5271062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793341" y="5105400"/>
            <a:ext cx="8122059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 1 and LAN 2 might be completely different, totally incompatible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(e.g., Ethernet,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Fibre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Channel, 802.11*, T1-links, DSL, …)</a:t>
            </a:r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24802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3090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9" name="AutoShape 25"/>
          <p:cNvSpPr>
            <a:spLocks noChangeArrowheads="1"/>
          </p:cNvSpPr>
          <p:nvPr/>
        </p:nvSpPr>
        <p:spPr bwMode="auto">
          <a:xfrm>
            <a:off x="61378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41923" y="3727744"/>
            <a:ext cx="7433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1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00849" y="3733800"/>
            <a:ext cx="8002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 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18255</TotalTime>
  <Words>4392</Words>
  <Application>Microsoft Office PowerPoint</Application>
  <PresentationFormat>On-screen Show (4:3)</PresentationFormat>
  <Paragraphs>989</Paragraphs>
  <Slides>60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Courier New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15-213 / 18-213 / 15-513/14-513: Introduction to Computer Systems 21st Lecture, November 6, 2018</vt:lpstr>
      <vt:lpstr>A Client-Server Transaction</vt:lpstr>
      <vt:lpstr>Hardware Organization of a Network Host</vt:lpstr>
      <vt:lpstr>Computer Networks</vt:lpstr>
      <vt:lpstr>Lowest Level: Ethernet Segment</vt:lpstr>
      <vt:lpstr>Next Level: Bridged Ethernet Segment</vt:lpstr>
      <vt:lpstr>Conceptual View of LANs</vt:lpstr>
      <vt:lpstr>Next Level: internets</vt:lpstr>
      <vt:lpstr>Logical Structure of an internet</vt:lpstr>
      <vt:lpstr>The Notion of an internet Protocol</vt:lpstr>
      <vt:lpstr>What Does an internet Protocol Do?</vt:lpstr>
      <vt:lpstr>Transferring internet Data Via Encapsulation</vt:lpstr>
      <vt:lpstr>Other Issues</vt:lpstr>
      <vt:lpstr>Global IP Internet (upper case)</vt:lpstr>
      <vt:lpstr>Hardware and Software Organization  of an Internet Application</vt:lpstr>
      <vt:lpstr>A Programmer’s View of the Internet</vt:lpstr>
      <vt:lpstr>Aside: IPv4 and IPv6</vt:lpstr>
      <vt:lpstr>(1) IP Addresses</vt:lpstr>
      <vt:lpstr>Dotted Decimal Notation</vt:lpstr>
      <vt:lpstr>(2) Internet Domain Names</vt:lpstr>
      <vt:lpstr>Domain Naming System (DNS)</vt:lpstr>
      <vt:lpstr>Properties of DNS Mappings</vt:lpstr>
      <vt:lpstr>Properties of DNS Mappings (cont)</vt:lpstr>
      <vt:lpstr>Properties of DNS Mappings (cont)</vt:lpstr>
      <vt:lpstr>(3) Internet Connections</vt:lpstr>
      <vt:lpstr>Well-known Service Names and Ports</vt:lpstr>
      <vt:lpstr>Anatomy of a Connection</vt:lpstr>
      <vt:lpstr>Using Ports to Identify Services</vt:lpstr>
      <vt:lpstr>Sockets Interface</vt:lpstr>
      <vt:lpstr>Sockets</vt:lpstr>
      <vt:lpstr>Quiz Time!</vt:lpstr>
      <vt:lpstr>Socket Programming Example</vt:lpstr>
      <vt:lpstr>Echo Server/Client Session Example</vt:lpstr>
      <vt:lpstr>Echo Server + Client Structure</vt:lpstr>
      <vt:lpstr>Echo Server + Client Structure</vt:lpstr>
      <vt:lpstr>Recall: Unbuffered RIO Input/Output</vt:lpstr>
      <vt:lpstr>Recall: Buffered RIO Input Functions</vt:lpstr>
      <vt:lpstr>Echo Client: Main Routine</vt:lpstr>
      <vt:lpstr>Echo Server + Client Structure</vt:lpstr>
      <vt:lpstr>Iterative Echo Server: Main Routine</vt:lpstr>
      <vt:lpstr>Echo Server: echo function</vt:lpstr>
      <vt:lpstr>Socket Address Structures</vt:lpstr>
      <vt:lpstr>Socket Address Structures</vt:lpstr>
      <vt:lpstr>Host and Service Conversion: getaddrinfo</vt:lpstr>
      <vt:lpstr>Host and Service Conversion: getaddrinfo</vt:lpstr>
      <vt:lpstr>Linked List Returned by getaddrinfo</vt:lpstr>
      <vt:lpstr>addrinfo Struct</vt:lpstr>
      <vt:lpstr>Host and Service Conversion: getnameinfo</vt:lpstr>
      <vt:lpstr>Conversion Example</vt:lpstr>
      <vt:lpstr>Conversion Example (cont)</vt:lpstr>
      <vt:lpstr>Running hostinfo</vt:lpstr>
      <vt:lpstr>Next time </vt:lpstr>
      <vt:lpstr>Additional slides</vt:lpstr>
      <vt:lpstr>Basic Internet Components</vt:lpstr>
      <vt:lpstr>Internet Connection Hierarchy</vt:lpstr>
      <vt:lpstr>IP Address Structure</vt:lpstr>
      <vt:lpstr>Evolution of Internet</vt:lpstr>
      <vt:lpstr>Evolution of Internet: Naming</vt:lpstr>
      <vt:lpstr>Evolution of Internet: Firewalls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Gregory Kesden</cp:lastModifiedBy>
  <cp:revision>870</cp:revision>
  <cp:lastPrinted>1999-09-20T15:19:18Z</cp:lastPrinted>
  <dcterms:created xsi:type="dcterms:W3CDTF">2012-11-06T16:54:28Z</dcterms:created>
  <dcterms:modified xsi:type="dcterms:W3CDTF">2018-11-06T16:40:25Z</dcterms:modified>
</cp:coreProperties>
</file>