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72"/>
  </p:notesMasterIdLst>
  <p:handoutMasterIdLst>
    <p:handoutMasterId r:id="rId73"/>
  </p:handoutMasterIdLst>
  <p:sldIdLst>
    <p:sldId id="689" r:id="rId3"/>
    <p:sldId id="542" r:id="rId4"/>
    <p:sldId id="1085" r:id="rId5"/>
    <p:sldId id="1157" r:id="rId6"/>
    <p:sldId id="1158" r:id="rId7"/>
    <p:sldId id="1242" r:id="rId8"/>
    <p:sldId id="1164" r:id="rId9"/>
    <p:sldId id="1165" r:id="rId10"/>
    <p:sldId id="1166" r:id="rId11"/>
    <p:sldId id="1167" r:id="rId12"/>
    <p:sldId id="1168" r:id="rId13"/>
    <p:sldId id="1169" r:id="rId14"/>
    <p:sldId id="1170" r:id="rId15"/>
    <p:sldId id="1171" r:id="rId16"/>
    <p:sldId id="1201" r:id="rId17"/>
    <p:sldId id="1173" r:id="rId18"/>
    <p:sldId id="1174" r:id="rId19"/>
    <p:sldId id="1175" r:id="rId20"/>
    <p:sldId id="1176" r:id="rId21"/>
    <p:sldId id="1177" r:id="rId22"/>
    <p:sldId id="1178" r:id="rId23"/>
    <p:sldId id="1202" r:id="rId24"/>
    <p:sldId id="1203" r:id="rId25"/>
    <p:sldId id="1204" r:id="rId26"/>
    <p:sldId id="1205" r:id="rId27"/>
    <p:sldId id="1206" r:id="rId28"/>
    <p:sldId id="1207" r:id="rId29"/>
    <p:sldId id="1208" r:id="rId30"/>
    <p:sldId id="1209" r:id="rId31"/>
    <p:sldId id="1210" r:id="rId32"/>
    <p:sldId id="1211" r:id="rId33"/>
    <p:sldId id="1179" r:id="rId34"/>
    <p:sldId id="1241" r:id="rId35"/>
    <p:sldId id="1181" r:id="rId36"/>
    <p:sldId id="1182" r:id="rId37"/>
    <p:sldId id="1183" r:id="rId38"/>
    <p:sldId id="1184" r:id="rId39"/>
    <p:sldId id="1185" r:id="rId40"/>
    <p:sldId id="1214" r:id="rId41"/>
    <p:sldId id="1216" r:id="rId42"/>
    <p:sldId id="1217" r:id="rId43"/>
    <p:sldId id="427" r:id="rId44"/>
    <p:sldId id="1188" r:id="rId45"/>
    <p:sldId id="1218" r:id="rId46"/>
    <p:sldId id="1227" r:id="rId47"/>
    <p:sldId id="1231" r:id="rId48"/>
    <p:sldId id="1219" r:id="rId49"/>
    <p:sldId id="1190" r:id="rId50"/>
    <p:sldId id="1191" r:id="rId51"/>
    <p:sldId id="1192" r:id="rId52"/>
    <p:sldId id="1193" r:id="rId53"/>
    <p:sldId id="1228" r:id="rId54"/>
    <p:sldId id="1225" r:id="rId55"/>
    <p:sldId id="1195" r:id="rId56"/>
    <p:sldId id="1220" r:id="rId57"/>
    <p:sldId id="1221" r:id="rId58"/>
    <p:sldId id="1222" r:id="rId59"/>
    <p:sldId id="1198" r:id="rId60"/>
    <p:sldId id="1224" r:id="rId61"/>
    <p:sldId id="1200" r:id="rId62"/>
    <p:sldId id="1234" r:id="rId63"/>
    <p:sldId id="1235" r:id="rId64"/>
    <p:sldId id="1236" r:id="rId65"/>
    <p:sldId id="1237" r:id="rId66"/>
    <p:sldId id="1238" r:id="rId67"/>
    <p:sldId id="1232" r:id="rId68"/>
    <p:sldId id="1233" r:id="rId69"/>
    <p:sldId id="1240" r:id="rId70"/>
    <p:sldId id="1180" r:id="rId71"/>
  </p:sldIdLst>
  <p:sldSz cx="9144000" cy="6858000" type="screen4x3"/>
  <p:notesSz cx="7302500" cy="9586913"/>
  <p:custDataLst>
    <p:tags r:id="rId7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FF5"/>
    <a:srgbClr val="E0E0E0"/>
    <a:srgbClr val="FFFFFF"/>
    <a:srgbClr val="FCFCFC"/>
    <a:srgbClr val="DF9F98"/>
    <a:srgbClr val="D6CDEE"/>
    <a:srgbClr val="F7F5CD"/>
    <a:srgbClr val="FFABAA"/>
    <a:srgbClr val="000000"/>
    <a:srgbClr val="B2E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7C1FA-0B95-4743-B091-E10BAD1C457C}" v="142" dt="2018-10-02T04:27:17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41" autoAdjust="0"/>
    <p:restoredTop sz="94649" autoAdjust="0"/>
  </p:normalViewPr>
  <p:slideViewPr>
    <p:cSldViewPr snapToGrid="0" snapToObjects="1">
      <p:cViewPr varScale="1">
        <p:scale>
          <a:sx n="91" d="100"/>
          <a:sy n="91" d="100"/>
        </p:scale>
        <p:origin x="795" y="33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gs" Target="tags/tag1.xml"/><Relationship Id="rId79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80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BF67C1FA-0B95-4743-B091-E10BAD1C457C}"/>
    <pc:docChg chg="undo custSel addSld delSld modSld sldOrd">
      <pc:chgData name="Phil Gibbons" userId="f619c6e5d38ed7a7" providerId="LiveId" clId="{BF67C1FA-0B95-4743-B091-E10BAD1C457C}" dt="2018-10-02T04:27:17.356" v="141"/>
      <pc:docMkLst>
        <pc:docMk/>
      </pc:docMkLst>
      <pc:sldChg chg="add">
        <pc:chgData name="Phil Gibbons" userId="f619c6e5d38ed7a7" providerId="LiveId" clId="{BF67C1FA-0B95-4743-B091-E10BAD1C457C}" dt="2018-10-02T03:56:41.604" v="7"/>
        <pc:sldMkLst>
          <pc:docMk/>
          <pc:sldMk cId="2745294754" sldId="427"/>
        </pc:sldMkLst>
      </pc:sldChg>
      <pc:sldChg chg="addSp delSp modSp">
        <pc:chgData name="Phil Gibbons" userId="f619c6e5d38ed7a7" providerId="LiveId" clId="{BF67C1FA-0B95-4743-B091-E10BAD1C457C}" dt="2018-10-02T03:56:02.827" v="6" actId="478"/>
        <pc:sldMkLst>
          <pc:docMk/>
          <pc:sldMk cId="0" sldId="542"/>
        </pc:sldMkLst>
        <pc:spChg chg="add del mod">
          <ac:chgData name="Phil Gibbons" userId="f619c6e5d38ed7a7" providerId="LiveId" clId="{BF67C1FA-0B95-4743-B091-E10BAD1C457C}" dt="2018-10-02T03:56:02.827" v="6" actId="478"/>
          <ac:spMkLst>
            <pc:docMk/>
            <pc:sldMk cId="0" sldId="542"/>
            <ac:spMk id="3" creationId="{812EC683-B10F-4248-AE7D-D4AF0B4D189A}"/>
          </ac:spMkLst>
        </pc:spChg>
        <pc:spChg chg="mod">
          <ac:chgData name="Phil Gibbons" userId="f619c6e5d38ed7a7" providerId="LiveId" clId="{BF67C1FA-0B95-4743-B091-E10BAD1C457C}" dt="2018-10-02T03:55:56.806" v="4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BF67C1FA-0B95-4743-B091-E10BAD1C457C}" dt="2018-10-02T03:55:59.994" v="5" actId="478"/>
          <ac:spMkLst>
            <pc:docMk/>
            <pc:sldMk cId="0" sldId="542"/>
            <ac:spMk id="9219" creationId="{00000000-0000-0000-0000-000000000000}"/>
          </ac:spMkLst>
        </pc:spChg>
      </pc:sldChg>
      <pc:sldChg chg="add">
        <pc:chgData name="Phil Gibbons" userId="f619c6e5d38ed7a7" providerId="LiveId" clId="{BF67C1FA-0B95-4743-B091-E10BAD1C457C}" dt="2018-10-02T03:55:45.491" v="0"/>
        <pc:sldMkLst>
          <pc:docMk/>
          <pc:sldMk cId="1836215328" sldId="689"/>
        </pc:sldMkLst>
      </pc:sldChg>
      <pc:sldChg chg="addSp modSp">
        <pc:chgData name="Phil Gibbons" userId="f619c6e5d38ed7a7" providerId="LiveId" clId="{BF67C1FA-0B95-4743-B091-E10BAD1C457C}" dt="2018-10-02T04:06:10.584" v="55" actId="113"/>
        <pc:sldMkLst>
          <pc:docMk/>
          <pc:sldMk cId="0" sldId="1158"/>
        </pc:sldMkLst>
        <pc:spChg chg="add mod">
          <ac:chgData name="Phil Gibbons" userId="f619c6e5d38ed7a7" providerId="LiveId" clId="{BF67C1FA-0B95-4743-B091-E10BAD1C457C}" dt="2018-10-02T04:06:10.584" v="55" actId="113"/>
          <ac:spMkLst>
            <pc:docMk/>
            <pc:sldMk cId="0" sldId="1158"/>
            <ac:spMk id="2" creationId="{44E318A2-4C13-44C9-B55D-4CC7F5F24463}"/>
          </ac:spMkLst>
        </pc:spChg>
        <pc:spChg chg="mod">
          <ac:chgData name="Phil Gibbons" userId="f619c6e5d38ed7a7" providerId="LiveId" clId="{BF67C1FA-0B95-4743-B091-E10BAD1C457C}" dt="2018-10-02T04:05:20.660" v="14" actId="20577"/>
          <ac:spMkLst>
            <pc:docMk/>
            <pc:sldMk cId="0" sldId="1158"/>
            <ac:spMk id="120836" creationId="{00000000-0000-0000-0000-000000000000}"/>
          </ac:spMkLst>
        </pc:spChg>
      </pc:sldChg>
      <pc:sldChg chg="addSp delSp modSp">
        <pc:chgData name="Phil Gibbons" userId="f619c6e5d38ed7a7" providerId="LiveId" clId="{BF67C1FA-0B95-4743-B091-E10BAD1C457C}" dt="2018-10-02T04:16:05.636" v="138" actId="1076"/>
        <pc:sldMkLst>
          <pc:docMk/>
          <pc:sldMk cId="0" sldId="1175"/>
        </pc:sldMkLst>
        <pc:spChg chg="add del">
          <ac:chgData name="Phil Gibbons" userId="f619c6e5d38ed7a7" providerId="LiveId" clId="{BF67C1FA-0B95-4743-B091-E10BAD1C457C}" dt="2018-10-02T04:12:56.104" v="112"/>
          <ac:spMkLst>
            <pc:docMk/>
            <pc:sldMk cId="0" sldId="1175"/>
            <ac:spMk id="4" creationId="{0CF1CD9C-3BDB-4B2C-BD2F-42131DF2D12D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5" creationId="{80B7F17A-6158-45E6-82E1-D14BC84645D8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6" creationId="{74525072-67A8-4859-A277-4E710BFF8825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7" creationId="{A2D467BD-61E5-4F88-983E-9FD78AA207D6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8" creationId="{5C40D866-371E-4028-816A-6E2CBAC78058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9" creationId="{994C44C6-48A3-4E1B-8C43-27703361C1AB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10" creationId="{BB1F0D7A-C9EB-47E5-B8F8-77C42C14301E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11" creationId="{1D053909-B224-4FAA-9F4E-55F52260252D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12" creationId="{BD8DCA1A-2F88-44C0-83C8-7182FA9E3BA5}"/>
          </ac:spMkLst>
        </pc:spChg>
        <pc:spChg chg="add del mod topLvl">
          <ac:chgData name="Phil Gibbons" userId="f619c6e5d38ed7a7" providerId="LiveId" clId="{BF67C1FA-0B95-4743-B091-E10BAD1C457C}" dt="2018-10-02T04:14:59.542" v="134" actId="478"/>
          <ac:spMkLst>
            <pc:docMk/>
            <pc:sldMk cId="0" sldId="1175"/>
            <ac:spMk id="13" creationId="{5EC70D4A-1C0D-46C9-B9C5-A9DA57C805F7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14" creationId="{45E0458B-B699-4A6D-AAEC-C604AB238C72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15" creationId="{9A7C7E71-64AC-4C33-BBAA-982D6420761C}"/>
          </ac:spMkLst>
        </pc:spChg>
        <pc:spChg chg="add mod topLvl">
          <ac:chgData name="Phil Gibbons" userId="f619c6e5d38ed7a7" providerId="LiveId" clId="{BF67C1FA-0B95-4743-B091-E10BAD1C457C}" dt="2018-10-02T04:15:58.226" v="137" actId="164"/>
          <ac:spMkLst>
            <pc:docMk/>
            <pc:sldMk cId="0" sldId="1175"/>
            <ac:spMk id="16" creationId="{86854CFE-7795-49D8-9318-546FFA192FD9}"/>
          </ac:spMkLst>
        </pc:spChg>
        <pc:spChg chg="mod">
          <ac:chgData name="Phil Gibbons" userId="f619c6e5d38ed7a7" providerId="LiveId" clId="{BF67C1FA-0B95-4743-B091-E10BAD1C457C}" dt="2018-10-02T04:15:25.691" v="136" actId="20577"/>
          <ac:spMkLst>
            <pc:docMk/>
            <pc:sldMk cId="0" sldId="1175"/>
            <ac:spMk id="123909" creationId="{00000000-0000-0000-0000-000000000000}"/>
          </ac:spMkLst>
        </pc:spChg>
        <pc:grpChg chg="add del mod">
          <ac:chgData name="Phil Gibbons" userId="f619c6e5d38ed7a7" providerId="LiveId" clId="{BF67C1FA-0B95-4743-B091-E10BAD1C457C}" dt="2018-10-02T04:14:42.435" v="132" actId="165"/>
          <ac:grpSpMkLst>
            <pc:docMk/>
            <pc:sldMk cId="0" sldId="1175"/>
            <ac:grpSpMk id="2" creationId="{0AA9C3BF-2164-48C7-B0C8-6A1AA1CE416C}"/>
          </ac:grpSpMkLst>
        </pc:grpChg>
        <pc:grpChg chg="add mod">
          <ac:chgData name="Phil Gibbons" userId="f619c6e5d38ed7a7" providerId="LiveId" clId="{BF67C1FA-0B95-4743-B091-E10BAD1C457C}" dt="2018-10-02T04:16:05.636" v="138" actId="1076"/>
          <ac:grpSpMkLst>
            <pc:docMk/>
            <pc:sldMk cId="0" sldId="1175"/>
            <ac:grpSpMk id="3" creationId="{5B984E93-7FFD-4D1F-85AA-75C0AE45E9B3}"/>
          </ac:grpSpMkLst>
        </pc:grpChg>
      </pc:sldChg>
      <pc:sldChg chg="ord">
        <pc:chgData name="Phil Gibbons" userId="f619c6e5d38ed7a7" providerId="LiveId" clId="{BF67C1FA-0B95-4743-B091-E10BAD1C457C}" dt="2018-10-02T04:27:17.356" v="141"/>
        <pc:sldMkLst>
          <pc:docMk/>
          <pc:sldMk cId="0" sldId="1180"/>
        </pc:sldMkLst>
      </pc:sldChg>
      <pc:sldChg chg="ord">
        <pc:chgData name="Phil Gibbons" userId="f619c6e5d38ed7a7" providerId="LiveId" clId="{BF67C1FA-0B95-4743-B091-E10BAD1C457C}" dt="2018-10-02T04:24:05.219" v="139"/>
        <pc:sldMkLst>
          <pc:docMk/>
          <pc:sldMk cId="2760756752" sldId="1240"/>
        </pc:sldMkLst>
      </pc:sldChg>
      <pc:sldChg chg="modSp">
        <pc:chgData name="Phil Gibbons" userId="f619c6e5d38ed7a7" providerId="LiveId" clId="{BF67C1FA-0B95-4743-B091-E10BAD1C457C}" dt="2018-10-02T04:07:40.058" v="66" actId="20577"/>
        <pc:sldMkLst>
          <pc:docMk/>
          <pc:sldMk cId="2492081864" sldId="1242"/>
        </pc:sldMkLst>
        <pc:spChg chg="mod">
          <ac:chgData name="Phil Gibbons" userId="f619c6e5d38ed7a7" providerId="LiveId" clId="{BF67C1FA-0B95-4743-B091-E10BAD1C457C}" dt="2018-10-02T04:07:40.058" v="66" actId="20577"/>
          <ac:spMkLst>
            <pc:docMk/>
            <pc:sldMk cId="2492081864" sldId="1242"/>
            <ac:spMk id="121861" creationId="{00000000-0000-0000-0000-000000000000}"/>
          </ac:spMkLst>
        </pc:spChg>
      </pc:sldChg>
      <pc:sldChg chg="del">
        <pc:chgData name="Phil Gibbons" userId="f619c6e5d38ed7a7" providerId="LiveId" clId="{BF67C1FA-0B95-4743-B091-E10BAD1C457C}" dt="2018-10-02T03:56:44.970" v="8" actId="2696"/>
        <pc:sldMkLst>
          <pc:docMk/>
          <pc:sldMk cId="1512710690" sldId="124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5800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5375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2913" y="6345238"/>
            <a:ext cx="4476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3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C07E77-5360-6D43-8AEB-E24B08212AFE}" type="slidenum">
              <a:rPr lang="en-GB" b="0">
                <a:solidFill>
                  <a:srgbClr val="000066"/>
                </a:solidFill>
                <a:latin typeface="Times New Roman" charset="0"/>
              </a:rPr>
              <a:pPr algn="ctr" defTabSz="457200">
                <a:lnSpc>
                  <a:spcPct val="83000"/>
                </a:lnSpc>
                <a:buClr>
                  <a:srgbClr val="000066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b="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61263" y="6392863"/>
            <a:ext cx="10858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88000"/>
              </a:lnSpc>
              <a:buClr>
                <a:srgbClr val="000066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b="0">
                <a:solidFill>
                  <a:srgbClr val="660033"/>
                </a:solidFill>
                <a:latin typeface="Helvetica" charset="0"/>
              </a:rPr>
              <a:t>15-213, F’08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660033"/>
        </a:buClr>
        <a:buSzPct val="100000"/>
        <a:buFont typeface="Helvetica" charset="0"/>
        <a:defRPr sz="3800" b="1">
          <a:solidFill>
            <a:srgbClr val="660033"/>
          </a:solidFill>
          <a:latin typeface="Helvetica" charset="0"/>
          <a:ea typeface="ＭＳ Ｐゴシック" charset="-128"/>
          <a:cs typeface="ＭＳ Ｐゴシック" charset="-128"/>
        </a:defRPr>
      </a:lvl5pPr>
      <a:lvl6pPr marL="15367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6pPr>
      <a:lvl7pPr marL="19939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7pPr>
      <a:lvl8pPr marL="24511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8pPr>
      <a:lvl9pPr marL="2908300" indent="-215900" algn="l" defTabSz="457200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800" b="1">
          <a:solidFill>
            <a:srgbClr val="660033"/>
          </a:solidFill>
          <a:latin typeface="Helvetica" charset="0"/>
          <a:ea typeface="ＭＳ Ｐゴシック" charset="-128"/>
        </a:defRPr>
      </a:lvl9pPr>
    </p:titleStyle>
    <p:bodyStyle>
      <a:lvl1pPr marL="384175" indent="-384175" algn="l" defTabSz="457200" rtl="0" eaLnBrk="0" fontAlgn="base" hangingPunct="0">
        <a:lnSpc>
          <a:spcPct val="93000"/>
        </a:lnSpc>
        <a:spcBef>
          <a:spcPts val="1500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400" b="1">
          <a:solidFill>
            <a:srgbClr val="0033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46063" algn="l" defTabSz="457200" rtl="0" eaLnBrk="0" fontAlgn="base" hangingPunct="0">
        <a:lnSpc>
          <a:spcPct val="98000"/>
        </a:lnSpc>
        <a:spcBef>
          <a:spcPts val="625"/>
        </a:spcBef>
        <a:spcAft>
          <a:spcPct val="0"/>
        </a:spcAft>
        <a:buClr>
          <a:srgbClr val="660033"/>
        </a:buClr>
        <a:buSzPct val="45000"/>
        <a:buFont typeface="Wingdings" charset="2"/>
        <a:buChar char=""/>
        <a:defRPr sz="2000" b="1">
          <a:solidFill>
            <a:srgbClr val="000066"/>
          </a:solidFill>
          <a:latin typeface="+mn-lt"/>
          <a:ea typeface="ＭＳ Ｐゴシック" charset="-128"/>
        </a:defRPr>
      </a:lvl2pPr>
      <a:lvl3pPr marL="1144588" indent="-236538" algn="l" defTabSz="457200" rtl="0" eaLnBrk="0" fontAlgn="base" hangingPunct="0">
        <a:lnSpc>
          <a:spcPct val="104000"/>
        </a:lnSpc>
        <a:spcBef>
          <a:spcPts val="225"/>
        </a:spcBef>
        <a:spcAft>
          <a:spcPct val="0"/>
        </a:spcAft>
        <a:buClr>
          <a:srgbClr val="005400"/>
        </a:buClr>
        <a:buSzPct val="45000"/>
        <a:buFont typeface="Wingdings" charset="2"/>
        <a:buChar char=""/>
        <a:defRPr b="1">
          <a:solidFill>
            <a:srgbClr val="000099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ts val="45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b="1">
          <a:solidFill>
            <a:srgbClr val="000066"/>
          </a:solidFill>
          <a:latin typeface="+mn-lt"/>
          <a:ea typeface="ＭＳ Ｐゴシック" charset="-128"/>
        </a:defRPr>
      </a:lvl4pPr>
      <a:lvl5pPr marL="244951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5pPr>
      <a:lvl6pPr marL="29067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6pPr>
      <a:lvl7pPr marL="33639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7pPr>
      <a:lvl8pPr marL="38211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8pPr>
      <a:lvl9pPr marL="427831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66"/>
        </a:buClr>
        <a:buSzPct val="45000"/>
        <a:buFont typeface="Wingdings" charset="2"/>
        <a:buChar char=""/>
        <a:defRPr sz="2000">
          <a:solidFill>
            <a:srgbClr val="000066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729623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6845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1868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2799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179888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0120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7137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466975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%</a:t>
            </a:r>
            <a:r>
              <a:rPr lang="en-US" dirty="0" err="1"/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276600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471446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438400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118202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3808998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305503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3824387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2672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015248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71692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26402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467005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668713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17094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014246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69787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466975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42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Geometry (Multiple-Platter View)</a:t>
            </a:r>
          </a:p>
        </p:txBody>
      </p:sp>
      <p:sp>
        <p:nvSpPr>
          <p:cNvPr id="94243" name="Rectangle 3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Aligned tracks form a cylinder.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 flipV="1">
            <a:off x="2914650" y="35020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2914650" y="40862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4146550" y="40354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3117850" y="38449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2914650" y="29305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866900" y="2529473"/>
            <a:ext cx="9700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 0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866900" y="2875548"/>
            <a:ext cx="9700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 1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866900" y="3100973"/>
            <a:ext cx="9700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 2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866900" y="3447048"/>
            <a:ext cx="9700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 3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1866900" y="3685173"/>
            <a:ext cx="9700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 4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1866900" y="4031248"/>
            <a:ext cx="9700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 5</a:t>
            </a: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2914650" y="38449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3765550" y="39973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5" name="AutoShape 17"/>
          <p:cNvSpPr>
            <a:spLocks noChangeArrowheads="1"/>
          </p:cNvSpPr>
          <p:nvPr/>
        </p:nvSpPr>
        <p:spPr bwMode="auto">
          <a:xfrm>
            <a:off x="4146550" y="34639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6" name="Oval 18"/>
          <p:cNvSpPr>
            <a:spLocks noChangeArrowheads="1"/>
          </p:cNvSpPr>
          <p:nvPr/>
        </p:nvSpPr>
        <p:spPr bwMode="auto">
          <a:xfrm>
            <a:off x="3143250" y="32353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7" name="Oval 19"/>
          <p:cNvSpPr>
            <a:spLocks noChangeArrowheads="1"/>
          </p:cNvSpPr>
          <p:nvPr/>
        </p:nvSpPr>
        <p:spPr bwMode="auto">
          <a:xfrm>
            <a:off x="3752850" y="34258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>
            <a:off x="4146550" y="28924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29" name="Oval 21"/>
          <p:cNvSpPr>
            <a:spLocks noChangeArrowheads="1"/>
          </p:cNvSpPr>
          <p:nvPr/>
        </p:nvSpPr>
        <p:spPr bwMode="auto">
          <a:xfrm>
            <a:off x="3105150" y="26892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0" name="Oval 22"/>
          <p:cNvSpPr>
            <a:spLocks noChangeArrowheads="1"/>
          </p:cNvSpPr>
          <p:nvPr/>
        </p:nvSpPr>
        <p:spPr bwMode="auto">
          <a:xfrm>
            <a:off x="3752850" y="28162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1" name="AutoShape 23"/>
          <p:cNvSpPr>
            <a:spLocks noChangeArrowheads="1"/>
          </p:cNvSpPr>
          <p:nvPr/>
        </p:nvSpPr>
        <p:spPr bwMode="auto">
          <a:xfrm>
            <a:off x="4146550" y="22955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>
            <a:off x="2914650" y="26892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2914650" y="32607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3765550" y="2892425"/>
            <a:ext cx="0" cy="1193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4946650" y="2905125"/>
            <a:ext cx="0" cy="1193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4395788" y="1897648"/>
            <a:ext cx="103265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Cylinder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 flipH="1">
            <a:off x="4768850" y="2295525"/>
            <a:ext cx="1778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3905250" y="46154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5529263" y="2723148"/>
            <a:ext cx="90556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Platter 0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5529263" y="3281948"/>
            <a:ext cx="90556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Platter 1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29263" y="3891548"/>
            <a:ext cx="90556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Platter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Computing Disk Capacity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Capacity =  (# bytes/sector) </a:t>
            </a:r>
            <a:r>
              <a:rPr lang="en-US" sz="2000" dirty="0" err="1"/>
              <a:t>x</a:t>
            </a:r>
            <a:r>
              <a:rPr lang="en-US" sz="2000" dirty="0"/>
              <a:t> (avg. # sectors/track) </a:t>
            </a:r>
            <a:r>
              <a:rPr lang="en-US" sz="2000" dirty="0" err="1"/>
              <a:t>x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	    (# tracks/surface) </a:t>
            </a:r>
            <a:r>
              <a:rPr lang="en-US" sz="2000" dirty="0" err="1"/>
              <a:t>x</a:t>
            </a:r>
            <a:r>
              <a:rPr lang="en-US" sz="2000" dirty="0"/>
              <a:t> (# surfaces/platter) </a:t>
            </a:r>
            <a:r>
              <a:rPr lang="en-US" sz="2000" dirty="0" err="1"/>
              <a:t>x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		    (# platters/disk)</a:t>
            </a:r>
          </a:p>
          <a:p>
            <a:pPr>
              <a:buNone/>
            </a:pPr>
            <a:r>
              <a:rPr lang="en-US" sz="2000" dirty="0"/>
              <a:t>Example:</a:t>
            </a:r>
          </a:p>
          <a:p>
            <a:pPr lvl="1"/>
            <a:r>
              <a:rPr lang="en-US" sz="1800" dirty="0"/>
              <a:t>512 bytes/sector</a:t>
            </a:r>
          </a:p>
          <a:p>
            <a:pPr lvl="1"/>
            <a:r>
              <a:rPr lang="en-US" sz="1800" dirty="0"/>
              <a:t>300 sectors/track (on average)</a:t>
            </a:r>
          </a:p>
          <a:p>
            <a:pPr lvl="1"/>
            <a:r>
              <a:rPr lang="en-US" sz="1800" dirty="0"/>
              <a:t>20,000 tracks/surface</a:t>
            </a:r>
          </a:p>
          <a:p>
            <a:pPr lvl="1"/>
            <a:r>
              <a:rPr lang="en-US" sz="1800" dirty="0"/>
              <a:t>2 surfaces/platter</a:t>
            </a:r>
          </a:p>
          <a:p>
            <a:pPr lvl="1"/>
            <a:r>
              <a:rPr lang="en-US" sz="1800" dirty="0"/>
              <a:t>5 platters/disk</a:t>
            </a:r>
          </a:p>
          <a:p>
            <a:pPr lvl="1"/>
            <a:endParaRPr lang="en-US" sz="1800" dirty="0"/>
          </a:p>
          <a:p>
            <a:pPr>
              <a:buNone/>
            </a:pPr>
            <a:r>
              <a:rPr lang="en-US" sz="2000" dirty="0"/>
              <a:t>Capacity = 512 x 300 x 20,000 x 2 x 5</a:t>
            </a:r>
          </a:p>
          <a:p>
            <a:pPr>
              <a:buNone/>
            </a:pPr>
            <a:r>
              <a:rPr lang="en-US" sz="2000" dirty="0"/>
              <a:t>		 = 30,720,000,000</a:t>
            </a:r>
          </a:p>
          <a:p>
            <a:pPr>
              <a:buNone/>
            </a:pPr>
            <a:r>
              <a:rPr lang="en-US" sz="2000" dirty="0"/>
              <a:t>                = 30.72 GB 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31950"/>
            <a:ext cx="7772400" cy="1644650"/>
          </a:xfrm>
        </p:spPr>
        <p:txBody>
          <a:bodyPr/>
          <a:lstStyle/>
          <a:p>
            <a:pPr marL="0" indent="0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15-213/18-213/15-513: Introduction to Computer Systems</a:t>
            </a:r>
            <a:br>
              <a:rPr lang="en-US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/>
          <p:cNvSpPr>
            <a:spLocks noChangeAspect="1" noChangeArrowheads="1"/>
          </p:cNvSpPr>
          <p:nvPr/>
        </p:nvSpPr>
        <p:spPr bwMode="auto">
          <a:xfrm>
            <a:off x="738188" y="2090738"/>
            <a:ext cx="1716087" cy="1714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5013" y="2090738"/>
            <a:ext cx="7799387" cy="1722437"/>
            <a:chOff x="463" y="1317"/>
            <a:chExt cx="4913" cy="108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3" y="1317"/>
              <a:ext cx="1088" cy="1085"/>
              <a:chOff x="463" y="1317"/>
              <a:chExt cx="1088" cy="1085"/>
            </a:xfrm>
          </p:grpSpPr>
          <p:sp>
            <p:nvSpPr>
              <p:cNvPr id="57358" name="Line 5"/>
              <p:cNvSpPr>
                <a:spLocks noChangeAspect="1" noChangeShapeType="1"/>
              </p:cNvSpPr>
              <p:nvPr/>
            </p:nvSpPr>
            <p:spPr bwMode="auto">
              <a:xfrm>
                <a:off x="1006" y="1317"/>
                <a:ext cx="0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59" name="Line 6"/>
              <p:cNvSpPr>
                <a:spLocks noChangeAspect="1" noChangeShapeType="1"/>
              </p:cNvSpPr>
              <p:nvPr/>
            </p:nvSpPr>
            <p:spPr bwMode="auto">
              <a:xfrm rot="1800000">
                <a:off x="1008" y="1319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60" name="Line 7"/>
              <p:cNvSpPr>
                <a:spLocks noChangeAspect="1" noChangeShapeType="1"/>
              </p:cNvSpPr>
              <p:nvPr/>
            </p:nvSpPr>
            <p:spPr bwMode="auto">
              <a:xfrm rot="3600000">
                <a:off x="1004" y="1321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61" name="Line 8"/>
              <p:cNvSpPr>
                <a:spLocks noChangeAspect="1" noChangeShapeType="1"/>
              </p:cNvSpPr>
              <p:nvPr/>
            </p:nvSpPr>
            <p:spPr bwMode="auto">
              <a:xfrm rot="5400000">
                <a:off x="1004" y="1307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62" name="Line 9"/>
              <p:cNvSpPr>
                <a:spLocks noChangeAspect="1" noChangeShapeType="1"/>
              </p:cNvSpPr>
              <p:nvPr/>
            </p:nvSpPr>
            <p:spPr bwMode="auto">
              <a:xfrm rot="7200000">
                <a:off x="1011" y="1300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63" name="Line 10"/>
              <p:cNvSpPr>
                <a:spLocks noChangeAspect="1" noChangeShapeType="1"/>
              </p:cNvSpPr>
              <p:nvPr/>
            </p:nvSpPr>
            <p:spPr bwMode="auto">
              <a:xfrm rot="9000000">
                <a:off x="1017" y="1322"/>
                <a:ext cx="0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357" name="Rectangle 11"/>
            <p:cNvSpPr>
              <a:spLocks noChangeArrowheads="1"/>
            </p:cNvSpPr>
            <p:nvPr/>
          </p:nvSpPr>
          <p:spPr bwMode="auto">
            <a:xfrm>
              <a:off x="1776" y="1488"/>
              <a:ext cx="3600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>
                  <a:solidFill>
                    <a:schemeClr val="tx2"/>
                  </a:solidFill>
                  <a:latin typeface="Calibri" panose="020F0502020204030204" pitchFamily="34" charset="0"/>
                </a:rPr>
                <a:t>Tracks divided into sectors</a:t>
              </a:r>
            </a:p>
          </p:txBody>
        </p:sp>
      </p:grpSp>
      <p:sp>
        <p:nvSpPr>
          <p:cNvPr id="57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482182" cy="762000"/>
          </a:xfrm>
        </p:spPr>
        <p:txBody>
          <a:bodyPr/>
          <a:lstStyle/>
          <a:p>
            <a:r>
              <a:rPr lang="en-US" dirty="0"/>
              <a:t>Disk Structure - top view of single platter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28688" y="1524000"/>
            <a:ext cx="7300912" cy="2117725"/>
            <a:chOff x="585" y="960"/>
            <a:chExt cx="4599" cy="1334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85" y="1430"/>
              <a:ext cx="865" cy="864"/>
              <a:chOff x="585" y="1430"/>
              <a:chExt cx="865" cy="864"/>
            </a:xfrm>
          </p:grpSpPr>
          <p:sp>
            <p:nvSpPr>
              <p:cNvPr id="57352" name="Oval 15"/>
              <p:cNvSpPr>
                <a:spLocks noChangeAspect="1" noChangeArrowheads="1"/>
              </p:cNvSpPr>
              <p:nvPr/>
            </p:nvSpPr>
            <p:spPr bwMode="auto">
              <a:xfrm>
                <a:off x="900" y="1765"/>
                <a:ext cx="216" cy="21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53" name="Oval 16"/>
              <p:cNvSpPr>
                <a:spLocks noChangeAspect="1" noChangeArrowheads="1"/>
              </p:cNvSpPr>
              <p:nvPr/>
            </p:nvSpPr>
            <p:spPr bwMode="auto">
              <a:xfrm>
                <a:off x="585" y="1430"/>
                <a:ext cx="865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54" name="Oval 17"/>
              <p:cNvSpPr>
                <a:spLocks noChangeAspect="1" noChangeArrowheads="1"/>
              </p:cNvSpPr>
              <p:nvPr/>
            </p:nvSpPr>
            <p:spPr bwMode="auto">
              <a:xfrm>
                <a:off x="693" y="1538"/>
                <a:ext cx="649" cy="6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7355" name="Oval 18"/>
              <p:cNvSpPr>
                <a:spLocks noChangeAspect="1" noChangeArrowheads="1"/>
              </p:cNvSpPr>
              <p:nvPr/>
            </p:nvSpPr>
            <p:spPr bwMode="auto">
              <a:xfrm>
                <a:off x="792" y="1657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351" name="Rectangle 19"/>
            <p:cNvSpPr>
              <a:spLocks noChangeArrowheads="1"/>
            </p:cNvSpPr>
            <p:nvPr/>
          </p:nvSpPr>
          <p:spPr bwMode="auto">
            <a:xfrm>
              <a:off x="1776" y="960"/>
              <a:ext cx="3408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="b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Surface organized into tracks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16740" name="Oval 4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399" name="Oval 5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0" name="Oval 6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1" name="Oval 7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2" name="Line 8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3" name="Line 9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4" name="Line 10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5" name="Line 11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6" name="Line 12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7" name="Line 13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8" name="Oval 14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396" name="AutoShape 15"/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Rectangle 16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Head in position above a track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18788" name="Oval 4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48" name="Oval 5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9" name="Oval 6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Oval 7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8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9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Line 10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4" name="Line 11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5" name="Line 12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6" name="Line 13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Oval 14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44" name="AutoShape 15"/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AutoShape 1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17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Rotation is counter-clockwise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5013" y="1962150"/>
            <a:ext cx="1727200" cy="1851025"/>
            <a:chOff x="463" y="1236"/>
            <a:chExt cx="1088" cy="116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3" y="1317"/>
              <a:ext cx="1088" cy="1085"/>
              <a:chOff x="463" y="1317"/>
              <a:chExt cx="1088" cy="1085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463" y="1317"/>
                <a:ext cx="1088" cy="1085"/>
                <a:chOff x="525" y="1152"/>
                <a:chExt cx="1449" cy="1446"/>
              </a:xfrm>
            </p:grpSpPr>
            <p:sp>
              <p:nvSpPr>
                <p:cNvPr id="120838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499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0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1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2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3" name="Line 11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4" name="Line 12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5" name="Line 1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6" name="Line 14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7" name="Line 15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0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497" name="Freeform 17"/>
              <p:cNvSpPr>
                <a:spLocks noChangeAspect="1"/>
              </p:cNvSpPr>
              <p:nvPr/>
            </p:nvSpPr>
            <p:spPr bwMode="auto">
              <a:xfrm rot="1766421">
                <a:off x="982" y="1526"/>
                <a:ext cx="161" cy="153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495" name="AutoShape 18"/>
            <p:cNvSpPr>
              <a:spLocks noChangeAspect="1" noChangeArrowheads="1"/>
            </p:cNvSpPr>
            <p:nvPr/>
          </p:nvSpPr>
          <p:spPr bwMode="auto">
            <a:xfrm>
              <a:off x="920" y="1236"/>
              <a:ext cx="183" cy="350"/>
            </a:xfrm>
            <a:prstGeom prst="downArrow">
              <a:avLst>
                <a:gd name="adj1" fmla="val 50000"/>
                <a:gd name="adj2" fmla="val 4781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492" name="AutoShape 19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Rectangle 20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About to read blue sector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22885" name="Oval 5"/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6" name="Oval 6"/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7" name="Oval 7"/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Oval 8"/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9" name="Line 9"/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0" name="Line 10"/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Line 11"/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2" name="Line 12"/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3" name="Line 13"/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4" name="Line 14"/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Oval 15"/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41" name="Freeform 16"/>
          <p:cNvSpPr>
            <a:spLocks noChangeAspect="1"/>
          </p:cNvSpPr>
          <p:nvPr/>
        </p:nvSpPr>
        <p:spPr bwMode="auto">
          <a:xfrm>
            <a:off x="1358900" y="2438400"/>
            <a:ext cx="242888" cy="230188"/>
          </a:xfrm>
          <a:custGeom>
            <a:avLst/>
            <a:gdLst>
              <a:gd name="T0" fmla="*/ 62 w 164"/>
              <a:gd name="T1" fmla="*/ 155 h 155"/>
              <a:gd name="T2" fmla="*/ 0 w 164"/>
              <a:gd name="T3" fmla="*/ 48 h 155"/>
              <a:gd name="T4" fmla="*/ 21 w 164"/>
              <a:gd name="T5" fmla="*/ 38 h 155"/>
              <a:gd name="T6" fmla="*/ 45 w 164"/>
              <a:gd name="T7" fmla="*/ 26 h 155"/>
              <a:gd name="T8" fmla="*/ 62 w 164"/>
              <a:gd name="T9" fmla="*/ 21 h 155"/>
              <a:gd name="T10" fmla="*/ 80 w 164"/>
              <a:gd name="T11" fmla="*/ 14 h 155"/>
              <a:gd name="T12" fmla="*/ 102 w 164"/>
              <a:gd name="T13" fmla="*/ 9 h 155"/>
              <a:gd name="T14" fmla="*/ 122 w 164"/>
              <a:gd name="T15" fmla="*/ 5 h 155"/>
              <a:gd name="T16" fmla="*/ 152 w 164"/>
              <a:gd name="T17" fmla="*/ 2 h 155"/>
              <a:gd name="T18" fmla="*/ 164 w 164"/>
              <a:gd name="T19" fmla="*/ 0 h 155"/>
              <a:gd name="T20" fmla="*/ 164 w 164"/>
              <a:gd name="T21" fmla="*/ 129 h 155"/>
              <a:gd name="T22" fmla="*/ 149 w 164"/>
              <a:gd name="T23" fmla="*/ 131 h 155"/>
              <a:gd name="T24" fmla="*/ 137 w 164"/>
              <a:gd name="T25" fmla="*/ 131 h 155"/>
              <a:gd name="T26" fmla="*/ 126 w 164"/>
              <a:gd name="T27" fmla="*/ 132 h 155"/>
              <a:gd name="T28" fmla="*/ 107 w 164"/>
              <a:gd name="T29" fmla="*/ 138 h 155"/>
              <a:gd name="T30" fmla="*/ 89 w 164"/>
              <a:gd name="T31" fmla="*/ 143 h 155"/>
              <a:gd name="T32" fmla="*/ 71 w 164"/>
              <a:gd name="T33" fmla="*/ 150 h 155"/>
              <a:gd name="T34" fmla="*/ 62 w 164"/>
              <a:gd name="T35" fmla="*/ 155 h 1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4"/>
              <a:gd name="T55" fmla="*/ 0 h 155"/>
              <a:gd name="T56" fmla="*/ 164 w 164"/>
              <a:gd name="T57" fmla="*/ 155 h 15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4" h="155">
                <a:moveTo>
                  <a:pt x="62" y="155"/>
                </a:moveTo>
                <a:lnTo>
                  <a:pt x="0" y="48"/>
                </a:lnTo>
                <a:lnTo>
                  <a:pt x="21" y="38"/>
                </a:lnTo>
                <a:lnTo>
                  <a:pt x="45" y="26"/>
                </a:lnTo>
                <a:lnTo>
                  <a:pt x="62" y="21"/>
                </a:lnTo>
                <a:lnTo>
                  <a:pt x="80" y="14"/>
                </a:lnTo>
                <a:lnTo>
                  <a:pt x="102" y="9"/>
                </a:lnTo>
                <a:lnTo>
                  <a:pt x="122" y="5"/>
                </a:lnTo>
                <a:lnTo>
                  <a:pt x="152" y="2"/>
                </a:lnTo>
                <a:lnTo>
                  <a:pt x="164" y="0"/>
                </a:lnTo>
                <a:lnTo>
                  <a:pt x="164" y="129"/>
                </a:lnTo>
                <a:lnTo>
                  <a:pt x="149" y="131"/>
                </a:lnTo>
                <a:lnTo>
                  <a:pt x="137" y="131"/>
                </a:lnTo>
                <a:lnTo>
                  <a:pt x="126" y="132"/>
                </a:lnTo>
                <a:lnTo>
                  <a:pt x="107" y="138"/>
                </a:lnTo>
                <a:lnTo>
                  <a:pt x="89" y="143"/>
                </a:lnTo>
                <a:lnTo>
                  <a:pt x="71" y="150"/>
                </a:lnTo>
                <a:lnTo>
                  <a:pt x="62" y="15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AutoShape 17"/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AutoShape 18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19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After reading blue sector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4935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597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98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59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0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1" name="Line 1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2" name="Line 1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3" name="Line 1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4" name="Line 1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5" name="Line 1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6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594" name="Freeform 18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5" name="Freeform 19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592" name="AutoShape 20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89" name="AutoShape 21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Rectangle 22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Red request scheduled next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Seek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6984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6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6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7" name="Line 13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8" name="Line 14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69" name="Line 1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0" name="Line 16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1" name="Line 17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7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60" name="Freeform 19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61" name="Freeform 20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58" name="AutoShape 21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3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4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7001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4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4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1" name="Line 30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2" name="Line 31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3" name="Line 32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4" name="Line 33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5" name="Line 34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44" name="Freeform 36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5" name="Freeform 37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42" name="AutoShape 38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39" name="AutoShape 39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Rectangle 40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Seek to red’s track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Rotational Latency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903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2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4" name="Line 14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5" name="Line 15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6" name="Line 1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7" name="Line 17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8" name="Line 18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39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27" name="Freeform 20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28" name="Freeform 21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25" name="AutoShape 22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4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5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9050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14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5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6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7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8" name="Line 31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19" name="Line 32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0" name="Line 3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1" name="Line 34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2" name="Line 35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23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11" name="Freeform 37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12" name="Freeform 38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09" name="AutoShape 39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1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2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29067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69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69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2" name="Line 48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3" name="Line 49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4" name="Line 50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5" name="Line 51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6" name="Line 52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07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694" name="Freeform 54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5" name="Freeform 55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6" name="Freeform 56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692" name="AutoShape 57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89" name="AutoShape 58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0" name="Rectangle 59"/>
          <p:cNvSpPr>
            <a:spLocks noChangeArrowheads="1"/>
          </p:cNvSpPr>
          <p:nvPr/>
        </p:nvSpPr>
        <p:spPr bwMode="auto">
          <a:xfrm>
            <a:off x="1981200" y="4495800"/>
            <a:ext cx="6400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Wait for red sector to rotate around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Caching in the memory hierarchy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1727" y="5657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– Read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1082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96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7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8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99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0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1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2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3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4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805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93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4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91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109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1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2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3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4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5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6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7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8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8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77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8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75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111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64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5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6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8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9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0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1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2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73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60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1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2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58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113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747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48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49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0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1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2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3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4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5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56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44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45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42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39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Rectangle 77"/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Calibri" panose="020F0502020204030204" pitchFamily="34" charset="0"/>
              </a:rPr>
              <a:t>Complete read of red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1/RPM </a:t>
            </a:r>
            <a:r>
              <a:rPr lang="en-US" dirty="0" err="1"/>
              <a:t>x</a:t>
            </a:r>
            <a:r>
              <a:rPr lang="en-US" dirty="0"/>
              <a:t> 1/(avg # sectors/track) </a:t>
            </a:r>
            <a:r>
              <a:rPr lang="en-US" dirty="0" err="1"/>
              <a:t>x</a:t>
            </a:r>
            <a:r>
              <a:rPr lang="en-US" dirty="0"/>
              <a:t> 60 secs/1 min.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ms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Avg</a:t>
            </a:r>
            <a:r>
              <a:rPr lang="en-US" dirty="0"/>
              <a:t> # sectors/track = 400.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ms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RPM </a:t>
            </a:r>
            <a:r>
              <a:rPr lang="en-US" dirty="0" err="1"/>
              <a:t>x</a:t>
            </a:r>
            <a:r>
              <a:rPr lang="en-US" dirty="0"/>
              <a:t> 1/400 </a:t>
            </a:r>
            <a:r>
              <a:rPr lang="en-US" dirty="0" err="1"/>
              <a:t>secs</a:t>
            </a:r>
            <a:r>
              <a:rPr lang="en-US" dirty="0"/>
              <a:t>/track </a:t>
            </a:r>
            <a:r>
              <a:rPr lang="en-US" dirty="0" err="1"/>
              <a:t>x</a:t>
            </a:r>
            <a:r>
              <a:rPr lang="en-US" dirty="0"/>
              <a:t>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then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Disk Blocks</a:t>
            </a:r>
          </a:p>
        </p:txBody>
      </p:sp>
      <p:sp>
        <p:nvSpPr>
          <p:cNvPr id="128005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disks present a simpler abstract view of the complex sector geometry:</a:t>
            </a:r>
          </a:p>
          <a:p>
            <a:pPr lvl="1"/>
            <a:r>
              <a:rPr lang="en-US" dirty="0"/>
              <a:t>The set of available sectors is modeled as a sequence of </a:t>
            </a:r>
            <a:r>
              <a:rPr lang="en-US" dirty="0" err="1"/>
              <a:t>b</a:t>
            </a:r>
            <a:r>
              <a:rPr lang="en-US" dirty="0"/>
              <a:t>-sized </a:t>
            </a:r>
            <a:r>
              <a:rPr lang="en-US" dirty="0">
                <a:solidFill>
                  <a:srgbClr val="C00000"/>
                </a:solidFill>
              </a:rPr>
              <a:t>logical blocks </a:t>
            </a:r>
            <a:r>
              <a:rPr lang="en-US" dirty="0"/>
              <a:t>(0, 1, 2, ...)</a:t>
            </a:r>
          </a:p>
          <a:p>
            <a:r>
              <a:rPr lang="en-US" dirty="0"/>
              <a:t>Mapping between logical blocks and actual (physical) sectors</a:t>
            </a:r>
          </a:p>
          <a:p>
            <a:pPr lvl="1"/>
            <a:r>
              <a:rPr lang="en-US" dirty="0"/>
              <a:t>Maintained by hardware/firmware device called disk controller.</a:t>
            </a:r>
          </a:p>
          <a:p>
            <a:pPr lvl="1"/>
            <a:r>
              <a:rPr lang="en-US" dirty="0"/>
              <a:t>Converts requests for logical blocks into (</a:t>
            </a:r>
            <a:r>
              <a:rPr lang="en-US" dirty="0" err="1"/>
              <a:t>surface,track,sector</a:t>
            </a:r>
            <a:r>
              <a:rPr lang="en-US" dirty="0"/>
              <a:t>) triples.</a:t>
            </a:r>
          </a:p>
          <a:p>
            <a:r>
              <a:rPr lang="en-US" dirty="0"/>
              <a:t>Allows controller to set aside spare cylinders for each zone.</a:t>
            </a:r>
          </a:p>
          <a:p>
            <a:pPr lvl="1"/>
            <a:r>
              <a:rPr lang="en-US" dirty="0"/>
              <a:t>Accounts for the difference in “formatted capacity” and “maximum capacity”.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200400"/>
            <a:ext cx="7896225" cy="2590801"/>
          </a:xfrm>
        </p:spPr>
        <p:txBody>
          <a:bodyPr/>
          <a:lstStyle/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In earlier SSDs, the read/write gap was much larger.  Fixed by flash translation layer.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475" y="1676400"/>
            <a:ext cx="8747125" cy="1015663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550 MB/s	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470 MB/s</a:t>
            </a:r>
          </a:p>
          <a:p>
            <a:r>
              <a:rPr lang="en-US" sz="2000" dirty="0">
                <a:latin typeface="Calibri" pitchFamily="34" charset="0"/>
              </a:rPr>
              <a:t>Random read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365 MB/s	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303 MB/s</a:t>
            </a:r>
          </a:p>
          <a:p>
            <a:r>
              <a:rPr lang="en-US" sz="2000" dirty="0" err="1">
                <a:latin typeface="Calibri" pitchFamily="34" charset="0"/>
              </a:rPr>
              <a:t>Avg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seq</a:t>
            </a:r>
            <a:r>
              <a:rPr lang="en-US" sz="2000" dirty="0">
                <a:latin typeface="Calibri" pitchFamily="34" charset="0"/>
              </a:rPr>
              <a:t> read time	50 us		</a:t>
            </a:r>
            <a:r>
              <a:rPr lang="en-US" sz="2000" dirty="0" err="1">
                <a:latin typeface="Calibri" pitchFamily="34" charset="0"/>
              </a:rPr>
              <a:t>Avg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seq</a:t>
            </a:r>
            <a:r>
              <a:rPr lang="en-US" sz="2000" dirty="0">
                <a:latin typeface="Calibri" pitchFamily="34" charset="0"/>
              </a:rPr>
              <a:t> write time	60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292334"/>
            <a:ext cx="433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Source: Intel SSD 730 product specification.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Intel SSD 730 guarantees 128 petabyte (128 x 10</a:t>
            </a:r>
            <a:r>
              <a:rPr lang="en-US" baseline="30000" dirty="0"/>
              <a:t>15</a:t>
            </a:r>
            <a:r>
              <a:rPr lang="en-US" dirty="0"/>
              <a:t> bytes) of writes before they wear out</a:t>
            </a:r>
          </a:p>
          <a:p>
            <a:pPr lvl="1"/>
            <a:r>
              <a:rPr lang="en-US" dirty="0"/>
              <a:t>In 2015, about 30 times more expensive per byte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MP3 players, smart 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01306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FBFBF"/>
                </a:solidFill>
              </a:rPr>
              <a:t>Caching in the memory hierarchy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278" y="4251067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1487214" y="397712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55A12-B9B0-4731-B3AB-1F55AC0A25D8}"/>
              </a:ext>
            </a:extLst>
          </p:cNvPr>
          <p:cNvSpPr txBox="1"/>
          <p:nvPr/>
        </p:nvSpPr>
        <p:spPr>
          <a:xfrm>
            <a:off x="6252010" y="4191817"/>
            <a:ext cx="2638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Hint: array layout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is row-major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6646222" y="5630833"/>
            <a:ext cx="172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817688" y="2484438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150709" y="5400000"/>
            <a:ext cx="283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no, unless…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546623" y="5872460"/>
            <a:ext cx="209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 is very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81000" y="2362200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/>
              <a:t>	</a:t>
            </a:r>
            <a:r>
              <a:rPr lang="en-US" sz="2000" dirty="0"/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/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/>
          </a:p>
          <a:p>
            <a:pPr algn="l">
              <a:lnSpc>
                <a:spcPct val="100000"/>
              </a:lnSpc>
            </a:pPr>
            <a:r>
              <a:rPr lang="en-US" sz="2000" b="0" dirty="0"/>
              <a:t>SRAM	4 or 6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/>
          </a:p>
          <a:p>
            <a:pPr algn="l">
              <a:lnSpc>
                <a:spcPct val="100000"/>
              </a:lnSpc>
            </a:pPr>
            <a:r>
              <a:rPr lang="en-US" sz="2000" b="0" dirty="0"/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/>
              <a:t>						frame buffers</a:t>
            </a:r>
          </a:p>
        </p:txBody>
      </p:sp>
      <p:sp>
        <p:nvSpPr>
          <p:cNvPr id="120837" name="Line 1029"/>
          <p:cNvSpPr>
            <a:spLocks noChangeShapeType="1"/>
          </p:cNvSpPr>
          <p:nvPr/>
        </p:nvSpPr>
        <p:spPr bwMode="auto">
          <a:xfrm>
            <a:off x="381000" y="3124200"/>
            <a:ext cx="861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5644055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>
                <a:latin typeface="Courier New" charset="0"/>
              </a:rPr>
              <a:t>&lt; M;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3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Storage technologies and trends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Caching in the memory hierarchy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bytes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Basic DRAM cell has not changed since its invention in 1966.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2"/>
            <a:r>
              <a:rPr lang="en-US" dirty="0"/>
              <a:t>Allows reuse of the row addresses (e.g., RAS, CAS, CAS, CAS)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dirty="0" err="1"/>
              <a:t>dw</a:t>
            </a:r>
            <a:r>
              <a:rPr lang="en-US" dirty="0"/>
              <a:t> total bits organized as </a:t>
            </a:r>
            <a:r>
              <a:rPr lang="en-US" dirty="0" err="1"/>
              <a:t>d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dirty="0" err="1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519113" y="1219200"/>
            <a:ext cx="8091487" cy="10668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Supercell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(2,1) copied from buffer to data lines, and eventually back to the CPU.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73300"/>
            <a:ext cx="2009775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eight 8Mx8 </a:t>
            </a:r>
            <a:r>
              <a:rPr lang="en-US" sz="1600" dirty="0" err="1"/>
              <a:t>DRAMs</a:t>
            </a:r>
            <a:endParaRPr lang="en-US" sz="1600" dirty="0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id="{BF432312-7A43-47E1-9194-14594828FEE5}"/>
              </a:ext>
            </a:extLst>
          </p:cNvPr>
          <p:cNvSpPr/>
          <p:nvPr/>
        </p:nvSpPr>
        <p:spPr bwMode="auto">
          <a:xfrm>
            <a:off x="5074992" y="2094211"/>
            <a:ext cx="3218107" cy="3152177"/>
          </a:xfrm>
          <a:prstGeom prst="donut">
            <a:avLst>
              <a:gd name="adj" fmla="val 10608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zones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416425" cy="5064125"/>
          </a:xfrm>
        </p:spPr>
        <p:txBody>
          <a:bodyPr>
            <a:normAutofit/>
          </a:bodyPr>
          <a:lstStyle/>
          <a:p>
            <a:r>
              <a:rPr lang="en-US" dirty="0"/>
              <a:t>Modern disks partition tracks into disjoint subsets called </a:t>
            </a:r>
            <a:r>
              <a:rPr lang="en-US" dirty="0">
                <a:solidFill>
                  <a:srgbClr val="C00000"/>
                </a:solidFill>
              </a:rPr>
              <a:t>recording zones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Each track in a zone has the same number of sectors, determined by the circumference of innermost track.</a:t>
            </a:r>
          </a:p>
          <a:p>
            <a:pPr lvl="1"/>
            <a:r>
              <a:rPr lang="en-US" dirty="0"/>
              <a:t>Each zone has a different number of sectors/track, outer zones have more sectors/track than inner zones.</a:t>
            </a:r>
          </a:p>
          <a:p>
            <a:pPr lvl="1"/>
            <a:r>
              <a:rPr lang="en-US" dirty="0"/>
              <a:t>So we use </a:t>
            </a:r>
            <a:r>
              <a:rPr lang="en-US" b="1" dirty="0">
                <a:solidFill>
                  <a:srgbClr val="C00000"/>
                </a:solidFill>
              </a:rPr>
              <a:t>average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number of sectors/track when computing capacity. 		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074992" y="2094211"/>
            <a:ext cx="3218108" cy="3152177"/>
            <a:chOff x="761519" y="3629623"/>
            <a:chExt cx="3218108" cy="3152177"/>
          </a:xfrm>
        </p:grpSpPr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1121084" y="3981695"/>
              <a:ext cx="2500477" cy="24495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497130" y="4350248"/>
              <a:ext cx="1746888" cy="17109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61519" y="3629623"/>
              <a:ext cx="3218108" cy="315217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1847706" y="4664867"/>
              <a:ext cx="1065211" cy="1042735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/>
                <a:t>Spindle</a:t>
              </a:r>
            </a:p>
          </p:txBody>
        </p:sp>
        <p:cxnSp>
          <p:nvCxnSpPr>
            <p:cNvPr id="22" name="Straight Connector 21"/>
            <p:cNvCxnSpPr>
              <a:stCxn id="8" idx="0"/>
              <a:endCxn id="15" idx="0"/>
            </p:cNvCxnSpPr>
            <p:nvPr/>
          </p:nvCxnSpPr>
          <p:spPr bwMode="auto">
            <a:xfrm>
              <a:off x="2370574" y="4350248"/>
              <a:ext cx="9738" cy="31461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8" idx="7"/>
              <a:endCxn id="15" idx="7"/>
            </p:cNvCxnSpPr>
            <p:nvPr/>
          </p:nvCxnSpPr>
          <p:spPr bwMode="auto">
            <a:xfrm flipH="1">
              <a:off x="2756920" y="4600807"/>
              <a:ext cx="231272" cy="21676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6"/>
              <a:endCxn id="15" idx="6"/>
            </p:cNvCxnSpPr>
            <p:nvPr/>
          </p:nvCxnSpPr>
          <p:spPr bwMode="auto">
            <a:xfrm flipH="1" flipV="1">
              <a:off x="2912917" y="5186235"/>
              <a:ext cx="331101" cy="1947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8" idx="5"/>
              <a:endCxn id="15" idx="5"/>
            </p:cNvCxnSpPr>
            <p:nvPr/>
          </p:nvCxnSpPr>
          <p:spPr bwMode="auto">
            <a:xfrm flipH="1" flipV="1">
              <a:off x="2756920" y="5554897"/>
              <a:ext cx="231272" cy="25571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8" idx="4"/>
              <a:endCxn id="15" idx="4"/>
            </p:cNvCxnSpPr>
            <p:nvPr/>
          </p:nvCxnSpPr>
          <p:spPr bwMode="auto">
            <a:xfrm flipV="1">
              <a:off x="2370574" y="5707602"/>
              <a:ext cx="9738" cy="35357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5" idx="3"/>
              <a:endCxn id="8" idx="3"/>
            </p:cNvCxnSpPr>
            <p:nvPr/>
          </p:nvCxnSpPr>
          <p:spPr bwMode="auto">
            <a:xfrm flipH="1">
              <a:off x="1752956" y="5554897"/>
              <a:ext cx="250747" cy="25571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5" idx="2"/>
              <a:endCxn id="8" idx="2"/>
            </p:cNvCxnSpPr>
            <p:nvPr/>
          </p:nvCxnSpPr>
          <p:spPr bwMode="auto">
            <a:xfrm flipH="1">
              <a:off x="1497130" y="5186235"/>
              <a:ext cx="350576" cy="1947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8" idx="1"/>
              <a:endCxn id="15" idx="1"/>
            </p:cNvCxnSpPr>
            <p:nvPr/>
          </p:nvCxnSpPr>
          <p:spPr bwMode="auto">
            <a:xfrm>
              <a:off x="1752956" y="4600807"/>
              <a:ext cx="250747" cy="21676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2057400" y="4028223"/>
              <a:ext cx="461665" cy="25655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…</a:t>
              </a:r>
            </a:p>
          </p:txBody>
        </p:sp>
        <p:cxnSp>
          <p:nvCxnSpPr>
            <p:cNvPr id="40" name="Straight Connector 39"/>
            <p:cNvCxnSpPr>
              <a:stCxn id="10" idx="0"/>
              <a:endCxn id="12" idx="0"/>
            </p:cNvCxnSpPr>
            <p:nvPr/>
          </p:nvCxnSpPr>
          <p:spPr bwMode="auto">
            <a:xfrm>
              <a:off x="2370573" y="3629623"/>
              <a:ext cx="750" cy="35207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10" idx="6"/>
              <a:endCxn id="12" idx="6"/>
            </p:cNvCxnSpPr>
            <p:nvPr/>
          </p:nvCxnSpPr>
          <p:spPr bwMode="auto">
            <a:xfrm flipH="1">
              <a:off x="3621561" y="5205712"/>
              <a:ext cx="358066" cy="74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10" idx="7"/>
              <a:endCxn id="12" idx="7"/>
            </p:cNvCxnSpPr>
            <p:nvPr/>
          </p:nvCxnSpPr>
          <p:spPr bwMode="auto">
            <a:xfrm flipH="1">
              <a:off x="3255375" y="4091249"/>
              <a:ext cx="252971" cy="24917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0" idx="5"/>
              <a:endCxn id="12" idx="5"/>
            </p:cNvCxnSpPr>
            <p:nvPr/>
          </p:nvCxnSpPr>
          <p:spPr bwMode="auto">
            <a:xfrm flipH="1" flipV="1">
              <a:off x="3255375" y="6072499"/>
              <a:ext cx="252971" cy="24767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10" idx="4"/>
              <a:endCxn id="12" idx="4"/>
            </p:cNvCxnSpPr>
            <p:nvPr/>
          </p:nvCxnSpPr>
          <p:spPr bwMode="auto">
            <a:xfrm flipV="1">
              <a:off x="2370573" y="6431224"/>
              <a:ext cx="750" cy="35057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12" idx="3"/>
              <a:endCxn id="10" idx="3"/>
            </p:cNvCxnSpPr>
            <p:nvPr/>
          </p:nvCxnSpPr>
          <p:spPr bwMode="auto">
            <a:xfrm flipH="1">
              <a:off x="1232800" y="6072499"/>
              <a:ext cx="254470" cy="24767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12" idx="2"/>
              <a:endCxn id="10" idx="2"/>
            </p:cNvCxnSpPr>
            <p:nvPr/>
          </p:nvCxnSpPr>
          <p:spPr bwMode="auto">
            <a:xfrm flipH="1" flipV="1">
              <a:off x="761519" y="5205712"/>
              <a:ext cx="359565" cy="74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10" idx="1"/>
              <a:endCxn id="12" idx="1"/>
            </p:cNvCxnSpPr>
            <p:nvPr/>
          </p:nvCxnSpPr>
          <p:spPr bwMode="auto">
            <a:xfrm>
              <a:off x="1232800" y="4091249"/>
              <a:ext cx="254470" cy="24917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2836334" y="3733800"/>
              <a:ext cx="151858" cy="35744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508346" y="4600807"/>
              <a:ext cx="335521" cy="14052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3508346" y="5647267"/>
              <a:ext cx="335521" cy="1633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2912917" y="6320174"/>
              <a:ext cx="152016" cy="29229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>
              <a:off x="1727555" y="6345575"/>
              <a:ext cx="177444" cy="29229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872067" y="5707602"/>
              <a:ext cx="360733" cy="10301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872067" y="4600807"/>
              <a:ext cx="360733" cy="14052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27555" y="3749565"/>
              <a:ext cx="177444" cy="29442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 Box 9">
            <a:extLst>
              <a:ext uri="{FF2B5EF4-FFF2-40B4-BE49-F238E27FC236}">
                <a16:creationId xmlns:a16="http://schemas.microsoft.com/office/drawing/2014/main" id="{E48DD942-869C-4453-8433-AA474688A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7340" y="2237109"/>
            <a:ext cx="70588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highlight>
                  <a:srgbClr val="DEDFF5"/>
                </a:highlight>
                <a:latin typeface="Calibri" panose="020F0502020204030204" pitchFamily="34" charset="0"/>
              </a:rPr>
              <a:t>Zone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27AAF289-4FFC-4FA7-87E2-EA7ACD017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398" y="2116890"/>
            <a:ext cx="72449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2760756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9 ms.</a:t>
            </a:r>
          </a:p>
          <a:p>
            <a:pPr lvl="1"/>
            <a:r>
              <a:rPr lang="en-US" dirty="0" err="1"/>
              <a:t>Avg</a:t>
            </a:r>
            <a:r>
              <a:rPr lang="en-US" dirty="0"/>
              <a:t> # sectors/track = 400.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73" y="3276601"/>
            <a:ext cx="5365411" cy="321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Programmable ROM (</a:t>
            </a:r>
            <a:r>
              <a:rPr lang="en-US" dirty="0">
                <a:solidFill>
                  <a:srgbClr val="C00000"/>
                </a:solidFill>
              </a:rPr>
              <a:t>PROM</a:t>
            </a:r>
            <a:r>
              <a:rPr lang="en-US" dirty="0"/>
              <a:t>): can be programmed once</a:t>
            </a:r>
          </a:p>
          <a:p>
            <a:pPr lvl="1"/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EPROM</a:t>
            </a:r>
            <a:r>
              <a:rPr lang="en-US" dirty="0"/>
              <a:t>): can be bulk erased (UV, X-Ray)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(replace rotating disks in thumb drives, smart phones, mp3 players, tablets, laptops, data centers,…)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5907476" y="3786625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3808998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472448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438400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66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14931</TotalTime>
  <Words>3638</Words>
  <Application>Microsoft Office PowerPoint</Application>
  <PresentationFormat>On-screen Show (4:3)</PresentationFormat>
  <Paragraphs>1056</Paragraphs>
  <Slides>69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ＭＳ Ｐゴシック</vt:lpstr>
      <vt:lpstr>Arial</vt:lpstr>
      <vt:lpstr>Arial Narrow</vt:lpstr>
      <vt:lpstr>Calibri</vt:lpstr>
      <vt:lpstr>Courier New</vt:lpstr>
      <vt:lpstr>Gill Sans</vt:lpstr>
      <vt:lpstr>Helvetica</vt:lpstr>
      <vt:lpstr>StarSymbol</vt:lpstr>
      <vt:lpstr>Times New Roman</vt:lpstr>
      <vt:lpstr>Wingdings</vt:lpstr>
      <vt:lpstr>Wingdings 2</vt:lpstr>
      <vt:lpstr>template2007</vt:lpstr>
      <vt:lpstr>Default Design</vt:lpstr>
      <vt:lpstr>PowerPoint Presentation</vt:lpstr>
      <vt:lpstr>The Memory Hierarchy  15-213/18-213/15-513: Introduction to Computer Systems 11th Lecture, October 2, 2018</vt:lpstr>
      <vt:lpstr>Today</vt:lpstr>
      <vt:lpstr>Random-Access Memory (RAM)</vt:lpstr>
      <vt:lpstr>SRAM vs DRAM Summary</vt:lpstr>
      <vt:lpstr>Enhanced DRAMs</vt:lpstr>
      <vt:lpstr>Nonvolatile Memories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What’s Inside A Disk Drive?</vt:lpstr>
      <vt:lpstr>Disk Geometry</vt:lpstr>
      <vt:lpstr>Disk Geometry (Multiple-Platter View)</vt:lpstr>
      <vt:lpstr>Disk Capacity</vt:lpstr>
      <vt:lpstr> Computing Disk Capacity</vt:lpstr>
      <vt:lpstr>Disk Operation (Single-Platter View)</vt:lpstr>
      <vt:lpstr>Disk Operation (Multi-Platter View)</vt:lpstr>
      <vt:lpstr>Disk Structure - top view of single platter</vt:lpstr>
      <vt:lpstr>Disk Access</vt:lpstr>
      <vt:lpstr>Disk Access</vt:lpstr>
      <vt:lpstr>Disk Access – Read</vt:lpstr>
      <vt:lpstr>Disk Access – Read</vt:lpstr>
      <vt:lpstr>Disk Access – Read</vt:lpstr>
      <vt:lpstr>Disk Access – Seek</vt:lpstr>
      <vt:lpstr>Disk Access – Rotational Latency</vt:lpstr>
      <vt:lpstr>Disk Access – Read</vt:lpstr>
      <vt:lpstr>Disk Access – Service Time Components</vt:lpstr>
      <vt:lpstr>Disk Access Time</vt:lpstr>
      <vt:lpstr>Disk Access Time Example</vt:lpstr>
      <vt:lpstr>Logical Disk Blocks</vt:lpstr>
      <vt:lpstr>I/O Bus</vt:lpstr>
      <vt:lpstr>Reading a Disk Sector (1)</vt:lpstr>
      <vt:lpstr>Reading a Disk Sector (2)</vt:lpstr>
      <vt:lpstr>Reading a Disk Sector (3)</vt:lpstr>
      <vt:lpstr>Solid State Disks (SSDs)</vt:lpstr>
      <vt:lpstr>SSD Performance Characteristics </vt:lpstr>
      <vt:lpstr>SSD Tradeoffs vs Rotating Disks</vt:lpstr>
      <vt:lpstr>Quiz Time!</vt:lpstr>
      <vt:lpstr>The CPU-Memory Gap</vt:lpstr>
      <vt:lpstr>Locality to the Rescue! </vt:lpstr>
      <vt:lpstr>Today</vt:lpstr>
      <vt:lpstr>Locality</vt:lpstr>
      <vt:lpstr>Locality Example</vt:lpstr>
      <vt:lpstr>Qualitative Estimates of Locality</vt:lpstr>
      <vt:lpstr>Locality Example</vt:lpstr>
      <vt:lpstr>Locality Example</vt:lpstr>
      <vt:lpstr>Memory Hierarchies</vt:lpstr>
      <vt:lpstr>Today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Summary</vt:lpstr>
      <vt:lpstr>Supplemental slides</vt:lpstr>
      <vt:lpstr>Conventional DRAM Organization</vt:lpstr>
      <vt:lpstr>Reading DRAM Supercell (2,1)</vt:lpstr>
      <vt:lpstr>Reading DRAM Supercell (2,1)</vt:lpstr>
      <vt:lpstr>Memory Modules</vt:lpstr>
      <vt:lpstr>Storage Trends</vt:lpstr>
      <vt:lpstr>CPU Clock Rates</vt:lpstr>
      <vt:lpstr>Recording zones </vt:lpstr>
      <vt:lpstr>Disk Access Time Example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Phil Gibbons</cp:lastModifiedBy>
  <cp:revision>557</cp:revision>
  <cp:lastPrinted>1999-09-20T15:19:18Z</cp:lastPrinted>
  <dcterms:created xsi:type="dcterms:W3CDTF">2011-09-29T14:59:56Z</dcterms:created>
  <dcterms:modified xsi:type="dcterms:W3CDTF">2018-10-02T04:32:56Z</dcterms:modified>
</cp:coreProperties>
</file>