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66" r:id="rId3"/>
  </p:sldMasterIdLst>
  <p:notesMasterIdLst>
    <p:notesMasterId r:id="rId50"/>
  </p:notesMasterIdLst>
  <p:handoutMasterIdLst>
    <p:handoutMasterId r:id="rId51"/>
  </p:handoutMasterIdLst>
  <p:sldIdLst>
    <p:sldId id="729" r:id="rId4"/>
    <p:sldId id="542" r:id="rId5"/>
    <p:sldId id="730" r:id="rId6"/>
    <p:sldId id="687" r:id="rId7"/>
    <p:sldId id="728" r:id="rId8"/>
    <p:sldId id="724" r:id="rId9"/>
    <p:sldId id="725" r:id="rId10"/>
    <p:sldId id="711" r:id="rId11"/>
    <p:sldId id="611" r:id="rId12"/>
    <p:sldId id="612" r:id="rId13"/>
    <p:sldId id="613" r:id="rId14"/>
    <p:sldId id="615" r:id="rId15"/>
    <p:sldId id="616" r:id="rId16"/>
    <p:sldId id="617" r:id="rId17"/>
    <p:sldId id="727" r:id="rId18"/>
    <p:sldId id="620" r:id="rId19"/>
    <p:sldId id="621" r:id="rId20"/>
    <p:sldId id="625" r:id="rId21"/>
    <p:sldId id="626" r:id="rId22"/>
    <p:sldId id="628" r:id="rId23"/>
    <p:sldId id="715" r:id="rId24"/>
    <p:sldId id="716" r:id="rId25"/>
    <p:sldId id="717" r:id="rId26"/>
    <p:sldId id="718" r:id="rId27"/>
    <p:sldId id="719" r:id="rId28"/>
    <p:sldId id="689" r:id="rId29"/>
    <p:sldId id="651" r:id="rId30"/>
    <p:sldId id="650" r:id="rId31"/>
    <p:sldId id="707" r:id="rId32"/>
    <p:sldId id="708" r:id="rId33"/>
    <p:sldId id="731" r:id="rId34"/>
    <p:sldId id="688" r:id="rId35"/>
    <p:sldId id="659" r:id="rId36"/>
    <p:sldId id="703" r:id="rId37"/>
    <p:sldId id="661" r:id="rId38"/>
    <p:sldId id="709" r:id="rId39"/>
    <p:sldId id="704" r:id="rId40"/>
    <p:sldId id="664" r:id="rId41"/>
    <p:sldId id="668" r:id="rId42"/>
    <p:sldId id="666" r:id="rId43"/>
    <p:sldId id="667" r:id="rId44"/>
    <p:sldId id="669" r:id="rId45"/>
    <p:sldId id="705" r:id="rId46"/>
    <p:sldId id="665" r:id="rId47"/>
    <p:sldId id="636" r:id="rId48"/>
    <p:sldId id="713" r:id="rId49"/>
  </p:sldIdLst>
  <p:sldSz cx="9144000" cy="6858000" type="screen4x3"/>
  <p:notesSz cx="7302500" cy="9586913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E0F4E3"/>
    <a:srgbClr val="E0E0E0"/>
    <a:srgbClr val="E3E4E6"/>
    <a:srgbClr val="FFFF99"/>
    <a:srgbClr val="FF9999"/>
    <a:srgbClr val="EFBFBF"/>
    <a:srgbClr val="A8E799"/>
    <a:srgbClr val="CDF1C5"/>
    <a:srgbClr val="F1C7C7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1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lab.andrew.cmu.edu/courses/15213-f1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hyperlink" Target="https://upload.wikimedia.org/wikipedia/commons/archive/0/03/20080524210756!Green_check.svg" TargetMode="Externa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6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0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4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Characterizing TAdd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7"/>
            <a:ext cx="3810000" cy="34718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graphicFrame>
        <p:nvGraphicFramePr>
          <p:cNvPr id="11266" name="Object 40"/>
          <p:cNvGraphicFramePr>
            <a:graphicFrameLocks/>
          </p:cNvGraphicFramePr>
          <p:nvPr/>
        </p:nvGraphicFramePr>
        <p:xfrm>
          <a:off x="1866900" y="4953000"/>
          <a:ext cx="5473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6096000" imgH="4064000" progId="Equation.3">
                  <p:embed/>
                </p:oleObj>
              </mc:Choice>
              <mc:Fallback>
                <p:oleObj name="Equation" r:id="rId4" imgW="6096000" imgH="4064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396" b="70523"/>
                      <a:stretch>
                        <a:fillRect/>
                      </a:stretch>
                    </p:blipFill>
                    <p:spPr bwMode="auto">
                      <a:xfrm>
                        <a:off x="1866900" y="4953000"/>
                        <a:ext cx="5473700" cy="1201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1"/>
          <p:cNvSpPr txBox="1">
            <a:spLocks noChangeArrowheads="1"/>
          </p:cNvSpPr>
          <p:nvPr/>
        </p:nvSpPr>
        <p:spPr bwMode="auto">
          <a:xfrm>
            <a:off x="6286500" y="4951413"/>
            <a:ext cx="94923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NegOver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sp>
        <p:nvSpPr>
          <p:cNvPr id="11270" name="Text Box 42"/>
          <p:cNvSpPr txBox="1">
            <a:spLocks noChangeArrowheads="1"/>
          </p:cNvSpPr>
          <p:nvPr/>
        </p:nvSpPr>
        <p:spPr bwMode="auto">
          <a:xfrm>
            <a:off x="6362700" y="5713413"/>
            <a:ext cx="917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PosOver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14824" y="1444625"/>
            <a:ext cx="3609976" cy="2670175"/>
            <a:chOff x="-105" y="2016"/>
            <a:chExt cx="2274" cy="1682"/>
          </a:xfrm>
        </p:grpSpPr>
        <p:sp>
          <p:nvSpPr>
            <p:cNvPr id="11272" name="Rectangle 44"/>
            <p:cNvSpPr>
              <a:spLocks noChangeArrowheads="1"/>
            </p:cNvSpPr>
            <p:nvPr/>
          </p:nvSpPr>
          <p:spPr bwMode="auto">
            <a:xfrm>
              <a:off x="720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45"/>
            <p:cNvSpPr>
              <a:spLocks noChangeArrowheads="1"/>
            </p:cNvSpPr>
            <p:nvPr/>
          </p:nvSpPr>
          <p:spPr bwMode="auto">
            <a:xfrm>
              <a:off x="1056" y="3312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u</a:t>
              </a:r>
            </a:p>
          </p:txBody>
        </p:sp>
        <p:sp>
          <p:nvSpPr>
            <p:cNvPr id="11274" name="Rectangle 46"/>
            <p:cNvSpPr>
              <a:spLocks noChangeArrowheads="1"/>
            </p:cNvSpPr>
            <p:nvPr/>
          </p:nvSpPr>
          <p:spPr bwMode="auto">
            <a:xfrm>
              <a:off x="192" y="2670"/>
              <a:ext cx="20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v</a:t>
              </a:r>
            </a:p>
          </p:txBody>
        </p:sp>
        <p:sp>
          <p:nvSpPr>
            <p:cNvPr id="11275" name="Rectangle 47"/>
            <p:cNvSpPr>
              <a:spLocks noChangeArrowheads="1"/>
            </p:cNvSpPr>
            <p:nvPr/>
          </p:nvSpPr>
          <p:spPr bwMode="auto">
            <a:xfrm>
              <a:off x="768" y="3216"/>
              <a:ext cx="696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6" name="Rectangle 48"/>
            <p:cNvSpPr>
              <a:spLocks noChangeArrowheads="1"/>
            </p:cNvSpPr>
            <p:nvPr/>
          </p:nvSpPr>
          <p:spPr bwMode="auto">
            <a:xfrm>
              <a:off x="1200" y="3216"/>
              <a:ext cx="48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7" name="Rectangle 49"/>
            <p:cNvSpPr>
              <a:spLocks noChangeArrowheads="1"/>
            </p:cNvSpPr>
            <p:nvPr/>
          </p:nvSpPr>
          <p:spPr bwMode="auto">
            <a:xfrm>
              <a:off x="240" y="2880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8" name="Rectangle 50"/>
            <p:cNvSpPr>
              <a:spLocks noChangeArrowheads="1"/>
            </p:cNvSpPr>
            <p:nvPr/>
          </p:nvSpPr>
          <p:spPr bwMode="auto">
            <a:xfrm>
              <a:off x="240" y="2496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9" name="Rectangle 51"/>
            <p:cNvSpPr>
              <a:spLocks noChangeArrowheads="1"/>
            </p:cNvSpPr>
            <p:nvPr/>
          </p:nvSpPr>
          <p:spPr bwMode="auto">
            <a:xfrm>
              <a:off x="-105" y="3504"/>
              <a:ext cx="969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Negative Overflow</a:t>
              </a:r>
            </a:p>
          </p:txBody>
        </p:sp>
        <p:sp>
          <p:nvSpPr>
            <p:cNvPr id="11280" name="Rectangle 52"/>
            <p:cNvSpPr>
              <a:spLocks noChangeArrowheads="1"/>
            </p:cNvSpPr>
            <p:nvPr/>
          </p:nvSpPr>
          <p:spPr bwMode="auto">
            <a:xfrm>
              <a:off x="1248" y="2016"/>
              <a:ext cx="921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Positive Overflow</a:t>
              </a:r>
            </a:p>
          </p:txBody>
        </p:sp>
        <p:sp>
          <p:nvSpPr>
            <p:cNvPr id="11281" name="Rectangle 53"/>
            <p:cNvSpPr>
              <a:spLocks noChangeArrowheads="1"/>
            </p:cNvSpPr>
            <p:nvPr/>
          </p:nvSpPr>
          <p:spPr bwMode="auto">
            <a:xfrm>
              <a:off x="1152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54"/>
            <p:cNvSpPr>
              <a:spLocks noChangeArrowheads="1"/>
            </p:cNvSpPr>
            <p:nvPr/>
          </p:nvSpPr>
          <p:spPr bwMode="auto">
            <a:xfrm>
              <a:off x="720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55"/>
            <p:cNvSpPr>
              <a:spLocks noChangeArrowheads="1"/>
            </p:cNvSpPr>
            <p:nvPr/>
          </p:nvSpPr>
          <p:spPr bwMode="auto">
            <a:xfrm>
              <a:off x="1152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56"/>
            <p:cNvSpPr>
              <a:spLocks/>
            </p:cNvSpPr>
            <p:nvPr/>
          </p:nvSpPr>
          <p:spPr bwMode="auto">
            <a:xfrm rot="5400000" flipH="1">
              <a:off x="1176" y="2424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Freeform 57"/>
            <p:cNvSpPr>
              <a:spLocks/>
            </p:cNvSpPr>
            <p:nvPr/>
          </p:nvSpPr>
          <p:spPr bwMode="auto">
            <a:xfrm rot="16200000" flipH="1">
              <a:off x="744" y="2808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58"/>
            <p:cNvSpPr>
              <a:spLocks noChangeShapeType="1"/>
            </p:cNvSpPr>
            <p:nvPr/>
          </p:nvSpPr>
          <p:spPr bwMode="auto">
            <a:xfrm flipV="1">
              <a:off x="672" y="3072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 flipH="1">
              <a:off x="1440" y="22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60"/>
            <p:cNvSpPr>
              <a:spLocks noChangeArrowheads="1"/>
            </p:cNvSpPr>
            <p:nvPr/>
          </p:nvSpPr>
          <p:spPr bwMode="auto">
            <a:xfrm>
              <a:off x="144" y="2159"/>
              <a:ext cx="97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dirty="0" err="1">
                  <a:solidFill>
                    <a:schemeClr val="tx2"/>
                  </a:solidFill>
                  <a:latin typeface="Calibri" pitchFamily="34" charset="0"/>
                </a:rPr>
                <a:t>TAdd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u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, 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v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35302" y="4953000"/>
            <a:ext cx="551010" cy="36353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8970" y="5619690"/>
            <a:ext cx="55101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394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47499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Bytes, and Integers – Part 2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15-213: Introduction to Computer Systems</a:t>
            </a:r>
            <a:br>
              <a:rPr lang="en-US" b="0" dirty="0"/>
            </a:br>
            <a:r>
              <a:rPr lang="en-US" sz="2000" b="0" dirty="0"/>
              <a:t>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Sept. 4,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6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</a:t>
            </a:r>
            <a:r>
              <a:rPr lang="en-US" sz="1600" b="0" i="1" dirty="0">
                <a:latin typeface="Times" pitchFamily="18" charset="0"/>
              </a:rPr>
              <a:t> </a:t>
            </a: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wrong direction when </a:t>
            </a:r>
            <a:r>
              <a:rPr lang="en-US" b="1" dirty="0">
                <a:latin typeface="Courier New" pitchFamily="49" charset="0"/>
              </a:rPr>
              <a:t>u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Times" pitchFamily="18" charset="0"/>
              </a:rPr>
              <a:t>RoundDown</a:t>
            </a:r>
            <a:r>
              <a:rPr lang="en-US" sz="2000" b="0" dirty="0">
                <a:latin typeface="Times" pitchFamily="18" charset="0"/>
              </a:rPr>
              <a:t>(</a:t>
            </a:r>
            <a:r>
              <a:rPr lang="en-US" sz="2000" b="0" i="1" dirty="0">
                <a:latin typeface="Times" pitchFamily="18" charset="0"/>
              </a:rPr>
              <a:t>x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)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3162"/>
          <a:ext cx="76708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0" name="Document" r:id="rId4" imgW="7848600" imgH="1651000" progId="Word.Document.8">
                  <p:embed/>
                </p:oleObj>
              </mc:Choice>
              <mc:Fallback>
                <p:oleObj name="Document" r:id="rId4" imgW="7848600" imgH="165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3162"/>
                        <a:ext cx="7670800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457200"/>
            <a:ext cx="8866187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Negation: Complement &amp; Increment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</p:spPr>
        <p:txBody>
          <a:bodyPr lIns="90487" tIns="44450" rIns="90487" bIns="44450"/>
          <a:lstStyle/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Negate through complement and increase</a:t>
            </a:r>
            <a:br>
              <a:rPr lang="en-US" dirty="0"/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~x + 1 == -x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Example</a:t>
            </a:r>
          </a:p>
          <a:p>
            <a:pPr lvl="1"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Observation: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~x + x == 1111…111 == -1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3537" y="2819401"/>
            <a:ext cx="2971800" cy="1604963"/>
            <a:chOff x="2160" y="1968"/>
            <a:chExt cx="1872" cy="1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8" y="1968"/>
              <a:ext cx="1536" cy="291"/>
              <a:chOff x="2448" y="1968"/>
              <a:chExt cx="1536" cy="291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8" name="Rectangle 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9" name="Rectangle 8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1" name="Rectangle 10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2" name="Rectangle 11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3" name="Rectangle 12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4" name="Rectangle 13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5" name="Rectangle 14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49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 x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31768" name="Rectangle 16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69" name="Rectangle 1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0" name="Rectangle 18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1" name="Rectangle 19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2" name="Rectangle 20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3" name="Rectangle 21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4" name="Rectangle 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5" name="Rectangle 23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6" name="Rectangle 24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302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~x</a:t>
                </a:r>
              </a:p>
            </p:txBody>
          </p:sp>
        </p:grpSp>
        <p:sp>
          <p:nvSpPr>
            <p:cNvPr id="31756" name="Rectangle 25"/>
            <p:cNvSpPr>
              <a:spLocks noChangeArrowheads="1"/>
            </p:cNvSpPr>
            <p:nvPr/>
          </p:nvSpPr>
          <p:spPr bwMode="auto">
            <a:xfrm>
              <a:off x="2160" y="2304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31757" name="Line 26"/>
            <p:cNvSpPr>
              <a:spLocks noChangeShapeType="1"/>
            </p:cNvSpPr>
            <p:nvPr/>
          </p:nvSpPr>
          <p:spPr bwMode="auto">
            <a:xfrm>
              <a:off x="2208" y="264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448" y="2688"/>
              <a:ext cx="1536" cy="291"/>
              <a:chOff x="2448" y="1968"/>
              <a:chExt cx="1536" cy="291"/>
            </a:xfrm>
          </p:grpSpPr>
          <p:sp>
            <p:nvSpPr>
              <p:cNvPr id="31759" name="Rectangle 28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0" name="Rectangle 2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1" name="Rectangle 30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2" name="Rectangle 31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3" name="Rectangle 32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4" name="Rectangle 33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5" name="Rectangle 3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6" name="Rectangle 35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7" name="Rectangle 36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74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-1</a:t>
                </a:r>
              </a:p>
            </p:txBody>
          </p:sp>
        </p:grpSp>
      </p:grp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186318"/>
              </p:ext>
            </p:extLst>
          </p:nvPr>
        </p:nvGraphicFramePr>
        <p:xfrm>
          <a:off x="1143000" y="5074940"/>
          <a:ext cx="601503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8" name="Document" r:id="rId4" imgW="6184900" imgH="2108200" progId="Word.Document.8">
                  <p:embed/>
                </p:oleObj>
              </mc:Choice>
              <mc:Fallback>
                <p:oleObj name="Document" r:id="rId4" imgW="6184900" imgH="210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4940"/>
                        <a:ext cx="601503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13869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x = 15213</a:t>
            </a:r>
          </a:p>
        </p:txBody>
      </p:sp>
    </p:spTree>
    <p:extLst>
      <p:ext uri="{BB962C8B-B14F-4D97-AF65-F5344CB8AC3E}">
        <p14:creationId xmlns:p14="http://schemas.microsoft.com/office/powerpoint/2010/main" val="7187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6296025" cy="2611438"/>
            <a:chOff x="1143000" y="1257300"/>
            <a:chExt cx="6296025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154"/>
                </p:ext>
              </p:extLst>
            </p:nvPr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2" name="Document" r:id="rId4" imgW="6177018" imgH="2105264" progId="Word.Document.8">
                    <p:embed/>
                  </p:oleObj>
                </mc:Choice>
                <mc:Fallback>
                  <p:oleObj name="Document" r:id="rId4" imgW="6177018" imgH="210526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12795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</a:t>
              </a:r>
              <a:r>
                <a:rPr lang="en-US" dirty="0" err="1">
                  <a:latin typeface="Calibri" pitchFamily="34" charset="0"/>
                </a:rPr>
                <a:t>TMin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38330"/>
                </p:ext>
              </p:extLst>
            </p:nvPr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3" name="Document" r:id="rId6" imgW="6083300" imgH="1371600" progId="Word.Document.8">
                    <p:embed/>
                  </p:oleObj>
                </mc:Choice>
                <mc:Fallback>
                  <p:oleObj name="Document" r:id="rId6" imgW="6083300" imgH="13716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6326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b="1" dirty="0"/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Addition:</a:t>
            </a:r>
          </a:p>
          <a:p>
            <a:pPr lvl="1"/>
            <a:r>
              <a:rPr lang="en-US" dirty="0"/>
              <a:t>Unsigned/signed: Normal addition followed by truncate,</a:t>
            </a:r>
            <a:br>
              <a:rPr lang="en-US" dirty="0"/>
            </a:br>
            <a:r>
              <a:rPr lang="en-US" dirty="0"/>
              <a:t>same operation on bit level</a:t>
            </a:r>
          </a:p>
          <a:p>
            <a:pPr lvl="1"/>
            <a:r>
              <a:rPr lang="en-US" dirty="0"/>
              <a:t>Unsigned: addition mod 2</a:t>
            </a:r>
            <a:r>
              <a:rPr lang="en-US" baseline="30000" dirty="0"/>
              <a:t>w</a:t>
            </a:r>
          </a:p>
          <a:p>
            <a:pPr lvl="2"/>
            <a:r>
              <a:rPr lang="en-US" dirty="0"/>
              <a:t>Mathematical addition + possible subtraction of 2</a:t>
            </a:r>
            <a:r>
              <a:rPr lang="en-US" baseline="30000" dirty="0"/>
              <a:t>w</a:t>
            </a:r>
            <a:endParaRPr lang="en-US" dirty="0"/>
          </a:p>
          <a:p>
            <a:pPr lvl="1"/>
            <a:r>
              <a:rPr lang="en-US" dirty="0"/>
              <a:t>Signed: modified addition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  <a:p>
            <a:pPr lvl="2"/>
            <a:r>
              <a:rPr lang="en-US" dirty="0"/>
              <a:t>Mathematical addition + possible addition or subtraction of 2</a:t>
            </a:r>
            <a:r>
              <a:rPr lang="en-US" baseline="30000" dirty="0"/>
              <a:t>w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Multiplication:</a:t>
            </a:r>
          </a:p>
          <a:p>
            <a:pPr lvl="1"/>
            <a:r>
              <a:rPr lang="en-US" dirty="0"/>
              <a:t>Unsigned/signed: Normal multiplication followed by truncate, same operation on bit level</a:t>
            </a:r>
          </a:p>
          <a:p>
            <a:pPr lvl="1"/>
            <a:r>
              <a:rPr lang="en-US" dirty="0"/>
              <a:t>Unsigned: multiplication mod 2</a:t>
            </a:r>
            <a:r>
              <a:rPr lang="en-US" baseline="30000" dirty="0"/>
              <a:t>w</a:t>
            </a:r>
          </a:p>
          <a:p>
            <a:pPr lvl="1"/>
            <a:r>
              <a:rPr lang="en-US" dirty="0"/>
              <a:t>Signed: modified multiplication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Don’t</a:t>
            </a:r>
            <a:r>
              <a:rPr lang="en-US" dirty="0"/>
              <a:t> use without understanding implications</a:t>
            </a:r>
          </a:p>
          <a:p>
            <a:pPr lvl="1" eaLnBrk="1" hangingPunct="1">
              <a:defRPr/>
            </a:pPr>
            <a:r>
              <a:rPr lang="en-US" dirty="0"/>
              <a:t>Easy to make mistakes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Counting Down with Unsigned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Proper way to use unsigned as loop index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&lt;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  <a:endParaRPr lang="en-US" dirty="0"/>
          </a:p>
          <a:p>
            <a:pPr>
              <a:defRPr/>
            </a:pPr>
            <a:r>
              <a:rPr lang="en-US" dirty="0"/>
              <a:t>See Robert </a:t>
            </a:r>
            <a:r>
              <a:rPr lang="en-US" dirty="0" err="1"/>
              <a:t>Seacord</a:t>
            </a:r>
            <a:r>
              <a:rPr lang="en-US" dirty="0"/>
              <a:t>, </a:t>
            </a:r>
            <a:r>
              <a:rPr lang="en-US" i="1" dirty="0"/>
              <a:t>Secure Coding in C and C++</a:t>
            </a:r>
          </a:p>
          <a:p>
            <a:pPr lvl="1">
              <a:defRPr/>
            </a:pPr>
            <a:r>
              <a:rPr lang="en-US" dirty="0"/>
              <a:t>C Standard guarantees that unsigned addition will behave like modular arithmetic</a:t>
            </a:r>
          </a:p>
          <a:p>
            <a:pPr lvl="2">
              <a:defRPr/>
            </a:pPr>
            <a:r>
              <a:rPr lang="en-US" dirty="0"/>
              <a:t>0 – 1 </a:t>
            </a:r>
            <a:r>
              <a:rPr lang="en-US" dirty="0">
                <a:sym typeface="Wingdings"/>
              </a:rPr>
              <a:t> </a:t>
            </a:r>
            <a:r>
              <a:rPr lang="en-US" i="1" dirty="0" err="1">
                <a:sym typeface="Wingdings"/>
              </a:rPr>
              <a:t>UMax</a:t>
            </a:r>
            <a:endParaRPr lang="en-US" i="1" dirty="0">
              <a:sym typeface="Wingdings"/>
            </a:endParaRPr>
          </a:p>
          <a:p>
            <a:pPr>
              <a:defRPr/>
            </a:pPr>
            <a:r>
              <a:rPr lang="en-US" dirty="0"/>
              <a:t>Even better</a:t>
            </a:r>
          </a:p>
          <a:p>
            <a:pPr lvl="2">
              <a:buNone/>
              <a:defRPr/>
            </a:pP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size_t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&lt; </a:t>
            </a:r>
            <a:r>
              <a:rPr lang="en-US" sz="1800" b="1" dirty="0" err="1"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>
              <a:defRPr/>
            </a:pPr>
            <a:r>
              <a:rPr lang="en-US" sz="1800" dirty="0"/>
              <a:t>Data type </a:t>
            </a:r>
            <a:r>
              <a:rPr lang="en-US" sz="1800" b="1" dirty="0" err="1">
                <a:latin typeface="Courier New"/>
                <a:cs typeface="Courier New"/>
              </a:rPr>
              <a:t>size_t</a:t>
            </a:r>
            <a:r>
              <a:rPr lang="en-US" sz="1800" dirty="0"/>
              <a:t> defined as unsigned value with length = word size</a:t>
            </a:r>
          </a:p>
          <a:p>
            <a:pPr lvl="1">
              <a:defRPr/>
            </a:pPr>
            <a:r>
              <a:rPr lang="en-US" sz="1800" dirty="0"/>
              <a:t>Code will work even if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cnt</a:t>
            </a:r>
            <a:r>
              <a:rPr lang="en-US" sz="1800" dirty="0"/>
              <a:t> = </a:t>
            </a:r>
            <a:r>
              <a:rPr lang="en-US" sz="1800" i="1" dirty="0" err="1"/>
              <a:t>UMax</a:t>
            </a:r>
            <a:endParaRPr lang="en-US" sz="1800" i="1" dirty="0"/>
          </a:p>
          <a:p>
            <a:pPr lvl="1">
              <a:defRPr/>
            </a:pPr>
            <a:r>
              <a:rPr lang="en-US" sz="1800" dirty="0"/>
              <a:t>What if </a:t>
            </a:r>
            <a:r>
              <a:rPr lang="en-US" sz="1800" b="1" dirty="0" err="1">
                <a:latin typeface="Courier New"/>
                <a:cs typeface="Courier New"/>
              </a:rPr>
              <a:t>cnt</a:t>
            </a:r>
            <a:r>
              <a:rPr lang="en-US" sz="1800" dirty="0"/>
              <a:t> is signed and &lt; 0?</a:t>
            </a:r>
          </a:p>
          <a:p>
            <a:pPr lvl="2">
              <a:buNone/>
              <a:defRPr/>
            </a:pPr>
            <a:endParaRPr lang="en-US" sz="1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5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Assignment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available via course web page and </a:t>
            </a:r>
            <a:r>
              <a:rPr lang="en-US" dirty="0">
                <a:hlinkClick r:id="rId2"/>
              </a:rPr>
              <a:t>Autolab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Thurs. Sept. 6, 11:59pm</a:t>
            </a:r>
          </a:p>
          <a:p>
            <a:pPr lvl="1"/>
            <a:r>
              <a:rPr lang="en-US" dirty="0"/>
              <a:t>No grace days</a:t>
            </a:r>
          </a:p>
          <a:p>
            <a:pPr lvl="1"/>
            <a:r>
              <a:rPr lang="en-US" dirty="0"/>
              <a:t>No late submissions</a:t>
            </a:r>
          </a:p>
          <a:p>
            <a:pPr lvl="1"/>
            <a:r>
              <a:rPr lang="en-US" dirty="0"/>
              <a:t>Just do it! </a:t>
            </a:r>
          </a:p>
          <a:p>
            <a:r>
              <a:rPr lang="en-US" dirty="0"/>
              <a:t>Lab 1 available via </a:t>
            </a:r>
            <a:r>
              <a:rPr lang="en-US" dirty="0">
                <a:hlinkClick r:id="rId2"/>
              </a:rPr>
              <a:t>Autolab </a:t>
            </a:r>
            <a:endParaRPr lang="en-US" dirty="0"/>
          </a:p>
          <a:p>
            <a:pPr lvl="1"/>
            <a:r>
              <a:rPr lang="en-US" dirty="0"/>
              <a:t>Due Thurs, Sept. 13, 11:59pm</a:t>
            </a:r>
          </a:p>
          <a:p>
            <a:pPr lvl="1"/>
            <a:r>
              <a:rPr lang="en-US" dirty="0"/>
              <a:t>Read instructions carefully: </a:t>
            </a:r>
            <a:r>
              <a:rPr lang="en-US" dirty="0" err="1"/>
              <a:t>writeup</a:t>
            </a:r>
            <a:r>
              <a:rPr lang="en-US" dirty="0"/>
              <a:t>, </a:t>
            </a:r>
            <a:r>
              <a:rPr lang="en-US" dirty="0" err="1"/>
              <a:t>bits.c</a:t>
            </a:r>
            <a:r>
              <a:rPr lang="en-US" dirty="0"/>
              <a:t>, </a:t>
            </a:r>
            <a:r>
              <a:rPr lang="en-US" dirty="0" err="1"/>
              <a:t>tests.c</a:t>
            </a:r>
            <a:endParaRPr lang="en-US" dirty="0"/>
          </a:p>
          <a:p>
            <a:pPr lvl="2"/>
            <a:r>
              <a:rPr lang="en-US" dirty="0"/>
              <a:t>Quirky software infrastructure</a:t>
            </a:r>
          </a:p>
          <a:p>
            <a:pPr lvl="1"/>
            <a:r>
              <a:rPr lang="en-US" dirty="0"/>
              <a:t>Based on lectures 2, 3, and 4 (CS:APP Chapter 2)</a:t>
            </a:r>
          </a:p>
          <a:p>
            <a:pPr lvl="1"/>
            <a:r>
              <a:rPr lang="en-US" dirty="0"/>
              <a:t>After today’s lecture you will know everything for the integer problems</a:t>
            </a:r>
          </a:p>
          <a:p>
            <a:pPr lvl="1"/>
            <a:r>
              <a:rPr lang="en-US" dirty="0"/>
              <a:t>Floating point covered Thursday Sept. 6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 (cont.)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Performing Modular Arithmetic</a:t>
            </a:r>
          </a:p>
          <a:p>
            <a:pPr lvl="1" eaLnBrk="1" hangingPunct="1">
              <a:defRPr/>
            </a:pPr>
            <a:r>
              <a:rPr lang="en-US" dirty="0" err="1"/>
              <a:t>Multiprecision</a:t>
            </a:r>
            <a:r>
              <a:rPr lang="en-US" dirty="0"/>
              <a:t> arithmetic</a:t>
            </a:r>
          </a:p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Using Bits to Represent Sets</a:t>
            </a:r>
          </a:p>
          <a:p>
            <a:pPr lvl="1" eaLnBrk="1" hangingPunct="1">
              <a:defRPr/>
            </a:pPr>
            <a:r>
              <a:rPr lang="en-US" dirty="0"/>
              <a:t>Logical right shift, no sign extension</a:t>
            </a:r>
          </a:p>
          <a:p>
            <a:pPr>
              <a:defRPr/>
            </a:pPr>
            <a:r>
              <a:rPr lang="en-US" i="1" dirty="0"/>
              <a:t>Do</a:t>
            </a:r>
            <a:r>
              <a:rPr lang="en-US" dirty="0"/>
              <a:t> Use In System Programming</a:t>
            </a:r>
          </a:p>
          <a:p>
            <a:pPr lvl="1">
              <a:defRPr/>
            </a:pPr>
            <a:r>
              <a:rPr lang="en-US" dirty="0"/>
              <a:t>Bit masks, device commands,…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663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https://canvas.cmu.edu/</a:t>
            </a:r>
            <a:r>
              <a:rPr lang="en-US" sz="2800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courses/</a:t>
            </a:r>
            <a:r>
              <a:rPr lang="en-US" sz="2800" u="sng" dirty="0">
                <a:solidFill>
                  <a:srgbClr val="FF0000"/>
                </a:solidFill>
              </a:rPr>
              <a:t>5835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395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chemeClr val="bg2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/>
              <a:t>Representations in memory, pointers, strings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Byte-Oriented Memory Organization</a:t>
            </a:r>
          </a:p>
        </p:txBody>
      </p:sp>
      <p:sp>
        <p:nvSpPr>
          <p:cNvPr id="44037" name="Rectangle 4"/>
          <p:cNvSpPr>
            <a:spLocks noGrp="1" noChangeArrowheads="1"/>
          </p:cNvSpPr>
          <p:nvPr>
            <p:ph idx="1"/>
          </p:nvPr>
        </p:nvSpPr>
        <p:spPr>
          <a:xfrm>
            <a:off x="228601" y="2809875"/>
            <a:ext cx="8686800" cy="3743325"/>
          </a:xfrm>
        </p:spPr>
        <p:txBody>
          <a:bodyPr/>
          <a:lstStyle/>
          <a:p>
            <a:pPr eaLnBrk="1" hangingPunct="1"/>
            <a:r>
              <a:rPr lang="en-US" dirty="0"/>
              <a:t>Programs refer to data by address</a:t>
            </a:r>
          </a:p>
          <a:p>
            <a:pPr marL="552450" lvl="1" eaLnBrk="1" hangingPunct="1"/>
            <a:r>
              <a:rPr lang="en-US" dirty="0"/>
              <a:t>Conceptually, envision it as a very large array of bytes</a:t>
            </a:r>
          </a:p>
          <a:p>
            <a:pPr marL="952500" lvl="2"/>
            <a:r>
              <a:rPr lang="en-US" dirty="0"/>
              <a:t>In reality, it’s not, but can think of it that way</a:t>
            </a:r>
          </a:p>
          <a:p>
            <a:pPr marL="552450" lvl="1" eaLnBrk="1" hangingPunct="1"/>
            <a:r>
              <a:rPr lang="en-US" dirty="0"/>
              <a:t>An address is like an index into that array</a:t>
            </a:r>
          </a:p>
          <a:p>
            <a:pPr marL="952500" lvl="2"/>
            <a:r>
              <a:rPr lang="en-US" dirty="0"/>
              <a:t>and, a pointer variable stores an address</a:t>
            </a:r>
          </a:p>
          <a:p>
            <a:pPr marL="952500" lvl="2"/>
            <a:endParaRPr lang="en-US" dirty="0"/>
          </a:p>
          <a:p>
            <a:pPr marL="152400"/>
            <a:r>
              <a:rPr lang="en-US" dirty="0"/>
              <a:t>Note: system provides private address spaces to each “process”</a:t>
            </a:r>
          </a:p>
          <a:p>
            <a:pPr marL="438150" lvl="1"/>
            <a:r>
              <a:rPr lang="en-US" dirty="0"/>
              <a:t>Think of a process as a program being executed</a:t>
            </a:r>
          </a:p>
          <a:p>
            <a:pPr marL="438150" lvl="1"/>
            <a:r>
              <a:rPr lang="en-US" dirty="0"/>
              <a:t>So, a program can clobber its own data, but not that of others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198562"/>
            <a:ext cx="6416675" cy="1239838"/>
            <a:chOff x="0" y="0"/>
            <a:chExt cx="4042" cy="780"/>
          </a:xfrm>
        </p:grpSpPr>
        <p:sp>
          <p:nvSpPr>
            <p:cNvPr id="44039" name="Rectangle 6"/>
            <p:cNvSpPr>
              <a:spLocks/>
            </p:cNvSpPr>
            <p:nvPr/>
          </p:nvSpPr>
          <p:spPr bwMode="auto">
            <a:xfrm>
              <a:off x="1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0" name="Rectangle 7"/>
            <p:cNvSpPr>
              <a:spLocks/>
            </p:cNvSpPr>
            <p:nvPr/>
          </p:nvSpPr>
          <p:spPr bwMode="auto">
            <a:xfrm>
              <a:off x="3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1" name="Rectangle 8"/>
            <p:cNvSpPr>
              <a:spLocks/>
            </p:cNvSpPr>
            <p:nvPr/>
          </p:nvSpPr>
          <p:spPr bwMode="auto">
            <a:xfrm>
              <a:off x="6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2" name="Rectangle 9"/>
            <p:cNvSpPr>
              <a:spLocks/>
            </p:cNvSpPr>
            <p:nvPr/>
          </p:nvSpPr>
          <p:spPr bwMode="auto">
            <a:xfrm>
              <a:off x="8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3" name="Rectangle 10"/>
            <p:cNvSpPr>
              <a:spLocks/>
            </p:cNvSpPr>
            <p:nvPr/>
          </p:nvSpPr>
          <p:spPr bwMode="auto">
            <a:xfrm>
              <a:off x="10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4" name="Rectangle 11"/>
            <p:cNvSpPr>
              <a:spLocks/>
            </p:cNvSpPr>
            <p:nvPr/>
          </p:nvSpPr>
          <p:spPr bwMode="auto">
            <a:xfrm>
              <a:off x="1338" y="520"/>
              <a:ext cx="96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5" name="Rectangle 12"/>
            <p:cNvSpPr>
              <a:spLocks/>
            </p:cNvSpPr>
            <p:nvPr/>
          </p:nvSpPr>
          <p:spPr bwMode="auto">
            <a:xfrm>
              <a:off x="22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6" name="Rectangle 13"/>
            <p:cNvSpPr>
              <a:spLocks/>
            </p:cNvSpPr>
            <p:nvPr/>
          </p:nvSpPr>
          <p:spPr bwMode="auto">
            <a:xfrm>
              <a:off x="25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7" name="Rectangle 14"/>
            <p:cNvSpPr>
              <a:spLocks/>
            </p:cNvSpPr>
            <p:nvPr/>
          </p:nvSpPr>
          <p:spPr bwMode="auto">
            <a:xfrm>
              <a:off x="27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8" name="Rectangle 15"/>
            <p:cNvSpPr>
              <a:spLocks/>
            </p:cNvSpPr>
            <p:nvPr/>
          </p:nvSpPr>
          <p:spPr bwMode="auto">
            <a:xfrm>
              <a:off x="30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9" name="Rectangle 16"/>
            <p:cNvSpPr>
              <a:spLocks/>
            </p:cNvSpPr>
            <p:nvPr/>
          </p:nvSpPr>
          <p:spPr bwMode="auto">
            <a:xfrm>
              <a:off x="32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0" name="Rectangle 17"/>
            <p:cNvSpPr>
              <a:spLocks/>
            </p:cNvSpPr>
            <p:nvPr/>
          </p:nvSpPr>
          <p:spPr bwMode="auto">
            <a:xfrm>
              <a:off x="34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1" name="Rectangle 18"/>
            <p:cNvSpPr>
              <a:spLocks/>
            </p:cNvSpPr>
            <p:nvPr/>
          </p:nvSpPr>
          <p:spPr bwMode="auto">
            <a:xfrm>
              <a:off x="1332" y="484"/>
              <a:ext cx="968" cy="2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50800" tIns="50800" rIns="45720" bIns="50800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• • •</a:t>
              </a:r>
            </a:p>
          </p:txBody>
        </p:sp>
        <p:sp>
          <p:nvSpPr>
            <p:cNvPr id="44052" name="Rectangle 19"/>
            <p:cNvSpPr>
              <a:spLocks/>
            </p:cNvSpPr>
            <p:nvPr/>
          </p:nvSpPr>
          <p:spPr bwMode="auto">
            <a:xfrm rot="-2580000">
              <a:off x="-2" y="171"/>
              <a:ext cx="589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00•••0</a:t>
              </a:r>
            </a:p>
          </p:txBody>
        </p:sp>
        <p:sp>
          <p:nvSpPr>
            <p:cNvPr id="44053" name="Rectangle 20"/>
            <p:cNvSpPr>
              <a:spLocks/>
            </p:cNvSpPr>
            <p:nvPr/>
          </p:nvSpPr>
          <p:spPr bwMode="auto">
            <a:xfrm rot="-2580000">
              <a:off x="3455" y="171"/>
              <a:ext cx="590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FF•••F</a:t>
              </a:r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Machine Words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Any given computer has a “Word Size”</a:t>
            </a:r>
          </a:p>
          <a:p>
            <a:pPr marL="552450" lvl="1" eaLnBrk="1" hangingPunct="1"/>
            <a:r>
              <a:rPr lang="en-US" dirty="0"/>
              <a:t>Nominal size of integer-valued data</a:t>
            </a:r>
          </a:p>
          <a:p>
            <a:pPr marL="838200" lvl="2" eaLnBrk="1" hangingPunct="1"/>
            <a:r>
              <a:rPr lang="en-US" dirty="0"/>
              <a:t>and of addresses</a:t>
            </a:r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Until recently, most machines used 32 bits (4 bytes) as word size</a:t>
            </a:r>
          </a:p>
          <a:p>
            <a:pPr marL="838200" lvl="2" eaLnBrk="1" hangingPunct="1"/>
            <a:r>
              <a:rPr lang="en-US" dirty="0"/>
              <a:t>Limits addresses to 4GB (2</a:t>
            </a:r>
            <a:r>
              <a:rPr lang="en-US" baseline="30000" dirty="0"/>
              <a:t>32</a:t>
            </a:r>
            <a:r>
              <a:rPr lang="en-US" dirty="0"/>
              <a:t> bytes)</a:t>
            </a:r>
          </a:p>
          <a:p>
            <a:pPr marL="438150" lvl="1"/>
            <a:endParaRPr lang="en-US" dirty="0"/>
          </a:p>
          <a:p>
            <a:pPr marL="438150" lvl="1"/>
            <a:r>
              <a:rPr lang="en-US" dirty="0"/>
              <a:t>Increasingly, machines have 64-bit word size</a:t>
            </a:r>
          </a:p>
          <a:p>
            <a:pPr marL="838200" lvl="2" eaLnBrk="1" hangingPunct="1"/>
            <a:r>
              <a:rPr lang="en-US" dirty="0"/>
              <a:t>Potentially, could have 18 EB (</a:t>
            </a:r>
            <a:r>
              <a:rPr lang="en-US" dirty="0" err="1"/>
              <a:t>exabytes</a:t>
            </a:r>
            <a:r>
              <a:rPr lang="en-US" dirty="0"/>
              <a:t>) of addressable memory</a:t>
            </a:r>
          </a:p>
          <a:p>
            <a:pPr marL="838200" lvl="2" eaLnBrk="1" hangingPunct="1"/>
            <a:r>
              <a:rPr lang="en-US" dirty="0"/>
              <a:t>That’s 18.4 </a:t>
            </a:r>
            <a:r>
              <a:rPr lang="en-US"/>
              <a:t>X 10</a:t>
            </a:r>
            <a:r>
              <a:rPr lang="en-US" baseline="30000"/>
              <a:t>18</a:t>
            </a:r>
            <a:endParaRPr lang="en-US" baseline="30000" dirty="0"/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Machines still support multiple data formats</a:t>
            </a:r>
          </a:p>
          <a:p>
            <a:pPr marL="838200" lvl="2" eaLnBrk="1" hangingPunct="1"/>
            <a:r>
              <a:rPr lang="en-US" dirty="0"/>
              <a:t>Fractions or multiples of word size</a:t>
            </a:r>
          </a:p>
          <a:p>
            <a:pPr marL="838200" lvl="2" eaLnBrk="1" hangingPunct="1"/>
            <a:r>
              <a:rPr lang="en-US" dirty="0"/>
              <a:t>Always integral number of bytes</a:t>
            </a:r>
          </a:p>
        </p:txBody>
      </p:sp>
    </p:spTree>
    <p:extLst>
      <p:ext uri="{BB962C8B-B14F-4D97-AF65-F5344CB8AC3E}">
        <p14:creationId xmlns:p14="http://schemas.microsoft.com/office/powerpoint/2010/main" val="3103645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Word-Oriented Memory Organization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4554538" cy="4972050"/>
          </a:xfrm>
        </p:spPr>
        <p:txBody>
          <a:bodyPr/>
          <a:lstStyle/>
          <a:p>
            <a:pPr eaLnBrk="1" hangingPunct="1"/>
            <a:r>
              <a:rPr lang="en-US" dirty="0"/>
              <a:t>Addresses Specify Byte Locations</a:t>
            </a:r>
          </a:p>
          <a:p>
            <a:pPr marL="552450" lvl="1" eaLnBrk="1" hangingPunct="1"/>
            <a:r>
              <a:rPr lang="en-US" dirty="0"/>
              <a:t>Address of first byte in word</a:t>
            </a:r>
          </a:p>
          <a:p>
            <a:pPr marL="552450" lvl="1" eaLnBrk="1" hangingPunct="1"/>
            <a:r>
              <a:rPr lang="en-US" dirty="0"/>
              <a:t>Addresses of successive words differ by 4 (32-bit) or 8 (64-bit)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46087" name="Rectangle 6"/>
            <p:cNvSpPr>
              <a:spLocks/>
            </p:cNvSpPr>
            <p:nvPr/>
          </p:nvSpPr>
          <p:spPr bwMode="auto"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8" name="Rectangle 7"/>
            <p:cNvSpPr>
              <a:spLocks/>
            </p:cNvSpPr>
            <p:nvPr/>
          </p:nvSpPr>
          <p:spPr bwMode="auto"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9" name="Rectangle 8"/>
            <p:cNvSpPr>
              <a:spLocks/>
            </p:cNvSpPr>
            <p:nvPr/>
          </p:nvSpPr>
          <p:spPr bwMode="auto"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0" name="Rectangle 9"/>
            <p:cNvSpPr>
              <a:spLocks/>
            </p:cNvSpPr>
            <p:nvPr/>
          </p:nvSpPr>
          <p:spPr bwMode="auto"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1" name="Rectangle 10"/>
            <p:cNvSpPr>
              <a:spLocks/>
            </p:cNvSpPr>
            <p:nvPr/>
          </p:nvSpPr>
          <p:spPr bwMode="auto"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2" name="Rectangle 11"/>
            <p:cNvSpPr>
              <a:spLocks/>
            </p:cNvSpPr>
            <p:nvPr/>
          </p:nvSpPr>
          <p:spPr bwMode="auto"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3" name="Rectangle 12"/>
            <p:cNvSpPr>
              <a:spLocks/>
            </p:cNvSpPr>
            <p:nvPr/>
          </p:nvSpPr>
          <p:spPr bwMode="auto"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4" name="Rectangle 13"/>
            <p:cNvSpPr>
              <a:spLocks/>
            </p:cNvSpPr>
            <p:nvPr/>
          </p:nvSpPr>
          <p:spPr bwMode="auto"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5" name="Rectangle 14"/>
            <p:cNvSpPr>
              <a:spLocks/>
            </p:cNvSpPr>
            <p:nvPr/>
          </p:nvSpPr>
          <p:spPr bwMode="auto"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6" name="Rectangle 15"/>
            <p:cNvSpPr>
              <a:spLocks/>
            </p:cNvSpPr>
            <p:nvPr/>
          </p:nvSpPr>
          <p:spPr bwMode="auto"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7" name="Rectangle 16"/>
            <p:cNvSpPr>
              <a:spLocks/>
            </p:cNvSpPr>
            <p:nvPr/>
          </p:nvSpPr>
          <p:spPr bwMode="auto"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8" name="Rectangle 17"/>
            <p:cNvSpPr>
              <a:spLocks/>
            </p:cNvSpPr>
            <p:nvPr/>
          </p:nvSpPr>
          <p:spPr bwMode="auto"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9" name="Rectangle 18"/>
            <p:cNvSpPr>
              <a:spLocks/>
            </p:cNvSpPr>
            <p:nvPr/>
          </p:nvSpPr>
          <p:spPr bwMode="auto">
            <a:xfrm>
              <a:off x="1733" y="41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0000</a:t>
              </a:r>
            </a:p>
          </p:txBody>
        </p:sp>
        <p:sp>
          <p:nvSpPr>
            <p:cNvPr id="46100" name="Rectangle 19"/>
            <p:cNvSpPr>
              <a:spLocks/>
            </p:cNvSpPr>
            <p:nvPr/>
          </p:nvSpPr>
          <p:spPr bwMode="auto">
            <a:xfrm>
              <a:off x="1733" y="61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0001</a:t>
              </a:r>
            </a:p>
          </p:txBody>
        </p:sp>
        <p:sp>
          <p:nvSpPr>
            <p:cNvPr id="46101" name="Rectangle 20"/>
            <p:cNvSpPr>
              <a:spLocks/>
            </p:cNvSpPr>
            <p:nvPr/>
          </p:nvSpPr>
          <p:spPr bwMode="auto">
            <a:xfrm>
              <a:off x="1733" y="80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0002</a:t>
              </a:r>
            </a:p>
          </p:txBody>
        </p:sp>
        <p:sp>
          <p:nvSpPr>
            <p:cNvPr id="46102" name="Rectangle 21"/>
            <p:cNvSpPr>
              <a:spLocks/>
            </p:cNvSpPr>
            <p:nvPr/>
          </p:nvSpPr>
          <p:spPr bwMode="auto">
            <a:xfrm>
              <a:off x="1733" y="99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0003</a:t>
              </a:r>
            </a:p>
          </p:txBody>
        </p:sp>
        <p:sp>
          <p:nvSpPr>
            <p:cNvPr id="46103" name="Rectangle 22"/>
            <p:cNvSpPr>
              <a:spLocks/>
            </p:cNvSpPr>
            <p:nvPr/>
          </p:nvSpPr>
          <p:spPr bwMode="auto">
            <a:xfrm>
              <a:off x="1733" y="118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0004</a:t>
              </a:r>
            </a:p>
          </p:txBody>
        </p:sp>
        <p:sp>
          <p:nvSpPr>
            <p:cNvPr id="46104" name="Rectangle 23"/>
            <p:cNvSpPr>
              <a:spLocks/>
            </p:cNvSpPr>
            <p:nvPr/>
          </p:nvSpPr>
          <p:spPr bwMode="auto">
            <a:xfrm>
              <a:off x="1733" y="137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0005</a:t>
              </a:r>
            </a:p>
          </p:txBody>
        </p:sp>
        <p:sp>
          <p:nvSpPr>
            <p:cNvPr id="46105" name="Rectangle 24"/>
            <p:cNvSpPr>
              <a:spLocks/>
            </p:cNvSpPr>
            <p:nvPr/>
          </p:nvSpPr>
          <p:spPr bwMode="auto">
            <a:xfrm>
              <a:off x="1733" y="157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0006</a:t>
              </a:r>
            </a:p>
          </p:txBody>
        </p:sp>
        <p:sp>
          <p:nvSpPr>
            <p:cNvPr id="46106" name="Rectangle 25"/>
            <p:cNvSpPr>
              <a:spLocks/>
            </p:cNvSpPr>
            <p:nvPr/>
          </p:nvSpPr>
          <p:spPr bwMode="auto">
            <a:xfrm>
              <a:off x="1733" y="176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0007</a:t>
              </a:r>
            </a:p>
          </p:txBody>
        </p:sp>
        <p:sp>
          <p:nvSpPr>
            <p:cNvPr id="46107" name="Rectangle 26"/>
            <p:cNvSpPr>
              <a:spLocks/>
            </p:cNvSpPr>
            <p:nvPr/>
          </p:nvSpPr>
          <p:spPr bwMode="auto">
            <a:xfrm>
              <a:off x="1733" y="195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0008</a:t>
              </a:r>
            </a:p>
          </p:txBody>
        </p:sp>
        <p:sp>
          <p:nvSpPr>
            <p:cNvPr id="46108" name="Rectangle 27"/>
            <p:cNvSpPr>
              <a:spLocks/>
            </p:cNvSpPr>
            <p:nvPr/>
          </p:nvSpPr>
          <p:spPr bwMode="auto">
            <a:xfrm>
              <a:off x="1733" y="214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0009</a:t>
              </a:r>
            </a:p>
          </p:txBody>
        </p:sp>
        <p:sp>
          <p:nvSpPr>
            <p:cNvPr id="46109" name="Rectangle 28"/>
            <p:cNvSpPr>
              <a:spLocks/>
            </p:cNvSpPr>
            <p:nvPr/>
          </p:nvSpPr>
          <p:spPr bwMode="auto">
            <a:xfrm>
              <a:off x="1733" y="233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0010</a:t>
              </a:r>
            </a:p>
          </p:txBody>
        </p:sp>
        <p:sp>
          <p:nvSpPr>
            <p:cNvPr id="46110" name="Rectangle 29"/>
            <p:cNvSpPr>
              <a:spLocks/>
            </p:cNvSpPr>
            <p:nvPr/>
          </p:nvSpPr>
          <p:spPr bwMode="auto">
            <a:xfrm>
              <a:off x="1733" y="253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0011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46155" name="Rectangle 31"/>
              <p:cNvSpPr>
                <a:spLocks/>
              </p:cNvSpPr>
              <p:nvPr/>
            </p:nvSpPr>
            <p:spPr bwMode="auto"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6" name="Rectangle 32"/>
              <p:cNvSpPr>
                <a:spLocks/>
              </p:cNvSpPr>
              <p:nvPr/>
            </p:nvSpPr>
            <p:spPr bwMode="auto"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46151" name="Rectangle 34"/>
              <p:cNvSpPr>
                <a:spLocks/>
              </p:cNvSpPr>
              <p:nvPr/>
            </p:nvSpPr>
            <p:spPr bwMode="auto"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2" name="Rectangle 35"/>
              <p:cNvSpPr>
                <a:spLocks/>
              </p:cNvSpPr>
              <p:nvPr/>
            </p:nvSpPr>
            <p:spPr bwMode="auto"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3" name="Rectangle 36"/>
              <p:cNvSpPr>
                <a:spLocks/>
              </p:cNvSpPr>
              <p:nvPr/>
            </p:nvSpPr>
            <p:spPr bwMode="auto"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4" name="Rectangle 37"/>
              <p:cNvSpPr>
                <a:spLocks/>
              </p:cNvSpPr>
              <p:nvPr/>
            </p:nvSpPr>
            <p:spPr bwMode="auto"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46113" name="Rectangle 38"/>
            <p:cNvSpPr>
              <a:spLocks/>
            </p:cNvSpPr>
            <p:nvPr/>
          </p:nvSpPr>
          <p:spPr bwMode="auto">
            <a:xfrm>
              <a:off x="0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32-bit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14" name="Rectangle 39"/>
            <p:cNvSpPr>
              <a:spLocks/>
            </p:cNvSpPr>
            <p:nvPr/>
          </p:nvSpPr>
          <p:spPr bwMode="auto">
            <a:xfrm>
              <a:off x="1198" y="82"/>
              <a:ext cx="49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Bytes</a:t>
              </a:r>
            </a:p>
          </p:txBody>
        </p:sp>
        <p:sp>
          <p:nvSpPr>
            <p:cNvPr id="46115" name="Rectangle 40"/>
            <p:cNvSpPr>
              <a:spLocks/>
            </p:cNvSpPr>
            <p:nvPr/>
          </p:nvSpPr>
          <p:spPr bwMode="auto">
            <a:xfrm>
              <a:off x="1718" y="82"/>
              <a:ext cx="46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Addr.</a:t>
              </a:r>
            </a:p>
          </p:txBody>
        </p:sp>
        <p:sp>
          <p:nvSpPr>
            <p:cNvPr id="46116" name="Rectangle 41"/>
            <p:cNvSpPr>
              <a:spLocks/>
            </p:cNvSpPr>
            <p:nvPr/>
          </p:nvSpPr>
          <p:spPr bwMode="auto"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7" name="Rectangle 42"/>
            <p:cNvSpPr>
              <a:spLocks/>
            </p:cNvSpPr>
            <p:nvPr/>
          </p:nvSpPr>
          <p:spPr bwMode="auto">
            <a:xfrm>
              <a:off x="1733" y="272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0012</a:t>
              </a:r>
            </a:p>
          </p:txBody>
        </p:sp>
        <p:sp>
          <p:nvSpPr>
            <p:cNvPr id="46118" name="Rectangle 43"/>
            <p:cNvSpPr>
              <a:spLocks/>
            </p:cNvSpPr>
            <p:nvPr/>
          </p:nvSpPr>
          <p:spPr bwMode="auto"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9" name="Rectangle 44"/>
            <p:cNvSpPr>
              <a:spLocks/>
            </p:cNvSpPr>
            <p:nvPr/>
          </p:nvSpPr>
          <p:spPr bwMode="auto">
            <a:xfrm>
              <a:off x="1733" y="291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0013</a:t>
              </a:r>
            </a:p>
          </p:txBody>
        </p:sp>
        <p:sp>
          <p:nvSpPr>
            <p:cNvPr id="46120" name="Rectangle 45"/>
            <p:cNvSpPr>
              <a:spLocks/>
            </p:cNvSpPr>
            <p:nvPr/>
          </p:nvSpPr>
          <p:spPr bwMode="auto"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1" name="Rectangle 46"/>
            <p:cNvSpPr>
              <a:spLocks/>
            </p:cNvSpPr>
            <p:nvPr/>
          </p:nvSpPr>
          <p:spPr bwMode="auto">
            <a:xfrm>
              <a:off x="1733" y="310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0014</a:t>
              </a:r>
            </a:p>
          </p:txBody>
        </p:sp>
        <p:sp>
          <p:nvSpPr>
            <p:cNvPr id="46122" name="Rectangle 47"/>
            <p:cNvSpPr>
              <a:spLocks/>
            </p:cNvSpPr>
            <p:nvPr/>
          </p:nvSpPr>
          <p:spPr bwMode="auto"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3" name="Rectangle 48"/>
            <p:cNvSpPr>
              <a:spLocks/>
            </p:cNvSpPr>
            <p:nvPr/>
          </p:nvSpPr>
          <p:spPr bwMode="auto">
            <a:xfrm>
              <a:off x="1733" y="329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0015</a:t>
              </a:r>
            </a:p>
          </p:txBody>
        </p:sp>
        <p:sp>
          <p:nvSpPr>
            <p:cNvPr id="46124" name="Rectangle 49"/>
            <p:cNvSpPr>
              <a:spLocks/>
            </p:cNvSpPr>
            <p:nvPr/>
          </p:nvSpPr>
          <p:spPr bwMode="auto">
            <a:xfrm>
              <a:off x="576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64-bit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25" name="Rectangle 50"/>
            <p:cNvSpPr>
              <a:spLocks/>
            </p:cNvSpPr>
            <p:nvPr/>
          </p:nvSpPr>
          <p:spPr bwMode="auto">
            <a:xfrm>
              <a:off x="657" y="94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6" name="Rectangle 51"/>
            <p:cNvSpPr>
              <a:spLocks/>
            </p:cNvSpPr>
            <p:nvPr/>
          </p:nvSpPr>
          <p:spPr bwMode="auto">
            <a:xfrm>
              <a:off x="657" y="2434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7" name="Rectangle 52"/>
            <p:cNvSpPr>
              <a:spLocks/>
            </p:cNvSpPr>
            <p:nvPr/>
          </p:nvSpPr>
          <p:spPr bwMode="auto">
            <a:xfrm>
              <a:off x="81" y="562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8" name="Rectangle 53"/>
            <p:cNvSpPr>
              <a:spLocks/>
            </p:cNvSpPr>
            <p:nvPr/>
          </p:nvSpPr>
          <p:spPr bwMode="auto">
            <a:xfrm>
              <a:off x="81" y="1330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9" name="Rectangle 54"/>
            <p:cNvSpPr>
              <a:spLocks/>
            </p:cNvSpPr>
            <p:nvPr/>
          </p:nvSpPr>
          <p:spPr bwMode="auto">
            <a:xfrm>
              <a:off x="81" y="2098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30" name="Rectangle 55"/>
            <p:cNvSpPr>
              <a:spLocks/>
            </p:cNvSpPr>
            <p:nvPr/>
          </p:nvSpPr>
          <p:spPr bwMode="auto">
            <a:xfrm>
              <a:off x="81" y="286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49" name="Rectangle 58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50" name="Rectangle 59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46147" name="Rectangle 6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8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0004</a:t>
                  </a:r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46145" name="Rectangle 6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6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46143" name="Rectangle 67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4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0012</a:t>
                  </a:r>
                </a:p>
              </p:txBody>
            </p:sp>
          </p:grp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37" name="Rectangle 7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8" name="Rectangle 7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46135" name="Rectangle 7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6" name="Rectangle 7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</p:grp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3203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7229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Representing Integers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Decimal:	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15213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Binary: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0011 1011 0110 1101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Hex: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  3    B    6    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98" name="Rectangle 1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9" name="Rectangle 1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96" name="Rectangle 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7" name="Rectangle 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94" name="Rectangle 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5" name="Rectangle 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92" name="Rectangle 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3" name="Rectangle 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87" name="Rectangle 22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84" name="Rectangle 2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5" name="Rectangle 2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82" name="Rectangle 2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3" name="Rectangle 3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80" name="Rectangle 3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1" name="Rectangle 3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78" name="Rectangle 3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79" name="Rectangle 3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73" name="Rectangle 37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574800" y="2819400"/>
            <a:ext cx="1066800" cy="914400"/>
            <a:chOff x="0" y="0"/>
            <a:chExt cx="672" cy="576"/>
          </a:xfrm>
        </p:grpSpPr>
        <p:sp>
          <p:nvSpPr>
            <p:cNvPr id="53368" name="Line 39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69" name="Line 40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0" name="Line 41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1" name="Line 4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0" name="Rectangle 43"/>
          <p:cNvSpPr>
            <a:spLocks/>
          </p:cNvSpPr>
          <p:nvPr/>
        </p:nvSpPr>
        <p:spPr bwMode="auto">
          <a:xfrm>
            <a:off x="357188" y="17526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</p:txBody>
      </p: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66" name="Rectangle 4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7" name="Rectangle 4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64" name="Rectangle 5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5" name="Rectangle 5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62" name="Rectangle 5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3" name="Rectangle 5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60" name="Rectangle 5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1" name="Rectangle 5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55" name="Rectangle 58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52" name="Rectangle 6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3" name="Rectangle 6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50" name="Rectangle 6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1" name="Rectangle 6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48" name="Rectangle 6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9" name="Rectangle 6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6" name="Group 70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46" name="Rectangle 7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7" name="Rectangle 7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41" name="Rectangle 73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27" name="Group 74"/>
          <p:cNvGrpSpPr>
            <a:grpSpLocks/>
          </p:cNvGrpSpPr>
          <p:nvPr/>
        </p:nvGrpSpPr>
        <p:grpSpPr bwMode="auto">
          <a:xfrm>
            <a:off x="1587500" y="5384800"/>
            <a:ext cx="1066800" cy="914400"/>
            <a:chOff x="0" y="0"/>
            <a:chExt cx="672" cy="576"/>
          </a:xfrm>
        </p:grpSpPr>
        <p:sp>
          <p:nvSpPr>
            <p:cNvPr id="53336" name="Line 75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7" name="Line 76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8" name="Line 77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9" name="Line 7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4" name="Rectangle 79"/>
          <p:cNvSpPr>
            <a:spLocks/>
          </p:cNvSpPr>
          <p:nvPr/>
        </p:nvSpPr>
        <p:spPr bwMode="auto">
          <a:xfrm>
            <a:off x="3810000" y="6030913"/>
            <a:ext cx="3872001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Two’s complement representation</a:t>
            </a:r>
          </a:p>
        </p:txBody>
      </p:sp>
      <p:sp>
        <p:nvSpPr>
          <p:cNvPr id="53265" name="Line 80"/>
          <p:cNvSpPr>
            <a:spLocks noChangeShapeType="1"/>
          </p:cNvSpPr>
          <p:nvPr/>
        </p:nvSpPr>
        <p:spPr bwMode="auto">
          <a:xfrm rot="10800000">
            <a:off x="3352800" y="5638800"/>
            <a:ext cx="914400" cy="381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66" name="Rectangle 81"/>
          <p:cNvSpPr>
            <a:spLocks/>
          </p:cNvSpPr>
          <p:nvPr/>
        </p:nvSpPr>
        <p:spPr bwMode="auto">
          <a:xfrm>
            <a:off x="355600" y="43180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B = -15213;</a:t>
            </a:r>
          </a:p>
        </p:txBody>
      </p:sp>
      <p:sp>
        <p:nvSpPr>
          <p:cNvPr id="53267" name="Rectangle 82"/>
          <p:cNvSpPr>
            <a:spLocks/>
          </p:cNvSpPr>
          <p:nvPr/>
        </p:nvSpPr>
        <p:spPr bwMode="auto">
          <a:xfrm>
            <a:off x="4152900" y="18669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long int C = 15213;</a:t>
            </a:r>
          </a:p>
        </p:txBody>
      </p: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29" name="Group 84"/>
            <p:cNvGrpSpPr>
              <a:grpSpLocks/>
            </p:cNvGrpSpPr>
            <p:nvPr/>
          </p:nvGrpSpPr>
          <p:grpSpPr bwMode="auto"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53334" name="Rectangle 85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5" name="Rectangle 86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0" name="Group 87"/>
            <p:cNvGrpSpPr>
              <a:grpSpLocks/>
            </p:cNvGrpSpPr>
            <p:nvPr/>
          </p:nvGrpSpPr>
          <p:grpSpPr bwMode="auto"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53332" name="Rectangle 88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3" name="Rectangle 89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53330" name="Rectangle 91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1" name="Rectangle 92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53312" name="Group 93"/>
            <p:cNvGrpSpPr>
              <a:grpSpLocks/>
            </p:cNvGrpSpPr>
            <p:nvPr/>
          </p:nvGrpSpPr>
          <p:grpSpPr bwMode="auto"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53328" name="Rectangle 94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29" name="Rectangle 95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</p:grpSp>
      <p:grpSp>
        <p:nvGrpSpPr>
          <p:cNvPr id="53313" name="Group 96"/>
          <p:cNvGrpSpPr>
            <a:grpSpLocks/>
          </p:cNvGrpSpPr>
          <p:nvPr/>
        </p:nvGrpSpPr>
        <p:grpSpPr bwMode="auto"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53314" name="Group 97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15" name="Group 98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22" name="Rectangle 9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3" name="Rectangle 10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24" name="Group 101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20" name="Rectangle 10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1" name="Rectangle 10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25" name="Group 104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18" name="Rectangle 10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9" name="Rectangle 10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26" name="Group 107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16" name="Rectangle 10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7" name="Rectangle 10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11" name="Rectangle 110"/>
            <p:cNvSpPr>
              <a:spLocks/>
            </p:cNvSpPr>
            <p:nvPr/>
          </p:nvSpPr>
          <p:spPr bwMode="auto">
            <a:xfrm>
              <a:off x="0" y="0"/>
              <a:ext cx="545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x86-64</a:t>
              </a:r>
            </a:p>
          </p:txBody>
        </p:sp>
      </p:grpSp>
      <p:grpSp>
        <p:nvGrpSpPr>
          <p:cNvPr id="53327" name="Group 111"/>
          <p:cNvGrpSpPr>
            <a:grpSpLocks/>
          </p:cNvGrpSpPr>
          <p:nvPr/>
        </p:nvGrpSpPr>
        <p:grpSpPr bwMode="auto"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53340" name="Group 112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53342" name="Group 113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08" name="Rectangle 1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9" name="Rectangle 1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43" name="Group 116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06" name="Rectangle 1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7" name="Rectangle 1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44" name="Group 119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04" name="Rectangle 1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5" name="Rectangle 1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45" name="Group 122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02" name="Rectangle 12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3" name="Rectangle 12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97" name="Rectangle 125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53354" name="Group 126"/>
          <p:cNvGrpSpPr>
            <a:grpSpLocks/>
          </p:cNvGrpSpPr>
          <p:nvPr/>
        </p:nvGrpSpPr>
        <p:grpSpPr bwMode="auto">
          <a:xfrm>
            <a:off x="6946900" y="3009900"/>
            <a:ext cx="1066800" cy="914400"/>
            <a:chOff x="0" y="0"/>
            <a:chExt cx="672" cy="576"/>
          </a:xfrm>
        </p:grpSpPr>
        <p:sp>
          <p:nvSpPr>
            <p:cNvPr id="53292" name="Line 127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3" name="Line 128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4" name="Line 129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5" name="Line 13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53356" name="Group 131"/>
          <p:cNvGrpSpPr>
            <a:grpSpLocks/>
          </p:cNvGrpSpPr>
          <p:nvPr/>
        </p:nvGrpSpPr>
        <p:grpSpPr bwMode="auto"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53357" name="Group 132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58" name="Group 133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290" name="Rectangle 13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91" name="Rectangle 13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59" name="Group 136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288" name="Rectangle 13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9" name="Rectangle 13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72" name="Group 139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286" name="Rectangle 14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7" name="Rectangle 14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74" name="Group 142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284" name="Rectangle 14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5" name="Rectangle 14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79" name="Rectangle 145"/>
            <p:cNvSpPr>
              <a:spLocks/>
            </p:cNvSpPr>
            <p:nvPr/>
          </p:nvSpPr>
          <p:spPr bwMode="auto">
            <a:xfrm>
              <a:off x="0" y="0"/>
              <a:ext cx="40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</a:t>
              </a:r>
            </a:p>
          </p:txBody>
        </p:sp>
      </p:grpSp>
      <p:grpSp>
        <p:nvGrpSpPr>
          <p:cNvPr id="53375" name="Group 146"/>
          <p:cNvGrpSpPr>
            <a:grpSpLocks/>
          </p:cNvGrpSpPr>
          <p:nvPr/>
        </p:nvGrpSpPr>
        <p:grpSpPr bwMode="auto">
          <a:xfrm>
            <a:off x="5270500" y="3009900"/>
            <a:ext cx="1066800" cy="915988"/>
            <a:chOff x="0" y="0"/>
            <a:chExt cx="672" cy="577"/>
          </a:xfrm>
        </p:grpSpPr>
        <p:sp>
          <p:nvSpPr>
            <p:cNvPr id="53274" name="Line 147"/>
            <p:cNvSpPr>
              <a:spLocks noChangeShapeType="1"/>
            </p:cNvSpPr>
            <p:nvPr/>
          </p:nvSpPr>
          <p:spPr bwMode="auto">
            <a:xfrm>
              <a:off x="0" y="576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5" name="Line 148"/>
            <p:cNvSpPr>
              <a:spLocks noChangeShapeType="1"/>
            </p:cNvSpPr>
            <p:nvPr/>
          </p:nvSpPr>
          <p:spPr bwMode="auto">
            <a:xfrm>
              <a:off x="0" y="192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6" name="Line 149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7" name="Line 15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cxnSp>
        <p:nvCxnSpPr>
          <p:cNvPr id="18436" name="Straight Arrow Connector 18435"/>
          <p:cNvCxnSpPr/>
          <p:nvPr/>
        </p:nvCxnSpPr>
        <p:spPr bwMode="auto">
          <a:xfrm>
            <a:off x="435077" y="2239296"/>
            <a:ext cx="0" cy="175260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37" name="TextBox 18436"/>
          <p:cNvSpPr txBox="1"/>
          <p:nvPr/>
        </p:nvSpPr>
        <p:spPr>
          <a:xfrm>
            <a:off x="26313" y="2199491"/>
            <a:ext cx="430887" cy="1849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Increasing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From 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Examining Data Representations</a:t>
            </a:r>
          </a:p>
        </p:txBody>
      </p:sp>
      <p:sp>
        <p:nvSpPr>
          <p:cNvPr id="5120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Code to Print Byte Representation of Data</a:t>
            </a:r>
          </a:p>
          <a:p>
            <a:pPr marL="552450" lvl="1" eaLnBrk="1" hangingPunct="1"/>
            <a:r>
              <a:rPr lang="en-US" dirty="0"/>
              <a:t>Casting pointer to unsigned char * allows treatment as a byte array</a:t>
            </a: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5092700" y="5307013"/>
            <a:ext cx="2857500" cy="965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tabLst>
                <a:tab pos="785813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 directives:</a:t>
            </a: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%p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pointer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%x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Hexadecimal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unsigned char *pointer;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(pointer start,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printf(”%p\t0x%.2x\n",start+i,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start[i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printf("\n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show_bytes</a:t>
            </a:r>
            <a:r>
              <a:rPr lang="en-US"/>
              <a:t> Execution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15213;\n");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show_bytes((pointer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&amp;a, </a:t>
            </a: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sizeof(int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));</a:t>
            </a:r>
          </a:p>
        </p:txBody>
      </p:sp>
      <p:sp>
        <p:nvSpPr>
          <p:cNvPr id="52230" name="Rectangle 5"/>
          <p:cNvSpPr>
            <a:spLocks/>
          </p:cNvSpPr>
          <p:nvPr/>
        </p:nvSpPr>
        <p:spPr bwMode="auto">
          <a:xfrm>
            <a:off x="2507119" y="3203575"/>
            <a:ext cx="323917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Result (Linux x86-64):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6350" cap="flat">
            <a:solidFill>
              <a:srgbClr val="DBF2D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0x7fffb7f71dbc	6d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0x7fffb7f71dbd	3b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0x7fffb7f71dbe	00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0x7fffb7f71dbf	00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Pointers</a:t>
            </a:r>
          </a:p>
        </p:txBody>
      </p:sp>
      <p:sp>
        <p:nvSpPr>
          <p:cNvPr id="54277" name="Rectangle 4"/>
          <p:cNvSpPr>
            <a:spLocks/>
          </p:cNvSpPr>
          <p:nvPr/>
        </p:nvSpPr>
        <p:spPr bwMode="auto">
          <a:xfrm>
            <a:off x="152400" y="5643306"/>
            <a:ext cx="8839200" cy="67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Different compilers &amp; machines assign different locations to objects</a:t>
            </a:r>
          </a:p>
          <a:p>
            <a:pPr eaLnBrk="1" hangingPunct="1"/>
            <a:endParaRPr lang="en-US" sz="900" b="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Even get different results each time run program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 = -15213;</a:t>
            </a:r>
          </a:p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*P = &amp;B;</a:t>
            </a:r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5784850" y="2133600"/>
            <a:ext cx="8651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x86-64</a:t>
            </a:r>
          </a:p>
        </p:txBody>
      </p:sp>
      <p:sp>
        <p:nvSpPr>
          <p:cNvPr id="54280" name="Rectangle 7"/>
          <p:cNvSpPr>
            <a:spLocks/>
          </p:cNvSpPr>
          <p:nvPr/>
        </p:nvSpPr>
        <p:spPr bwMode="auto">
          <a:xfrm>
            <a:off x="3581400" y="2133600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sp>
        <p:nvSpPr>
          <p:cNvPr id="54281" name="Rectangle 8"/>
          <p:cNvSpPr>
            <a:spLocks/>
          </p:cNvSpPr>
          <p:nvPr/>
        </p:nvSpPr>
        <p:spPr bwMode="auto">
          <a:xfrm>
            <a:off x="4733925" y="2133600"/>
            <a:ext cx="6365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9537"/>
              </p:ext>
            </p:extLst>
          </p:nvPr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EF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48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68105"/>
              </p:ext>
            </p:extLst>
          </p:nvPr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50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20866"/>
              </p:ext>
            </p:extLst>
          </p:nvPr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1B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82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7F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/>
          </p:cNvSpPr>
          <p:nvPr/>
        </p:nvSpPr>
        <p:spPr bwMode="auto"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>
            <a:prstTxWarp prst="textNoShape">
              <a:avLst/>
            </a:prstTxWarp>
          </a:bodyPr>
          <a:lstStyle/>
          <a:p>
            <a:pPr marL="398463" indent="-385763" algn="ctr" eaLnBrk="1" hangingPunct="1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"18213";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Strings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428750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Strings in C</a:t>
            </a:r>
          </a:p>
          <a:p>
            <a:pPr marL="552450" lvl="1" eaLnBrk="1" hangingPunct="1"/>
            <a:r>
              <a:rPr lang="en-US" dirty="0"/>
              <a:t>Represented by array of characters</a:t>
            </a:r>
          </a:p>
          <a:p>
            <a:pPr marL="552450" lvl="1" eaLnBrk="1" hangingPunct="1"/>
            <a:r>
              <a:rPr lang="en-US" dirty="0"/>
              <a:t>Each character encoded in ASCII format</a:t>
            </a:r>
          </a:p>
          <a:p>
            <a:pPr marL="838200" lvl="2" eaLnBrk="1" hangingPunct="1"/>
            <a:r>
              <a:rPr lang="en-US" dirty="0"/>
              <a:t>Standard 7-bit encoding of character set</a:t>
            </a:r>
          </a:p>
          <a:p>
            <a:pPr marL="838200" lvl="2" eaLnBrk="1" hangingPunct="1"/>
            <a:r>
              <a:rPr lang="en-US" dirty="0"/>
              <a:t>Character “0” has code 0x30</a:t>
            </a:r>
          </a:p>
          <a:p>
            <a:pPr marL="1181100" lvl="3" eaLnBrk="1" hangingPunct="1"/>
            <a:r>
              <a:rPr lang="en-US" dirty="0"/>
              <a:t>Digit </a:t>
            </a:r>
            <a:r>
              <a:rPr lang="en-US" i="1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r>
              <a:rPr lang="en-US" dirty="0"/>
              <a:t>  has code 0x30+</a:t>
            </a:r>
            <a:r>
              <a:rPr lang="en-US" i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endParaRPr lang="en-US" i="1" dirty="0"/>
          </a:p>
          <a:p>
            <a:pPr marL="552450" lvl="1" eaLnBrk="1" hangingPunct="1"/>
            <a:r>
              <a:rPr lang="en-US" dirty="0"/>
              <a:t>String should be null-terminated</a:t>
            </a:r>
          </a:p>
          <a:p>
            <a:pPr marL="838200" lvl="2" eaLnBrk="1" hangingPunct="1"/>
            <a:r>
              <a:rPr lang="en-US" dirty="0"/>
              <a:t>Final character = 0</a:t>
            </a:r>
          </a:p>
          <a:p>
            <a:pPr eaLnBrk="1" hangingPunct="1"/>
            <a:r>
              <a:rPr lang="en-US" dirty="0"/>
              <a:t>Compatibility</a:t>
            </a:r>
          </a:p>
          <a:p>
            <a:pPr marL="552450" lvl="1" eaLnBrk="1" hangingPunct="1"/>
            <a:r>
              <a:rPr lang="en-US" dirty="0"/>
              <a:t>Byte ordering not an issue</a:t>
            </a:r>
          </a:p>
        </p:txBody>
      </p:sp>
      <p:sp>
        <p:nvSpPr>
          <p:cNvPr id="55302" name="Rectangle 5"/>
          <p:cNvSpPr>
            <a:spLocks/>
          </p:cNvSpPr>
          <p:nvPr/>
        </p:nvSpPr>
        <p:spPr bwMode="auto">
          <a:xfrm>
            <a:off x="6254813" y="2246313"/>
            <a:ext cx="631217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sp>
        <p:nvSpPr>
          <p:cNvPr id="55303" name="Rectangle 6"/>
          <p:cNvSpPr>
            <a:spLocks/>
          </p:cNvSpPr>
          <p:nvPr/>
        </p:nvSpPr>
        <p:spPr bwMode="auto">
          <a:xfrm>
            <a:off x="7894637" y="2246313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935787" y="2832100"/>
            <a:ext cx="914400" cy="1906588"/>
            <a:chOff x="0" y="0"/>
            <a:chExt cx="576" cy="1201"/>
          </a:xfrm>
        </p:grpSpPr>
        <p:sp>
          <p:nvSpPr>
            <p:cNvPr id="55337" name="Line 8"/>
            <p:cNvSpPr>
              <a:spLocks noChangeShapeType="1"/>
            </p:cNvSpPr>
            <p:nvPr/>
          </p:nvSpPr>
          <p:spPr bwMode="auto">
            <a:xfrm>
              <a:off x="0" y="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8" name="Line 9"/>
            <p:cNvSpPr>
              <a:spLocks noChangeShapeType="1"/>
            </p:cNvSpPr>
            <p:nvPr/>
          </p:nvSpPr>
          <p:spPr bwMode="auto">
            <a:xfrm>
              <a:off x="0" y="24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9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0" name="Line 11"/>
            <p:cNvSpPr>
              <a:spLocks noChangeShapeType="1"/>
            </p:cNvSpPr>
            <p:nvPr/>
          </p:nvSpPr>
          <p:spPr bwMode="auto">
            <a:xfrm>
              <a:off x="0" y="72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1" name="Line 12"/>
            <p:cNvSpPr>
              <a:spLocks noChangeShapeType="1"/>
            </p:cNvSpPr>
            <p:nvPr/>
          </p:nvSpPr>
          <p:spPr bwMode="auto">
            <a:xfrm>
              <a:off x="0" y="96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2" name="Line 13"/>
            <p:cNvSpPr>
              <a:spLocks noChangeShapeType="1"/>
            </p:cNvSpPr>
            <p:nvPr/>
          </p:nvSpPr>
          <p:spPr bwMode="auto">
            <a:xfrm>
              <a:off x="0" y="120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</p:grpSp>
      <p:graphicFrame>
        <p:nvGraphicFramePr>
          <p:cNvPr id="2049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81823"/>
              </p:ext>
            </p:extLst>
          </p:nvPr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5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69278"/>
              </p:ext>
            </p:extLst>
          </p:nvPr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92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Integer C Puzzles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276600" y="1447800"/>
            <a:ext cx="5867400" cy="4829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 0	</a:t>
            </a:r>
            <a:r>
              <a:rPr lang="en-US" sz="2000" dirty="0">
                <a:latin typeface="Courier New"/>
                <a:cs typeface="Courier New"/>
                <a:sym typeface="Symbol"/>
              </a:rPr>
              <a:t></a:t>
            </a:r>
            <a:r>
              <a:rPr lang="en-US" sz="2000" dirty="0">
                <a:latin typeface="Courier New"/>
                <a:cs typeface="Courier New"/>
              </a:rPr>
              <a:t>	((x*2) &lt; 0)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7 == 7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(x&lt;&lt;30) &lt;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y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 -y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* 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0 &amp;&amp; y &gt;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x + y &gt;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(x|-x)&gt;&gt;31 ==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&gt;&gt; 3 ==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&gt;&gt; 3 == x/8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(x-1) != 0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52400" y="4213367"/>
            <a:ext cx="2819400" cy="17825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x = </a:t>
            </a:r>
            <a:r>
              <a:rPr lang="en-US" sz="2000" dirty="0" err="1">
                <a:latin typeface="Courier New"/>
                <a:cs typeface="Courier New"/>
              </a:rPr>
              <a:t>foo</a:t>
            </a:r>
            <a:r>
              <a:rPr lang="en-US" sz="2000" dirty="0">
                <a:latin typeface="Courier New"/>
                <a:cs typeface="Courier New"/>
              </a:rPr>
              <a:t>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y = bar();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= x;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uy</a:t>
            </a:r>
            <a:r>
              <a:rPr lang="en-US" sz="2000" dirty="0">
                <a:latin typeface="Courier New"/>
                <a:cs typeface="Courier New"/>
              </a:rPr>
              <a:t> = y;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609600" y="3671097"/>
            <a:ext cx="177093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Initialization</a:t>
            </a:r>
          </a:p>
        </p:txBody>
      </p:sp>
      <p:pic>
        <p:nvPicPr>
          <p:cNvPr id="7578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152154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1885144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22444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6036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96726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33086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69446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4058072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41732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78093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5144536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50379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867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/>
              <a:t>Representations in memory, pointers, strings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894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387" y="3581400"/>
            <a:ext cx="8305800" cy="53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Two’s Complement Examples (w = 5)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01144"/>
              </p:ext>
            </p:extLst>
          </p:nvPr>
        </p:nvGraphicFramePr>
        <p:xfrm>
          <a:off x="4800600" y="18269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69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5719"/>
              </p:ext>
            </p:extLst>
          </p:nvPr>
        </p:nvGraphicFramePr>
        <p:xfrm>
          <a:off x="990600" y="18269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69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4459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4459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3603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8937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0744" y="46437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02192"/>
              </p:ext>
            </p:extLst>
          </p:nvPr>
        </p:nvGraphicFramePr>
        <p:xfrm>
          <a:off x="2105144" y="426273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38344" y="576580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88693"/>
              </p:ext>
            </p:extLst>
          </p:nvPr>
        </p:nvGraphicFramePr>
        <p:xfrm>
          <a:off x="2105144" y="5410200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48444" y="464373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8444" y="576579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4495800" y="3962400"/>
            <a:ext cx="3962400" cy="1143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b="1" dirty="0"/>
              <a:t>Expression containing signed and unsigned </a:t>
            </a:r>
            <a:r>
              <a:rPr lang="en-US" sz="2400" b="1" dirty="0" err="1"/>
              <a:t>int</a:t>
            </a:r>
            <a:r>
              <a:rPr lang="en-US" sz="2400" b="1" dirty="0"/>
              <a:t>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212901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 and 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Sign Extension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046571" cy="233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13666"/>
            <a:ext cx="4046571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698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19207</TotalTime>
  <Words>2745</Words>
  <Application>Microsoft Macintosh PowerPoint</Application>
  <PresentationFormat>On-screen Show (4:3)</PresentationFormat>
  <Paragraphs>1041</Paragraphs>
  <Slides>46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71" baseType="lpstr">
      <vt:lpstr>ＭＳ Ｐゴシック</vt:lpstr>
      <vt:lpstr>ヒラギノ角ゴ ProN W3</vt:lpstr>
      <vt:lpstr>ヒラギノ角ゴ ProN W6</vt:lpstr>
      <vt:lpstr>Arial</vt:lpstr>
      <vt:lpstr>Arial Narrow</vt:lpstr>
      <vt:lpstr>Arial Narrow Bold</vt:lpstr>
      <vt:lpstr>Calibri</vt:lpstr>
      <vt:lpstr>Calibri Bold</vt:lpstr>
      <vt:lpstr>Calibri Italic</vt:lpstr>
      <vt:lpstr>Courier New</vt:lpstr>
      <vt:lpstr>Courier New Bold</vt:lpstr>
      <vt:lpstr>Gill Sans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template2007</vt:lpstr>
      <vt:lpstr>Title and Content</vt:lpstr>
      <vt:lpstr>Title Only</vt:lpstr>
      <vt:lpstr>Equation</vt:lpstr>
      <vt:lpstr>Chart</vt:lpstr>
      <vt:lpstr>Document</vt:lpstr>
      <vt:lpstr>PowerPoint Presentation</vt:lpstr>
      <vt:lpstr>Bits, Bytes, and Integers – Part 2  15-213: Introduction to Computer Systems 3rd Lecture, Sept. 4, 2018</vt:lpstr>
      <vt:lpstr>Assignment Announcements</vt:lpstr>
      <vt:lpstr>Summary From Last Lecture</vt:lpstr>
      <vt:lpstr>Encoding Integers</vt:lpstr>
      <vt:lpstr>Unsigned &amp; Signed Numeric Values</vt:lpstr>
      <vt:lpstr>Sign Extension and Truncation</vt:lpstr>
      <vt:lpstr>Today: Bits, Bytes, and Integers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Characterizing TAdd</vt:lpstr>
      <vt:lpstr>Multiplication</vt:lpstr>
      <vt:lpstr>Unsigned Multiplication in C</vt:lpstr>
      <vt:lpstr>Signed Multiplication in C</vt:lpstr>
      <vt:lpstr>Power-of-2 Multiply with Shift</vt:lpstr>
      <vt:lpstr>Unsigned Power-of-2 Divide with Shift</vt:lpstr>
      <vt:lpstr>Signed Power-of-2 Divide with Shift</vt:lpstr>
      <vt:lpstr>Correct Power-of-2 Divide</vt:lpstr>
      <vt:lpstr>Correct Power-of-2 Divide (Cont.)</vt:lpstr>
      <vt:lpstr>Negation: Complement &amp; Increment</vt:lpstr>
      <vt:lpstr>Complement &amp; Increment Examples</vt:lpstr>
      <vt:lpstr>Today: Bits, Bytes, and Integers</vt:lpstr>
      <vt:lpstr>Arithmetic: Basic Rules</vt:lpstr>
      <vt:lpstr>Why Should I Use Unsigned?</vt:lpstr>
      <vt:lpstr>Counting Down with Unsigned</vt:lpstr>
      <vt:lpstr>Why Should I Use Unsigned? (cont.)</vt:lpstr>
      <vt:lpstr>Quiz Time!</vt:lpstr>
      <vt:lpstr>Today: Bits, Bytes, and Integers</vt:lpstr>
      <vt:lpstr>Byte-Oriented Memory Organization</vt:lpstr>
      <vt:lpstr>Machine Words</vt:lpstr>
      <vt:lpstr>Word-Oriented Memory Organization</vt:lpstr>
      <vt:lpstr>Example Data Representations</vt:lpstr>
      <vt:lpstr>Byte Ordering</vt:lpstr>
      <vt:lpstr>Byte Ordering Example</vt:lpstr>
      <vt:lpstr>Representing Integers</vt:lpstr>
      <vt:lpstr>Examining Data Representations</vt:lpstr>
      <vt:lpstr>show_bytes Execution Example</vt:lpstr>
      <vt:lpstr>Representing Pointers</vt:lpstr>
      <vt:lpstr>Representing Strings</vt:lpstr>
      <vt:lpstr>Reading Byte-Reversed Listings</vt:lpstr>
      <vt:lpstr>Integer C Puzzles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Microsoft Office User</cp:lastModifiedBy>
  <cp:revision>182</cp:revision>
  <cp:lastPrinted>2017-09-05T13:34:19Z</cp:lastPrinted>
  <dcterms:created xsi:type="dcterms:W3CDTF">2012-09-04T17:29:26Z</dcterms:created>
  <dcterms:modified xsi:type="dcterms:W3CDTF">2018-09-04T20:32:54Z</dcterms:modified>
</cp:coreProperties>
</file>