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6"/>
  </p:notesMasterIdLst>
  <p:sldIdLst>
    <p:sldId id="256" r:id="rId2"/>
    <p:sldId id="257" r:id="rId3"/>
    <p:sldId id="279" r:id="rId4"/>
    <p:sldId id="280" r:id="rId5"/>
    <p:sldId id="270" r:id="rId6"/>
    <p:sldId id="258" r:id="rId7"/>
    <p:sldId id="259" r:id="rId8"/>
    <p:sldId id="260" r:id="rId9"/>
    <p:sldId id="261" r:id="rId10"/>
    <p:sldId id="262" r:id="rId11"/>
    <p:sldId id="273" r:id="rId12"/>
    <p:sldId id="274" r:id="rId13"/>
    <p:sldId id="275" r:id="rId14"/>
    <p:sldId id="276" r:id="rId15"/>
    <p:sldId id="277" r:id="rId16"/>
    <p:sldId id="263" r:id="rId17"/>
    <p:sldId id="264" r:id="rId18"/>
    <p:sldId id="271" r:id="rId19"/>
    <p:sldId id="267" r:id="rId20"/>
    <p:sldId id="278" r:id="rId21"/>
    <p:sldId id="265" r:id="rId22"/>
    <p:sldId id="266" r:id="rId23"/>
    <p:sldId id="269"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AFAB9-7BAF-9F4D-A8A5-B00AA2A4DA68}" type="datetimeFigureOut">
              <a:rPr lang="en-US" smtClean="0"/>
              <a:t>6/10/20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BEC0B6-3F58-364D-950B-0F53291E5823}" type="slidenum">
              <a:rPr lang="en-US" smtClean="0"/>
              <a:t>‹#›</a:t>
            </a:fld>
            <a:endParaRPr lang="en-US"/>
          </a:p>
        </p:txBody>
      </p:sp>
    </p:spTree>
    <p:extLst>
      <p:ext uri="{BB962C8B-B14F-4D97-AF65-F5344CB8AC3E}">
        <p14:creationId xmlns:p14="http://schemas.microsoft.com/office/powerpoint/2010/main" val="16278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C87BCAE1-9EC3-E545-80F0-361917723064}" type="datetime1">
              <a:rPr lang="en-US" smtClean="0"/>
              <a:t>6/10/20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544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E2786-E73F-C64A-B09F-296032DE3CD7}" type="datetime1">
              <a:rPr lang="en-US" smtClean="0"/>
              <a:t>6/10/20</a:t>
            </a:fld>
            <a:endParaRPr lang="en-US" dirty="0"/>
          </a:p>
        </p:txBody>
      </p:sp>
      <p:sp>
        <p:nvSpPr>
          <p:cNvPr id="5" name="Footer Placeholder 4"/>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487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0BE14572-A60A-3E4E-8FBC-33905EA020DC}" type="datetime1">
              <a:rPr lang="en-US" smtClean="0"/>
              <a:t>6/10/20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262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8C56F2E3-A18C-2F4A-A906-B1EE8613CFC7}" type="datetime1">
              <a:rPr lang="en-US" smtClean="0"/>
              <a:t>6/10/20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553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5AA0FD62-C8F9-2D40-BF18-5783CF586ECE}" type="datetime1">
              <a:rPr lang="en-US" smtClean="0"/>
              <a:t>6/10/20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60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0AF7C5-2ADF-5E48-BF9D-1BD934BF8781}" type="datetime1">
              <a:rPr lang="en-US" smtClean="0"/>
              <a:t>6/10/20</a:t>
            </a:fld>
            <a:endParaRPr lang="en-US" dirty="0"/>
          </a:p>
        </p:txBody>
      </p:sp>
      <p:sp>
        <p:nvSpPr>
          <p:cNvPr id="6" name="Footer Placeholder 5"/>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131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F926DA-FBD5-5B46-8BDB-722030BF351E}" type="datetime1">
              <a:rPr lang="en-US" smtClean="0"/>
              <a:t>6/10/20</a:t>
            </a:fld>
            <a:endParaRPr lang="en-US" dirty="0"/>
          </a:p>
        </p:txBody>
      </p:sp>
      <p:sp>
        <p:nvSpPr>
          <p:cNvPr id="8" name="Footer Placeholder 7"/>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628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2B94F0-7325-3F49-9EC2-54D0D76A3F69}" type="datetime1">
              <a:rPr lang="en-US" smtClean="0"/>
              <a:t>6/10/20</a:t>
            </a:fld>
            <a:endParaRPr lang="en-US" dirty="0"/>
          </a:p>
        </p:txBody>
      </p:sp>
      <p:sp>
        <p:nvSpPr>
          <p:cNvPr id="4" name="Footer Placeholder 3"/>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096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6F95B-9910-D74D-BD72-77EBD472B1AD}" type="datetime1">
              <a:rPr lang="en-US" smtClean="0"/>
              <a:t>6/10/20</a:t>
            </a:fld>
            <a:endParaRPr lang="en-US" dirty="0"/>
          </a:p>
        </p:txBody>
      </p:sp>
      <p:sp>
        <p:nvSpPr>
          <p:cNvPr id="3" name="Footer Placeholder 2"/>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607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0970E735-6595-1B4C-9A9A-2FED22DC079E}" type="datetime1">
              <a:rPr lang="en-US" smtClean="0"/>
              <a:t>6/10/20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From "How blockchain makes self-sovereign identities possible", Windley, Computerworld 1/10/18</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491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14B6BA-CD21-E141-B8B4-AE78FAA34F8C}" type="datetime1">
              <a:rPr lang="en-US" smtClean="0"/>
              <a:t>6/10/20</a:t>
            </a:fld>
            <a:endParaRPr lang="en-US" dirty="0"/>
          </a:p>
        </p:txBody>
      </p:sp>
      <p:sp>
        <p:nvSpPr>
          <p:cNvPr id="6" name="Footer Placeholder 5"/>
          <p:cNvSpPr>
            <a:spLocks noGrp="1"/>
          </p:cNvSpPr>
          <p:nvPr>
            <p:ph type="ftr" sz="quarter" idx="11"/>
          </p:nvPr>
        </p:nvSpPr>
        <p:spPr/>
        <p:txBody>
          <a:bodyPr/>
          <a:lstStyle/>
          <a:p>
            <a:pPr algn="l"/>
            <a:r>
              <a:rPr lang="en-US"/>
              <a:t>From "How blockchain makes self-sovereign identities possible", Windley, Computerworld 1/10/18</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5709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7F2AFA4F-F39F-2149-A259-E19BE35FB079}" type="datetime1">
              <a:rPr lang="en-US" smtClean="0"/>
              <a:t>6/10/20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From "How blockchain makes self-sovereign identities possible", Windley, Computerworld 1/10/18</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91959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dt="0"/>
  <p:txStyles>
    <p:titleStyle>
      <a:lvl1pPr algn="l" defTabSz="457200" rtl="0" eaLnBrk="1" latinLnBrk="0" hangingPunct="1">
        <a:lnSpc>
          <a:spcPct val="100000"/>
        </a:lnSpc>
        <a:spcBef>
          <a:spcPct val="0"/>
        </a:spcBef>
        <a:buNone/>
        <a:defRPr sz="32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9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github.com/decentralized-identity/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stick-figure-stickman-blue-25579/"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pixabay.com/en/administration-banking-college-152960/"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DE9D4C-9C64-4A98-81EA-5FF58D2330A3}"/>
              </a:ext>
            </a:extLst>
          </p:cNvPr>
          <p:cNvPicPr>
            <a:picLocks noChangeAspect="1"/>
          </p:cNvPicPr>
          <p:nvPr/>
        </p:nvPicPr>
        <p:blipFill rotWithShape="1">
          <a:blip r:embed="rId2"/>
          <a:srcRect t="6174" b="18576"/>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B08A9EB-C705-4049-A50F-BC56C1BA14DA}"/>
              </a:ext>
            </a:extLst>
          </p:cNvPr>
          <p:cNvSpPr>
            <a:spLocks noGrp="1"/>
          </p:cNvSpPr>
          <p:nvPr>
            <p:ph type="ctrTitle"/>
          </p:nvPr>
        </p:nvSpPr>
        <p:spPr>
          <a:xfrm>
            <a:off x="7889065" y="2324906"/>
            <a:ext cx="3403426" cy="1588698"/>
          </a:xfrm>
        </p:spPr>
        <p:txBody>
          <a:bodyPr>
            <a:normAutofit/>
          </a:bodyPr>
          <a:lstStyle/>
          <a:p>
            <a:r>
              <a:rPr lang="en-US">
                <a:solidFill>
                  <a:schemeClr val="tx1"/>
                </a:solidFill>
              </a:rPr>
              <a:t>Self-Sovereign Identity</a:t>
            </a:r>
          </a:p>
        </p:txBody>
      </p:sp>
      <p:sp>
        <p:nvSpPr>
          <p:cNvPr id="3" name="Subtitle 2">
            <a:extLst>
              <a:ext uri="{FF2B5EF4-FFF2-40B4-BE49-F238E27FC236}">
                <a16:creationId xmlns:a16="http://schemas.microsoft.com/office/drawing/2014/main" id="{AA43EB58-8FB0-4449-838D-2F23E3042AFC}"/>
              </a:ext>
            </a:extLst>
          </p:cNvPr>
          <p:cNvSpPr>
            <a:spLocks noGrp="1"/>
          </p:cNvSpPr>
          <p:nvPr>
            <p:ph type="subTitle" idx="1"/>
          </p:nvPr>
        </p:nvSpPr>
        <p:spPr>
          <a:xfrm>
            <a:off x="7889065" y="3945249"/>
            <a:ext cx="3403426" cy="738820"/>
          </a:xfrm>
        </p:spPr>
        <p:txBody>
          <a:bodyPr>
            <a:normAutofit/>
          </a:bodyPr>
          <a:lstStyle/>
          <a:p>
            <a:r>
              <a:rPr lang="en-US" dirty="0"/>
              <a:t>A Blockchain application</a:t>
            </a:r>
          </a:p>
        </p:txBody>
      </p:sp>
      <p:sp>
        <p:nvSpPr>
          <p:cNvPr id="5" name="Footer Placeholder 4">
            <a:extLst>
              <a:ext uri="{FF2B5EF4-FFF2-40B4-BE49-F238E27FC236}">
                <a16:creationId xmlns:a16="http://schemas.microsoft.com/office/drawing/2014/main" id="{1B50E761-98B6-A04A-A0C6-2E304FE084E8}"/>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2891945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3332-1547-F74A-8A43-6CCDA0BA82B7}"/>
              </a:ext>
            </a:extLst>
          </p:cNvPr>
          <p:cNvSpPr>
            <a:spLocks noGrp="1"/>
          </p:cNvSpPr>
          <p:nvPr>
            <p:ph type="title"/>
          </p:nvPr>
        </p:nvSpPr>
        <p:spPr/>
        <p:txBody>
          <a:bodyPr/>
          <a:lstStyle/>
          <a:p>
            <a:r>
              <a:rPr lang="en-US" dirty="0"/>
              <a:t>Self-sovereign identity key features</a:t>
            </a:r>
          </a:p>
        </p:txBody>
      </p:sp>
      <p:sp>
        <p:nvSpPr>
          <p:cNvPr id="3" name="Content Placeholder 2">
            <a:extLst>
              <a:ext uri="{FF2B5EF4-FFF2-40B4-BE49-F238E27FC236}">
                <a16:creationId xmlns:a16="http://schemas.microsoft.com/office/drawing/2014/main" id="{41366426-97C1-4B40-8D4B-76786C7816A5}"/>
              </a:ext>
            </a:extLst>
          </p:cNvPr>
          <p:cNvSpPr>
            <a:spLocks noGrp="1"/>
          </p:cNvSpPr>
          <p:nvPr>
            <p:ph idx="1"/>
          </p:nvPr>
        </p:nvSpPr>
        <p:spPr>
          <a:xfrm>
            <a:off x="491741" y="2174980"/>
            <a:ext cx="11029615" cy="3634486"/>
          </a:xfrm>
        </p:spPr>
        <p:txBody>
          <a:bodyPr/>
          <a:lstStyle/>
          <a:p>
            <a:r>
              <a:rPr lang="en-US" dirty="0"/>
              <a:t>Persistent: An identity that can be taken away is not self sovereign. Identifiers are long lived, non-reusable and owned by the person who creates them. Organizations and </a:t>
            </a:r>
            <a:r>
              <a:rPr lang="en-US" dirty="0">
                <a:solidFill>
                  <a:srgbClr val="FF0000"/>
                </a:solidFill>
              </a:rPr>
              <a:t>connected things </a:t>
            </a:r>
            <a:r>
              <a:rPr lang="en-US" dirty="0"/>
              <a:t>also need them, and can use the same infrastructure as individuals.</a:t>
            </a:r>
          </a:p>
          <a:p>
            <a:r>
              <a:rPr lang="en-US" dirty="0"/>
              <a:t>Peer-to-peer and not client-server.</a:t>
            </a:r>
          </a:p>
          <a:p>
            <a:r>
              <a:rPr lang="en-US" dirty="0"/>
              <a:t>Privacy protecting.</a:t>
            </a:r>
          </a:p>
          <a:p>
            <a:r>
              <a:rPr lang="en-US" dirty="0"/>
              <a:t>Portable and interoperable.</a:t>
            </a:r>
          </a:p>
          <a:p>
            <a:r>
              <a:rPr lang="en-US" dirty="0"/>
              <a:t>Do things have credentials?</a:t>
            </a:r>
          </a:p>
          <a:p>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62927BD6-C94C-8842-BDF7-D7A196648C29}"/>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pic>
        <p:nvPicPr>
          <p:cNvPr id="5" name="Picture 4">
            <a:extLst>
              <a:ext uri="{FF2B5EF4-FFF2-40B4-BE49-F238E27FC236}">
                <a16:creationId xmlns:a16="http://schemas.microsoft.com/office/drawing/2014/main" id="{474AA672-C474-2848-9BFA-117885004E6D}"/>
              </a:ext>
            </a:extLst>
          </p:cNvPr>
          <p:cNvPicPr>
            <a:picLocks noChangeAspect="1"/>
          </p:cNvPicPr>
          <p:nvPr/>
        </p:nvPicPr>
        <p:blipFill>
          <a:blip r:embed="rId2"/>
          <a:stretch>
            <a:fillRect/>
          </a:stretch>
        </p:blipFill>
        <p:spPr>
          <a:xfrm>
            <a:off x="599815" y="4923995"/>
            <a:ext cx="1968500" cy="1028700"/>
          </a:xfrm>
          <a:prstGeom prst="rect">
            <a:avLst/>
          </a:prstGeom>
        </p:spPr>
      </p:pic>
      <p:pic>
        <p:nvPicPr>
          <p:cNvPr id="6" name="Picture 5">
            <a:extLst>
              <a:ext uri="{FF2B5EF4-FFF2-40B4-BE49-F238E27FC236}">
                <a16:creationId xmlns:a16="http://schemas.microsoft.com/office/drawing/2014/main" id="{DE2005C4-A438-644D-8BBA-3D9B8D4A899F}"/>
              </a:ext>
            </a:extLst>
          </p:cNvPr>
          <p:cNvPicPr>
            <a:picLocks noChangeAspect="1"/>
          </p:cNvPicPr>
          <p:nvPr/>
        </p:nvPicPr>
        <p:blipFill>
          <a:blip r:embed="rId3"/>
          <a:stretch>
            <a:fillRect/>
          </a:stretch>
        </p:blipFill>
        <p:spPr>
          <a:xfrm>
            <a:off x="3169847" y="4923994"/>
            <a:ext cx="1739900" cy="1028700"/>
          </a:xfrm>
          <a:prstGeom prst="rect">
            <a:avLst/>
          </a:prstGeom>
        </p:spPr>
      </p:pic>
      <p:pic>
        <p:nvPicPr>
          <p:cNvPr id="7" name="Picture 6">
            <a:extLst>
              <a:ext uri="{FF2B5EF4-FFF2-40B4-BE49-F238E27FC236}">
                <a16:creationId xmlns:a16="http://schemas.microsoft.com/office/drawing/2014/main" id="{A679ADB6-E01F-F84B-8E2C-1FCAEF639D6B}"/>
              </a:ext>
            </a:extLst>
          </p:cNvPr>
          <p:cNvPicPr>
            <a:picLocks noChangeAspect="1"/>
          </p:cNvPicPr>
          <p:nvPr/>
        </p:nvPicPr>
        <p:blipFill>
          <a:blip r:embed="rId4"/>
          <a:stretch>
            <a:fillRect/>
          </a:stretch>
        </p:blipFill>
        <p:spPr>
          <a:xfrm>
            <a:off x="5490979" y="4942478"/>
            <a:ext cx="1422400" cy="1028700"/>
          </a:xfrm>
          <a:prstGeom prst="rect">
            <a:avLst/>
          </a:prstGeom>
        </p:spPr>
      </p:pic>
      <p:pic>
        <p:nvPicPr>
          <p:cNvPr id="8" name="Picture 7">
            <a:extLst>
              <a:ext uri="{FF2B5EF4-FFF2-40B4-BE49-F238E27FC236}">
                <a16:creationId xmlns:a16="http://schemas.microsoft.com/office/drawing/2014/main" id="{FA264F7F-D175-804D-BE60-19ECD6CB8CF1}"/>
              </a:ext>
            </a:extLst>
          </p:cNvPr>
          <p:cNvPicPr>
            <a:picLocks noChangeAspect="1"/>
          </p:cNvPicPr>
          <p:nvPr/>
        </p:nvPicPr>
        <p:blipFill>
          <a:blip r:embed="rId5"/>
          <a:stretch>
            <a:fillRect/>
          </a:stretch>
        </p:blipFill>
        <p:spPr>
          <a:xfrm>
            <a:off x="7647280" y="4974938"/>
            <a:ext cx="1968500" cy="1028700"/>
          </a:xfrm>
          <a:prstGeom prst="rect">
            <a:avLst/>
          </a:prstGeom>
        </p:spPr>
      </p:pic>
      <p:sp>
        <p:nvSpPr>
          <p:cNvPr id="9" name="TextBox 8">
            <a:extLst>
              <a:ext uri="{FF2B5EF4-FFF2-40B4-BE49-F238E27FC236}">
                <a16:creationId xmlns:a16="http://schemas.microsoft.com/office/drawing/2014/main" id="{2A6ED843-FB0E-F641-9E4E-43EF4B679775}"/>
              </a:ext>
            </a:extLst>
          </p:cNvPr>
          <p:cNvSpPr txBox="1"/>
          <p:nvPr/>
        </p:nvSpPr>
        <p:spPr>
          <a:xfrm>
            <a:off x="581192" y="6003638"/>
            <a:ext cx="1710725" cy="369332"/>
          </a:xfrm>
          <a:prstGeom prst="rect">
            <a:avLst/>
          </a:prstGeom>
          <a:noFill/>
        </p:spPr>
        <p:txBody>
          <a:bodyPr wrap="none" rtlCol="0">
            <a:spAutoFit/>
          </a:bodyPr>
          <a:lstStyle/>
          <a:p>
            <a:r>
              <a:rPr lang="en-US" dirty="0"/>
              <a:t>Inspection sticker</a:t>
            </a:r>
          </a:p>
        </p:txBody>
      </p:sp>
      <p:sp>
        <p:nvSpPr>
          <p:cNvPr id="10" name="TextBox 9">
            <a:extLst>
              <a:ext uri="{FF2B5EF4-FFF2-40B4-BE49-F238E27FC236}">
                <a16:creationId xmlns:a16="http://schemas.microsoft.com/office/drawing/2014/main" id="{F2090656-6651-DF46-B0E1-2CDE0FFE1388}"/>
              </a:ext>
            </a:extLst>
          </p:cNvPr>
          <p:cNvSpPr txBox="1"/>
          <p:nvPr/>
        </p:nvSpPr>
        <p:spPr>
          <a:xfrm>
            <a:off x="3056259" y="5952694"/>
            <a:ext cx="1367682" cy="369332"/>
          </a:xfrm>
          <a:prstGeom prst="rect">
            <a:avLst/>
          </a:prstGeom>
          <a:noFill/>
        </p:spPr>
        <p:txBody>
          <a:bodyPr wrap="none" rtlCol="0">
            <a:spAutoFit/>
          </a:bodyPr>
          <a:lstStyle/>
          <a:p>
            <a:r>
              <a:rPr lang="en-US" dirty="0"/>
              <a:t>License plate</a:t>
            </a:r>
          </a:p>
        </p:txBody>
      </p:sp>
      <p:sp>
        <p:nvSpPr>
          <p:cNvPr id="11" name="TextBox 10">
            <a:extLst>
              <a:ext uri="{FF2B5EF4-FFF2-40B4-BE49-F238E27FC236}">
                <a16:creationId xmlns:a16="http://schemas.microsoft.com/office/drawing/2014/main" id="{C12982B3-645E-B746-A03F-4830B98E0C0B}"/>
              </a:ext>
            </a:extLst>
          </p:cNvPr>
          <p:cNvSpPr txBox="1"/>
          <p:nvPr/>
        </p:nvSpPr>
        <p:spPr>
          <a:xfrm>
            <a:off x="5332999" y="5952694"/>
            <a:ext cx="2396746" cy="369332"/>
          </a:xfrm>
          <a:prstGeom prst="rect">
            <a:avLst/>
          </a:prstGeom>
          <a:noFill/>
        </p:spPr>
        <p:txBody>
          <a:bodyPr wrap="none" rtlCol="0">
            <a:spAutoFit/>
          </a:bodyPr>
          <a:lstStyle/>
          <a:p>
            <a:r>
              <a:rPr lang="en-US" dirty="0"/>
              <a:t>Water heater inspection</a:t>
            </a:r>
          </a:p>
        </p:txBody>
      </p:sp>
      <p:sp>
        <p:nvSpPr>
          <p:cNvPr id="12" name="TextBox 11">
            <a:extLst>
              <a:ext uri="{FF2B5EF4-FFF2-40B4-BE49-F238E27FC236}">
                <a16:creationId xmlns:a16="http://schemas.microsoft.com/office/drawing/2014/main" id="{34DCAD69-9214-8B4D-9A76-55843E4E7DF1}"/>
              </a:ext>
            </a:extLst>
          </p:cNvPr>
          <p:cNvSpPr txBox="1"/>
          <p:nvPr/>
        </p:nvSpPr>
        <p:spPr>
          <a:xfrm>
            <a:off x="7574248" y="6003638"/>
            <a:ext cx="2129109" cy="369332"/>
          </a:xfrm>
          <a:prstGeom prst="rect">
            <a:avLst/>
          </a:prstGeom>
          <a:noFill/>
        </p:spPr>
        <p:txBody>
          <a:bodyPr wrap="none" rtlCol="0">
            <a:spAutoFit/>
          </a:bodyPr>
          <a:lstStyle/>
          <a:p>
            <a:r>
              <a:rPr lang="en-US" dirty="0"/>
              <a:t>URL beacons (signed)</a:t>
            </a:r>
          </a:p>
        </p:txBody>
      </p:sp>
    </p:spTree>
    <p:extLst>
      <p:ext uri="{BB962C8B-B14F-4D97-AF65-F5344CB8AC3E}">
        <p14:creationId xmlns:p14="http://schemas.microsoft.com/office/powerpoint/2010/main" val="16200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3332-1547-F74A-8A43-6CCDA0BA82B7}"/>
              </a:ext>
            </a:extLst>
          </p:cNvPr>
          <p:cNvSpPr>
            <a:spLocks noGrp="1"/>
          </p:cNvSpPr>
          <p:nvPr>
            <p:ph type="title"/>
          </p:nvPr>
        </p:nvSpPr>
        <p:spPr/>
        <p:txBody>
          <a:bodyPr/>
          <a:lstStyle/>
          <a:p>
            <a:r>
              <a:rPr lang="en-US" dirty="0"/>
              <a:t>New digital credentials May be combined with Zero Knowledge proofs</a:t>
            </a:r>
          </a:p>
        </p:txBody>
      </p:sp>
      <p:sp>
        <p:nvSpPr>
          <p:cNvPr id="3" name="Content Placeholder 2">
            <a:extLst>
              <a:ext uri="{FF2B5EF4-FFF2-40B4-BE49-F238E27FC236}">
                <a16:creationId xmlns:a16="http://schemas.microsoft.com/office/drawing/2014/main" id="{41366426-97C1-4B40-8D4B-76786C7816A5}"/>
              </a:ext>
            </a:extLst>
          </p:cNvPr>
          <p:cNvSpPr>
            <a:spLocks noGrp="1"/>
          </p:cNvSpPr>
          <p:nvPr>
            <p:ph idx="1"/>
          </p:nvPr>
        </p:nvSpPr>
        <p:spPr>
          <a:xfrm>
            <a:off x="491741" y="2199694"/>
            <a:ext cx="11029615" cy="3634486"/>
          </a:xfrm>
        </p:spPr>
        <p:txBody>
          <a:bodyPr/>
          <a:lstStyle/>
          <a:p>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62927BD6-C94C-8842-BDF7-D7A196648C29}"/>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13" name="TextBox 12">
            <a:extLst>
              <a:ext uri="{FF2B5EF4-FFF2-40B4-BE49-F238E27FC236}">
                <a16:creationId xmlns:a16="http://schemas.microsoft.com/office/drawing/2014/main" id="{447A3DE7-F86D-9E49-957A-F60E85A07B8F}"/>
              </a:ext>
            </a:extLst>
          </p:cNvPr>
          <p:cNvSpPr txBox="1"/>
          <p:nvPr/>
        </p:nvSpPr>
        <p:spPr>
          <a:xfrm>
            <a:off x="753762" y="2174980"/>
            <a:ext cx="5290423" cy="2585323"/>
          </a:xfrm>
          <a:prstGeom prst="rect">
            <a:avLst/>
          </a:prstGeom>
          <a:noFill/>
        </p:spPr>
        <p:txBody>
          <a:bodyPr wrap="none" rtlCol="0">
            <a:spAutoFit/>
          </a:bodyPr>
          <a:lstStyle/>
          <a:p>
            <a:r>
              <a:rPr lang="en-US" dirty="0"/>
              <a:t>These assertions are verifiable without revealing details:</a:t>
            </a:r>
          </a:p>
          <a:p>
            <a:endParaRPr lang="en-US" dirty="0"/>
          </a:p>
          <a:p>
            <a:r>
              <a:rPr lang="en-US" dirty="0"/>
              <a:t>     I am a citizen of France.</a:t>
            </a:r>
          </a:p>
          <a:p>
            <a:r>
              <a:rPr lang="en-US" dirty="0"/>
              <a:t>     I am over 21.</a:t>
            </a:r>
          </a:p>
          <a:p>
            <a:r>
              <a:rPr lang="en-US" dirty="0"/>
              <a:t>     I am allowed to enter this country.</a:t>
            </a:r>
          </a:p>
          <a:p>
            <a:r>
              <a:rPr lang="en-US" dirty="0"/>
              <a:t>     I am allowed to board this plane.</a:t>
            </a:r>
          </a:p>
          <a:p>
            <a:r>
              <a:rPr lang="en-US" dirty="0"/>
              <a:t>     I am allowed to sit in business class.</a:t>
            </a:r>
          </a:p>
          <a:p>
            <a:endParaRPr lang="en-US" dirty="0"/>
          </a:p>
          <a:p>
            <a:r>
              <a:rPr lang="en-US" dirty="0"/>
              <a:t>     </a:t>
            </a:r>
          </a:p>
        </p:txBody>
      </p:sp>
    </p:spTree>
    <p:extLst>
      <p:ext uri="{BB962C8B-B14F-4D97-AF65-F5344CB8AC3E}">
        <p14:creationId xmlns:p14="http://schemas.microsoft.com/office/powerpoint/2010/main" val="26157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7F8-4373-E747-8BB5-FB121704D61E}"/>
              </a:ext>
            </a:extLst>
          </p:cNvPr>
          <p:cNvSpPr>
            <a:spLocks noGrp="1"/>
          </p:cNvSpPr>
          <p:nvPr>
            <p:ph type="title"/>
          </p:nvPr>
        </p:nvSpPr>
        <p:spPr/>
        <p:txBody>
          <a:bodyPr/>
          <a:lstStyle/>
          <a:p>
            <a:r>
              <a:rPr lang="en-US" dirty="0"/>
              <a:t>The verifier or relying party has the following concerns</a:t>
            </a:r>
          </a:p>
        </p:txBody>
      </p:sp>
      <p:sp>
        <p:nvSpPr>
          <p:cNvPr id="3" name="Content Placeholder 2">
            <a:extLst>
              <a:ext uri="{FF2B5EF4-FFF2-40B4-BE49-F238E27FC236}">
                <a16:creationId xmlns:a16="http://schemas.microsoft.com/office/drawing/2014/main" id="{FEC4C9A9-0110-A940-B2D5-03A22F91CF32}"/>
              </a:ext>
            </a:extLst>
          </p:cNvPr>
          <p:cNvSpPr>
            <a:spLocks noGrp="1"/>
          </p:cNvSpPr>
          <p:nvPr>
            <p:ph idx="1"/>
          </p:nvPr>
        </p:nvSpPr>
        <p:spPr>
          <a:xfrm>
            <a:off x="581193" y="1920314"/>
            <a:ext cx="11029615" cy="3634486"/>
          </a:xfrm>
        </p:spPr>
        <p:txBody>
          <a:bodyPr>
            <a:normAutofit fontScale="92500" lnSpcReduction="10000"/>
          </a:bodyPr>
          <a:lstStyle/>
          <a:p>
            <a:r>
              <a:rPr lang="en-US" dirty="0"/>
              <a:t>Suppose Y provides to V a credential making statements S , from issuer X.</a:t>
            </a:r>
          </a:p>
          <a:p>
            <a:r>
              <a:rPr lang="en-US" dirty="0"/>
              <a:t>Did the credential really come from issuer X?</a:t>
            </a:r>
          </a:p>
          <a:p>
            <a:r>
              <a:rPr lang="en-US" dirty="0"/>
              <a:t>Was the credential provided to Y and not Z and, perhaps, stolen from Z?</a:t>
            </a:r>
          </a:p>
          <a:p>
            <a:r>
              <a:rPr lang="en-US" dirty="0"/>
              <a:t>Have any of the statements S in the credential been altered?</a:t>
            </a:r>
          </a:p>
          <a:p>
            <a:r>
              <a:rPr lang="en-US" dirty="0"/>
              <a:t>Has the time limit expired on this credential?</a:t>
            </a:r>
          </a:p>
          <a:p>
            <a:r>
              <a:rPr lang="en-US" dirty="0"/>
              <a:t>Has the credential been revoked by X?</a:t>
            </a:r>
          </a:p>
          <a:p>
            <a:pPr marL="0" indent="0">
              <a:buNone/>
            </a:pPr>
            <a:endParaRPr lang="en-US" dirty="0"/>
          </a:p>
          <a:p>
            <a:r>
              <a:rPr lang="en-US" dirty="0"/>
              <a:t>You may not want V to have to talk to X. That gives X information about you that you may not want to share with X.</a:t>
            </a:r>
          </a:p>
          <a:p>
            <a:r>
              <a:rPr lang="en-US" dirty="0"/>
              <a:t>For example, you may not want the passport authority to know who you show your passport to. Avoid correlation.</a:t>
            </a:r>
          </a:p>
        </p:txBody>
      </p:sp>
      <p:sp>
        <p:nvSpPr>
          <p:cNvPr id="4" name="Footer Placeholder 3">
            <a:extLst>
              <a:ext uri="{FF2B5EF4-FFF2-40B4-BE49-F238E27FC236}">
                <a16:creationId xmlns:a16="http://schemas.microsoft.com/office/drawing/2014/main" id="{C011A60E-4AF6-444E-91DF-8CD4AE2B6E52}"/>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34601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D7F8-4373-E747-8BB5-FB121704D61E}"/>
              </a:ext>
            </a:extLst>
          </p:cNvPr>
          <p:cNvSpPr>
            <a:spLocks noGrp="1"/>
          </p:cNvSpPr>
          <p:nvPr>
            <p:ph type="title"/>
          </p:nvPr>
        </p:nvSpPr>
        <p:spPr/>
        <p:txBody>
          <a:bodyPr/>
          <a:lstStyle/>
          <a:p>
            <a:r>
              <a:rPr lang="en-US" dirty="0"/>
              <a:t>The verifier needs to verify without contacting the issuer</a:t>
            </a:r>
          </a:p>
        </p:txBody>
      </p:sp>
      <p:sp>
        <p:nvSpPr>
          <p:cNvPr id="3" name="Content Placeholder 2">
            <a:extLst>
              <a:ext uri="{FF2B5EF4-FFF2-40B4-BE49-F238E27FC236}">
                <a16:creationId xmlns:a16="http://schemas.microsoft.com/office/drawing/2014/main" id="{FEC4C9A9-0110-A940-B2D5-03A22F91CF32}"/>
              </a:ext>
            </a:extLst>
          </p:cNvPr>
          <p:cNvSpPr>
            <a:spLocks noGrp="1"/>
          </p:cNvSpPr>
          <p:nvPr>
            <p:ph idx="1"/>
          </p:nvPr>
        </p:nvSpPr>
        <p:spPr>
          <a:xfrm>
            <a:off x="581193" y="1920314"/>
            <a:ext cx="11029615" cy="3634486"/>
          </a:xfrm>
        </p:spPr>
        <p:txBody>
          <a:bodyPr>
            <a:normAutofit/>
          </a:bodyPr>
          <a:lstStyle/>
          <a:p>
            <a:r>
              <a:rPr lang="en-US" dirty="0"/>
              <a:t>How is this done?</a:t>
            </a:r>
          </a:p>
          <a:p>
            <a:r>
              <a:rPr lang="en-US" dirty="0"/>
              <a:t>The issuer puts public key information into a store.</a:t>
            </a:r>
          </a:p>
          <a:p>
            <a:r>
              <a:rPr lang="en-US" dirty="0"/>
              <a:t>The verifier reads that information and uses it to verify the credential.</a:t>
            </a:r>
          </a:p>
          <a:p>
            <a:r>
              <a:rPr lang="en-US" dirty="0"/>
              <a:t>Best if the store is not run by a single organization. </a:t>
            </a:r>
          </a:p>
          <a:p>
            <a:r>
              <a:rPr lang="en-US" dirty="0"/>
              <a:t>The store should be tamper resistant and tamper evident.</a:t>
            </a:r>
          </a:p>
          <a:p>
            <a:r>
              <a:rPr lang="en-US" dirty="0"/>
              <a:t>The store needs to be chronologically ordered – you have the most recent additions.</a:t>
            </a:r>
          </a:p>
          <a:p>
            <a:r>
              <a:rPr lang="en-US" dirty="0"/>
              <a:t>We need a blockchain to hold the store. That is all the store is used for.</a:t>
            </a:r>
          </a:p>
          <a:p>
            <a:pPr marL="0" indent="0">
              <a:buNone/>
            </a:pPr>
            <a:endParaRPr lang="en-US" dirty="0"/>
          </a:p>
        </p:txBody>
      </p:sp>
      <p:sp>
        <p:nvSpPr>
          <p:cNvPr id="4" name="Footer Placeholder 3">
            <a:extLst>
              <a:ext uri="{FF2B5EF4-FFF2-40B4-BE49-F238E27FC236}">
                <a16:creationId xmlns:a16="http://schemas.microsoft.com/office/drawing/2014/main" id="{C011A60E-4AF6-444E-91DF-8CD4AE2B6E52}"/>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413692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E95A-3299-F042-B49F-6E9155FA88F4}"/>
              </a:ext>
            </a:extLst>
          </p:cNvPr>
          <p:cNvSpPr>
            <a:spLocks noGrp="1"/>
          </p:cNvSpPr>
          <p:nvPr>
            <p:ph type="title"/>
          </p:nvPr>
        </p:nvSpPr>
        <p:spPr/>
        <p:txBody>
          <a:bodyPr/>
          <a:lstStyle/>
          <a:p>
            <a:r>
              <a:rPr lang="en-US" dirty="0"/>
              <a:t>No more user names and passwords</a:t>
            </a:r>
          </a:p>
        </p:txBody>
      </p:sp>
      <p:sp>
        <p:nvSpPr>
          <p:cNvPr id="3" name="Content Placeholder 2">
            <a:extLst>
              <a:ext uri="{FF2B5EF4-FFF2-40B4-BE49-F238E27FC236}">
                <a16:creationId xmlns:a16="http://schemas.microsoft.com/office/drawing/2014/main" id="{6051A6F4-78BC-6D49-B58C-02B021A0FAF1}"/>
              </a:ext>
            </a:extLst>
          </p:cNvPr>
          <p:cNvSpPr>
            <a:spLocks noGrp="1"/>
          </p:cNvSpPr>
          <p:nvPr>
            <p:ph idx="1"/>
          </p:nvPr>
        </p:nvSpPr>
        <p:spPr>
          <a:xfrm>
            <a:off x="581192" y="1890876"/>
            <a:ext cx="11029615" cy="3634486"/>
          </a:xfrm>
        </p:spPr>
        <p:txBody>
          <a:bodyPr/>
          <a:lstStyle/>
          <a:p>
            <a:r>
              <a:rPr lang="en-US" dirty="0"/>
              <a:t>Every relationship you have is separate and unique. Compare this with the way you pass out your single phone number. A single phone allows for correlation.</a:t>
            </a:r>
          </a:p>
          <a:p>
            <a:r>
              <a:rPr lang="en-US" dirty="0"/>
              <a:t>All the credential sharing occurs off ledger – on the edge. This scales well.</a:t>
            </a:r>
          </a:p>
          <a:p>
            <a:r>
              <a:rPr lang="en-US" dirty="0"/>
              <a:t>Once you have a credential from the bank, you no longer need a user name and password. To log in , just provide the credential and you can prove you have the associated private key.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A2344C61-371F-C642-A755-22483D591CDF}"/>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2473389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1C3F-DA3C-9F44-9419-3F1E3F8D99E3}"/>
              </a:ext>
            </a:extLst>
          </p:cNvPr>
          <p:cNvSpPr>
            <a:spLocks noGrp="1"/>
          </p:cNvSpPr>
          <p:nvPr>
            <p:ph type="title"/>
          </p:nvPr>
        </p:nvSpPr>
        <p:spPr/>
        <p:txBody>
          <a:bodyPr/>
          <a:lstStyle/>
          <a:p>
            <a:r>
              <a:rPr lang="en-US" dirty="0"/>
              <a:t>What will improve with </a:t>
            </a:r>
            <a:r>
              <a:rPr lang="en-US" dirty="0" err="1"/>
              <a:t>dids</a:t>
            </a:r>
            <a:r>
              <a:rPr lang="en-US" dirty="0"/>
              <a:t> and verifiable credentials</a:t>
            </a:r>
          </a:p>
        </p:txBody>
      </p:sp>
      <p:sp>
        <p:nvSpPr>
          <p:cNvPr id="3" name="Content Placeholder 2">
            <a:extLst>
              <a:ext uri="{FF2B5EF4-FFF2-40B4-BE49-F238E27FC236}">
                <a16:creationId xmlns:a16="http://schemas.microsoft.com/office/drawing/2014/main" id="{8C4C5E08-2134-094F-A9D6-52D855BE1C81}"/>
              </a:ext>
            </a:extLst>
          </p:cNvPr>
          <p:cNvSpPr>
            <a:spLocks noGrp="1"/>
          </p:cNvSpPr>
          <p:nvPr>
            <p:ph idx="1"/>
          </p:nvPr>
        </p:nvSpPr>
        <p:spPr/>
        <p:txBody>
          <a:bodyPr/>
          <a:lstStyle/>
          <a:p>
            <a:r>
              <a:rPr lang="en-US" dirty="0"/>
              <a:t>Onboarding new customers becomes fast</a:t>
            </a:r>
          </a:p>
          <a:p>
            <a:r>
              <a:rPr lang="en-US" dirty="0"/>
              <a:t>Each of your customers has a secure, direct, connection to you.</a:t>
            </a:r>
          </a:p>
          <a:p>
            <a:r>
              <a:rPr lang="en-US" dirty="0"/>
              <a:t>You can check that each customer is genuine.</a:t>
            </a:r>
          </a:p>
          <a:p>
            <a:r>
              <a:rPr lang="en-US" dirty="0"/>
              <a:t>No more ID’s and passwords.</a:t>
            </a:r>
          </a:p>
          <a:p>
            <a:r>
              <a:rPr lang="en-US" dirty="0"/>
              <a:t>No more fraudulent card payments.</a:t>
            </a:r>
          </a:p>
          <a:p>
            <a:r>
              <a:rPr lang="en-US" dirty="0"/>
              <a:t>You can send each customer verifiable digital receipts.</a:t>
            </a:r>
          </a:p>
          <a:p>
            <a:endParaRPr lang="en-US" dirty="0"/>
          </a:p>
        </p:txBody>
      </p:sp>
      <p:sp>
        <p:nvSpPr>
          <p:cNvPr id="4" name="Footer Placeholder 3">
            <a:extLst>
              <a:ext uri="{FF2B5EF4-FFF2-40B4-BE49-F238E27FC236}">
                <a16:creationId xmlns:a16="http://schemas.microsoft.com/office/drawing/2014/main" id="{D34052AE-781A-8642-B342-FEF8FD5F1ED4}"/>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296131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FF13-F471-4947-B0ED-DE8BC1287F0D}"/>
              </a:ext>
            </a:extLst>
          </p:cNvPr>
          <p:cNvSpPr>
            <a:spLocks noGrp="1"/>
          </p:cNvSpPr>
          <p:nvPr>
            <p:ph type="title"/>
          </p:nvPr>
        </p:nvSpPr>
        <p:spPr/>
        <p:txBody>
          <a:bodyPr/>
          <a:lstStyle/>
          <a:p>
            <a:r>
              <a:rPr lang="en-US" dirty="0"/>
              <a:t>Existing ONLINE systems and STANDARDS</a:t>
            </a:r>
          </a:p>
        </p:txBody>
      </p:sp>
      <p:sp>
        <p:nvSpPr>
          <p:cNvPr id="3" name="Content Placeholder 2">
            <a:extLst>
              <a:ext uri="{FF2B5EF4-FFF2-40B4-BE49-F238E27FC236}">
                <a16:creationId xmlns:a16="http://schemas.microsoft.com/office/drawing/2014/main" id="{B2DB4AC3-9D26-2446-ADE2-573095D496EC}"/>
              </a:ext>
            </a:extLst>
          </p:cNvPr>
          <p:cNvSpPr>
            <a:spLocks noGrp="1"/>
          </p:cNvSpPr>
          <p:nvPr>
            <p:ph idx="1"/>
          </p:nvPr>
        </p:nvSpPr>
        <p:spPr>
          <a:xfrm>
            <a:off x="581192" y="1890876"/>
            <a:ext cx="11029615" cy="3634486"/>
          </a:xfrm>
        </p:spPr>
        <p:txBody>
          <a:bodyPr/>
          <a:lstStyle/>
          <a:p>
            <a:r>
              <a:rPr lang="en-US" dirty="0"/>
              <a:t>Each of these supports decentralized, self-sovereign identity but differ in how claims are issued and presented.</a:t>
            </a:r>
          </a:p>
          <a:p>
            <a:r>
              <a:rPr lang="en-US" dirty="0" err="1"/>
              <a:t>Sovrin</a:t>
            </a:r>
            <a:endParaRPr lang="en-US" dirty="0"/>
          </a:p>
          <a:p>
            <a:r>
              <a:rPr lang="en-US" dirty="0" err="1"/>
              <a:t>uPort</a:t>
            </a:r>
            <a:endParaRPr lang="en-US" dirty="0"/>
          </a:p>
          <a:p>
            <a:r>
              <a:rPr lang="en-US" dirty="0" err="1"/>
              <a:t>Veres</a:t>
            </a:r>
            <a:r>
              <a:rPr lang="en-US" dirty="0"/>
              <a:t> One</a:t>
            </a:r>
          </a:p>
          <a:p>
            <a:r>
              <a:rPr lang="en-US" dirty="0"/>
              <a:t>Microsoft Identity Overlay Network</a:t>
            </a:r>
          </a:p>
          <a:p>
            <a:r>
              <a:rPr lang="en-US" dirty="0"/>
              <a:t>Standards for decentralized identifiers and verifiable claims are being developed to provide interoperability.</a:t>
            </a:r>
          </a:p>
          <a:p>
            <a:pPr marL="0" indent="0">
              <a:buNone/>
            </a:pPr>
            <a:endParaRPr lang="en-US" dirty="0"/>
          </a:p>
        </p:txBody>
      </p:sp>
      <p:sp>
        <p:nvSpPr>
          <p:cNvPr id="4" name="Footer Placeholder 3">
            <a:extLst>
              <a:ext uri="{FF2B5EF4-FFF2-40B4-BE49-F238E27FC236}">
                <a16:creationId xmlns:a16="http://schemas.microsoft.com/office/drawing/2014/main" id="{02F37679-81B7-074A-8FAA-FB61E42CA948}"/>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9413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5F2E-B9DC-424A-A41C-2FDB25CE0539}"/>
              </a:ext>
            </a:extLst>
          </p:cNvPr>
          <p:cNvSpPr>
            <a:spLocks noGrp="1"/>
          </p:cNvSpPr>
          <p:nvPr>
            <p:ph type="title"/>
          </p:nvPr>
        </p:nvSpPr>
        <p:spPr/>
        <p:txBody>
          <a:bodyPr/>
          <a:lstStyle/>
          <a:p>
            <a:r>
              <a:rPr lang="en-US" dirty="0"/>
              <a:t>INTRODUCING </a:t>
            </a:r>
            <a:r>
              <a:rPr lang="en-US" dirty="0" err="1"/>
              <a:t>sovrin</a:t>
            </a:r>
            <a:endParaRPr lang="en-US" dirty="0"/>
          </a:p>
        </p:txBody>
      </p:sp>
      <p:sp>
        <p:nvSpPr>
          <p:cNvPr id="4" name="Footer Placeholder 3">
            <a:extLst>
              <a:ext uri="{FF2B5EF4-FFF2-40B4-BE49-F238E27FC236}">
                <a16:creationId xmlns:a16="http://schemas.microsoft.com/office/drawing/2014/main" id="{099A1156-623B-874A-84CA-D6043880C8BB}"/>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TextBox 4">
            <a:extLst>
              <a:ext uri="{FF2B5EF4-FFF2-40B4-BE49-F238E27FC236}">
                <a16:creationId xmlns:a16="http://schemas.microsoft.com/office/drawing/2014/main" id="{8DB9304C-3D5D-1F4D-8BC6-46A63AB8A504}"/>
              </a:ext>
            </a:extLst>
          </p:cNvPr>
          <p:cNvSpPr txBox="1"/>
          <p:nvPr/>
        </p:nvSpPr>
        <p:spPr>
          <a:xfrm>
            <a:off x="581192" y="1890876"/>
            <a:ext cx="11244232" cy="5909310"/>
          </a:xfrm>
          <a:prstGeom prst="rect">
            <a:avLst/>
          </a:prstGeom>
          <a:noFill/>
        </p:spPr>
        <p:txBody>
          <a:bodyPr wrap="none" rtlCol="0">
            <a:spAutoFit/>
          </a:bodyPr>
          <a:lstStyle/>
          <a:p>
            <a:r>
              <a:rPr lang="en-US" dirty="0"/>
              <a:t>The </a:t>
            </a:r>
            <a:r>
              <a:rPr lang="en-US" b="1" dirty="0" err="1"/>
              <a:t>Sovrin</a:t>
            </a:r>
            <a:r>
              <a:rPr lang="en-US" dirty="0"/>
              <a:t> Network </a:t>
            </a:r>
            <a:r>
              <a:rPr lang="en-US" b="1" dirty="0"/>
              <a:t>is</a:t>
            </a:r>
            <a:r>
              <a:rPr lang="en-US" dirty="0"/>
              <a:t> the first public-permissioned </a:t>
            </a:r>
            <a:r>
              <a:rPr lang="en-US" b="1" dirty="0"/>
              <a:t>blockchain</a:t>
            </a:r>
            <a:r>
              <a:rPr lang="en-US" dirty="0"/>
              <a:t> designed as a global public utility exclusively to </a:t>
            </a:r>
          </a:p>
          <a:p>
            <a:r>
              <a:rPr lang="en-US" dirty="0"/>
              <a:t>support self-sovereign identity and verifiable claims. Recent advancements in </a:t>
            </a:r>
            <a:r>
              <a:rPr lang="en-US" b="1" dirty="0"/>
              <a:t>blockchain </a:t>
            </a:r>
            <a:r>
              <a:rPr lang="en-US" dirty="0"/>
              <a:t>technology now allow </a:t>
            </a:r>
          </a:p>
          <a:p>
            <a:r>
              <a:rPr lang="en-US" dirty="0"/>
              <a:t>every public key to </a:t>
            </a:r>
            <a:r>
              <a:rPr lang="en-US" b="1" dirty="0"/>
              <a:t>have its own</a:t>
            </a:r>
            <a:r>
              <a:rPr lang="en-US" dirty="0"/>
              <a:t> address, which </a:t>
            </a:r>
            <a:r>
              <a:rPr lang="en-US" b="1" dirty="0"/>
              <a:t>is</a:t>
            </a:r>
            <a:r>
              <a:rPr lang="en-US" dirty="0"/>
              <a:t> called a decentralized identifier (</a:t>
            </a:r>
            <a:r>
              <a:rPr lang="en-US" b="1" dirty="0"/>
              <a:t>DID</a:t>
            </a:r>
            <a:r>
              <a:rPr lang="en-US" dirty="0"/>
              <a:t>) </a:t>
            </a:r>
          </a:p>
          <a:p>
            <a:endParaRPr lang="en-US" dirty="0"/>
          </a:p>
          <a:p>
            <a:r>
              <a:rPr lang="en-US" dirty="0"/>
              <a:t>Drummond Reed and Manu </a:t>
            </a:r>
            <a:r>
              <a:rPr lang="en-US" dirty="0" err="1"/>
              <a:t>Sporny</a:t>
            </a:r>
            <a:r>
              <a:rPr lang="en-US" dirty="0"/>
              <a:t> are both associated with SOVRIN</a:t>
            </a:r>
          </a:p>
          <a:p>
            <a:endParaRPr lang="en-US" dirty="0"/>
          </a:p>
          <a:p>
            <a:r>
              <a:rPr lang="en-US" dirty="0"/>
              <a:t>The SOVRIN Foundation is a non-profit.</a:t>
            </a:r>
          </a:p>
          <a:p>
            <a:endParaRPr lang="en-US" dirty="0"/>
          </a:p>
          <a:p>
            <a:r>
              <a:rPr lang="en-US" dirty="0"/>
              <a:t>Currently, we lack an easy, secure, standardized system for a person to collect, hold, and ultimately present trustworthy, </a:t>
            </a:r>
          </a:p>
          <a:p>
            <a:r>
              <a:rPr lang="en-US" dirty="0"/>
              <a:t>verifiable credentials online.</a:t>
            </a:r>
          </a:p>
          <a:p>
            <a:endParaRPr lang="en-US" dirty="0"/>
          </a:p>
          <a:p>
            <a:r>
              <a:rPr lang="en-US" dirty="0"/>
              <a:t>Currently, the internet lacks a universally available digital identity system that lets individuals collect, hold and present </a:t>
            </a:r>
          </a:p>
          <a:p>
            <a:r>
              <a:rPr lang="en-US" dirty="0"/>
              <a:t>any credentials they want, to whomever they want, whenever they want– without the reliance on a third-party managing </a:t>
            </a:r>
          </a:p>
          <a:p>
            <a:r>
              <a:rPr lang="en-US" dirty="0"/>
              <a:t>access.</a:t>
            </a:r>
          </a:p>
          <a:p>
            <a:endParaRPr lang="en-US" dirty="0"/>
          </a:p>
          <a:p>
            <a:r>
              <a:rPr lang="en-US" dirty="0"/>
              <a:t>Hyperledger Indy(Linux Foundation)  is the blockchain built by </a:t>
            </a:r>
            <a:r>
              <a:rPr lang="en-US" dirty="0" err="1"/>
              <a:t>Sovrin</a:t>
            </a:r>
            <a:r>
              <a:rPr lang="en-US" dirty="0"/>
              <a:t>.</a:t>
            </a:r>
          </a:p>
          <a:p>
            <a:endParaRPr lang="en-US" dirty="0"/>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F84BEFF2-CDA0-7B44-9787-70C93FB2D037}"/>
              </a:ext>
            </a:extLst>
          </p:cNvPr>
          <p:cNvSpPr txBox="1"/>
          <p:nvPr/>
        </p:nvSpPr>
        <p:spPr>
          <a:xfrm>
            <a:off x="630423" y="54058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567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5F2E-B9DC-424A-A41C-2FDB25CE0539}"/>
              </a:ext>
            </a:extLst>
          </p:cNvPr>
          <p:cNvSpPr>
            <a:spLocks noGrp="1"/>
          </p:cNvSpPr>
          <p:nvPr>
            <p:ph type="title"/>
          </p:nvPr>
        </p:nvSpPr>
        <p:spPr>
          <a:xfrm>
            <a:off x="581192" y="8370"/>
            <a:ext cx="11029616" cy="1188720"/>
          </a:xfrm>
        </p:spPr>
        <p:txBody>
          <a:bodyPr/>
          <a:lstStyle/>
          <a:p>
            <a:r>
              <a:rPr lang="en-US" dirty="0"/>
              <a:t>INTRODUCING </a:t>
            </a:r>
            <a:r>
              <a:rPr lang="en-US" dirty="0" err="1"/>
              <a:t>sovrin</a:t>
            </a:r>
            <a:endParaRPr lang="en-US" dirty="0"/>
          </a:p>
        </p:txBody>
      </p:sp>
      <p:sp>
        <p:nvSpPr>
          <p:cNvPr id="4" name="Footer Placeholder 3">
            <a:extLst>
              <a:ext uri="{FF2B5EF4-FFF2-40B4-BE49-F238E27FC236}">
                <a16:creationId xmlns:a16="http://schemas.microsoft.com/office/drawing/2014/main" id="{099A1156-623B-874A-84CA-D6043880C8BB}"/>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TextBox 4">
            <a:extLst>
              <a:ext uri="{FF2B5EF4-FFF2-40B4-BE49-F238E27FC236}">
                <a16:creationId xmlns:a16="http://schemas.microsoft.com/office/drawing/2014/main" id="{8DB9304C-3D5D-1F4D-8BC6-46A63AB8A504}"/>
              </a:ext>
            </a:extLst>
          </p:cNvPr>
          <p:cNvSpPr txBox="1"/>
          <p:nvPr/>
        </p:nvSpPr>
        <p:spPr>
          <a:xfrm>
            <a:off x="581193" y="1334821"/>
            <a:ext cx="11429576" cy="6186309"/>
          </a:xfrm>
          <a:prstGeom prst="rect">
            <a:avLst/>
          </a:prstGeom>
          <a:noFill/>
        </p:spPr>
        <p:txBody>
          <a:bodyPr wrap="square" rtlCol="0">
            <a:spAutoFit/>
          </a:bodyPr>
          <a:lstStyle/>
          <a:p>
            <a:r>
              <a:rPr lang="en-US" dirty="0" err="1"/>
              <a:t>Sovrin</a:t>
            </a:r>
            <a:r>
              <a:rPr lang="en-US" dirty="0"/>
              <a:t> is a hybrid - public and permissioned and open source. Aries and </a:t>
            </a:r>
            <a:r>
              <a:rPr lang="en-US" dirty="0" err="1"/>
              <a:t>Ursa</a:t>
            </a:r>
            <a:r>
              <a:rPr lang="en-US" dirty="0"/>
              <a:t> are spin offs from </a:t>
            </a:r>
            <a:r>
              <a:rPr lang="en-US" dirty="0" err="1"/>
              <a:t>Sovrin</a:t>
            </a:r>
            <a:r>
              <a:rPr lang="en-US" dirty="0"/>
              <a:t>.</a:t>
            </a:r>
          </a:p>
          <a:p>
            <a:r>
              <a:rPr lang="en-US" dirty="0"/>
              <a:t>Aries is all about agents – phones, wallets.</a:t>
            </a:r>
          </a:p>
          <a:p>
            <a:r>
              <a:rPr lang="en-US" dirty="0" err="1"/>
              <a:t>Ursa</a:t>
            </a:r>
            <a:r>
              <a:rPr lang="en-US" dirty="0"/>
              <a:t> is the crypto library.</a:t>
            </a:r>
          </a:p>
          <a:p>
            <a:r>
              <a:rPr lang="en-US" dirty="0"/>
              <a:t>Permissioned means that the network nodes that ensure consensus of transactions on the ledger are governed, </a:t>
            </a:r>
          </a:p>
          <a:p>
            <a:r>
              <a:rPr lang="en-US" dirty="0"/>
              <a:t>in this case by the non-profit ​</a:t>
            </a:r>
            <a:r>
              <a:rPr lang="en-US" dirty="0" err="1"/>
              <a:t>Sovrin</a:t>
            </a:r>
            <a:r>
              <a:rPr lang="en-US" dirty="0"/>
              <a:t> Foundation​. </a:t>
            </a:r>
          </a:p>
          <a:p>
            <a:endParaRPr lang="en-US" dirty="0"/>
          </a:p>
          <a:p>
            <a:r>
              <a:rPr lang="en-US" dirty="0"/>
              <a:t>The </a:t>
            </a:r>
            <a:r>
              <a:rPr lang="en-US" dirty="0" err="1"/>
              <a:t>Sovrin</a:t>
            </a:r>
            <a:r>
              <a:rPr lang="en-US" dirty="0"/>
              <a:t> Identity Network (SIDN) consists of multiple, distributed nodes located around the world. Each​ has a </a:t>
            </a:r>
          </a:p>
          <a:p>
            <a:r>
              <a:rPr lang="en-US" dirty="0"/>
              <a:t>copy of the ledger. Nodes are hosted and administered by stewards.</a:t>
            </a:r>
          </a:p>
          <a:p>
            <a:endParaRPr lang="en-US" dirty="0"/>
          </a:p>
          <a:p>
            <a:r>
              <a:rPr lang="en-US" dirty="0"/>
              <a:t>One of the major concerns with identity is </a:t>
            </a:r>
            <a:r>
              <a:rPr lang="en-US" i="1" dirty="0"/>
              <a:t>c</a:t>
            </a:r>
            <a:r>
              <a:rPr lang="en-US" dirty="0"/>
              <a:t>​</a:t>
            </a:r>
            <a:r>
              <a:rPr lang="en-US" i="1" dirty="0" err="1"/>
              <a:t>orrelation</a:t>
            </a:r>
            <a:r>
              <a:rPr lang="en-US" dirty="0"/>
              <a:t>. If Jane were to use one identifier in multiple places, those </a:t>
            </a:r>
          </a:p>
          <a:p>
            <a:r>
              <a:rPr lang="en-US" dirty="0"/>
              <a:t>places might collude to correlate that identifier and amass significant data about her without her permission. </a:t>
            </a:r>
            <a:r>
              <a:rPr lang="en-US" dirty="0" err="1"/>
              <a:t>Sovrin</a:t>
            </a:r>
            <a:r>
              <a:rPr lang="en-US" dirty="0"/>
              <a:t> </a:t>
            </a:r>
          </a:p>
          <a:p>
            <a:r>
              <a:rPr lang="en-US" dirty="0"/>
              <a:t>avoids this by allowing Jane to use a different identifier with everyone she relates to. </a:t>
            </a:r>
          </a:p>
          <a:p>
            <a:endParaRPr lang="en-US" dirty="0"/>
          </a:p>
          <a:p>
            <a:r>
              <a:rPr lang="en-US" dirty="0"/>
              <a:t>Jane has a relationship with her bank. She shares a verification key, A, with the bank that she created specifically for </a:t>
            </a:r>
          </a:p>
          <a:p>
            <a:r>
              <a:rPr lang="en-US" dirty="0"/>
              <a:t>this relationship. This key represents Jane's identity to the bank and can be used to verify any interactions that they have. </a:t>
            </a:r>
          </a:p>
          <a:p>
            <a:r>
              <a:rPr lang="en-US" dirty="0"/>
              <a:t>The bank also has its own key, K. This is a well-known key that represents the bank to the world. Jane would also have a </a:t>
            </a:r>
          </a:p>
          <a:p>
            <a:r>
              <a:rPr lang="en-US" dirty="0"/>
              <a:t>copy of that so that she can validate communications she has with her bank. The verification keys of both Jane and the bank </a:t>
            </a:r>
          </a:p>
          <a:p>
            <a:r>
              <a:rPr lang="en-US" dirty="0"/>
              <a:t>are found on </a:t>
            </a:r>
            <a:r>
              <a:rPr lang="en-US" dirty="0" err="1"/>
              <a:t>Sovrin</a:t>
            </a:r>
            <a:r>
              <a:rPr lang="en-US" dirty="0"/>
              <a:t> </a:t>
            </a:r>
          </a:p>
          <a:p>
            <a:endParaRPr lang="en-US" dirty="0"/>
          </a:p>
          <a:p>
            <a:endParaRPr lang="en-US" dirty="0"/>
          </a:p>
          <a:p>
            <a:endParaRPr lang="en-US" dirty="0"/>
          </a:p>
          <a:p>
            <a:endParaRPr lang="en-US" dirty="0"/>
          </a:p>
        </p:txBody>
      </p:sp>
      <p:sp>
        <p:nvSpPr>
          <p:cNvPr id="8" name="TextBox 7">
            <a:extLst>
              <a:ext uri="{FF2B5EF4-FFF2-40B4-BE49-F238E27FC236}">
                <a16:creationId xmlns:a16="http://schemas.microsoft.com/office/drawing/2014/main" id="{F84BEFF2-CDA0-7B44-9787-70C93FB2D037}"/>
              </a:ext>
            </a:extLst>
          </p:cNvPr>
          <p:cNvSpPr txBox="1"/>
          <p:nvPr/>
        </p:nvSpPr>
        <p:spPr>
          <a:xfrm>
            <a:off x="630423" y="540585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1438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4A28-E6DC-8F40-B0C8-1ECCD097CDD3}"/>
              </a:ext>
            </a:extLst>
          </p:cNvPr>
          <p:cNvSpPr>
            <a:spLocks noGrp="1"/>
          </p:cNvSpPr>
          <p:nvPr>
            <p:ph type="title"/>
          </p:nvPr>
        </p:nvSpPr>
        <p:spPr/>
        <p:txBody>
          <a:bodyPr/>
          <a:lstStyle/>
          <a:p>
            <a:r>
              <a:rPr lang="en-US" dirty="0"/>
              <a:t>SOVRIN</a:t>
            </a:r>
          </a:p>
        </p:txBody>
      </p:sp>
      <p:sp>
        <p:nvSpPr>
          <p:cNvPr id="3" name="Content Placeholder 2">
            <a:extLst>
              <a:ext uri="{FF2B5EF4-FFF2-40B4-BE49-F238E27FC236}">
                <a16:creationId xmlns:a16="http://schemas.microsoft.com/office/drawing/2014/main" id="{AA036CDA-1A62-8648-B715-501955C73EDE}"/>
              </a:ext>
            </a:extLst>
          </p:cNvPr>
          <p:cNvSpPr>
            <a:spLocks noGrp="1"/>
          </p:cNvSpPr>
          <p:nvPr>
            <p:ph idx="1"/>
          </p:nvPr>
        </p:nvSpPr>
        <p:spPr>
          <a:xfrm>
            <a:off x="272273" y="2534735"/>
            <a:ext cx="12109197" cy="4323265"/>
          </a:xfrm>
        </p:spPr>
        <p:txBody>
          <a:bodyPr>
            <a:normAutofit fontScale="55000" lnSpcReduction="20000"/>
          </a:bodyPr>
          <a:lstStyle/>
          <a:p>
            <a:r>
              <a:rPr lang="en-US" sz="2600" dirty="0"/>
              <a:t>The local government would create a claim definition that describes a driver's license claim. A claim includes a reference to the definition so </a:t>
            </a:r>
          </a:p>
          <a:p>
            <a:pPr marL="0" indent="0">
              <a:buNone/>
            </a:pPr>
            <a:r>
              <a:rPr lang="en-US" sz="2600" dirty="0"/>
              <a:t>      that anyone to whom you present your driver's license to can look up its definition and make sense of it. </a:t>
            </a:r>
          </a:p>
          <a:p>
            <a:r>
              <a:rPr lang="en-US" sz="2600" dirty="0"/>
              <a:t>Claims can be reused and tailored to the applied purpose at hand using disclosure proofs. Disclosure proofs allow claims to be used without disclosing unnecessary information about the subject. </a:t>
            </a:r>
          </a:p>
          <a:p>
            <a:r>
              <a:rPr lang="en-US" sz="2600" dirty="0"/>
              <a:t>You can combine the verifiable claims from your school and government along with information you have self-asserted into a disclosure. You </a:t>
            </a:r>
          </a:p>
          <a:p>
            <a:pPr marL="0" indent="0">
              <a:buNone/>
            </a:pPr>
            <a:r>
              <a:rPr lang="en-US" sz="2600" dirty="0"/>
              <a:t>       can pick the attributes you want to share from each of these without disclosing the entire claim. </a:t>
            </a:r>
          </a:p>
          <a:p>
            <a:r>
              <a:rPr lang="en-US" sz="2600" dirty="0"/>
              <a:t>You would use a master secret, a special key, to create the disclosure using a zero-knowledge proof algorithm. The disclosure proof links the attributes so that a potential employer, for example,  knows that they were made about the same person. </a:t>
            </a:r>
          </a:p>
          <a:p>
            <a:r>
              <a:rPr lang="en-US" sz="2600" dirty="0"/>
              <a:t>An employer can verify each of these attributes were asserted by the party who makes the claim. The employer has a verification key from you that allows them to validate claims that you make about yourself. You can disclose additional details as the relationship with the employer progresses. While the algorithms behind this are complex, the user experience is simple and natural. </a:t>
            </a:r>
          </a:p>
          <a:p>
            <a:r>
              <a:rPr lang="en-US" sz="2600" dirty="0"/>
              <a:t>An important point about disclosure proofs is that they are non-</a:t>
            </a:r>
            <a:r>
              <a:rPr lang="en-US" sz="2600" dirty="0" err="1"/>
              <a:t>correlatable</a:t>
            </a:r>
            <a:r>
              <a:rPr lang="en-US" sz="2600" dirty="0"/>
              <a:t>. Suppose someone at the employer had a friend who worked in the local government. These two people couldn't collude to use the proof that you sent to the employer to discover additional information about you that the government holds. Neither </a:t>
            </a:r>
          </a:p>
          <a:p>
            <a:pPr marL="0" indent="0">
              <a:buNone/>
            </a:pPr>
            <a:r>
              <a:rPr lang="en-US" sz="2600" dirty="0"/>
              <a:t>      the proof nor the identifier the employer holds for you correlate to any identifier that the government holds and thus can't be used as a key to look you up in the    </a:t>
            </a:r>
          </a:p>
          <a:p>
            <a:pPr marL="0" indent="0">
              <a:buNone/>
            </a:pPr>
            <a:r>
              <a:rPr lang="en-US" sz="2600" dirty="0"/>
              <a:t>      government's systems. </a:t>
            </a:r>
          </a:p>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46CF9D3-9AC4-3543-AE4B-44E044792A62}"/>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139726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8EB69-C4D7-5B4A-A4C5-43ABFD75185B}"/>
              </a:ext>
            </a:extLst>
          </p:cNvPr>
          <p:cNvSpPr>
            <a:spLocks noGrp="1"/>
          </p:cNvSpPr>
          <p:nvPr>
            <p:ph type="title"/>
          </p:nvPr>
        </p:nvSpPr>
        <p:spPr>
          <a:xfrm>
            <a:off x="581192" y="68961"/>
            <a:ext cx="11029616" cy="1188720"/>
          </a:xfrm>
        </p:spPr>
        <p:txBody>
          <a:bodyPr/>
          <a:lstStyle/>
          <a:p>
            <a:r>
              <a:rPr lang="en-US" dirty="0"/>
              <a:t>Major </a:t>
            </a:r>
            <a:r>
              <a:rPr lang="en-US" dirty="0" err="1"/>
              <a:t>ProblemS</a:t>
            </a:r>
            <a:r>
              <a:rPr lang="en-US" dirty="0"/>
              <a:t> with cloud computing</a:t>
            </a:r>
          </a:p>
        </p:txBody>
      </p:sp>
      <p:sp>
        <p:nvSpPr>
          <p:cNvPr id="3" name="Content Placeholder 2">
            <a:extLst>
              <a:ext uri="{FF2B5EF4-FFF2-40B4-BE49-F238E27FC236}">
                <a16:creationId xmlns:a16="http://schemas.microsoft.com/office/drawing/2014/main" id="{B055B4F8-062B-7C47-A257-0E4A982205B3}"/>
              </a:ext>
            </a:extLst>
          </p:cNvPr>
          <p:cNvSpPr>
            <a:spLocks noGrp="1"/>
          </p:cNvSpPr>
          <p:nvPr>
            <p:ph idx="1"/>
          </p:nvPr>
        </p:nvSpPr>
        <p:spPr>
          <a:xfrm>
            <a:off x="457624" y="824948"/>
            <a:ext cx="11029615" cy="4046318"/>
          </a:xfrm>
        </p:spPr>
        <p:txBody>
          <a:bodyPr/>
          <a:lstStyle/>
          <a:p>
            <a:pPr>
              <a:buFont typeface="Wingdings" pitchFamily="2" charset="2"/>
              <a:buChar char="q"/>
            </a:pPr>
            <a:r>
              <a:rPr lang="en-US" dirty="0"/>
              <a:t>Each organization we interact with must store our personal information in massive databases. These ‘silos’ become gold mines to hackers and toxic liabilities for anyone obligated to store the data.</a:t>
            </a:r>
          </a:p>
          <a:p>
            <a:pPr>
              <a:buFont typeface="Wingdings" pitchFamily="2" charset="2"/>
              <a:buChar char="q"/>
            </a:pPr>
            <a:r>
              <a:rPr lang="en-US" dirty="0"/>
              <a:t>People have hundreds of online personas at hundreds of organizations.</a:t>
            </a:r>
          </a:p>
          <a:p>
            <a:pPr>
              <a:buFont typeface="Wingdings" pitchFamily="2" charset="2"/>
              <a:buChar char="q"/>
            </a:pPr>
            <a:r>
              <a:rPr lang="en-US" dirty="0"/>
              <a:t>If you need to change your address or update a credit card, you need to deal with each of these hundreds of systems in turn.</a:t>
            </a:r>
          </a:p>
          <a:p>
            <a:pPr>
              <a:buFont typeface="Wingdings" pitchFamily="2" charset="2"/>
              <a:buChar char="q"/>
            </a:pPr>
            <a:r>
              <a:rPr lang="en-US" dirty="0"/>
              <a:t>People maintain many passwords to interact with many systems.</a:t>
            </a:r>
          </a:p>
          <a:p>
            <a:pPr>
              <a:buFont typeface="Wingdings" pitchFamily="2" charset="2"/>
              <a:buChar char="q"/>
            </a:pPr>
            <a:r>
              <a:rPr lang="en-US" dirty="0"/>
              <a:t>Password managers to the rescue.</a:t>
            </a:r>
            <a:br>
              <a:rPr lang="en-US" dirty="0"/>
            </a:br>
            <a:endParaRPr lang="en-US" dirty="0"/>
          </a:p>
        </p:txBody>
      </p:sp>
      <p:sp>
        <p:nvSpPr>
          <p:cNvPr id="4" name="Footer Placeholder 3">
            <a:extLst>
              <a:ext uri="{FF2B5EF4-FFF2-40B4-BE49-F238E27FC236}">
                <a16:creationId xmlns:a16="http://schemas.microsoft.com/office/drawing/2014/main" id="{985FEC8C-40BD-544B-B4D3-221CAB5908F8}"/>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pic>
        <p:nvPicPr>
          <p:cNvPr id="5" name="Picture 4">
            <a:extLst>
              <a:ext uri="{FF2B5EF4-FFF2-40B4-BE49-F238E27FC236}">
                <a16:creationId xmlns:a16="http://schemas.microsoft.com/office/drawing/2014/main" id="{A9F508C7-B12D-D342-B113-E19B99E9FD7E}"/>
              </a:ext>
            </a:extLst>
          </p:cNvPr>
          <p:cNvPicPr>
            <a:picLocks noChangeAspect="1"/>
          </p:cNvPicPr>
          <p:nvPr/>
        </p:nvPicPr>
        <p:blipFill>
          <a:blip r:embed="rId2"/>
          <a:stretch>
            <a:fillRect/>
          </a:stretch>
        </p:blipFill>
        <p:spPr>
          <a:xfrm>
            <a:off x="900640" y="4326989"/>
            <a:ext cx="2974546" cy="1552648"/>
          </a:xfrm>
          <a:prstGeom prst="rect">
            <a:avLst/>
          </a:prstGeom>
        </p:spPr>
      </p:pic>
    </p:spTree>
    <p:extLst>
      <p:ext uri="{BB962C8B-B14F-4D97-AF65-F5344CB8AC3E}">
        <p14:creationId xmlns:p14="http://schemas.microsoft.com/office/powerpoint/2010/main" val="41894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C4A28-E6DC-8F40-B0C8-1ECCD097CDD3}"/>
              </a:ext>
            </a:extLst>
          </p:cNvPr>
          <p:cNvSpPr>
            <a:spLocks noGrp="1"/>
          </p:cNvSpPr>
          <p:nvPr>
            <p:ph type="title"/>
          </p:nvPr>
        </p:nvSpPr>
        <p:spPr/>
        <p:txBody>
          <a:bodyPr/>
          <a:lstStyle/>
          <a:p>
            <a:r>
              <a:rPr lang="en-US" dirty="0"/>
              <a:t>SOVRIN</a:t>
            </a:r>
          </a:p>
        </p:txBody>
      </p:sp>
      <p:sp>
        <p:nvSpPr>
          <p:cNvPr id="3" name="Content Placeholder 2">
            <a:extLst>
              <a:ext uri="{FF2B5EF4-FFF2-40B4-BE49-F238E27FC236}">
                <a16:creationId xmlns:a16="http://schemas.microsoft.com/office/drawing/2014/main" id="{AA036CDA-1A62-8648-B715-501955C73EDE}"/>
              </a:ext>
            </a:extLst>
          </p:cNvPr>
          <p:cNvSpPr>
            <a:spLocks noGrp="1"/>
          </p:cNvSpPr>
          <p:nvPr>
            <p:ph idx="1"/>
          </p:nvPr>
        </p:nvSpPr>
        <p:spPr>
          <a:xfrm>
            <a:off x="272273" y="2534735"/>
            <a:ext cx="12109197" cy="4323265"/>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46CF9D3-9AC4-3543-AE4B-44E044792A62}"/>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TextBox 4">
            <a:extLst>
              <a:ext uri="{FF2B5EF4-FFF2-40B4-BE49-F238E27FC236}">
                <a16:creationId xmlns:a16="http://schemas.microsoft.com/office/drawing/2014/main" id="{FAE2C948-0CB2-FC4E-B3C1-EAECF159A086}"/>
              </a:ext>
            </a:extLst>
          </p:cNvPr>
          <p:cNvSpPr txBox="1"/>
          <p:nvPr/>
        </p:nvSpPr>
        <p:spPr>
          <a:xfrm>
            <a:off x="581192" y="2113005"/>
            <a:ext cx="8649484" cy="3785652"/>
          </a:xfrm>
          <a:prstGeom prst="rect">
            <a:avLst/>
          </a:prstGeom>
          <a:noFill/>
        </p:spPr>
        <p:txBody>
          <a:bodyPr wrap="none" rtlCol="0">
            <a:spAutoFit/>
          </a:bodyPr>
          <a:lstStyle/>
          <a:p>
            <a:r>
              <a:rPr lang="en-US" sz="2400" dirty="0" err="1"/>
              <a:t>Sovrin</a:t>
            </a:r>
            <a:r>
              <a:rPr lang="en-US" sz="2400" dirty="0"/>
              <a:t> builds “Verity” for the enterprise</a:t>
            </a:r>
          </a:p>
          <a:p>
            <a:r>
              <a:rPr lang="en-US" sz="2400" dirty="0" err="1"/>
              <a:t>Sovrin</a:t>
            </a:r>
            <a:r>
              <a:rPr lang="en-US" sz="2400" dirty="0"/>
              <a:t> builds </a:t>
            </a:r>
            <a:r>
              <a:rPr lang="en-US" sz="2400" dirty="0" err="1"/>
              <a:t>connect.me</a:t>
            </a:r>
            <a:r>
              <a:rPr lang="en-US" sz="2400" dirty="0"/>
              <a:t> - an app for Android and IOS.</a:t>
            </a:r>
          </a:p>
          <a:p>
            <a:r>
              <a:rPr lang="en-US" sz="2400" dirty="0"/>
              <a:t>Allows for you to store and verify credentials.</a:t>
            </a:r>
          </a:p>
          <a:p>
            <a:r>
              <a:rPr lang="en-US" sz="2400" dirty="0"/>
              <a:t>Allows for you to set up DID-based connections.</a:t>
            </a:r>
          </a:p>
          <a:p>
            <a:r>
              <a:rPr lang="en-US" sz="2400" dirty="0"/>
              <a:t>Expose bits of different credentials as a response to a proof request.</a:t>
            </a:r>
          </a:p>
          <a:p>
            <a:r>
              <a:rPr lang="en-US" sz="2400" dirty="0"/>
              <a:t>Visit </a:t>
            </a:r>
            <a:r>
              <a:rPr lang="en-US" sz="2400" dirty="0" err="1"/>
              <a:t>try.connect.me</a:t>
            </a:r>
            <a:r>
              <a:rPr lang="en-US" sz="2400" dirty="0"/>
              <a:t> to experience this with three organizations.</a:t>
            </a:r>
          </a:p>
          <a:p>
            <a:r>
              <a:rPr lang="en-US" sz="2400" dirty="0"/>
              <a:t>Experiment </a:t>
            </a:r>
            <a:r>
              <a:rPr lang="en-US" sz="2400" dirty="0" err="1"/>
              <a:t>withevernym.com</a:t>
            </a:r>
            <a:r>
              <a:rPr lang="en-US" sz="2400" dirty="0"/>
              <a:t>/early-access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2431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515B6-3A78-3044-8592-EB5022BB0852}"/>
              </a:ext>
            </a:extLst>
          </p:cNvPr>
          <p:cNvSpPr>
            <a:spLocks noGrp="1"/>
          </p:cNvSpPr>
          <p:nvPr>
            <p:ph type="title"/>
          </p:nvPr>
        </p:nvSpPr>
        <p:spPr/>
        <p:txBody>
          <a:bodyPr/>
          <a:lstStyle/>
          <a:p>
            <a:r>
              <a:rPr lang="en-US" cap="none" dirty="0"/>
              <a:t>INTRODUCING </a:t>
            </a:r>
            <a:r>
              <a:rPr lang="en-US" cap="none" dirty="0" err="1"/>
              <a:t>u</a:t>
            </a:r>
            <a:r>
              <a:rPr lang="en-US" dirty="0" err="1"/>
              <a:t>port</a:t>
            </a:r>
            <a:endParaRPr lang="en-US" dirty="0"/>
          </a:p>
        </p:txBody>
      </p:sp>
      <p:sp>
        <p:nvSpPr>
          <p:cNvPr id="3" name="Content Placeholder 2">
            <a:extLst>
              <a:ext uri="{FF2B5EF4-FFF2-40B4-BE49-F238E27FC236}">
                <a16:creationId xmlns:a16="http://schemas.microsoft.com/office/drawing/2014/main" id="{1958A06F-8394-1442-9359-093623876E34}"/>
              </a:ext>
            </a:extLst>
          </p:cNvPr>
          <p:cNvSpPr>
            <a:spLocks noGrp="1"/>
          </p:cNvSpPr>
          <p:nvPr>
            <p:ph idx="1"/>
          </p:nvPr>
        </p:nvSpPr>
        <p:spPr>
          <a:xfrm>
            <a:off x="389662" y="2177212"/>
            <a:ext cx="11029615" cy="3634486"/>
          </a:xfrm>
        </p:spPr>
        <p:txBody>
          <a:bodyPr>
            <a:noAutofit/>
          </a:bodyPr>
          <a:lstStyle/>
          <a:p>
            <a:r>
              <a:rPr lang="en-US" sz="1400" dirty="0"/>
              <a:t>Ethereum based</a:t>
            </a:r>
          </a:p>
          <a:p>
            <a:r>
              <a:rPr lang="en-US" sz="1400" dirty="0" err="1"/>
              <a:t>uPort's</a:t>
            </a:r>
            <a:r>
              <a:rPr lang="en-US" sz="1400" dirty="0"/>
              <a:t> open identity system allows users to register their own identity on Ethereum, send and request credentials, sign transactions, </a:t>
            </a:r>
          </a:p>
          <a:p>
            <a:pPr marL="0" indent="0">
              <a:buNone/>
            </a:pPr>
            <a:r>
              <a:rPr lang="en-US" sz="1400" dirty="0"/>
              <a:t>      and securely manage keys &amp; data.</a:t>
            </a:r>
          </a:p>
          <a:p>
            <a:r>
              <a:rPr lang="en-US" sz="1400" dirty="0"/>
              <a:t>See ERC 780 EIP (Ethereum Claims Registry) and ERC 1056 EIP (Lightweight Identity).</a:t>
            </a:r>
          </a:p>
          <a:p>
            <a:r>
              <a:rPr lang="en-US" sz="1400" dirty="0"/>
              <a:t>To verify the source of signed information, it’s essential anyone can lookup the corresponding public key i.e. via the Ethereum Claims Registry using a </a:t>
            </a:r>
            <a:r>
              <a:rPr lang="en-US" sz="1400" b="1" dirty="0"/>
              <a:t>decentralized identity resolver</a:t>
            </a:r>
            <a:r>
              <a:rPr lang="en-US" sz="1400" dirty="0"/>
              <a:t>.</a:t>
            </a:r>
          </a:p>
          <a:p>
            <a:r>
              <a:rPr lang="en-US" sz="1400" dirty="0"/>
              <a:t>The </a:t>
            </a:r>
            <a:r>
              <a:rPr lang="en-US" sz="1400" dirty="0" err="1"/>
              <a:t>uPort</a:t>
            </a:r>
            <a:r>
              <a:rPr lang="en-US" sz="1400" dirty="0"/>
              <a:t> </a:t>
            </a:r>
            <a:r>
              <a:rPr lang="en-US" sz="1400" dirty="0" err="1"/>
              <a:t>SimpleSigner</a:t>
            </a:r>
            <a:r>
              <a:rPr lang="en-US" sz="1400" dirty="0"/>
              <a:t> library allows trust anchors to privately sign attestations using the JSON Web Token (JWT) specification. By </a:t>
            </a:r>
          </a:p>
          <a:p>
            <a:pPr marL="0" indent="0">
              <a:buNone/>
            </a:pPr>
            <a:r>
              <a:rPr lang="en-US" sz="1400" dirty="0"/>
              <a:t>       using JWTs, instead of saving information on a public blockchain (ERC725) user’s private information can be kept confidential… </a:t>
            </a:r>
            <a:r>
              <a:rPr lang="en-US" sz="1400" b="1" dirty="0"/>
              <a:t>and private.</a:t>
            </a:r>
            <a:endParaRPr lang="en-US" sz="1400" dirty="0"/>
          </a:p>
          <a:p>
            <a:r>
              <a:rPr lang="en-US" sz="1400" dirty="0"/>
              <a:t>The first instance of blockchains disrupting an existing vertical is currency. Currency is valuable for a number of reasons, and one core reason is scarcity.  When you have an finite amount of something, it can be of value.</a:t>
            </a:r>
          </a:p>
          <a:p>
            <a:r>
              <a:rPr lang="en-US" sz="1400" dirty="0"/>
              <a:t>Anyone can easily generate a key-pair. In fact, that’s the feature that makes it</a:t>
            </a:r>
            <a:br>
              <a:rPr lang="en-US" sz="1400" dirty="0"/>
            </a:br>
            <a:r>
              <a:rPr lang="en-US" sz="1400" dirty="0"/>
              <a:t>self-sovereign — no third-party is required.</a:t>
            </a:r>
          </a:p>
        </p:txBody>
      </p:sp>
      <p:sp>
        <p:nvSpPr>
          <p:cNvPr id="4" name="Footer Placeholder 3">
            <a:extLst>
              <a:ext uri="{FF2B5EF4-FFF2-40B4-BE49-F238E27FC236}">
                <a16:creationId xmlns:a16="http://schemas.microsoft.com/office/drawing/2014/main" id="{3A8470B9-D72E-914D-87A2-3F70986C0DE4}"/>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347245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8AFF-1297-5042-B996-95190CCDF2A5}"/>
              </a:ext>
            </a:extLst>
          </p:cNvPr>
          <p:cNvSpPr>
            <a:spLocks noGrp="1"/>
          </p:cNvSpPr>
          <p:nvPr>
            <p:ph type="title"/>
          </p:nvPr>
        </p:nvSpPr>
        <p:spPr/>
        <p:txBody>
          <a:bodyPr/>
          <a:lstStyle/>
          <a:p>
            <a:r>
              <a:rPr lang="en-US" dirty="0"/>
              <a:t>Introducing </a:t>
            </a:r>
            <a:r>
              <a:rPr lang="en-US" dirty="0" err="1"/>
              <a:t>Veres</a:t>
            </a:r>
            <a:r>
              <a:rPr lang="en-US" dirty="0"/>
              <a:t> one</a:t>
            </a:r>
          </a:p>
        </p:txBody>
      </p:sp>
      <p:sp>
        <p:nvSpPr>
          <p:cNvPr id="3" name="Content Placeholder 2">
            <a:extLst>
              <a:ext uri="{FF2B5EF4-FFF2-40B4-BE49-F238E27FC236}">
                <a16:creationId xmlns:a16="http://schemas.microsoft.com/office/drawing/2014/main" id="{FE4E1121-FF8C-4343-BF85-2304420B982C}"/>
              </a:ext>
            </a:extLst>
          </p:cNvPr>
          <p:cNvSpPr>
            <a:spLocks noGrp="1"/>
          </p:cNvSpPr>
          <p:nvPr>
            <p:ph idx="1"/>
          </p:nvPr>
        </p:nvSpPr>
        <p:spPr>
          <a:xfrm>
            <a:off x="469982" y="1463534"/>
            <a:ext cx="11029615" cy="3634486"/>
          </a:xfrm>
        </p:spPr>
        <p:txBody>
          <a:bodyPr/>
          <a:lstStyle/>
          <a:p>
            <a:endParaRPr lang="en-US" dirty="0"/>
          </a:p>
          <a:p>
            <a:r>
              <a:rPr lang="en-US" dirty="0"/>
              <a:t>When you sign up with a website, you typically create a username and a password. The website asks you for this information so that it can start to associate data with you.</a:t>
            </a:r>
          </a:p>
          <a:p>
            <a:r>
              <a:rPr lang="en-US" dirty="0"/>
              <a:t>The identifiers and data, however, are locked away on the site; they are not portable.</a:t>
            </a:r>
          </a:p>
          <a:p>
            <a:r>
              <a:rPr lang="en-US" dirty="0"/>
              <a:t>You must rebuild your identity information -- your identifiers and data -- from scratch on many different websites.</a:t>
            </a:r>
          </a:p>
          <a:p>
            <a:r>
              <a:rPr lang="en-US" dirty="0"/>
              <a:t>The result is a strong economic incentive for large data warehousing companies to store and sell your information, often without your consent.</a:t>
            </a:r>
          </a:p>
        </p:txBody>
      </p:sp>
      <p:sp>
        <p:nvSpPr>
          <p:cNvPr id="4" name="Footer Placeholder 3">
            <a:extLst>
              <a:ext uri="{FF2B5EF4-FFF2-40B4-BE49-F238E27FC236}">
                <a16:creationId xmlns:a16="http://schemas.microsoft.com/office/drawing/2014/main" id="{A9701CE8-13D0-EC40-BB70-C906E796C269}"/>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67771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8AFF-1297-5042-B996-95190CCDF2A5}"/>
              </a:ext>
            </a:extLst>
          </p:cNvPr>
          <p:cNvSpPr>
            <a:spLocks noGrp="1"/>
          </p:cNvSpPr>
          <p:nvPr>
            <p:ph type="title"/>
          </p:nvPr>
        </p:nvSpPr>
        <p:spPr>
          <a:xfrm>
            <a:off x="581192" y="702156"/>
            <a:ext cx="11029616" cy="657087"/>
          </a:xfrm>
        </p:spPr>
        <p:txBody>
          <a:bodyPr/>
          <a:lstStyle/>
          <a:p>
            <a:r>
              <a:rPr lang="en-US" dirty="0" err="1"/>
              <a:t>Veres</a:t>
            </a:r>
            <a:r>
              <a:rPr lang="en-US" dirty="0"/>
              <a:t> one</a:t>
            </a:r>
          </a:p>
        </p:txBody>
      </p:sp>
      <p:sp>
        <p:nvSpPr>
          <p:cNvPr id="3" name="Content Placeholder 2">
            <a:extLst>
              <a:ext uri="{FF2B5EF4-FFF2-40B4-BE49-F238E27FC236}">
                <a16:creationId xmlns:a16="http://schemas.microsoft.com/office/drawing/2014/main" id="{FE4E1121-FF8C-4343-BF85-2304420B982C}"/>
              </a:ext>
            </a:extLst>
          </p:cNvPr>
          <p:cNvSpPr>
            <a:spLocks noGrp="1"/>
          </p:cNvSpPr>
          <p:nvPr>
            <p:ph idx="1"/>
          </p:nvPr>
        </p:nvSpPr>
        <p:spPr>
          <a:xfrm>
            <a:off x="581192" y="1359243"/>
            <a:ext cx="11029615" cy="4695568"/>
          </a:xfrm>
        </p:spPr>
        <p:txBody>
          <a:bodyPr>
            <a:normAutofit fontScale="92500" lnSpcReduction="20000"/>
          </a:bodyPr>
          <a:lstStyle/>
          <a:p>
            <a:r>
              <a:rPr lang="en-US" dirty="0"/>
              <a:t>The </a:t>
            </a:r>
            <a:r>
              <a:rPr lang="en-US" dirty="0" err="1"/>
              <a:t>Veres</a:t>
            </a:r>
            <a:r>
              <a:rPr lang="en-US" dirty="0"/>
              <a:t> One Blockchain is a fit-for-purpose blockchain built specifically for Decentralized Identifiers.</a:t>
            </a:r>
          </a:p>
          <a:p>
            <a:r>
              <a:rPr lang="en-US" b="1" dirty="0"/>
              <a:t>Public</a:t>
            </a:r>
            <a:r>
              <a:rPr lang="en-US" dirty="0"/>
              <a:t> - Anyone in the world may read and audit the entire contents of the ledger. </a:t>
            </a:r>
          </a:p>
          <a:p>
            <a:r>
              <a:rPr lang="en-US" b="1" dirty="0" err="1"/>
              <a:t>Permissionless</a:t>
            </a:r>
            <a:r>
              <a:rPr lang="en-US" dirty="0"/>
              <a:t> - Any person or organization in the world may create and control their identifiers.</a:t>
            </a:r>
          </a:p>
          <a:p>
            <a:r>
              <a:rPr lang="en-US" b="1" dirty="0"/>
              <a:t>Leaderless </a:t>
            </a:r>
            <a:r>
              <a:rPr lang="en-US" dirty="0"/>
              <a:t>- Blockchain consensus relies on leaderless elector collaboration, not proof of work, to determine when consensus has been finalized. Electors are selected dynamically to allow participants to join and leave the network and to ensure that there is no centralization or single point of failure for the ledger.</a:t>
            </a:r>
          </a:p>
          <a:p>
            <a:r>
              <a:rPr lang="en-US" b="1" dirty="0"/>
              <a:t>Based entirely on open standards and open specifications </a:t>
            </a:r>
            <a:r>
              <a:rPr lang="en-US" dirty="0"/>
              <a:t>- Broad implementation and interoperability can only be achieved if all aspects of the system are documented and standardized in a non-discriminatory, patent-free and royalty-free manner while ensuring that the creators and maintainers of the system are properly funded.</a:t>
            </a:r>
          </a:p>
          <a:p>
            <a:r>
              <a:rPr lang="en-US" b="1" dirty="0"/>
              <a:t>Entities</a:t>
            </a:r>
            <a:r>
              <a:rPr lang="en-US" dirty="0"/>
              <a:t> (people, organizations, and devices) use the Network to create and update decentralized identifiers and their associated metadata.</a:t>
            </a:r>
          </a:p>
          <a:p>
            <a:r>
              <a:rPr lang="en-US" dirty="0"/>
              <a:t>Entities may use the </a:t>
            </a:r>
            <a:r>
              <a:rPr lang="en-US" dirty="0" err="1"/>
              <a:t>Veres</a:t>
            </a:r>
            <a:r>
              <a:rPr lang="en-US" dirty="0"/>
              <a:t> One Network to create decentralized identifiers via software applications such as digital wallets. There are two mechanisms for creating Decentralized Identifiers on the Network. Both mechanisms require roughly $1 USD to perform, which is derived from the estimated cost of running the Network.</a:t>
            </a:r>
          </a:p>
          <a:p>
            <a:endParaRPr lang="en-US" dirty="0"/>
          </a:p>
        </p:txBody>
      </p:sp>
      <p:sp>
        <p:nvSpPr>
          <p:cNvPr id="4" name="Footer Placeholder 3">
            <a:extLst>
              <a:ext uri="{FF2B5EF4-FFF2-40B4-BE49-F238E27FC236}">
                <a16:creationId xmlns:a16="http://schemas.microsoft.com/office/drawing/2014/main" id="{A9701CE8-13D0-EC40-BB70-C906E796C269}"/>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6865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F6CF-7260-624A-9B63-DD2FA68DCDD9}"/>
              </a:ext>
            </a:extLst>
          </p:cNvPr>
          <p:cNvSpPr>
            <a:spLocks noGrp="1"/>
          </p:cNvSpPr>
          <p:nvPr>
            <p:ph type="title"/>
          </p:nvPr>
        </p:nvSpPr>
        <p:spPr/>
        <p:txBody>
          <a:bodyPr/>
          <a:lstStyle/>
          <a:p>
            <a:r>
              <a:rPr lang="en-US" dirty="0"/>
              <a:t>Introducing Identity Overlay Network (ION)</a:t>
            </a:r>
          </a:p>
        </p:txBody>
      </p:sp>
      <p:sp>
        <p:nvSpPr>
          <p:cNvPr id="3" name="Content Placeholder 2">
            <a:extLst>
              <a:ext uri="{FF2B5EF4-FFF2-40B4-BE49-F238E27FC236}">
                <a16:creationId xmlns:a16="http://schemas.microsoft.com/office/drawing/2014/main" id="{F2BBC822-1C29-E048-AAAA-1B483F7B9FAA}"/>
              </a:ext>
            </a:extLst>
          </p:cNvPr>
          <p:cNvSpPr>
            <a:spLocks noGrp="1"/>
          </p:cNvSpPr>
          <p:nvPr>
            <p:ph idx="1"/>
          </p:nvPr>
        </p:nvSpPr>
        <p:spPr>
          <a:xfrm>
            <a:off x="581192" y="1078963"/>
            <a:ext cx="11029615" cy="3634486"/>
          </a:xfrm>
        </p:spPr>
        <p:txBody>
          <a:bodyPr/>
          <a:lstStyle/>
          <a:p>
            <a:r>
              <a:rPr lang="en-US" b="1" dirty="0"/>
              <a:t>Microsoft: Today, we’re announcing an early preview of a </a:t>
            </a:r>
            <a:r>
              <a:rPr lang="en-US" b="1" dirty="0" err="1"/>
              <a:t>Sidetree</a:t>
            </a:r>
            <a:r>
              <a:rPr lang="en-US" b="1" dirty="0"/>
              <a:t>-based DID network, called </a:t>
            </a:r>
            <a:r>
              <a:rPr lang="en-US" b="1" u="sng" dirty="0">
                <a:hlinkClick r:id="rId2"/>
              </a:rPr>
              <a:t>ION</a:t>
            </a:r>
            <a:r>
              <a:rPr lang="en-US" b="1" dirty="0"/>
              <a:t> </a:t>
            </a:r>
            <a:r>
              <a:rPr lang="en-US" b="1" i="1" dirty="0"/>
              <a:t>(Identity Overlay Network)</a:t>
            </a:r>
            <a:r>
              <a:rPr lang="en-US" b="1" dirty="0"/>
              <a:t>, which runs atop the Bitcoin blockchain. May 2019</a:t>
            </a:r>
          </a:p>
          <a:p>
            <a:r>
              <a:rPr lang="en-US" dirty="0"/>
              <a:t>ION is based on an emerging set of open standards that we’ve developed working with many of our partners in the Decentralized Identity Foundation. This approach greatly improves the throughput of DID systems to achieve tens-of-thousands of operations per second.</a:t>
            </a:r>
          </a:p>
        </p:txBody>
      </p:sp>
      <p:sp>
        <p:nvSpPr>
          <p:cNvPr id="4" name="Footer Placeholder 3">
            <a:extLst>
              <a:ext uri="{FF2B5EF4-FFF2-40B4-BE49-F238E27FC236}">
                <a16:creationId xmlns:a16="http://schemas.microsoft.com/office/drawing/2014/main" id="{63F8AB3F-95E1-084F-A582-73A12AA18948}"/>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80402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EF20-AD95-5842-A5B4-12CDB6BFE11B}"/>
              </a:ext>
            </a:extLst>
          </p:cNvPr>
          <p:cNvSpPr>
            <a:spLocks noGrp="1"/>
          </p:cNvSpPr>
          <p:nvPr>
            <p:ph type="title"/>
          </p:nvPr>
        </p:nvSpPr>
        <p:spPr/>
        <p:txBody>
          <a:bodyPr/>
          <a:lstStyle/>
          <a:p>
            <a:r>
              <a:rPr lang="en-US" dirty="0"/>
              <a:t>Federated Identity</a:t>
            </a:r>
          </a:p>
        </p:txBody>
      </p:sp>
      <p:sp>
        <p:nvSpPr>
          <p:cNvPr id="4" name="Footer Placeholder 3">
            <a:extLst>
              <a:ext uri="{FF2B5EF4-FFF2-40B4-BE49-F238E27FC236}">
                <a16:creationId xmlns:a16="http://schemas.microsoft.com/office/drawing/2014/main" id="{9240AE37-740C-D44C-9AE5-371A75C0851B}"/>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Rectangle 4">
            <a:extLst>
              <a:ext uri="{FF2B5EF4-FFF2-40B4-BE49-F238E27FC236}">
                <a16:creationId xmlns:a16="http://schemas.microsoft.com/office/drawing/2014/main" id="{28B66BFC-DB34-A643-B542-ACA7856CB7A1}"/>
              </a:ext>
            </a:extLst>
          </p:cNvPr>
          <p:cNvSpPr/>
          <p:nvPr/>
        </p:nvSpPr>
        <p:spPr>
          <a:xfrm>
            <a:off x="4552122" y="2353752"/>
            <a:ext cx="21965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a:t>
            </a:r>
          </a:p>
        </p:txBody>
      </p:sp>
      <p:sp>
        <p:nvSpPr>
          <p:cNvPr id="6" name="Rectangle 5">
            <a:extLst>
              <a:ext uri="{FF2B5EF4-FFF2-40B4-BE49-F238E27FC236}">
                <a16:creationId xmlns:a16="http://schemas.microsoft.com/office/drawing/2014/main" id="{7CE33631-B7BB-A043-82F1-16BEE93175D1}"/>
              </a:ext>
            </a:extLst>
          </p:cNvPr>
          <p:cNvSpPr/>
          <p:nvPr/>
        </p:nvSpPr>
        <p:spPr>
          <a:xfrm>
            <a:off x="1843249" y="3973212"/>
            <a:ext cx="21965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Facebook</a:t>
            </a:r>
          </a:p>
        </p:txBody>
      </p:sp>
      <p:sp>
        <p:nvSpPr>
          <p:cNvPr id="7" name="Rectangle 6">
            <a:extLst>
              <a:ext uri="{FF2B5EF4-FFF2-40B4-BE49-F238E27FC236}">
                <a16:creationId xmlns:a16="http://schemas.microsoft.com/office/drawing/2014/main" id="{5E7F894E-B1D7-8549-B81A-D370E1C61311}"/>
              </a:ext>
            </a:extLst>
          </p:cNvPr>
          <p:cNvSpPr/>
          <p:nvPr/>
        </p:nvSpPr>
        <p:spPr>
          <a:xfrm>
            <a:off x="7666383" y="3973212"/>
            <a:ext cx="21965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Dating Site</a:t>
            </a:r>
          </a:p>
        </p:txBody>
      </p:sp>
      <p:cxnSp>
        <p:nvCxnSpPr>
          <p:cNvPr id="9" name="Straight Arrow Connector 8">
            <a:extLst>
              <a:ext uri="{FF2B5EF4-FFF2-40B4-BE49-F238E27FC236}">
                <a16:creationId xmlns:a16="http://schemas.microsoft.com/office/drawing/2014/main" id="{A67251EB-7464-BC4D-8AF7-B4F72D1E597A}"/>
              </a:ext>
            </a:extLst>
          </p:cNvPr>
          <p:cNvCxnSpPr>
            <a:stCxn id="5" idx="3"/>
            <a:endCxn id="7" idx="0"/>
          </p:cNvCxnSpPr>
          <p:nvPr/>
        </p:nvCxnSpPr>
        <p:spPr>
          <a:xfrm>
            <a:off x="6748670" y="2850709"/>
            <a:ext cx="2015987" cy="1122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694224-CDAA-DD4D-B475-51F25F7C537C}"/>
              </a:ext>
            </a:extLst>
          </p:cNvPr>
          <p:cNvSpPr txBox="1"/>
          <p:nvPr/>
        </p:nvSpPr>
        <p:spPr>
          <a:xfrm>
            <a:off x="7666383" y="3120887"/>
            <a:ext cx="311304" cy="369332"/>
          </a:xfrm>
          <a:prstGeom prst="rect">
            <a:avLst/>
          </a:prstGeom>
          <a:noFill/>
        </p:spPr>
        <p:txBody>
          <a:bodyPr wrap="none" rtlCol="0">
            <a:spAutoFit/>
          </a:bodyPr>
          <a:lstStyle/>
          <a:p>
            <a:r>
              <a:rPr lang="en-US" dirty="0"/>
              <a:t>1</a:t>
            </a:r>
          </a:p>
        </p:txBody>
      </p:sp>
      <p:cxnSp>
        <p:nvCxnSpPr>
          <p:cNvPr id="11" name="Straight Arrow Connector 10">
            <a:extLst>
              <a:ext uri="{FF2B5EF4-FFF2-40B4-BE49-F238E27FC236}">
                <a16:creationId xmlns:a16="http://schemas.microsoft.com/office/drawing/2014/main" id="{88FD4A28-775D-644F-9CB4-C31F8A4EB69E}"/>
              </a:ext>
            </a:extLst>
          </p:cNvPr>
          <p:cNvCxnSpPr>
            <a:cxnSpLocks/>
            <a:endCxn id="6" idx="3"/>
          </p:cNvCxnSpPr>
          <p:nvPr/>
        </p:nvCxnSpPr>
        <p:spPr>
          <a:xfrm flipH="1" flipV="1">
            <a:off x="4039797" y="4470169"/>
            <a:ext cx="3626586" cy="154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4545B5-94F4-AB4E-A4A3-FA99AE882130}"/>
              </a:ext>
            </a:extLst>
          </p:cNvPr>
          <p:cNvSpPr txBox="1"/>
          <p:nvPr/>
        </p:nvSpPr>
        <p:spPr>
          <a:xfrm>
            <a:off x="5526157" y="4313583"/>
            <a:ext cx="311304" cy="369332"/>
          </a:xfrm>
          <a:prstGeom prst="rect">
            <a:avLst/>
          </a:prstGeom>
          <a:noFill/>
        </p:spPr>
        <p:txBody>
          <a:bodyPr wrap="none" rtlCol="0">
            <a:spAutoFit/>
          </a:bodyPr>
          <a:lstStyle/>
          <a:p>
            <a:r>
              <a:rPr lang="en-US" dirty="0"/>
              <a:t>2</a:t>
            </a:r>
          </a:p>
        </p:txBody>
      </p:sp>
      <p:cxnSp>
        <p:nvCxnSpPr>
          <p:cNvPr id="14" name="Straight Arrow Connector 13">
            <a:extLst>
              <a:ext uri="{FF2B5EF4-FFF2-40B4-BE49-F238E27FC236}">
                <a16:creationId xmlns:a16="http://schemas.microsoft.com/office/drawing/2014/main" id="{11CE61B2-BD61-AC4E-BCDF-9F90A08C4006}"/>
              </a:ext>
            </a:extLst>
          </p:cNvPr>
          <p:cNvCxnSpPr>
            <a:cxnSpLocks/>
            <a:stCxn id="6" idx="0"/>
            <a:endCxn id="5" idx="1"/>
          </p:cNvCxnSpPr>
          <p:nvPr/>
        </p:nvCxnSpPr>
        <p:spPr>
          <a:xfrm flipV="1">
            <a:off x="2941523" y="2850709"/>
            <a:ext cx="1610599" cy="1122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54121EC-3CD7-F84B-AA1D-000B44B324F8}"/>
              </a:ext>
            </a:extLst>
          </p:cNvPr>
          <p:cNvSpPr txBox="1"/>
          <p:nvPr/>
        </p:nvSpPr>
        <p:spPr>
          <a:xfrm>
            <a:off x="3528391" y="3305553"/>
            <a:ext cx="311304" cy="369332"/>
          </a:xfrm>
          <a:prstGeom prst="rect">
            <a:avLst/>
          </a:prstGeom>
          <a:noFill/>
        </p:spPr>
        <p:txBody>
          <a:bodyPr wrap="none" rtlCol="0">
            <a:spAutoFit/>
          </a:bodyPr>
          <a:lstStyle/>
          <a:p>
            <a:r>
              <a:rPr lang="en-US" dirty="0"/>
              <a:t>3</a:t>
            </a:r>
          </a:p>
        </p:txBody>
      </p:sp>
      <p:cxnSp>
        <p:nvCxnSpPr>
          <p:cNvPr id="19" name="Straight Arrow Connector 18">
            <a:extLst>
              <a:ext uri="{FF2B5EF4-FFF2-40B4-BE49-F238E27FC236}">
                <a16:creationId xmlns:a16="http://schemas.microsoft.com/office/drawing/2014/main" id="{BC46BCB9-ED3E-804A-A2A9-C2A9FD4D5655}"/>
              </a:ext>
            </a:extLst>
          </p:cNvPr>
          <p:cNvCxnSpPr>
            <a:cxnSpLocks/>
          </p:cNvCxnSpPr>
          <p:nvPr/>
        </p:nvCxnSpPr>
        <p:spPr>
          <a:xfrm flipH="1">
            <a:off x="3569467" y="3262797"/>
            <a:ext cx="956151" cy="693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FB7E6FE-40EF-4741-823E-F41DDD615FD7}"/>
              </a:ext>
            </a:extLst>
          </p:cNvPr>
          <p:cNvSpPr txBox="1"/>
          <p:nvPr/>
        </p:nvSpPr>
        <p:spPr>
          <a:xfrm>
            <a:off x="4027004" y="3448788"/>
            <a:ext cx="311304" cy="369332"/>
          </a:xfrm>
          <a:prstGeom prst="rect">
            <a:avLst/>
          </a:prstGeom>
          <a:noFill/>
        </p:spPr>
        <p:txBody>
          <a:bodyPr wrap="none" rtlCol="0">
            <a:spAutoFit/>
          </a:bodyPr>
          <a:lstStyle/>
          <a:p>
            <a:r>
              <a:rPr lang="en-US" dirty="0"/>
              <a:t>4</a:t>
            </a:r>
          </a:p>
        </p:txBody>
      </p:sp>
      <p:cxnSp>
        <p:nvCxnSpPr>
          <p:cNvPr id="22" name="Straight Arrow Connector 21">
            <a:extLst>
              <a:ext uri="{FF2B5EF4-FFF2-40B4-BE49-F238E27FC236}">
                <a16:creationId xmlns:a16="http://schemas.microsoft.com/office/drawing/2014/main" id="{B819B1EA-0B81-3340-97B7-65FF6CE0797E}"/>
              </a:ext>
            </a:extLst>
          </p:cNvPr>
          <p:cNvCxnSpPr>
            <a:cxnSpLocks/>
          </p:cNvCxnSpPr>
          <p:nvPr/>
        </p:nvCxnSpPr>
        <p:spPr>
          <a:xfrm>
            <a:off x="4047542" y="4673849"/>
            <a:ext cx="3618841" cy="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D38B4C6-E276-E142-9947-A280444AAC3B}"/>
              </a:ext>
            </a:extLst>
          </p:cNvPr>
          <p:cNvSpPr txBox="1"/>
          <p:nvPr/>
        </p:nvSpPr>
        <p:spPr>
          <a:xfrm>
            <a:off x="5519975" y="4687642"/>
            <a:ext cx="311304" cy="369332"/>
          </a:xfrm>
          <a:prstGeom prst="rect">
            <a:avLst/>
          </a:prstGeom>
          <a:noFill/>
        </p:spPr>
        <p:txBody>
          <a:bodyPr wrap="none" rtlCol="0">
            <a:spAutoFit/>
          </a:bodyPr>
          <a:lstStyle/>
          <a:p>
            <a:r>
              <a:rPr lang="en-US" dirty="0"/>
              <a:t>5</a:t>
            </a:r>
          </a:p>
        </p:txBody>
      </p:sp>
      <p:sp>
        <p:nvSpPr>
          <p:cNvPr id="26" name="TextBox 25">
            <a:extLst>
              <a:ext uri="{FF2B5EF4-FFF2-40B4-BE49-F238E27FC236}">
                <a16:creationId xmlns:a16="http://schemas.microsoft.com/office/drawing/2014/main" id="{1C5448B2-0D4F-AB46-A5DB-C7A8AA418C98}"/>
              </a:ext>
            </a:extLst>
          </p:cNvPr>
          <p:cNvSpPr txBox="1"/>
          <p:nvPr/>
        </p:nvSpPr>
        <p:spPr>
          <a:xfrm>
            <a:off x="9760226" y="1659835"/>
            <a:ext cx="2510174" cy="2031325"/>
          </a:xfrm>
          <a:prstGeom prst="rect">
            <a:avLst/>
          </a:prstGeom>
          <a:noFill/>
        </p:spPr>
        <p:txBody>
          <a:bodyPr wrap="none" rtlCol="0">
            <a:spAutoFit/>
          </a:bodyPr>
          <a:lstStyle/>
          <a:p>
            <a:r>
              <a:rPr lang="en-US" dirty="0"/>
              <a:t>Concerns:</a:t>
            </a:r>
          </a:p>
          <a:p>
            <a:r>
              <a:rPr lang="en-US" dirty="0"/>
              <a:t>Controlled by others</a:t>
            </a:r>
          </a:p>
          <a:p>
            <a:r>
              <a:rPr lang="en-US" dirty="0"/>
              <a:t>Surveillance</a:t>
            </a:r>
          </a:p>
          <a:p>
            <a:r>
              <a:rPr lang="en-US" dirty="0"/>
              <a:t>Censorship</a:t>
            </a:r>
          </a:p>
          <a:p>
            <a:r>
              <a:rPr lang="en-US" dirty="0"/>
              <a:t>Only low impact use case</a:t>
            </a:r>
          </a:p>
          <a:p>
            <a:r>
              <a:rPr lang="en-US" dirty="0"/>
              <a:t>e.g. Not healthcare</a:t>
            </a:r>
          </a:p>
          <a:p>
            <a:endParaRPr lang="en-US" dirty="0"/>
          </a:p>
        </p:txBody>
      </p:sp>
    </p:spTree>
    <p:extLst>
      <p:ext uri="{BB962C8B-B14F-4D97-AF65-F5344CB8AC3E}">
        <p14:creationId xmlns:p14="http://schemas.microsoft.com/office/powerpoint/2010/main" val="119598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EF20-AD95-5842-A5B4-12CDB6BFE11B}"/>
              </a:ext>
            </a:extLst>
          </p:cNvPr>
          <p:cNvSpPr>
            <a:spLocks noGrp="1"/>
          </p:cNvSpPr>
          <p:nvPr>
            <p:ph type="title"/>
          </p:nvPr>
        </p:nvSpPr>
        <p:spPr/>
        <p:txBody>
          <a:bodyPr/>
          <a:lstStyle/>
          <a:p>
            <a:r>
              <a:rPr lang="en-US" dirty="0"/>
              <a:t>Self-sovereign Identity</a:t>
            </a:r>
          </a:p>
        </p:txBody>
      </p:sp>
      <p:sp>
        <p:nvSpPr>
          <p:cNvPr id="4" name="Footer Placeholder 3">
            <a:extLst>
              <a:ext uri="{FF2B5EF4-FFF2-40B4-BE49-F238E27FC236}">
                <a16:creationId xmlns:a16="http://schemas.microsoft.com/office/drawing/2014/main" id="{9240AE37-740C-D44C-9AE5-371A75C0851B}"/>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Rectangle 4">
            <a:extLst>
              <a:ext uri="{FF2B5EF4-FFF2-40B4-BE49-F238E27FC236}">
                <a16:creationId xmlns:a16="http://schemas.microsoft.com/office/drawing/2014/main" id="{28B66BFC-DB34-A643-B542-ACA7856CB7A1}"/>
              </a:ext>
            </a:extLst>
          </p:cNvPr>
          <p:cNvSpPr/>
          <p:nvPr/>
        </p:nvSpPr>
        <p:spPr>
          <a:xfrm>
            <a:off x="4452731" y="3816626"/>
            <a:ext cx="21965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Alice</a:t>
            </a:r>
          </a:p>
        </p:txBody>
      </p:sp>
      <p:sp>
        <p:nvSpPr>
          <p:cNvPr id="6" name="Rectangle 5">
            <a:extLst>
              <a:ext uri="{FF2B5EF4-FFF2-40B4-BE49-F238E27FC236}">
                <a16:creationId xmlns:a16="http://schemas.microsoft.com/office/drawing/2014/main" id="{7CE33631-B7BB-A043-82F1-16BEE93175D1}"/>
              </a:ext>
            </a:extLst>
          </p:cNvPr>
          <p:cNvSpPr/>
          <p:nvPr/>
        </p:nvSpPr>
        <p:spPr>
          <a:xfrm>
            <a:off x="670433" y="3816626"/>
            <a:ext cx="21965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DMV</a:t>
            </a:r>
          </a:p>
        </p:txBody>
      </p:sp>
      <p:sp>
        <p:nvSpPr>
          <p:cNvPr id="7" name="Rectangle 6">
            <a:extLst>
              <a:ext uri="{FF2B5EF4-FFF2-40B4-BE49-F238E27FC236}">
                <a16:creationId xmlns:a16="http://schemas.microsoft.com/office/drawing/2014/main" id="{5E7F894E-B1D7-8549-B81A-D370E1C61311}"/>
              </a:ext>
            </a:extLst>
          </p:cNvPr>
          <p:cNvSpPr/>
          <p:nvPr/>
        </p:nvSpPr>
        <p:spPr>
          <a:xfrm>
            <a:off x="8948531" y="3816626"/>
            <a:ext cx="21965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Tavern</a:t>
            </a:r>
          </a:p>
        </p:txBody>
      </p:sp>
      <p:cxnSp>
        <p:nvCxnSpPr>
          <p:cNvPr id="12" name="Straight Arrow Connector 11">
            <a:extLst>
              <a:ext uri="{FF2B5EF4-FFF2-40B4-BE49-F238E27FC236}">
                <a16:creationId xmlns:a16="http://schemas.microsoft.com/office/drawing/2014/main" id="{1CE41979-9085-A641-9898-988432D97D12}"/>
              </a:ext>
            </a:extLst>
          </p:cNvPr>
          <p:cNvCxnSpPr>
            <a:cxnSpLocks/>
          </p:cNvCxnSpPr>
          <p:nvPr/>
        </p:nvCxnSpPr>
        <p:spPr>
          <a:xfrm flipH="1">
            <a:off x="2866981" y="4075043"/>
            <a:ext cx="1585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210319-60DD-FF49-85EA-DC30B82134DC}"/>
              </a:ext>
            </a:extLst>
          </p:cNvPr>
          <p:cNvCxnSpPr>
            <a:cxnSpLocks/>
            <a:stCxn id="6" idx="3"/>
            <a:endCxn id="5" idx="1"/>
          </p:cNvCxnSpPr>
          <p:nvPr/>
        </p:nvCxnSpPr>
        <p:spPr>
          <a:xfrm>
            <a:off x="2866981" y="4313583"/>
            <a:ext cx="1585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31875B9-A2A0-E049-A1C2-C879B6F8BB95}"/>
              </a:ext>
            </a:extLst>
          </p:cNvPr>
          <p:cNvCxnSpPr>
            <a:cxnSpLocks/>
          </p:cNvCxnSpPr>
          <p:nvPr/>
        </p:nvCxnSpPr>
        <p:spPr>
          <a:xfrm>
            <a:off x="6649279" y="3981329"/>
            <a:ext cx="22992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2DE9445-BA8B-854C-B255-B45FCD5523BB}"/>
              </a:ext>
            </a:extLst>
          </p:cNvPr>
          <p:cNvSpPr txBox="1"/>
          <p:nvPr/>
        </p:nvSpPr>
        <p:spPr>
          <a:xfrm>
            <a:off x="3369365" y="3816626"/>
            <a:ext cx="311304" cy="369332"/>
          </a:xfrm>
          <a:prstGeom prst="rect">
            <a:avLst/>
          </a:prstGeom>
          <a:noFill/>
        </p:spPr>
        <p:txBody>
          <a:bodyPr wrap="none" rtlCol="0">
            <a:spAutoFit/>
          </a:bodyPr>
          <a:lstStyle/>
          <a:p>
            <a:r>
              <a:rPr lang="en-US" dirty="0"/>
              <a:t>1</a:t>
            </a:r>
          </a:p>
        </p:txBody>
      </p:sp>
      <p:sp>
        <p:nvSpPr>
          <p:cNvPr id="31" name="TextBox 30">
            <a:extLst>
              <a:ext uri="{FF2B5EF4-FFF2-40B4-BE49-F238E27FC236}">
                <a16:creationId xmlns:a16="http://schemas.microsoft.com/office/drawing/2014/main" id="{D362DBA3-4D47-8444-B9A2-54566709C012}"/>
              </a:ext>
            </a:extLst>
          </p:cNvPr>
          <p:cNvSpPr txBox="1"/>
          <p:nvPr/>
        </p:nvSpPr>
        <p:spPr>
          <a:xfrm>
            <a:off x="3367586" y="4313582"/>
            <a:ext cx="311304" cy="369332"/>
          </a:xfrm>
          <a:prstGeom prst="rect">
            <a:avLst/>
          </a:prstGeom>
          <a:noFill/>
        </p:spPr>
        <p:txBody>
          <a:bodyPr wrap="none" rtlCol="0">
            <a:spAutoFit/>
          </a:bodyPr>
          <a:lstStyle/>
          <a:p>
            <a:r>
              <a:rPr lang="en-US" dirty="0"/>
              <a:t>2</a:t>
            </a:r>
          </a:p>
        </p:txBody>
      </p:sp>
      <p:sp>
        <p:nvSpPr>
          <p:cNvPr id="32" name="TextBox 31">
            <a:extLst>
              <a:ext uri="{FF2B5EF4-FFF2-40B4-BE49-F238E27FC236}">
                <a16:creationId xmlns:a16="http://schemas.microsoft.com/office/drawing/2014/main" id="{7F09BB24-E9C9-E84C-BD9C-35DB34A50F6B}"/>
              </a:ext>
            </a:extLst>
          </p:cNvPr>
          <p:cNvSpPr txBox="1"/>
          <p:nvPr/>
        </p:nvSpPr>
        <p:spPr>
          <a:xfrm>
            <a:off x="7573617" y="4075043"/>
            <a:ext cx="311304" cy="369332"/>
          </a:xfrm>
          <a:prstGeom prst="rect">
            <a:avLst/>
          </a:prstGeom>
          <a:noFill/>
        </p:spPr>
        <p:txBody>
          <a:bodyPr wrap="none" rtlCol="0">
            <a:spAutoFit/>
          </a:bodyPr>
          <a:lstStyle/>
          <a:p>
            <a:r>
              <a:rPr lang="en-US" dirty="0"/>
              <a:t>3</a:t>
            </a:r>
          </a:p>
        </p:txBody>
      </p:sp>
      <p:sp>
        <p:nvSpPr>
          <p:cNvPr id="36" name="TextBox 35">
            <a:extLst>
              <a:ext uri="{FF2B5EF4-FFF2-40B4-BE49-F238E27FC236}">
                <a16:creationId xmlns:a16="http://schemas.microsoft.com/office/drawing/2014/main" id="{49FF481B-ACCE-354C-883A-1E0B3234C3F4}"/>
              </a:ext>
            </a:extLst>
          </p:cNvPr>
          <p:cNvSpPr txBox="1"/>
          <p:nvPr/>
        </p:nvSpPr>
        <p:spPr>
          <a:xfrm>
            <a:off x="3678890" y="5267739"/>
            <a:ext cx="1151277" cy="369332"/>
          </a:xfrm>
          <a:prstGeom prst="rect">
            <a:avLst/>
          </a:prstGeom>
          <a:noFill/>
        </p:spPr>
        <p:txBody>
          <a:bodyPr wrap="none" rtlCol="0">
            <a:spAutoFit/>
          </a:bodyPr>
          <a:lstStyle/>
          <a:p>
            <a:r>
              <a:rPr lang="en-US" dirty="0"/>
              <a:t>Credential</a:t>
            </a:r>
          </a:p>
        </p:txBody>
      </p:sp>
      <p:cxnSp>
        <p:nvCxnSpPr>
          <p:cNvPr id="38" name="Straight Arrow Connector 37">
            <a:extLst>
              <a:ext uri="{FF2B5EF4-FFF2-40B4-BE49-F238E27FC236}">
                <a16:creationId xmlns:a16="http://schemas.microsoft.com/office/drawing/2014/main" id="{04A61453-91D2-A340-8D6C-9445C6E56659}"/>
              </a:ext>
            </a:extLst>
          </p:cNvPr>
          <p:cNvCxnSpPr/>
          <p:nvPr/>
        </p:nvCxnSpPr>
        <p:spPr>
          <a:xfrm flipV="1">
            <a:off x="4039797" y="4444375"/>
            <a:ext cx="0" cy="82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666417C-A956-0F4A-BB67-C2C3100266E6}"/>
              </a:ext>
            </a:extLst>
          </p:cNvPr>
          <p:cNvCxnSpPr/>
          <p:nvPr/>
        </p:nvCxnSpPr>
        <p:spPr>
          <a:xfrm flipV="1">
            <a:off x="7496286" y="4313582"/>
            <a:ext cx="0" cy="82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9A4AFB8D-D79E-B84B-9F6C-A7501E709EAA}"/>
              </a:ext>
            </a:extLst>
          </p:cNvPr>
          <p:cNvSpPr txBox="1"/>
          <p:nvPr/>
        </p:nvSpPr>
        <p:spPr>
          <a:xfrm>
            <a:off x="7084056" y="5267739"/>
            <a:ext cx="1151277" cy="646331"/>
          </a:xfrm>
          <a:prstGeom prst="rect">
            <a:avLst/>
          </a:prstGeom>
          <a:noFill/>
        </p:spPr>
        <p:txBody>
          <a:bodyPr wrap="none" rtlCol="0">
            <a:spAutoFit/>
          </a:bodyPr>
          <a:lstStyle/>
          <a:p>
            <a:r>
              <a:rPr lang="en-US" dirty="0"/>
              <a:t>Credential</a:t>
            </a:r>
          </a:p>
          <a:p>
            <a:endParaRPr lang="en-US" dirty="0"/>
          </a:p>
        </p:txBody>
      </p:sp>
    </p:spTree>
    <p:extLst>
      <p:ext uri="{BB962C8B-B14F-4D97-AF65-F5344CB8AC3E}">
        <p14:creationId xmlns:p14="http://schemas.microsoft.com/office/powerpoint/2010/main" val="105425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7D30221-6C26-254B-87AF-7934940DE070}"/>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6" name="TextBox 5">
            <a:extLst>
              <a:ext uri="{FF2B5EF4-FFF2-40B4-BE49-F238E27FC236}">
                <a16:creationId xmlns:a16="http://schemas.microsoft.com/office/drawing/2014/main" id="{DACE39A1-C162-3F49-ACD3-3CF63FD1B5BE}"/>
              </a:ext>
            </a:extLst>
          </p:cNvPr>
          <p:cNvSpPr txBox="1"/>
          <p:nvPr/>
        </p:nvSpPr>
        <p:spPr>
          <a:xfrm>
            <a:off x="805069" y="1152939"/>
            <a:ext cx="11022496" cy="2908489"/>
          </a:xfrm>
          <a:prstGeom prst="rect">
            <a:avLst/>
          </a:prstGeom>
          <a:noFill/>
        </p:spPr>
        <p:txBody>
          <a:bodyPr wrap="square" rtlCol="0">
            <a:spAutoFit/>
          </a:bodyPr>
          <a:lstStyle/>
          <a:p>
            <a:pPr fontAlgn="base"/>
            <a:r>
              <a:rPr lang="en-US" sz="3200" dirty="0"/>
              <a:t>Siloed identity also leaves serious problems for organizations</a:t>
            </a:r>
          </a:p>
          <a:p>
            <a:pPr fontAlgn="base"/>
            <a:endParaRPr lang="en-US" sz="1900" dirty="0"/>
          </a:p>
          <a:p>
            <a:pPr marL="342900" indent="-342900" fontAlgn="base">
              <a:buFont typeface="Arial" panose="020B0604020202020204" pitchFamily="34" charset="0"/>
              <a:buChar char="•"/>
            </a:pPr>
            <a:r>
              <a:rPr lang="en-US" sz="1900" dirty="0"/>
              <a:t>Expensive in terms of fraud related expenses</a:t>
            </a:r>
          </a:p>
          <a:p>
            <a:pPr marL="342900" indent="-342900" fontAlgn="base">
              <a:buFont typeface="Arial" panose="020B0604020202020204" pitchFamily="34" charset="0"/>
              <a:buChar char="•"/>
            </a:pPr>
            <a:r>
              <a:rPr lang="en-US" sz="1900" dirty="0"/>
              <a:t>Organizations are forced to become identity providers and security experts</a:t>
            </a:r>
          </a:p>
          <a:p>
            <a:pPr marL="342900" indent="-342900" fontAlgn="base">
              <a:buFont typeface="Arial" panose="020B0604020202020204" pitchFamily="34" charset="0"/>
              <a:buChar char="•"/>
            </a:pPr>
            <a:r>
              <a:rPr lang="en-US" sz="1900" dirty="0"/>
              <a:t>Data breaches cause embarrassment and loss of trust</a:t>
            </a:r>
          </a:p>
          <a:p>
            <a:pPr marL="342900" indent="-342900" fontAlgn="base">
              <a:buFont typeface="Arial" panose="020B0604020202020204" pitchFamily="34" charset="0"/>
              <a:buChar char="•"/>
            </a:pPr>
            <a:r>
              <a:rPr lang="en-US" sz="1900" dirty="0"/>
              <a:t>Greater security may reduce the quality of user experience</a:t>
            </a:r>
          </a:p>
          <a:p>
            <a:pPr marL="342900" indent="-342900" fontAlgn="base">
              <a:buFont typeface="Arial" panose="020B0604020202020204" pitchFamily="34" charset="0"/>
              <a:buChar char="•"/>
            </a:pPr>
            <a:r>
              <a:rPr lang="en-US" sz="1900" dirty="0"/>
              <a:t>Compliance is an issue (KYC/AML, HIPAA, GDPR)</a:t>
            </a:r>
          </a:p>
          <a:p>
            <a:pPr marL="342900" indent="-342900" fontAlgn="base">
              <a:buFont typeface="Arial" panose="020B0604020202020204" pitchFamily="34" charset="0"/>
              <a:buChar char="•"/>
            </a:pPr>
            <a:r>
              <a:rPr lang="en-US" sz="1900" dirty="0"/>
              <a:t>Billions of dollars in fines levied annually</a:t>
            </a:r>
          </a:p>
          <a:p>
            <a:endParaRPr lang="en-US" dirty="0"/>
          </a:p>
        </p:txBody>
      </p:sp>
    </p:spTree>
    <p:extLst>
      <p:ext uri="{BB962C8B-B14F-4D97-AF65-F5344CB8AC3E}">
        <p14:creationId xmlns:p14="http://schemas.microsoft.com/office/powerpoint/2010/main" val="296655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3D47-F59C-104E-B935-4E2006420019}"/>
              </a:ext>
            </a:extLst>
          </p:cNvPr>
          <p:cNvSpPr>
            <a:spLocks noGrp="1"/>
          </p:cNvSpPr>
          <p:nvPr>
            <p:ph type="title"/>
          </p:nvPr>
        </p:nvSpPr>
        <p:spPr/>
        <p:txBody>
          <a:bodyPr/>
          <a:lstStyle/>
          <a:p>
            <a:r>
              <a:rPr lang="en-US" dirty="0"/>
              <a:t>we already use Self-sovereign identity </a:t>
            </a:r>
            <a:r>
              <a:rPr lang="en-US" dirty="0">
                <a:solidFill>
                  <a:srgbClr val="FF0000"/>
                </a:solidFill>
              </a:rPr>
              <a:t>Offline</a:t>
            </a:r>
          </a:p>
        </p:txBody>
      </p:sp>
      <p:sp>
        <p:nvSpPr>
          <p:cNvPr id="3" name="Content Placeholder 2">
            <a:extLst>
              <a:ext uri="{FF2B5EF4-FFF2-40B4-BE49-F238E27FC236}">
                <a16:creationId xmlns:a16="http://schemas.microsoft.com/office/drawing/2014/main" id="{441D856B-1F02-6A4A-BF7B-A3D285AC3AC2}"/>
              </a:ext>
            </a:extLst>
          </p:cNvPr>
          <p:cNvSpPr>
            <a:spLocks noGrp="1"/>
          </p:cNvSpPr>
          <p:nvPr>
            <p:ph idx="1"/>
          </p:nvPr>
        </p:nvSpPr>
        <p:spPr>
          <a:xfrm>
            <a:off x="581192" y="2340864"/>
            <a:ext cx="11029615" cy="4083050"/>
          </a:xfrm>
        </p:spPr>
        <p:txBody>
          <a:bodyPr>
            <a:normAutofit fontScale="92500" lnSpcReduction="20000"/>
          </a:bodyPr>
          <a:lstStyle/>
          <a:p>
            <a:pPr marL="0" indent="0">
              <a:buNone/>
            </a:pPr>
            <a:r>
              <a:rPr lang="en-US" dirty="0"/>
              <a:t>An </a:t>
            </a:r>
            <a:r>
              <a:rPr lang="en-US" dirty="0">
                <a:solidFill>
                  <a:srgbClr val="FF0000"/>
                </a:solidFill>
              </a:rPr>
              <a:t>offline </a:t>
            </a:r>
            <a:r>
              <a:rPr lang="en-US" dirty="0"/>
              <a:t>example that illustrates the flexibility that we desire. Online identity is much more complex.</a:t>
            </a:r>
          </a:p>
          <a:p>
            <a:pPr marL="0" indent="0">
              <a:buNone/>
            </a:pPr>
            <a:r>
              <a:rPr lang="en-US" dirty="0"/>
              <a:t>You carry a wallet or a purse containing credentials from various third parties.</a:t>
            </a:r>
          </a:p>
          <a:p>
            <a:pPr marL="0" indent="0">
              <a:buNone/>
            </a:pPr>
            <a:r>
              <a:rPr lang="en-US" dirty="0"/>
              <a:t>These credentials are typically hard to forge and easy to authenticate.</a:t>
            </a:r>
          </a:p>
          <a:p>
            <a:pPr marL="0" indent="0">
              <a:buNone/>
            </a:pPr>
            <a:r>
              <a:rPr lang="en-US" dirty="0"/>
              <a:t>A driver’s license may be presented to a police officer during a traffic stop or to a bartender to show you are old enough to drink. </a:t>
            </a:r>
          </a:p>
          <a:p>
            <a:pPr marL="0" indent="0">
              <a:buNone/>
            </a:pPr>
            <a:r>
              <a:rPr lang="en-US" dirty="0"/>
              <a:t>A CMU ID (based on MIFARE from NXP uses NFC within 10 cm) may be presented to an instructor to show you are eligible to take an exam or placed on a reader in a bus to show your organization has paid for the ride. </a:t>
            </a:r>
          </a:p>
          <a:p>
            <a:pPr marL="0" indent="0">
              <a:buNone/>
            </a:pPr>
            <a:r>
              <a:rPr lang="en-US" dirty="0"/>
              <a:t>See: https://</a:t>
            </a:r>
            <a:r>
              <a:rPr lang="en-US" dirty="0" err="1"/>
              <a:t>www.nxp.com</a:t>
            </a:r>
            <a:r>
              <a:rPr lang="en-US" dirty="0"/>
              <a:t>/video/</a:t>
            </a:r>
            <a:r>
              <a:rPr lang="en-US" dirty="0" err="1"/>
              <a:t>tap-into-mifare:TAP-INTO-MIFARE</a:t>
            </a:r>
            <a:endParaRPr lang="en-US" dirty="0"/>
          </a:p>
          <a:p>
            <a:pPr marL="0" indent="0">
              <a:buNone/>
            </a:pPr>
            <a:r>
              <a:rPr lang="en-US" dirty="0"/>
              <a:t>It is up to the verifier to decide whether the credentials are acceptable. The instructor or bus reader decides. </a:t>
            </a:r>
          </a:p>
          <a:p>
            <a:pPr marL="0" indent="0">
              <a:buNone/>
            </a:pPr>
            <a:r>
              <a:rPr lang="en-US" dirty="0"/>
              <a:t>People trust that CMU and the Department of Motor Vehicles are careful in how and to whom credentials are provided.</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A9A9E13E-9DD3-4341-86EA-B64FD981CAE9}"/>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30461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3D47-F59C-104E-B935-4E2006420019}"/>
              </a:ext>
            </a:extLst>
          </p:cNvPr>
          <p:cNvSpPr>
            <a:spLocks noGrp="1"/>
          </p:cNvSpPr>
          <p:nvPr>
            <p:ph type="title"/>
          </p:nvPr>
        </p:nvSpPr>
        <p:spPr/>
        <p:txBody>
          <a:bodyPr/>
          <a:lstStyle/>
          <a:p>
            <a:r>
              <a:rPr lang="en-US" dirty="0"/>
              <a:t>Self-sovereign identity </a:t>
            </a:r>
            <a:r>
              <a:rPr lang="en-US" dirty="0">
                <a:solidFill>
                  <a:srgbClr val="FF0000"/>
                </a:solidFill>
              </a:rPr>
              <a:t>offline</a:t>
            </a:r>
          </a:p>
        </p:txBody>
      </p:sp>
      <p:sp>
        <p:nvSpPr>
          <p:cNvPr id="3" name="Content Placeholder 2">
            <a:extLst>
              <a:ext uri="{FF2B5EF4-FFF2-40B4-BE49-F238E27FC236}">
                <a16:creationId xmlns:a16="http://schemas.microsoft.com/office/drawing/2014/main" id="{441D856B-1F02-6A4A-BF7B-A3D285AC3AC2}"/>
              </a:ext>
            </a:extLst>
          </p:cNvPr>
          <p:cNvSpPr>
            <a:spLocks noGrp="1"/>
          </p:cNvSpPr>
          <p:nvPr>
            <p:ph idx="1"/>
          </p:nvPr>
        </p:nvSpPr>
        <p:spPr>
          <a:xfrm>
            <a:off x="581192" y="1296516"/>
            <a:ext cx="11029615" cy="3634486"/>
          </a:xfrm>
        </p:spPr>
        <p:txBody>
          <a:bodyPr>
            <a:normAutofit/>
          </a:bodyPr>
          <a:lstStyle/>
          <a:p>
            <a:pPr marL="0" indent="0">
              <a:buNone/>
            </a:pPr>
            <a:r>
              <a:rPr lang="en-US" dirty="0"/>
              <a:t>Consider the bar example.</a:t>
            </a:r>
          </a:p>
          <a:p>
            <a:pPr marL="0" indent="0">
              <a:buNone/>
            </a:pPr>
            <a:r>
              <a:rPr lang="en-US" dirty="0"/>
              <a:t>The bar has no legal contract, business relationship, or technical integration with the department of motor vehicles. The bar does not get anyone’s permission – they just ask you for your license. The person they are trying to authenticate and authorize gives them the credential.</a:t>
            </a:r>
          </a:p>
          <a:p>
            <a:pPr marL="0" indent="0">
              <a:buNone/>
            </a:pPr>
            <a:r>
              <a:rPr lang="en-US" dirty="0"/>
              <a:t>The offline world makes use of decentralized credentials that are granted to and then conveyed by the person they’re about.</a:t>
            </a:r>
          </a:p>
        </p:txBody>
      </p:sp>
      <p:sp>
        <p:nvSpPr>
          <p:cNvPr id="4" name="Footer Placeholder 3">
            <a:extLst>
              <a:ext uri="{FF2B5EF4-FFF2-40B4-BE49-F238E27FC236}">
                <a16:creationId xmlns:a16="http://schemas.microsoft.com/office/drawing/2014/main" id="{61664A56-02FD-5F40-BDC7-D9DF86107B23}"/>
              </a:ext>
            </a:extLst>
          </p:cNvPr>
          <p:cNvSpPr>
            <a:spLocks noGrp="1"/>
          </p:cNvSpPr>
          <p:nvPr>
            <p:ph type="ftr" sz="quarter" idx="11"/>
          </p:nvPr>
        </p:nvSpPr>
        <p:spPr/>
        <p:txBody>
          <a:bodyPr/>
          <a:lstStyle/>
          <a:p>
            <a:r>
              <a:rPr lang="en-US" dirty="0"/>
              <a:t>From "How blockchain makes self-sovereign identities possible", Windley, Computerworld 1/10/18</a:t>
            </a:r>
          </a:p>
        </p:txBody>
      </p:sp>
      <p:pic>
        <p:nvPicPr>
          <p:cNvPr id="5" name="Picture 4">
            <a:extLst>
              <a:ext uri="{FF2B5EF4-FFF2-40B4-BE49-F238E27FC236}">
                <a16:creationId xmlns:a16="http://schemas.microsoft.com/office/drawing/2014/main" id="{5E46D4DE-0165-6E48-B7F4-0CA05594F62A}"/>
              </a:ext>
            </a:extLst>
          </p:cNvPr>
          <p:cNvPicPr>
            <a:picLocks noChangeAspect="1"/>
          </p:cNvPicPr>
          <p:nvPr/>
        </p:nvPicPr>
        <p:blipFill>
          <a:blip r:embed="rId2"/>
          <a:stretch>
            <a:fillRect/>
          </a:stretch>
        </p:blipFill>
        <p:spPr>
          <a:xfrm>
            <a:off x="581191" y="4330050"/>
            <a:ext cx="2034746" cy="1629681"/>
          </a:xfrm>
          <a:prstGeom prst="rect">
            <a:avLst/>
          </a:prstGeom>
        </p:spPr>
      </p:pic>
      <p:pic>
        <p:nvPicPr>
          <p:cNvPr id="6" name="Picture 5">
            <a:extLst>
              <a:ext uri="{FF2B5EF4-FFF2-40B4-BE49-F238E27FC236}">
                <a16:creationId xmlns:a16="http://schemas.microsoft.com/office/drawing/2014/main" id="{63D8307D-1FEC-4A42-8722-E97AB543C34D}"/>
              </a:ext>
            </a:extLst>
          </p:cNvPr>
          <p:cNvPicPr>
            <a:picLocks noChangeAspect="1"/>
          </p:cNvPicPr>
          <p:nvPr/>
        </p:nvPicPr>
        <p:blipFill>
          <a:blip r:embed="rId3"/>
          <a:stretch>
            <a:fillRect/>
          </a:stretch>
        </p:blipFill>
        <p:spPr>
          <a:xfrm>
            <a:off x="2939364" y="4330049"/>
            <a:ext cx="2581854" cy="1629681"/>
          </a:xfrm>
          <a:prstGeom prst="rect">
            <a:avLst/>
          </a:prstGeom>
        </p:spPr>
      </p:pic>
      <p:pic>
        <p:nvPicPr>
          <p:cNvPr id="7" name="Picture 6">
            <a:extLst>
              <a:ext uri="{FF2B5EF4-FFF2-40B4-BE49-F238E27FC236}">
                <a16:creationId xmlns:a16="http://schemas.microsoft.com/office/drawing/2014/main" id="{DB6F4099-7F01-6948-A19A-60D82B2C8CA9}"/>
              </a:ext>
            </a:extLst>
          </p:cNvPr>
          <p:cNvPicPr>
            <a:picLocks noChangeAspect="1"/>
          </p:cNvPicPr>
          <p:nvPr/>
        </p:nvPicPr>
        <p:blipFill>
          <a:blip r:embed="rId4"/>
          <a:stretch>
            <a:fillRect/>
          </a:stretch>
        </p:blipFill>
        <p:spPr>
          <a:xfrm>
            <a:off x="5844645" y="4330049"/>
            <a:ext cx="1186350" cy="1618873"/>
          </a:xfrm>
          <a:prstGeom prst="rect">
            <a:avLst/>
          </a:prstGeom>
        </p:spPr>
      </p:pic>
      <p:pic>
        <p:nvPicPr>
          <p:cNvPr id="8" name="Picture 7">
            <a:extLst>
              <a:ext uri="{FF2B5EF4-FFF2-40B4-BE49-F238E27FC236}">
                <a16:creationId xmlns:a16="http://schemas.microsoft.com/office/drawing/2014/main" id="{F1C6E222-7ECC-714C-872A-4F02B3D97E97}"/>
              </a:ext>
            </a:extLst>
          </p:cNvPr>
          <p:cNvPicPr>
            <a:picLocks noChangeAspect="1"/>
          </p:cNvPicPr>
          <p:nvPr/>
        </p:nvPicPr>
        <p:blipFill>
          <a:blip r:embed="rId5"/>
          <a:stretch>
            <a:fillRect/>
          </a:stretch>
        </p:blipFill>
        <p:spPr>
          <a:xfrm>
            <a:off x="7030995" y="3914850"/>
            <a:ext cx="2105157" cy="2449269"/>
          </a:xfrm>
          <a:prstGeom prst="rect">
            <a:avLst/>
          </a:prstGeom>
        </p:spPr>
      </p:pic>
      <p:pic>
        <p:nvPicPr>
          <p:cNvPr id="9" name="Picture 8">
            <a:extLst>
              <a:ext uri="{FF2B5EF4-FFF2-40B4-BE49-F238E27FC236}">
                <a16:creationId xmlns:a16="http://schemas.microsoft.com/office/drawing/2014/main" id="{201DE7FF-2912-5C46-AE5E-DAEF0FA7C759}"/>
              </a:ext>
            </a:extLst>
          </p:cNvPr>
          <p:cNvPicPr>
            <a:picLocks noChangeAspect="1"/>
          </p:cNvPicPr>
          <p:nvPr/>
        </p:nvPicPr>
        <p:blipFill>
          <a:blip r:embed="rId6"/>
          <a:stretch>
            <a:fillRect/>
          </a:stretch>
        </p:blipFill>
        <p:spPr>
          <a:xfrm>
            <a:off x="8995718" y="4330048"/>
            <a:ext cx="1971388" cy="1629681"/>
          </a:xfrm>
          <a:prstGeom prst="rect">
            <a:avLst/>
          </a:prstGeom>
        </p:spPr>
      </p:pic>
      <p:sp>
        <p:nvSpPr>
          <p:cNvPr id="10" name="TextBox 9">
            <a:extLst>
              <a:ext uri="{FF2B5EF4-FFF2-40B4-BE49-F238E27FC236}">
                <a16:creationId xmlns:a16="http://schemas.microsoft.com/office/drawing/2014/main" id="{70BDA220-5E09-384B-ADA6-6ABC486E748E}"/>
              </a:ext>
            </a:extLst>
          </p:cNvPr>
          <p:cNvSpPr txBox="1"/>
          <p:nvPr/>
        </p:nvSpPr>
        <p:spPr>
          <a:xfrm>
            <a:off x="538816" y="6082663"/>
            <a:ext cx="2927917" cy="369332"/>
          </a:xfrm>
          <a:prstGeom prst="rect">
            <a:avLst/>
          </a:prstGeom>
          <a:noFill/>
        </p:spPr>
        <p:txBody>
          <a:bodyPr wrap="none" rtlCol="0">
            <a:spAutoFit/>
          </a:bodyPr>
          <a:lstStyle/>
          <a:p>
            <a:r>
              <a:rPr lang="en-US" dirty="0"/>
              <a:t>Get once and use many times.</a:t>
            </a:r>
          </a:p>
        </p:txBody>
      </p:sp>
    </p:spTree>
    <p:extLst>
      <p:ext uri="{BB962C8B-B14F-4D97-AF65-F5344CB8AC3E}">
        <p14:creationId xmlns:p14="http://schemas.microsoft.com/office/powerpoint/2010/main" val="53497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3D47-F59C-104E-B935-4E2006420019}"/>
              </a:ext>
            </a:extLst>
          </p:cNvPr>
          <p:cNvSpPr>
            <a:spLocks noGrp="1"/>
          </p:cNvSpPr>
          <p:nvPr>
            <p:ph type="title"/>
          </p:nvPr>
        </p:nvSpPr>
        <p:spPr/>
        <p:txBody>
          <a:bodyPr/>
          <a:lstStyle/>
          <a:p>
            <a:r>
              <a:rPr lang="en-US" dirty="0"/>
              <a:t>Self-sovereign identity </a:t>
            </a:r>
            <a:r>
              <a:rPr lang="en-US" dirty="0">
                <a:solidFill>
                  <a:srgbClr val="FF0000"/>
                </a:solidFill>
              </a:rPr>
              <a:t>online</a:t>
            </a:r>
          </a:p>
        </p:txBody>
      </p:sp>
      <p:sp>
        <p:nvSpPr>
          <p:cNvPr id="3" name="Content Placeholder 2">
            <a:extLst>
              <a:ext uri="{FF2B5EF4-FFF2-40B4-BE49-F238E27FC236}">
                <a16:creationId xmlns:a16="http://schemas.microsoft.com/office/drawing/2014/main" id="{441D856B-1F02-6A4A-BF7B-A3D285AC3AC2}"/>
              </a:ext>
            </a:extLst>
          </p:cNvPr>
          <p:cNvSpPr>
            <a:spLocks noGrp="1"/>
          </p:cNvSpPr>
          <p:nvPr>
            <p:ph idx="1"/>
          </p:nvPr>
        </p:nvSpPr>
        <p:spPr>
          <a:xfrm>
            <a:off x="581193" y="1974576"/>
            <a:ext cx="11029615" cy="1088136"/>
          </a:xfrm>
        </p:spPr>
        <p:txBody>
          <a:bodyPr>
            <a:normAutofit fontScale="92500"/>
          </a:bodyPr>
          <a:lstStyle/>
          <a:p>
            <a:pPr marL="0" indent="0">
              <a:buNone/>
            </a:pPr>
            <a:r>
              <a:rPr lang="en-US" dirty="0"/>
              <a:t>We want people to prove things about themselves using decentralized, verifiable credentials - just as they do offline.</a:t>
            </a:r>
          </a:p>
          <a:p>
            <a:pPr marL="0" indent="0">
              <a:buNone/>
            </a:pPr>
            <a:r>
              <a:rPr lang="en-US" dirty="0"/>
              <a:t>To “countersign” is to add a signature to a document already signed by another person.</a:t>
            </a:r>
          </a:p>
          <a:p>
            <a:pPr marL="0" indent="0">
              <a:buNone/>
            </a:pPr>
            <a:endParaRPr lang="en-US" dirty="0"/>
          </a:p>
        </p:txBody>
      </p:sp>
      <p:sp>
        <p:nvSpPr>
          <p:cNvPr id="4" name="Footer Placeholder 3">
            <a:extLst>
              <a:ext uri="{FF2B5EF4-FFF2-40B4-BE49-F238E27FC236}">
                <a16:creationId xmlns:a16="http://schemas.microsoft.com/office/drawing/2014/main" id="{61664A56-02FD-5F40-BDC7-D9DF86107B23}"/>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
        <p:nvSpPr>
          <p:cNvPr id="5" name="Rounded Rectangle 4">
            <a:extLst>
              <a:ext uri="{FF2B5EF4-FFF2-40B4-BE49-F238E27FC236}">
                <a16:creationId xmlns:a16="http://schemas.microsoft.com/office/drawing/2014/main" id="{11D07A99-D69A-8948-98CE-C03B260BED04}"/>
              </a:ext>
            </a:extLst>
          </p:cNvPr>
          <p:cNvSpPr/>
          <p:nvPr/>
        </p:nvSpPr>
        <p:spPr>
          <a:xfrm>
            <a:off x="765313" y="3250096"/>
            <a:ext cx="1908313" cy="1948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Issuer</a:t>
            </a:r>
          </a:p>
          <a:p>
            <a:pPr algn="ctr"/>
            <a:endParaRPr lang="en-US" dirty="0"/>
          </a:p>
          <a:p>
            <a:pPr algn="ctr"/>
            <a:r>
              <a:rPr lang="en-US" dirty="0"/>
              <a:t>Signs claims – public key available on a blockchain</a:t>
            </a:r>
          </a:p>
        </p:txBody>
      </p:sp>
      <p:sp>
        <p:nvSpPr>
          <p:cNvPr id="6" name="Right Arrow 5">
            <a:extLst>
              <a:ext uri="{FF2B5EF4-FFF2-40B4-BE49-F238E27FC236}">
                <a16:creationId xmlns:a16="http://schemas.microsoft.com/office/drawing/2014/main" id="{4F3B0EB3-7589-CA49-B02C-22772989425B}"/>
              </a:ext>
            </a:extLst>
          </p:cNvPr>
          <p:cNvSpPr/>
          <p:nvPr/>
        </p:nvSpPr>
        <p:spPr>
          <a:xfrm>
            <a:off x="2862470" y="4075043"/>
            <a:ext cx="1510747" cy="188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8D922BB-ED85-954B-872C-05483616BE95}"/>
              </a:ext>
            </a:extLst>
          </p:cNvPr>
          <p:cNvSpPr/>
          <p:nvPr/>
        </p:nvSpPr>
        <p:spPr>
          <a:xfrm>
            <a:off x="4744278" y="3250096"/>
            <a:ext cx="1908313" cy="1948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Holder </a:t>
            </a:r>
          </a:p>
          <a:p>
            <a:pPr algn="ctr"/>
            <a:r>
              <a:rPr lang="en-US" dirty="0"/>
              <a:t>uses wallet to</a:t>
            </a:r>
          </a:p>
          <a:p>
            <a:pPr algn="ctr"/>
            <a:r>
              <a:rPr lang="en-US" dirty="0"/>
              <a:t>countersign claims – public key available on blockchain</a:t>
            </a:r>
          </a:p>
        </p:txBody>
      </p:sp>
      <p:sp>
        <p:nvSpPr>
          <p:cNvPr id="8" name="Rounded Rectangle 7">
            <a:extLst>
              <a:ext uri="{FF2B5EF4-FFF2-40B4-BE49-F238E27FC236}">
                <a16:creationId xmlns:a16="http://schemas.microsoft.com/office/drawing/2014/main" id="{C4BB4192-1BDB-E24B-AD8A-AC1BCF6EBF7B}"/>
              </a:ext>
            </a:extLst>
          </p:cNvPr>
          <p:cNvSpPr/>
          <p:nvPr/>
        </p:nvSpPr>
        <p:spPr>
          <a:xfrm>
            <a:off x="8723243" y="3245125"/>
            <a:ext cx="1908313" cy="1948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Claim Verifier</a:t>
            </a:r>
          </a:p>
          <a:p>
            <a:pPr algn="ctr"/>
            <a:r>
              <a:rPr lang="en-US" dirty="0"/>
              <a:t>Uses signatures available on the blockchain to</a:t>
            </a:r>
          </a:p>
          <a:p>
            <a:pPr algn="ctr"/>
            <a:endParaRPr lang="en-US" dirty="0"/>
          </a:p>
          <a:p>
            <a:pPr algn="ctr"/>
            <a:r>
              <a:rPr lang="en-US" dirty="0"/>
              <a:t>Verifies claims</a:t>
            </a:r>
          </a:p>
        </p:txBody>
      </p:sp>
      <p:sp>
        <p:nvSpPr>
          <p:cNvPr id="9" name="Right Arrow 8">
            <a:extLst>
              <a:ext uri="{FF2B5EF4-FFF2-40B4-BE49-F238E27FC236}">
                <a16:creationId xmlns:a16="http://schemas.microsoft.com/office/drawing/2014/main" id="{88401902-4BEE-E942-850D-1A9678DA74E7}"/>
              </a:ext>
            </a:extLst>
          </p:cNvPr>
          <p:cNvSpPr/>
          <p:nvPr/>
        </p:nvSpPr>
        <p:spPr>
          <a:xfrm>
            <a:off x="6864626" y="4030316"/>
            <a:ext cx="1510747" cy="188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BFB0702F-6A28-2F4F-801A-3EA8F717C4A5}"/>
              </a:ext>
            </a:extLst>
          </p:cNvPr>
          <p:cNvSpPr/>
          <p:nvPr/>
        </p:nvSpPr>
        <p:spPr>
          <a:xfrm>
            <a:off x="765313" y="5635487"/>
            <a:ext cx="9866243" cy="675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Public Blockchain (verifiable data registry)</a:t>
            </a:r>
          </a:p>
        </p:txBody>
      </p:sp>
      <p:sp>
        <p:nvSpPr>
          <p:cNvPr id="11" name="TextBox 10">
            <a:extLst>
              <a:ext uri="{FF2B5EF4-FFF2-40B4-BE49-F238E27FC236}">
                <a16:creationId xmlns:a16="http://schemas.microsoft.com/office/drawing/2014/main" id="{35930B6E-AA46-2946-9A1C-5ECEC85AFF25}"/>
              </a:ext>
            </a:extLst>
          </p:cNvPr>
          <p:cNvSpPr txBox="1"/>
          <p:nvPr/>
        </p:nvSpPr>
        <p:spPr>
          <a:xfrm>
            <a:off x="3011557" y="3776102"/>
            <a:ext cx="1218603" cy="369332"/>
          </a:xfrm>
          <a:prstGeom prst="rect">
            <a:avLst/>
          </a:prstGeom>
          <a:noFill/>
        </p:spPr>
        <p:txBody>
          <a:bodyPr wrap="none" rtlCol="0">
            <a:spAutoFit/>
          </a:bodyPr>
          <a:lstStyle/>
          <a:p>
            <a:r>
              <a:rPr lang="en-US" dirty="0"/>
              <a:t>Issue claims</a:t>
            </a:r>
          </a:p>
        </p:txBody>
      </p:sp>
      <p:sp>
        <p:nvSpPr>
          <p:cNvPr id="12" name="TextBox 11">
            <a:extLst>
              <a:ext uri="{FF2B5EF4-FFF2-40B4-BE49-F238E27FC236}">
                <a16:creationId xmlns:a16="http://schemas.microsoft.com/office/drawing/2014/main" id="{4CE7B485-830F-3647-967A-D8BC9D832148}"/>
              </a:ext>
            </a:extLst>
          </p:cNvPr>
          <p:cNvSpPr txBox="1"/>
          <p:nvPr/>
        </p:nvSpPr>
        <p:spPr>
          <a:xfrm>
            <a:off x="6864626" y="3731375"/>
            <a:ext cx="1460656" cy="369332"/>
          </a:xfrm>
          <a:prstGeom prst="rect">
            <a:avLst/>
          </a:prstGeom>
          <a:noFill/>
        </p:spPr>
        <p:txBody>
          <a:bodyPr wrap="none" rtlCol="0">
            <a:spAutoFit/>
          </a:bodyPr>
          <a:lstStyle/>
          <a:p>
            <a:r>
              <a:rPr lang="en-US" dirty="0"/>
              <a:t>Present claims</a:t>
            </a:r>
          </a:p>
        </p:txBody>
      </p:sp>
      <p:sp>
        <p:nvSpPr>
          <p:cNvPr id="13" name="Up-Down Arrow 12">
            <a:extLst>
              <a:ext uri="{FF2B5EF4-FFF2-40B4-BE49-F238E27FC236}">
                <a16:creationId xmlns:a16="http://schemas.microsoft.com/office/drawing/2014/main" id="{CDB77F53-2F3E-774D-AACD-CDBDBC3B1FCA}"/>
              </a:ext>
            </a:extLst>
          </p:cNvPr>
          <p:cNvSpPr/>
          <p:nvPr/>
        </p:nvSpPr>
        <p:spPr>
          <a:xfrm>
            <a:off x="1673750" y="5249477"/>
            <a:ext cx="45719" cy="32972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 up of a logo&#10;&#10;Description automatically generated">
            <a:extLst>
              <a:ext uri="{FF2B5EF4-FFF2-40B4-BE49-F238E27FC236}">
                <a16:creationId xmlns:a16="http://schemas.microsoft.com/office/drawing/2014/main" id="{B1FFE2C0-2B37-C04B-B154-3DF89ECBAE7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66281" y="3024445"/>
            <a:ext cx="392327" cy="565516"/>
          </a:xfrm>
          <a:prstGeom prst="rect">
            <a:avLst/>
          </a:prstGeom>
        </p:spPr>
      </p:pic>
      <p:pic>
        <p:nvPicPr>
          <p:cNvPr id="23" name="Picture 22" descr="A picture containing building&#10;&#10;Description automatically generated">
            <a:extLst>
              <a:ext uri="{FF2B5EF4-FFF2-40B4-BE49-F238E27FC236}">
                <a16:creationId xmlns:a16="http://schemas.microsoft.com/office/drawing/2014/main" id="{FFD7E8E9-1370-114F-9E2E-BE16EFC0B3A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394476" y="2895421"/>
            <a:ext cx="840978" cy="840978"/>
          </a:xfrm>
          <a:prstGeom prst="rect">
            <a:avLst/>
          </a:prstGeom>
        </p:spPr>
      </p:pic>
      <p:pic>
        <p:nvPicPr>
          <p:cNvPr id="25" name="Picture 24" descr="A picture containing building&#10;&#10;Description automatically generated">
            <a:extLst>
              <a:ext uri="{FF2B5EF4-FFF2-40B4-BE49-F238E27FC236}">
                <a16:creationId xmlns:a16="http://schemas.microsoft.com/office/drawing/2014/main" id="{EFC22039-3B34-2D4D-8EAF-BC7B9E953F2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412282" y="2891013"/>
            <a:ext cx="840978" cy="840978"/>
          </a:xfrm>
          <a:prstGeom prst="rect">
            <a:avLst/>
          </a:prstGeom>
        </p:spPr>
      </p:pic>
      <p:sp>
        <p:nvSpPr>
          <p:cNvPr id="26" name="Up-Down Arrow 25">
            <a:extLst>
              <a:ext uri="{FF2B5EF4-FFF2-40B4-BE49-F238E27FC236}">
                <a16:creationId xmlns:a16="http://schemas.microsoft.com/office/drawing/2014/main" id="{8403FCBA-64B2-6B41-A7A8-3BDE37694C40}"/>
              </a:ext>
            </a:extLst>
          </p:cNvPr>
          <p:cNvSpPr/>
          <p:nvPr/>
        </p:nvSpPr>
        <p:spPr>
          <a:xfrm>
            <a:off x="5531027" y="5249477"/>
            <a:ext cx="45719" cy="32972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Down Arrow 26">
            <a:extLst>
              <a:ext uri="{FF2B5EF4-FFF2-40B4-BE49-F238E27FC236}">
                <a16:creationId xmlns:a16="http://schemas.microsoft.com/office/drawing/2014/main" id="{146FC8BC-50F8-7C49-B09E-27A4399C83FF}"/>
              </a:ext>
            </a:extLst>
          </p:cNvPr>
          <p:cNvSpPr/>
          <p:nvPr/>
        </p:nvSpPr>
        <p:spPr>
          <a:xfrm>
            <a:off x="9524409" y="5261284"/>
            <a:ext cx="45719" cy="32972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507408A-6735-2049-87A6-BD0D18AB552F}"/>
              </a:ext>
            </a:extLst>
          </p:cNvPr>
          <p:cNvSpPr txBox="1"/>
          <p:nvPr/>
        </p:nvSpPr>
        <p:spPr>
          <a:xfrm>
            <a:off x="3235454" y="3197989"/>
            <a:ext cx="1424557" cy="646331"/>
          </a:xfrm>
          <a:prstGeom prst="rect">
            <a:avLst/>
          </a:prstGeom>
          <a:noFill/>
        </p:spPr>
        <p:txBody>
          <a:bodyPr wrap="none" rtlCol="0">
            <a:spAutoFit/>
          </a:bodyPr>
          <a:lstStyle/>
          <a:p>
            <a:r>
              <a:rPr lang="en-US" dirty="0"/>
              <a:t>DMV holds</a:t>
            </a:r>
          </a:p>
          <a:p>
            <a:r>
              <a:rPr lang="en-US" dirty="0"/>
              <a:t>private key(s)</a:t>
            </a:r>
          </a:p>
        </p:txBody>
      </p:sp>
      <p:sp>
        <p:nvSpPr>
          <p:cNvPr id="15" name="TextBox 14">
            <a:extLst>
              <a:ext uri="{FF2B5EF4-FFF2-40B4-BE49-F238E27FC236}">
                <a16:creationId xmlns:a16="http://schemas.microsoft.com/office/drawing/2014/main" id="{37C50B69-7688-0C40-8B82-C119012EE71C}"/>
              </a:ext>
            </a:extLst>
          </p:cNvPr>
          <p:cNvSpPr txBox="1"/>
          <p:nvPr/>
        </p:nvSpPr>
        <p:spPr>
          <a:xfrm>
            <a:off x="11174855" y="3212377"/>
            <a:ext cx="503664" cy="369332"/>
          </a:xfrm>
          <a:prstGeom prst="rect">
            <a:avLst/>
          </a:prstGeom>
          <a:noFill/>
        </p:spPr>
        <p:txBody>
          <a:bodyPr wrap="none" rtlCol="0">
            <a:spAutoFit/>
          </a:bodyPr>
          <a:lstStyle/>
          <a:p>
            <a:r>
              <a:rPr lang="en-US" dirty="0"/>
              <a:t>Bar</a:t>
            </a:r>
          </a:p>
        </p:txBody>
      </p:sp>
      <p:sp>
        <p:nvSpPr>
          <p:cNvPr id="16" name="TextBox 15">
            <a:extLst>
              <a:ext uri="{FF2B5EF4-FFF2-40B4-BE49-F238E27FC236}">
                <a16:creationId xmlns:a16="http://schemas.microsoft.com/office/drawing/2014/main" id="{2A2ACAC3-8F81-6543-832A-B670D7E66F47}"/>
              </a:ext>
            </a:extLst>
          </p:cNvPr>
          <p:cNvSpPr txBox="1"/>
          <p:nvPr/>
        </p:nvSpPr>
        <p:spPr>
          <a:xfrm>
            <a:off x="6758608" y="3062712"/>
            <a:ext cx="1497846" cy="646331"/>
          </a:xfrm>
          <a:prstGeom prst="rect">
            <a:avLst/>
          </a:prstGeom>
          <a:noFill/>
        </p:spPr>
        <p:txBody>
          <a:bodyPr wrap="none" rtlCol="0">
            <a:spAutoFit/>
          </a:bodyPr>
          <a:lstStyle/>
          <a:p>
            <a:r>
              <a:rPr lang="en-US" dirty="0"/>
              <a:t>You hold your </a:t>
            </a:r>
          </a:p>
          <a:p>
            <a:r>
              <a:rPr lang="en-US" dirty="0"/>
              <a:t>private key(s)</a:t>
            </a:r>
          </a:p>
        </p:txBody>
      </p:sp>
    </p:spTree>
    <p:extLst>
      <p:ext uri="{BB962C8B-B14F-4D97-AF65-F5344CB8AC3E}">
        <p14:creationId xmlns:p14="http://schemas.microsoft.com/office/powerpoint/2010/main" val="29718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animBg="1"/>
      <p:bldP spid="26" grpId="0" animBg="1"/>
      <p:bldP spid="27"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13332-1547-F74A-8A43-6CCDA0BA82B7}"/>
              </a:ext>
            </a:extLst>
          </p:cNvPr>
          <p:cNvSpPr>
            <a:spLocks noGrp="1"/>
          </p:cNvSpPr>
          <p:nvPr>
            <p:ph type="title"/>
          </p:nvPr>
        </p:nvSpPr>
        <p:spPr/>
        <p:txBody>
          <a:bodyPr/>
          <a:lstStyle/>
          <a:p>
            <a:r>
              <a:rPr lang="en-US" dirty="0"/>
              <a:t>Self-sovereign identity</a:t>
            </a:r>
          </a:p>
        </p:txBody>
      </p:sp>
      <p:sp>
        <p:nvSpPr>
          <p:cNvPr id="3" name="Content Placeholder 2">
            <a:extLst>
              <a:ext uri="{FF2B5EF4-FFF2-40B4-BE49-F238E27FC236}">
                <a16:creationId xmlns:a16="http://schemas.microsoft.com/office/drawing/2014/main" id="{41366426-97C1-4B40-8D4B-76786C7816A5}"/>
              </a:ext>
            </a:extLst>
          </p:cNvPr>
          <p:cNvSpPr>
            <a:spLocks noGrp="1"/>
          </p:cNvSpPr>
          <p:nvPr>
            <p:ph idx="1"/>
          </p:nvPr>
        </p:nvSpPr>
        <p:spPr>
          <a:xfrm>
            <a:off x="581192" y="1890876"/>
            <a:ext cx="11029615" cy="3634486"/>
          </a:xfrm>
        </p:spPr>
        <p:txBody>
          <a:bodyPr>
            <a:normAutofit fontScale="85000" lnSpcReduction="20000"/>
          </a:bodyPr>
          <a:lstStyle/>
          <a:p>
            <a:endParaRPr lang="en-US" dirty="0"/>
          </a:p>
          <a:p>
            <a:r>
              <a:rPr lang="en-US" dirty="0"/>
              <a:t>Suppose that every time that you receive a paper credential, you receive a digital one as well.</a:t>
            </a:r>
          </a:p>
          <a:p>
            <a:r>
              <a:rPr lang="en-US" dirty="0"/>
              <a:t>This digital credential is given to you and not provided to some third party. It is you who shows it to others.</a:t>
            </a:r>
          </a:p>
          <a:p>
            <a:r>
              <a:rPr lang="en-US" dirty="0"/>
              <a:t>Any person or organization can issue claims. For example,  a utility company can issue a bill to you.</a:t>
            </a:r>
          </a:p>
          <a:p>
            <a:r>
              <a:rPr lang="en-US" dirty="0"/>
              <a:t>The bill may be used to “prove” you live at a location – the PA DMV requires this to get a driver’s license.</a:t>
            </a:r>
          </a:p>
          <a:p>
            <a:r>
              <a:rPr lang="en-US" dirty="0"/>
              <a:t>You now have a driver’s license – the claims are accumulated and held by you.</a:t>
            </a:r>
          </a:p>
          <a:p>
            <a:r>
              <a:rPr lang="en-US" dirty="0"/>
              <a:t>You can store any claims that you want in your wallet.</a:t>
            </a:r>
          </a:p>
          <a:p>
            <a:r>
              <a:rPr lang="en-US" dirty="0"/>
              <a:t>Claim verifiers are able to choose what claims they trust and request those from you.</a:t>
            </a:r>
          </a:p>
          <a:p>
            <a:r>
              <a:rPr lang="en-US" dirty="0"/>
              <a:t>Since you hold your private key, you can prove to the verifier that you are in possession of the private key</a:t>
            </a:r>
          </a:p>
          <a:p>
            <a:pPr marL="0" indent="0">
              <a:buNone/>
            </a:pPr>
            <a:r>
              <a:rPr lang="en-US" dirty="0"/>
              <a:t>     that goes with the claim.</a:t>
            </a:r>
          </a:p>
          <a:p>
            <a:endParaRPr lang="en-US" dirty="0"/>
          </a:p>
        </p:txBody>
      </p:sp>
      <p:sp>
        <p:nvSpPr>
          <p:cNvPr id="4" name="Footer Placeholder 3">
            <a:extLst>
              <a:ext uri="{FF2B5EF4-FFF2-40B4-BE49-F238E27FC236}">
                <a16:creationId xmlns:a16="http://schemas.microsoft.com/office/drawing/2014/main" id="{62927BD6-C94C-8842-BDF7-D7A196648C29}"/>
              </a:ext>
            </a:extLst>
          </p:cNvPr>
          <p:cNvSpPr>
            <a:spLocks noGrp="1"/>
          </p:cNvSpPr>
          <p:nvPr>
            <p:ph type="ftr" sz="quarter" idx="11"/>
          </p:nvPr>
        </p:nvSpPr>
        <p:spPr/>
        <p:txBody>
          <a:bodyPr/>
          <a:lstStyle/>
          <a:p>
            <a:r>
              <a:rPr lang="en-US"/>
              <a:t>From "How blockchain makes self-sovereign identities possible", Windley, Computerworld 1/10/18</a:t>
            </a:r>
            <a:endParaRPr lang="en-US" dirty="0"/>
          </a:p>
        </p:txBody>
      </p:sp>
    </p:spTree>
    <p:extLst>
      <p:ext uri="{BB962C8B-B14F-4D97-AF65-F5344CB8AC3E}">
        <p14:creationId xmlns:p14="http://schemas.microsoft.com/office/powerpoint/2010/main" val="8693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AnalogousFromLightSeedRightStep">
      <a:dk1>
        <a:srgbClr val="000000"/>
      </a:dk1>
      <a:lt1>
        <a:srgbClr val="FFFFFF"/>
      </a:lt1>
      <a:dk2>
        <a:srgbClr val="242541"/>
      </a:dk2>
      <a:lt2>
        <a:srgbClr val="E8E2E3"/>
      </a:lt2>
      <a:accent1>
        <a:srgbClr val="80AA9F"/>
      </a:accent1>
      <a:accent2>
        <a:srgbClr val="7AA9B3"/>
      </a:accent2>
      <a:accent3>
        <a:srgbClr val="8DA3C1"/>
      </a:accent3>
      <a:accent4>
        <a:srgbClr val="7F7FBA"/>
      </a:accent4>
      <a:accent5>
        <a:srgbClr val="AA96C6"/>
      </a:accent5>
      <a:accent6>
        <a:srgbClr val="B07FBA"/>
      </a:accent6>
      <a:hlink>
        <a:srgbClr val="AE697A"/>
      </a:hlink>
      <a:folHlink>
        <a:srgbClr val="7F7F7F"/>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3009</Words>
  <Application>Microsoft Macintosh PowerPoint</Application>
  <PresentationFormat>Widescreen</PresentationFormat>
  <Paragraphs>266</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Tw Cen MT</vt:lpstr>
      <vt:lpstr>Wingdings</vt:lpstr>
      <vt:lpstr>Wingdings 2</vt:lpstr>
      <vt:lpstr>DividendVTI</vt:lpstr>
      <vt:lpstr>Self-Sovereign Identity</vt:lpstr>
      <vt:lpstr>Major ProblemS with cloud computing</vt:lpstr>
      <vt:lpstr>Federated Identity</vt:lpstr>
      <vt:lpstr>Self-sovereign Identity</vt:lpstr>
      <vt:lpstr>PowerPoint Presentation</vt:lpstr>
      <vt:lpstr>we already use Self-sovereign identity Offline</vt:lpstr>
      <vt:lpstr>Self-sovereign identity offline</vt:lpstr>
      <vt:lpstr>Self-sovereign identity online</vt:lpstr>
      <vt:lpstr>Self-sovereign identity</vt:lpstr>
      <vt:lpstr>Self-sovereign identity key features</vt:lpstr>
      <vt:lpstr>New digital credentials May be combined with Zero Knowledge proofs</vt:lpstr>
      <vt:lpstr>The verifier or relying party has the following concerns</vt:lpstr>
      <vt:lpstr>The verifier needs to verify without contacting the issuer</vt:lpstr>
      <vt:lpstr>No more user names and passwords</vt:lpstr>
      <vt:lpstr>What will improve with dids and verifiable credentials</vt:lpstr>
      <vt:lpstr>Existing ONLINE systems and STANDARDS</vt:lpstr>
      <vt:lpstr>INTRODUCING sovrin</vt:lpstr>
      <vt:lpstr>INTRODUCING sovrin</vt:lpstr>
      <vt:lpstr>SOVRIN</vt:lpstr>
      <vt:lpstr>SOVRIN</vt:lpstr>
      <vt:lpstr>INTRODUCING uport</vt:lpstr>
      <vt:lpstr>Introducing Veres one</vt:lpstr>
      <vt:lpstr>Veres one</vt:lpstr>
      <vt:lpstr>Introducing Identity Overlay Network (ION)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Self-Sovereign Identity</dc:title>
  <dc:creator>Microsoft Office User</dc:creator>
  <cp:lastModifiedBy>Microsoft Office User</cp:lastModifiedBy>
  <cp:revision>60</cp:revision>
  <dcterms:created xsi:type="dcterms:W3CDTF">2020-01-08T18:56:53Z</dcterms:created>
  <dcterms:modified xsi:type="dcterms:W3CDTF">2020-06-11T03:12:47Z</dcterms:modified>
</cp:coreProperties>
</file>