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299" r:id="rId3"/>
    <p:sldId id="262" r:id="rId4"/>
    <p:sldId id="261" r:id="rId5"/>
    <p:sldId id="263" r:id="rId6"/>
    <p:sldId id="264" r:id="rId7"/>
    <p:sldId id="265" r:id="rId8"/>
    <p:sldId id="338" r:id="rId9"/>
    <p:sldId id="266" r:id="rId10"/>
    <p:sldId id="258" r:id="rId11"/>
    <p:sldId id="257" r:id="rId12"/>
    <p:sldId id="268" r:id="rId13"/>
    <p:sldId id="269" r:id="rId14"/>
    <p:sldId id="274" r:id="rId15"/>
    <p:sldId id="267" r:id="rId16"/>
    <p:sldId id="270" r:id="rId17"/>
    <p:sldId id="271" r:id="rId18"/>
    <p:sldId id="272" r:id="rId19"/>
    <p:sldId id="277" r:id="rId20"/>
    <p:sldId id="273" r:id="rId21"/>
    <p:sldId id="275" r:id="rId22"/>
    <p:sldId id="278" r:id="rId23"/>
    <p:sldId id="279" r:id="rId24"/>
    <p:sldId id="300" r:id="rId25"/>
    <p:sldId id="298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2" r:id="rId42"/>
    <p:sldId id="307" r:id="rId43"/>
    <p:sldId id="301" r:id="rId44"/>
    <p:sldId id="303" r:id="rId45"/>
    <p:sldId id="304" r:id="rId46"/>
    <p:sldId id="305" r:id="rId47"/>
    <p:sldId id="308" r:id="rId48"/>
    <p:sldId id="309" r:id="rId49"/>
    <p:sldId id="311" r:id="rId50"/>
    <p:sldId id="312" r:id="rId51"/>
    <p:sldId id="310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33" r:id="rId64"/>
    <p:sldId id="324" r:id="rId65"/>
    <p:sldId id="325" r:id="rId66"/>
    <p:sldId id="332" r:id="rId67"/>
    <p:sldId id="326" r:id="rId68"/>
    <p:sldId id="327" r:id="rId69"/>
    <p:sldId id="334" r:id="rId70"/>
    <p:sldId id="328" r:id="rId71"/>
    <p:sldId id="331" r:id="rId72"/>
    <p:sldId id="335" r:id="rId73"/>
    <p:sldId id="329" r:id="rId74"/>
    <p:sldId id="330" r:id="rId75"/>
    <p:sldId id="337" r:id="rId76"/>
    <p:sldId id="336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2886C-967D-7D47-ADEF-F55B3730A900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06257-2AC7-CE49-8FF0-0BBC3BA8097E}">
      <dgm:prSet phldrT="[Text]"/>
      <dgm:spPr/>
      <dgm:t>
        <a:bodyPr/>
        <a:lstStyle/>
        <a:p>
          <a:r>
            <a:rPr lang="en-US" dirty="0" smtClean="0"/>
            <a:t>Improved Productivity</a:t>
          </a:r>
          <a:endParaRPr lang="en-US" dirty="0"/>
        </a:p>
      </dgm:t>
    </dgm:pt>
    <dgm:pt modelId="{BE76D741-CAF2-C547-A5DB-3E0716B63157}" type="parTrans" cxnId="{66E6E593-4C9A-2841-B28F-FFDA618456E0}">
      <dgm:prSet/>
      <dgm:spPr/>
      <dgm:t>
        <a:bodyPr/>
        <a:lstStyle/>
        <a:p>
          <a:endParaRPr lang="en-US"/>
        </a:p>
      </dgm:t>
    </dgm:pt>
    <dgm:pt modelId="{0559C0BE-9F92-5E4C-90E8-EAFD147CE868}" type="sibTrans" cxnId="{66E6E593-4C9A-2841-B28F-FFDA618456E0}">
      <dgm:prSet/>
      <dgm:spPr/>
      <dgm:t>
        <a:bodyPr/>
        <a:lstStyle/>
        <a:p>
          <a:endParaRPr lang="en-US"/>
        </a:p>
      </dgm:t>
    </dgm:pt>
    <dgm:pt modelId="{C9FEFDE6-E10B-514C-9AF0-F6B0ED51D5F9}">
      <dgm:prSet phldrT="[Text]"/>
      <dgm:spPr/>
      <dgm:t>
        <a:bodyPr/>
        <a:lstStyle/>
        <a:p>
          <a:r>
            <a:rPr lang="en-US" dirty="0" smtClean="0"/>
            <a:t>Adaptable Systems</a:t>
          </a:r>
          <a:endParaRPr lang="en-US" dirty="0"/>
        </a:p>
      </dgm:t>
    </dgm:pt>
    <dgm:pt modelId="{3AE15A84-A46F-6A40-AE34-2733E5859653}" type="parTrans" cxnId="{680B83CC-3913-4641-93CA-106A16C05030}">
      <dgm:prSet/>
      <dgm:spPr/>
      <dgm:t>
        <a:bodyPr/>
        <a:lstStyle/>
        <a:p>
          <a:endParaRPr lang="en-US"/>
        </a:p>
      </dgm:t>
    </dgm:pt>
    <dgm:pt modelId="{5201B84D-069D-0D40-A88C-B6FC961EE1AD}" type="sibTrans" cxnId="{680B83CC-3913-4641-93CA-106A16C05030}">
      <dgm:prSet/>
      <dgm:spPr/>
      <dgm:t>
        <a:bodyPr/>
        <a:lstStyle/>
        <a:p>
          <a:endParaRPr lang="en-US"/>
        </a:p>
      </dgm:t>
    </dgm:pt>
    <dgm:pt modelId="{59D6C7E8-DD8E-504B-A62A-6B7991D1384A}" type="pres">
      <dgm:prSet presAssocID="{F642886C-967D-7D47-ADEF-F55B3730A9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E3279-CDAF-5D4D-B8EF-9CEA659CCEC5}" type="pres">
      <dgm:prSet presAssocID="{0A006257-2AC7-CE49-8FF0-0BBC3BA8097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ABE6B-D95F-9F40-A2AA-C9346EDEE044}" type="pres">
      <dgm:prSet presAssocID="{C9FEFDE6-E10B-514C-9AF0-F6B0ED51D5F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0B83CC-3913-4641-93CA-106A16C05030}" srcId="{F642886C-967D-7D47-ADEF-F55B3730A900}" destId="{C9FEFDE6-E10B-514C-9AF0-F6B0ED51D5F9}" srcOrd="1" destOrd="0" parTransId="{3AE15A84-A46F-6A40-AE34-2733E5859653}" sibTransId="{5201B84D-069D-0D40-A88C-B6FC961EE1AD}"/>
    <dgm:cxn modelId="{FA8A8258-553F-E949-BD85-B4DE8524CAF1}" type="presOf" srcId="{0A006257-2AC7-CE49-8FF0-0BBC3BA8097E}" destId="{9D7E3279-CDAF-5D4D-B8EF-9CEA659CCEC5}" srcOrd="0" destOrd="0" presId="urn:microsoft.com/office/officeart/2005/8/layout/arrow1"/>
    <dgm:cxn modelId="{66E6E593-4C9A-2841-B28F-FFDA618456E0}" srcId="{F642886C-967D-7D47-ADEF-F55B3730A900}" destId="{0A006257-2AC7-CE49-8FF0-0BBC3BA8097E}" srcOrd="0" destOrd="0" parTransId="{BE76D741-CAF2-C547-A5DB-3E0716B63157}" sibTransId="{0559C0BE-9F92-5E4C-90E8-EAFD147CE868}"/>
    <dgm:cxn modelId="{50F53630-8BF7-3C40-A037-A8FC93612B5C}" type="presOf" srcId="{C9FEFDE6-E10B-514C-9AF0-F6B0ED51D5F9}" destId="{588ABE6B-D95F-9F40-A2AA-C9346EDEE044}" srcOrd="0" destOrd="0" presId="urn:microsoft.com/office/officeart/2005/8/layout/arrow1"/>
    <dgm:cxn modelId="{7FA83A1F-C7C4-2643-86B5-8A4805D07300}" type="presOf" srcId="{F642886C-967D-7D47-ADEF-F55B3730A900}" destId="{59D6C7E8-DD8E-504B-A62A-6B7991D1384A}" srcOrd="0" destOrd="0" presId="urn:microsoft.com/office/officeart/2005/8/layout/arrow1"/>
    <dgm:cxn modelId="{F3856702-147C-3D4B-91EE-96CA457D4527}" type="presParOf" srcId="{59D6C7E8-DD8E-504B-A62A-6B7991D1384A}" destId="{9D7E3279-CDAF-5D4D-B8EF-9CEA659CCEC5}" srcOrd="0" destOrd="0" presId="urn:microsoft.com/office/officeart/2005/8/layout/arrow1"/>
    <dgm:cxn modelId="{540C432E-AF10-9344-9DB9-DA11ECED62DD}" type="presParOf" srcId="{59D6C7E8-DD8E-504B-A62A-6B7991D1384A}" destId="{588ABE6B-D95F-9F40-A2AA-C9346EDEE04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3279-CDAF-5D4D-B8EF-9CEA659CCEC5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Improved Productivity</a:t>
          </a:r>
          <a:endParaRPr lang="en-US" sz="3100" kern="1200" dirty="0"/>
        </a:p>
      </dsp:txBody>
      <dsp:txXfrm rot="5400000">
        <a:off x="508129" y="1306462"/>
        <a:ext cx="2394272" cy="1451074"/>
      </dsp:txXfrm>
    </dsp:sp>
    <dsp:sp modelId="{588ABE6B-D95F-9F40-A2AA-C9346EDEE044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Adaptable Systems</a:t>
          </a:r>
          <a:endParaRPr lang="en-US" sz="3100" kern="1200" dirty="0"/>
        </a:p>
      </dsp:txBody>
      <dsp:txXfrm rot="-5400000">
        <a:off x="3193598" y="1306462"/>
        <a:ext cx="2394272" cy="145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A653D-44F5-8B47-8361-4AABD66C8B1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5D20-B2DD-3043-AFD9-CC9860C2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3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DD68A-91AE-CF44-BDA9-5A0AC00954DD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4151-3524-CF44-BFAE-73A6F0AA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23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B94-803A-C945-85D9-DF7335AB29B5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8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392-F19F-174C-9BFF-68B584022572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7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787-B7B2-2D47-82D5-807D3F19A2C2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CE5E-E67E-454B-A79C-985191EF3C23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3B27-904A-DE4F-A055-59BD4A3D658D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9887-B981-B04A-BED2-6D3D750BC8B3}" type="datetime1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1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473C-6BC6-034D-938D-BC02986F725B}" type="datetime1">
              <a:rPr lang="en-US" smtClean="0"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A7AB-96E6-D64A-A767-7BCA2EAB07FD}" type="datetime1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BE51-25E1-6948-BF54-511E5AF8A82F}" type="datetime1">
              <a:rPr lang="en-US" smtClean="0"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7B70-AB9F-1E42-B6A0-9254EEC69C85}" type="datetime1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6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81E-B4B7-9340-8427-772148C99686}" type="datetime1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C15A-EC93-D84D-AF20-60028477B960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B8C3-3BE6-E048-804F-69C51ED7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090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Web Service Patterns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October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95-702 Distributed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Categories of Patterns We Will Review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Web Service API Styles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Client-Server Interaction Styles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Request and Response Management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Web Service Implementation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7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1) Web Service API Styles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Recommendation: Pick one style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smtClean="0">
                <a:solidFill>
                  <a:srgbClr val="FF0000"/>
                </a:solidFill>
              </a:rPr>
              <a:t>RPC API</a:t>
            </a:r>
          </a:p>
          <a:p>
            <a:pPr marL="0" indent="0">
              <a:buNone/>
            </a:pPr>
            <a:r>
              <a:rPr lang="en-US" dirty="0" smtClean="0"/>
              <a:t>    - Message API</a:t>
            </a:r>
          </a:p>
          <a:p>
            <a:pPr marL="0" indent="0">
              <a:buNone/>
            </a:pPr>
            <a:r>
              <a:rPr lang="en-US" dirty="0" smtClean="0"/>
              <a:t>    - Resource API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RPC API Style (1)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clients execute remote procedures over HTTP?</a:t>
            </a:r>
          </a:p>
          <a:p>
            <a:r>
              <a:rPr lang="en-US" dirty="0" smtClean="0"/>
              <a:t>Define messages that identify the remote procedures to execute and also include a fixed set of elements that map directly into the parameters of remote procedures. Have the client send the message to a URI designated for the procedure.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RPC API Style (2)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service makes available a </a:t>
            </a:r>
            <a:r>
              <a:rPr lang="en-US" dirty="0" smtClean="0">
                <a:solidFill>
                  <a:srgbClr val="FF0000"/>
                </a:solidFill>
              </a:rPr>
              <a:t>Service Descriptor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Service Descriptor is used to generate a </a:t>
            </a:r>
            <a:r>
              <a:rPr lang="en-US" dirty="0" smtClean="0">
                <a:solidFill>
                  <a:srgbClr val="FF0000"/>
                </a:solidFill>
              </a:rPr>
              <a:t>Service Connector </a:t>
            </a:r>
            <a:r>
              <a:rPr lang="en-US" dirty="0" smtClean="0"/>
              <a:t>(proxy) on the client.</a:t>
            </a:r>
          </a:p>
          <a:p>
            <a:r>
              <a:rPr lang="en-US" dirty="0" smtClean="0"/>
              <a:t>The client calls operations on the Service Connector as if it were the service.</a:t>
            </a:r>
          </a:p>
          <a:p>
            <a:r>
              <a:rPr lang="en-US" dirty="0" smtClean="0"/>
              <a:t>The descriptor might be coded with WSDL, XSDL or a non-XML approach (JSON-RPC) </a:t>
            </a:r>
          </a:p>
          <a:p>
            <a:r>
              <a:rPr lang="en-US" dirty="0" smtClean="0"/>
              <a:t>Frameworks such as JAX-WS and WCF makes all of this easy.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9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44000" cy="43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309" y="5775801"/>
            <a:ext cx="899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http</a:t>
            </a:r>
            <a:r>
              <a:rPr lang="en-US" dirty="0"/>
              <a:t>://</a:t>
            </a:r>
            <a:r>
              <a:rPr lang="en-US" dirty="0" err="1"/>
              <a:t>www.servicedesignpatterns.com</a:t>
            </a:r>
            <a:r>
              <a:rPr lang="en-US" dirty="0"/>
              <a:t>/</a:t>
            </a:r>
            <a:r>
              <a:rPr lang="en-US" dirty="0" err="1"/>
              <a:t>WebServiceAPIStyles</a:t>
            </a:r>
            <a:r>
              <a:rPr lang="en-US" dirty="0"/>
              <a:t>/</a:t>
            </a:r>
            <a:r>
              <a:rPr lang="en-US" dirty="0" err="1"/>
              <a:t>RemoteProcedureCallAPI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5838" y="499150"/>
            <a:ext cx="677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RPC API Style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RPC API Style Considerations (1)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Methods or procedures may contain a list of typed parameters.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This is a tightly coupled system. If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parameter list  changes this approach breaks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clients.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 A Descriptor change forces the Connector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be regenerated on the clients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A less tightly coupled system would contain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 </a:t>
            </a:r>
            <a:r>
              <a:rPr lang="en-US" dirty="0" smtClean="0">
                <a:solidFill>
                  <a:srgbClr val="FF0000"/>
                </a:solidFill>
              </a:rPr>
              <a:t>Single Message Argument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RPC API Style Considerations (2)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Request/Response </a:t>
            </a:r>
            <a:r>
              <a:rPr lang="en-US" dirty="0" smtClean="0"/>
              <a:t>is the default but it may be replaced by </a:t>
            </a:r>
            <a:r>
              <a:rPr lang="en-US" dirty="0" smtClean="0">
                <a:solidFill>
                  <a:srgbClr val="FF0000"/>
                </a:solidFill>
              </a:rPr>
              <a:t>Request/Acknowledge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Request/Acknowledge is less tightly coupled in time. (Separation of concerns) The request can be queued for later processing. This may improve scalability. </a:t>
            </a:r>
          </a:p>
          <a:p>
            <a:r>
              <a:rPr lang="en-US" dirty="0" smtClean="0"/>
              <a:t>The response may still be received with </a:t>
            </a:r>
            <a:r>
              <a:rPr lang="en-US" dirty="0" smtClean="0">
                <a:solidFill>
                  <a:srgbClr val="FF0000"/>
                </a:solidFill>
              </a:rPr>
              <a:t>Request/Acknowledge/Poll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Request/Acknowledge/Callback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Clients may use an </a:t>
            </a:r>
            <a:r>
              <a:rPr lang="en-US" dirty="0" smtClean="0">
                <a:solidFill>
                  <a:srgbClr val="FF0000"/>
                </a:solidFill>
              </a:rPr>
              <a:t>Asynchronous Response Handler</a:t>
            </a:r>
            <a:r>
              <a:rPr lang="en-US" dirty="0" smtClean="0"/>
              <a:t> if they don’t want to block while waiting. (Think </a:t>
            </a:r>
            <a:r>
              <a:rPr lang="en-US" dirty="0" err="1" smtClean="0"/>
              <a:t>Javascript’s</a:t>
            </a:r>
            <a:r>
              <a:rPr lang="en-US" dirty="0" smtClean="0"/>
              <a:t> XHR object)</a:t>
            </a:r>
          </a:p>
          <a:p>
            <a:r>
              <a:rPr lang="en-US" dirty="0">
                <a:solidFill>
                  <a:srgbClr val="FF0000"/>
                </a:solidFill>
              </a:rPr>
              <a:t>Request/Acknowledge/</a:t>
            </a:r>
            <a:r>
              <a:rPr lang="en-US" dirty="0" smtClean="0">
                <a:solidFill>
                  <a:srgbClr val="FF0000"/>
                </a:solidFill>
              </a:rPr>
              <a:t>Callback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the </a:t>
            </a:r>
            <a:r>
              <a:rPr lang="en-US" dirty="0">
                <a:solidFill>
                  <a:srgbClr val="FF0000"/>
                </a:solidFill>
              </a:rPr>
              <a:t>Asynchronous Response </a:t>
            </a:r>
            <a:r>
              <a:rPr lang="en-US" dirty="0" smtClean="0">
                <a:solidFill>
                  <a:srgbClr val="FF0000"/>
                </a:solidFill>
              </a:rPr>
              <a:t>Handler </a:t>
            </a:r>
            <a:r>
              <a:rPr lang="en-US" dirty="0" smtClean="0"/>
              <a:t>are quite different.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1) Web Service API Styles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65175"/>
            <a:ext cx="8229600" cy="4525963"/>
          </a:xfrm>
        </p:spPr>
        <p:txBody>
          <a:bodyPr/>
          <a:lstStyle/>
          <a:p>
            <a:r>
              <a:rPr lang="en-US" dirty="0" smtClean="0"/>
              <a:t>Recommendation: Pick one style</a:t>
            </a:r>
          </a:p>
          <a:p>
            <a:pPr marL="0" indent="0">
              <a:buNone/>
            </a:pPr>
            <a:r>
              <a:rPr lang="en-US" dirty="0" smtClean="0"/>
              <a:t>    - RPC API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smtClean="0">
                <a:solidFill>
                  <a:srgbClr val="FF0000"/>
                </a:solidFill>
              </a:rPr>
              <a:t>Message API</a:t>
            </a:r>
          </a:p>
          <a:p>
            <a:pPr marL="0" indent="0">
              <a:buNone/>
            </a:pPr>
            <a:r>
              <a:rPr lang="en-US" dirty="0" smtClean="0"/>
              <a:t>    - Resource API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2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Message API’s (1)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75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can clients send commands, notifications, or other information to remote systems over HTTP while avoiding direct coupling to remote procedures?</a:t>
            </a:r>
          </a:p>
          <a:p>
            <a:r>
              <a:rPr lang="en-US" dirty="0" smtClean="0"/>
              <a:t>Define messages that are not derived from signatures of remote procedures.</a:t>
            </a:r>
          </a:p>
          <a:p>
            <a:r>
              <a:rPr lang="en-US" dirty="0" smtClean="0"/>
              <a:t>When the message is received, the server examines its contents to determine the correct procedure to execute.</a:t>
            </a:r>
          </a:p>
          <a:p>
            <a:r>
              <a:rPr lang="en-US" dirty="0" smtClean="0"/>
              <a:t>The web service is used as a layer of indirection by insulating the client from the actual handler.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Message API’s (2)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75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web service serves as a dispatcher and is usually built after the message is designed.</a:t>
            </a:r>
          </a:p>
          <a:p>
            <a:r>
              <a:rPr lang="en-US" dirty="0" smtClean="0"/>
              <a:t>No procedure name or parameter list is in the message.</a:t>
            </a:r>
          </a:p>
          <a:p>
            <a:r>
              <a:rPr lang="en-US" dirty="0" smtClean="0"/>
              <a:t>The service descriptor is often WSDL and XSDL.</a:t>
            </a:r>
          </a:p>
          <a:p>
            <a:r>
              <a:rPr lang="en-US" dirty="0" smtClean="0"/>
              <a:t>The services descriptor is used to generate the service connector (proxy).</a:t>
            </a:r>
          </a:p>
          <a:p>
            <a:r>
              <a:rPr lang="en-US" dirty="0" smtClean="0"/>
              <a:t>SOAP, WS-Policy, WS-Security may all be used.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Web Service Patterns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Based largely on the book “Service Design Patterns” by Robert </a:t>
            </a:r>
            <a:r>
              <a:rPr lang="en-US" sz="2000" dirty="0" err="1" smtClean="0">
                <a:solidFill>
                  <a:schemeClr val="tx1"/>
                </a:solidFill>
              </a:rPr>
              <a:t>Daigneau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Ideas also taken from the </a:t>
            </a:r>
            <a:r>
              <a:rPr lang="en-US" sz="2000" dirty="0" err="1" smtClean="0">
                <a:solidFill>
                  <a:schemeClr val="tx1"/>
                </a:solidFill>
              </a:rPr>
              <a:t>Coulouris</a:t>
            </a:r>
            <a:r>
              <a:rPr lang="en-US" sz="2000" dirty="0" smtClean="0">
                <a:solidFill>
                  <a:schemeClr val="tx1"/>
                </a:solidFill>
              </a:rPr>
              <a:t> text on Distributed Systems and “Restful Java with </a:t>
            </a:r>
            <a:r>
              <a:rPr lang="en-US" sz="2000" dirty="0" err="1" smtClean="0">
                <a:solidFill>
                  <a:schemeClr val="tx1"/>
                </a:solidFill>
              </a:rPr>
              <a:t>Jax</a:t>
            </a:r>
            <a:r>
              <a:rPr lang="en-US" sz="2000" dirty="0" smtClean="0">
                <a:solidFill>
                  <a:schemeClr val="tx1"/>
                </a:solidFill>
              </a:rPr>
              <a:t>-RS” by Burke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358900"/>
            <a:ext cx="7429500" cy="414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900" y="5688823"/>
            <a:ext cx="777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http://</a:t>
            </a:r>
            <a:r>
              <a:rPr lang="en-US" dirty="0" err="1"/>
              <a:t>www.servicedesignpatterns.com</a:t>
            </a:r>
            <a:r>
              <a:rPr lang="en-US" dirty="0"/>
              <a:t>/</a:t>
            </a:r>
            <a:r>
              <a:rPr lang="en-US" dirty="0" err="1"/>
              <a:t>WebServiceAPIStyles</a:t>
            </a:r>
            <a:r>
              <a:rPr lang="en-US" dirty="0"/>
              <a:t>/</a:t>
            </a:r>
            <a:r>
              <a:rPr lang="en-US" dirty="0" err="1"/>
              <a:t>MessageAPI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5518" y="305275"/>
            <a:ext cx="8484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Message or Document </a:t>
            </a:r>
            <a:r>
              <a:rPr lang="en-US" sz="2400" dirty="0">
                <a:solidFill>
                  <a:srgbClr val="0000FF"/>
                </a:solidFill>
              </a:rPr>
              <a:t>API Style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6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Message Style Considerations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Message API’s typically request/acknowledge rather than request/response.</a:t>
            </a:r>
          </a:p>
          <a:p>
            <a:r>
              <a:rPr lang="en-US" dirty="0" smtClean="0"/>
              <a:t>Responses may contain addresses of related services using the linked services pattern.</a:t>
            </a:r>
          </a:p>
          <a:p>
            <a:r>
              <a:rPr lang="en-US" dirty="0" smtClean="0"/>
              <a:t>It should be a simple matter to add additional message types to the service – simply dispatch new message to the correct handler.</a:t>
            </a:r>
          </a:p>
          <a:p>
            <a:r>
              <a:rPr lang="en-US" dirty="0" smtClean="0"/>
              <a:t>RPC API’s may have 1 or more parameters.</a:t>
            </a:r>
          </a:p>
          <a:p>
            <a:r>
              <a:rPr lang="en-US" dirty="0" smtClean="0"/>
              <a:t>Message style API’s contain exactly one.</a:t>
            </a:r>
          </a:p>
          <a:p>
            <a:r>
              <a:rPr lang="en-US" dirty="0" smtClean="0"/>
              <a:t>A standards body may define the message first.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1) Web Service API Styles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Recommendation: Pick one style</a:t>
            </a:r>
          </a:p>
          <a:p>
            <a:pPr marL="0" indent="0">
              <a:buNone/>
            </a:pPr>
            <a:r>
              <a:rPr lang="en-US" dirty="0" smtClean="0"/>
              <a:t>    - RPC API</a:t>
            </a:r>
          </a:p>
          <a:p>
            <a:pPr marL="0" indent="0">
              <a:buNone/>
            </a:pPr>
            <a:r>
              <a:rPr lang="en-US" dirty="0" smtClean="0"/>
              <a:t>    - Message API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smtClean="0">
                <a:solidFill>
                  <a:srgbClr val="FF0000"/>
                </a:solidFill>
              </a:rPr>
              <a:t>Resource API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Resource API’s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client application consumes or manipulates text, images, documents, or other media files managed by a remote system.</a:t>
            </a:r>
          </a:p>
          <a:p>
            <a:r>
              <a:rPr lang="en-US" dirty="0" smtClean="0"/>
              <a:t>How can a client manipulate data managed by a remote system, avoid direct coupling to remote procedures, and minimize the need for domain specific API’s?</a:t>
            </a:r>
          </a:p>
          <a:p>
            <a:r>
              <a:rPr lang="en-US" dirty="0" smtClean="0"/>
              <a:t>Assign all procedures, instances of domain data, and files a URI.</a:t>
            </a:r>
          </a:p>
          <a:p>
            <a:r>
              <a:rPr lang="en-US" dirty="0" smtClean="0"/>
              <a:t>Leverage HTTP as a complete application protocol to define standard service behaviors. </a:t>
            </a:r>
          </a:p>
          <a:p>
            <a:r>
              <a:rPr lang="en-US" dirty="0" smtClean="0"/>
              <a:t>Exchange information by taking advantage of standardized media types and status codes when possible.</a:t>
            </a:r>
          </a:p>
          <a:p>
            <a:r>
              <a:rPr lang="en-US" dirty="0" smtClean="0"/>
              <a:t>The client’s intent is determined by a) the HTTP method used b) the URI and c) the requested or submitted media type.</a:t>
            </a:r>
          </a:p>
          <a:p>
            <a:r>
              <a:rPr lang="en-US" dirty="0" smtClean="0"/>
              <a:t>These services often adhere to the principles of Representational State Transfer (REST).</a:t>
            </a:r>
          </a:p>
          <a:p>
            <a:r>
              <a:rPr lang="en-US" dirty="0" smtClean="0"/>
              <a:t>Not every Resource API would be considered </a:t>
            </a:r>
            <a:r>
              <a:rPr lang="en-US" dirty="0" err="1" smtClean="0"/>
              <a:t>RESTful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9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54" y="855088"/>
            <a:ext cx="6564490" cy="5130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431" y="5985762"/>
            <a:ext cx="78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http</a:t>
            </a:r>
            <a:r>
              <a:rPr lang="en-US" dirty="0"/>
              <a:t>://</a:t>
            </a:r>
            <a:r>
              <a:rPr lang="en-US" dirty="0" err="1"/>
              <a:t>www.servicedesignpatterns.com</a:t>
            </a:r>
            <a:r>
              <a:rPr lang="en-US" dirty="0"/>
              <a:t>/</a:t>
            </a:r>
            <a:r>
              <a:rPr lang="en-US" dirty="0" err="1"/>
              <a:t>WebServiceAPIStyles</a:t>
            </a:r>
            <a:r>
              <a:rPr lang="en-US" dirty="0"/>
              <a:t>/</a:t>
            </a:r>
            <a:r>
              <a:rPr lang="en-US" dirty="0" err="1"/>
              <a:t>ResourceAPI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683" y="272160"/>
            <a:ext cx="758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Resource API’s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017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Review of REST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Representational State Transfer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Roy Fielding’s doctoral dissertation (2000)</a:t>
            </a:r>
          </a:p>
          <a:p>
            <a:r>
              <a:rPr lang="en-US" dirty="0" smtClean="0"/>
              <a:t>Fielding (along with Tim Berners-Lee) designed HTTP and </a:t>
            </a:r>
            <a:r>
              <a:rPr lang="en-US" dirty="0" err="1" smtClean="0"/>
              <a:t>URI’s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question he tried to answer in his thesis was “Why is the web so viral”? What is its architecture? What are its principles?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REST Architectural Principles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web has </a:t>
            </a:r>
            <a:r>
              <a:rPr lang="en-US" dirty="0" smtClean="0">
                <a:solidFill>
                  <a:srgbClr val="FF0000"/>
                </a:solidFill>
              </a:rPr>
              <a:t>addressable resources.</a:t>
            </a:r>
          </a:p>
          <a:p>
            <a:pPr>
              <a:buNone/>
            </a:pPr>
            <a:r>
              <a:rPr lang="en-US" dirty="0" smtClean="0"/>
              <a:t>         Each resource has a URI.</a:t>
            </a:r>
          </a:p>
          <a:p>
            <a:r>
              <a:rPr lang="en-US" dirty="0" smtClean="0"/>
              <a:t>The web has a </a:t>
            </a:r>
            <a:r>
              <a:rPr lang="en-US" dirty="0" smtClean="0">
                <a:solidFill>
                  <a:srgbClr val="FF0000"/>
                </a:solidFill>
              </a:rPr>
              <a:t>uniform and constrained interface.</a:t>
            </a:r>
          </a:p>
          <a:p>
            <a:pPr>
              <a:buNone/>
            </a:pPr>
            <a:r>
              <a:rPr lang="en-US" dirty="0" smtClean="0"/>
              <a:t>          HTTP, for example, has a small number of </a:t>
            </a:r>
          </a:p>
          <a:p>
            <a:pPr>
              <a:buNone/>
            </a:pPr>
            <a:r>
              <a:rPr lang="en-US" dirty="0" smtClean="0"/>
              <a:t>          methods. Use these to manipulate </a:t>
            </a:r>
            <a:r>
              <a:rPr lang="en-US" dirty="0" smtClean="0">
                <a:solidFill>
                  <a:srgbClr val="FF0000"/>
                </a:solidFill>
              </a:rPr>
              <a:t>resources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web is </a:t>
            </a:r>
            <a:r>
              <a:rPr lang="en-US" dirty="0" smtClean="0">
                <a:solidFill>
                  <a:srgbClr val="FF0000"/>
                </a:solidFill>
              </a:rPr>
              <a:t>representation oriented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– providing diverse formats.</a:t>
            </a:r>
          </a:p>
          <a:p>
            <a:r>
              <a:rPr lang="en-US" dirty="0" smtClean="0"/>
              <a:t>The web may be used to </a:t>
            </a:r>
            <a:r>
              <a:rPr lang="en-US" dirty="0" smtClean="0">
                <a:solidFill>
                  <a:srgbClr val="FF0000"/>
                </a:solidFill>
              </a:rPr>
              <a:t>communicate </a:t>
            </a:r>
            <a:r>
              <a:rPr lang="en-US" dirty="0" err="1" smtClean="0">
                <a:solidFill>
                  <a:srgbClr val="FF0000"/>
                </a:solidFill>
              </a:rPr>
              <a:t>statelessly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providing scalability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Hypermedia</a:t>
            </a:r>
            <a:r>
              <a:rPr lang="en-US" dirty="0" smtClean="0"/>
              <a:t> is used as the </a:t>
            </a:r>
            <a:r>
              <a:rPr lang="en-US" dirty="0" smtClean="0">
                <a:solidFill>
                  <a:srgbClr val="FF0000"/>
                </a:solidFill>
              </a:rPr>
              <a:t>engine of application state</a:t>
            </a:r>
            <a:r>
              <a:rPr lang="en-US" dirty="0" smtClean="0">
                <a:solidFill>
                  <a:srgbClr val="800000"/>
                </a:solidFill>
              </a:rPr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Understanding REST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REST is not protocol specific.</a:t>
            </a:r>
          </a:p>
          <a:p>
            <a:r>
              <a:rPr lang="en-US" dirty="0" smtClean="0"/>
              <a:t>SOAP and WS-* use HTTP strictly as a transport protocol.</a:t>
            </a:r>
          </a:p>
          <a:p>
            <a:r>
              <a:rPr lang="en-US" dirty="0" smtClean="0"/>
              <a:t>HTTP may be used as a rich application protocol.</a:t>
            </a:r>
          </a:p>
          <a:p>
            <a:r>
              <a:rPr lang="en-US" dirty="0" smtClean="0"/>
              <a:t>Browsers usually use only a small part of HTTP (GET and POST).</a:t>
            </a:r>
          </a:p>
          <a:p>
            <a:r>
              <a:rPr lang="en-US" dirty="0" smtClean="0"/>
              <a:t>HTTP is a synchronous request/response network protocol used for distributed, collaborative, document based systems.</a:t>
            </a:r>
          </a:p>
          <a:p>
            <a:r>
              <a:rPr lang="en-US" dirty="0" smtClean="0"/>
              <a:t>Various message formats may be used – XML, JSON,..</a:t>
            </a:r>
          </a:p>
          <a:p>
            <a:r>
              <a:rPr lang="en-US" dirty="0" smtClean="0"/>
              <a:t>Binary data may be included in the message body.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Principle: Addressability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Addressability (not restricted to HTTP)</a:t>
            </a:r>
          </a:p>
          <a:p>
            <a:pPr>
              <a:buNone/>
            </a:pPr>
            <a:r>
              <a:rPr lang="en-US" dirty="0" smtClean="0"/>
              <a:t>      Each HTTP request uses a URI.</a:t>
            </a:r>
          </a:p>
          <a:p>
            <a:pPr>
              <a:buNone/>
            </a:pPr>
            <a:r>
              <a:rPr lang="en-US" dirty="0" smtClean="0"/>
              <a:t>      The format of a URI is well defined: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2857" dirty="0" smtClean="0"/>
              <a:t>scheme://</a:t>
            </a:r>
            <a:r>
              <a:rPr lang="en-US" sz="2857" dirty="0" err="1" smtClean="0"/>
              <a:t>host:port/path?queryString#fragment</a:t>
            </a:r>
            <a:endParaRPr lang="en-US" sz="2857" dirty="0" smtClean="0"/>
          </a:p>
          <a:p>
            <a:pPr>
              <a:buNone/>
            </a:pPr>
            <a:r>
              <a:rPr lang="en-US" sz="2857" dirty="0" smtClean="0"/>
              <a:t>       </a:t>
            </a:r>
          </a:p>
          <a:p>
            <a:pPr>
              <a:buNone/>
            </a:pPr>
            <a:r>
              <a:rPr lang="en-US" sz="2857" dirty="0" smtClean="0"/>
              <a:t>        The </a:t>
            </a:r>
            <a:r>
              <a:rPr lang="en-US" sz="2857" dirty="0" smtClean="0">
                <a:solidFill>
                  <a:srgbClr val="800000"/>
                </a:solidFill>
              </a:rPr>
              <a:t>scheme</a:t>
            </a:r>
            <a:r>
              <a:rPr lang="en-US" sz="2857" dirty="0" smtClean="0"/>
              <a:t> need not be HTTP. May be FTP or HTTPS.</a:t>
            </a:r>
          </a:p>
          <a:p>
            <a:pPr>
              <a:buNone/>
            </a:pPr>
            <a:r>
              <a:rPr lang="en-US" sz="2857" dirty="0" smtClean="0"/>
              <a:t>        The </a:t>
            </a:r>
            <a:r>
              <a:rPr lang="en-US" sz="2857" dirty="0" smtClean="0">
                <a:solidFill>
                  <a:srgbClr val="FF6600"/>
                </a:solidFill>
              </a:rPr>
              <a:t>host </a:t>
            </a:r>
            <a:r>
              <a:rPr lang="en-US" sz="2857" dirty="0" smtClean="0"/>
              <a:t>field may be a DNS name or a IP address.</a:t>
            </a:r>
          </a:p>
          <a:p>
            <a:pPr>
              <a:buNone/>
            </a:pPr>
            <a:r>
              <a:rPr lang="en-US" sz="2857" dirty="0" smtClean="0"/>
              <a:t>        The </a:t>
            </a:r>
            <a:r>
              <a:rPr lang="en-US" sz="2857" dirty="0" smtClean="0">
                <a:solidFill>
                  <a:srgbClr val="FF0000"/>
                </a:solidFill>
              </a:rPr>
              <a:t>port</a:t>
            </a:r>
            <a:r>
              <a:rPr lang="en-US" sz="2857" dirty="0" smtClean="0"/>
              <a:t> may be derived from the scheme.  Using HTTP implies port 80.</a:t>
            </a:r>
          </a:p>
          <a:p>
            <a:pPr>
              <a:buNone/>
            </a:pPr>
            <a:r>
              <a:rPr lang="en-US" sz="2857" dirty="0" smtClean="0"/>
              <a:t>        The </a:t>
            </a:r>
            <a:r>
              <a:rPr lang="en-US" sz="2857" dirty="0" smtClean="0">
                <a:solidFill>
                  <a:srgbClr val="800000"/>
                </a:solidFill>
              </a:rPr>
              <a:t>path</a:t>
            </a:r>
            <a:r>
              <a:rPr lang="en-US" sz="2857" dirty="0" smtClean="0"/>
              <a:t> is a set of text segments delimited by the “/”.</a:t>
            </a:r>
          </a:p>
          <a:p>
            <a:pPr>
              <a:buNone/>
            </a:pPr>
            <a:r>
              <a:rPr lang="en-US" sz="2857" dirty="0" smtClean="0"/>
              <a:t>        The </a:t>
            </a:r>
            <a:r>
              <a:rPr lang="en-US" sz="2857" dirty="0" err="1" smtClean="0">
                <a:solidFill>
                  <a:srgbClr val="800000"/>
                </a:solidFill>
              </a:rPr>
              <a:t>queryString</a:t>
            </a:r>
            <a:r>
              <a:rPr lang="en-US" sz="2857" dirty="0" smtClean="0"/>
              <a:t> is a list of parameters represented as </a:t>
            </a:r>
          </a:p>
          <a:p>
            <a:pPr>
              <a:buNone/>
            </a:pPr>
            <a:r>
              <a:rPr lang="en-US" sz="2857" dirty="0" smtClean="0"/>
              <a:t>        name=value pairs. Each pair is delimited by an “&amp;”.</a:t>
            </a:r>
          </a:p>
          <a:p>
            <a:pPr>
              <a:buNone/>
            </a:pPr>
            <a:r>
              <a:rPr lang="en-US" sz="2857" dirty="0" smtClean="0"/>
              <a:t>        The </a:t>
            </a:r>
            <a:r>
              <a:rPr lang="en-US" sz="2857" dirty="0" smtClean="0">
                <a:solidFill>
                  <a:srgbClr val="800000"/>
                </a:solidFill>
              </a:rPr>
              <a:t>fragment</a:t>
            </a:r>
            <a:r>
              <a:rPr lang="en-US" sz="2857" dirty="0" smtClean="0"/>
              <a:t> is used to point to a particular place in a document.</a:t>
            </a:r>
          </a:p>
          <a:p>
            <a:pPr>
              <a:buNone/>
            </a:pPr>
            <a:r>
              <a:rPr lang="en-US" sz="2857" dirty="0" smtClean="0"/>
              <a:t>        </a:t>
            </a:r>
          </a:p>
          <a:p>
            <a:pPr>
              <a:buNone/>
            </a:pPr>
            <a:r>
              <a:rPr lang="en-US" sz="2857" dirty="0" smtClean="0"/>
              <a:t>        A space is represented with the ‘+’ characters. Other characters  use % </a:t>
            </a:r>
          </a:p>
          <a:p>
            <a:pPr>
              <a:buNone/>
            </a:pPr>
            <a:r>
              <a:rPr lang="en-US" sz="2857" dirty="0" smtClean="0"/>
              <a:t>        followed by two hex digits.      </a:t>
            </a:r>
          </a:p>
          <a:p>
            <a:pPr>
              <a:buNone/>
            </a:pPr>
            <a:r>
              <a:rPr lang="en-US" sz="2400" dirty="0" smtClean="0"/>
              <a:t>   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Introduction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Almost all enterprise applications need to be integrated with other </a:t>
            </a:r>
            <a:r>
              <a:rPr lang="en-US" dirty="0" smtClean="0"/>
              <a:t>applications.</a:t>
            </a:r>
          </a:p>
          <a:p>
            <a:r>
              <a:rPr lang="en-US" dirty="0" smtClean="0"/>
              <a:t>How is this done?</a:t>
            </a:r>
          </a:p>
          <a:p>
            <a:r>
              <a:rPr lang="en-US" dirty="0" smtClean="0"/>
              <a:t>Primarily with Shared files, Shared Database, RPC/RMI, Messaging, and sockets</a:t>
            </a:r>
          </a:p>
          <a:p>
            <a:r>
              <a:rPr lang="en-US" dirty="0" smtClean="0"/>
              <a:t>Some of these approaches would use  separate components operating over a network and communicating only by passing messages. These would be considered </a:t>
            </a:r>
            <a:r>
              <a:rPr lang="en-US" dirty="0" smtClean="0">
                <a:solidFill>
                  <a:srgbClr val="FF0000"/>
                </a:solidFill>
              </a:rPr>
              <a:t>distributed systems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0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Principle: Uniform Interface (1)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uniform constrained interface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- No action parameter in the URI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-   </a:t>
            </a:r>
            <a:r>
              <a:rPr lang="en-US" dirty="0" smtClean="0">
                <a:solidFill>
                  <a:srgbClr val="FF0000"/>
                </a:solidFill>
              </a:rPr>
              <a:t>HTTP GET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- read only operation</a:t>
            </a:r>
          </a:p>
          <a:p>
            <a:pPr>
              <a:buNone/>
            </a:pPr>
            <a:r>
              <a:rPr lang="en-US" dirty="0" smtClean="0"/>
              <a:t>               - idempotent (once same as many)</a:t>
            </a:r>
          </a:p>
          <a:p>
            <a:pPr>
              <a:buNone/>
            </a:pPr>
            <a:r>
              <a:rPr lang="en-US" dirty="0" smtClean="0"/>
              <a:t>               - safe (no important change to server’s </a:t>
            </a:r>
          </a:p>
          <a:p>
            <a:pPr>
              <a:buNone/>
            </a:pPr>
            <a:r>
              <a:rPr lang="en-US" dirty="0" smtClean="0"/>
              <a:t>                           state)</a:t>
            </a:r>
          </a:p>
          <a:p>
            <a:pPr>
              <a:buNone/>
            </a:pPr>
            <a:r>
              <a:rPr lang="en-US" dirty="0" smtClean="0"/>
              <a:t>               - may include parameters in the URI</a:t>
            </a:r>
          </a:p>
          <a:p>
            <a:pPr>
              <a:buNone/>
            </a:pPr>
            <a:r>
              <a:rPr lang="en-US" dirty="0" smtClean="0"/>
              <a:t>                  http://</a:t>
            </a:r>
            <a:r>
              <a:rPr lang="en-US" dirty="0" err="1" smtClean="0"/>
              <a:t>www.example.com/products?pid</a:t>
            </a:r>
            <a:r>
              <a:rPr lang="en-US" dirty="0" smtClean="0"/>
              <a:t>=123  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Principle: Uniform Interface (2)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HTTP PUT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- store the message body</a:t>
            </a:r>
          </a:p>
          <a:p>
            <a:pPr>
              <a:buNone/>
            </a:pPr>
            <a:r>
              <a:rPr lang="en-US" dirty="0" smtClean="0"/>
              <a:t>               - insert or update</a:t>
            </a:r>
          </a:p>
          <a:p>
            <a:pPr>
              <a:buNone/>
            </a:pPr>
            <a:r>
              <a:rPr lang="en-US" dirty="0" smtClean="0"/>
              <a:t>               - idempotent</a:t>
            </a:r>
          </a:p>
          <a:p>
            <a:pPr>
              <a:buNone/>
            </a:pPr>
            <a:r>
              <a:rPr lang="en-US" dirty="0" smtClean="0"/>
              <a:t>               - not safe  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9834"/>
            <a:ext cx="2895600" cy="365125"/>
          </a:xfrm>
        </p:spPr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Principle: Uniform Interface (3)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HTTP POST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- Not idempotent</a:t>
            </a:r>
          </a:p>
          <a:p>
            <a:pPr>
              <a:buNone/>
            </a:pPr>
            <a:r>
              <a:rPr lang="en-US" dirty="0" smtClean="0"/>
              <a:t>                 - Not safe</a:t>
            </a:r>
          </a:p>
          <a:p>
            <a:pPr>
              <a:buNone/>
            </a:pPr>
            <a:r>
              <a:rPr lang="en-US" dirty="0" smtClean="0"/>
              <a:t>                 - Each method call may modify the </a:t>
            </a:r>
          </a:p>
          <a:p>
            <a:pPr>
              <a:buNone/>
            </a:pPr>
            <a:r>
              <a:rPr lang="en-US" dirty="0" smtClean="0"/>
              <a:t>                    resource in a unique way</a:t>
            </a:r>
          </a:p>
          <a:p>
            <a:pPr>
              <a:buNone/>
            </a:pPr>
            <a:r>
              <a:rPr lang="en-US" dirty="0" smtClean="0"/>
              <a:t>                 - The request may or may not contain</a:t>
            </a:r>
          </a:p>
          <a:p>
            <a:pPr>
              <a:buNone/>
            </a:pPr>
            <a:r>
              <a:rPr lang="en-US" dirty="0" smtClean="0"/>
              <a:t>                    additional information</a:t>
            </a:r>
          </a:p>
          <a:p>
            <a:pPr>
              <a:buNone/>
            </a:pPr>
            <a:r>
              <a:rPr lang="en-US" dirty="0" smtClean="0"/>
              <a:t>                 - The response may or may not contain </a:t>
            </a:r>
          </a:p>
          <a:p>
            <a:pPr>
              <a:buNone/>
            </a:pPr>
            <a:r>
              <a:rPr lang="en-US" dirty="0" smtClean="0"/>
              <a:t>                    additional information</a:t>
            </a:r>
          </a:p>
          <a:p>
            <a:pPr>
              <a:buNone/>
            </a:pPr>
            <a:r>
              <a:rPr lang="en-US" dirty="0" smtClean="0"/>
              <a:t>                 -  The parameters are found within the request</a:t>
            </a:r>
          </a:p>
          <a:p>
            <a:pPr>
              <a:buNone/>
            </a:pPr>
            <a:r>
              <a:rPr lang="en-US" dirty="0" smtClean="0"/>
              <a:t>                    body (not within the URI)  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Principle: Uniform Interface (4)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 HTTP DELETE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- remove the resource </a:t>
            </a:r>
          </a:p>
          <a:p>
            <a:pPr>
              <a:buNone/>
            </a:pPr>
            <a:r>
              <a:rPr lang="en-US" dirty="0" smtClean="0"/>
              <a:t>                     - idempotent</a:t>
            </a:r>
          </a:p>
          <a:p>
            <a:pPr>
              <a:buNone/>
            </a:pPr>
            <a:r>
              <a:rPr lang="en-US" dirty="0" smtClean="0"/>
              <a:t>                     - Not safe</a:t>
            </a:r>
          </a:p>
          <a:p>
            <a:pPr>
              <a:buNone/>
            </a:pPr>
            <a:r>
              <a:rPr lang="en-US" dirty="0" smtClean="0"/>
              <a:t>                     - Each method call may modify the </a:t>
            </a:r>
          </a:p>
          <a:p>
            <a:pPr>
              <a:buNone/>
            </a:pPr>
            <a:r>
              <a:rPr lang="en-US" dirty="0" smtClean="0"/>
              <a:t>                        resource in a unique way</a:t>
            </a:r>
          </a:p>
          <a:p>
            <a:pPr>
              <a:buNone/>
            </a:pPr>
            <a:r>
              <a:rPr lang="en-US" dirty="0" smtClean="0"/>
              <a:t>                     - The request may or may not contain</a:t>
            </a:r>
          </a:p>
          <a:p>
            <a:pPr>
              <a:buNone/>
            </a:pPr>
            <a:r>
              <a:rPr lang="en-US" dirty="0" smtClean="0"/>
              <a:t>                        additional information</a:t>
            </a:r>
          </a:p>
          <a:p>
            <a:pPr>
              <a:buNone/>
            </a:pPr>
            <a:r>
              <a:rPr lang="en-US" dirty="0" smtClean="0"/>
              <a:t>                     - The response may or may not contain </a:t>
            </a:r>
          </a:p>
          <a:p>
            <a:pPr>
              <a:buNone/>
            </a:pPr>
            <a:r>
              <a:rPr lang="en-US" dirty="0" smtClean="0"/>
              <a:t>                        additional information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HTTP HEAD, OPTIONS, TRACE and CONNECT are less </a:t>
            </a:r>
          </a:p>
          <a:p>
            <a:pPr>
              <a:buNone/>
            </a:pPr>
            <a:r>
              <a:rPr lang="en-US" dirty="0" smtClean="0"/>
              <a:t>      important.  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Principle: Uniform Interface (5)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Does HTTP provide too few operations?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Note that SQL has only four operations:  </a:t>
            </a:r>
          </a:p>
          <a:p>
            <a:pPr>
              <a:buNone/>
            </a:pPr>
            <a:r>
              <a:rPr lang="en-US" dirty="0" smtClean="0"/>
              <a:t>      SELECT, INSERT, UPDATE and DELETE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JMS and MOM have, essentially, two </a:t>
            </a:r>
          </a:p>
          <a:p>
            <a:pPr>
              <a:buNone/>
            </a:pPr>
            <a:r>
              <a:rPr lang="en-US" dirty="0" smtClean="0"/>
              <a:t>       operations: SEND and RECEIVE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A lot gets done with SQL and JMS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does a uniform interface buy?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Familiarity</a:t>
            </a:r>
          </a:p>
          <a:p>
            <a:pPr>
              <a:buNone/>
            </a:pPr>
            <a:r>
              <a:rPr lang="en-US" dirty="0" smtClean="0"/>
              <a:t>    We do not need a general IDL that describes a</a:t>
            </a:r>
          </a:p>
          <a:p>
            <a:pPr>
              <a:buNone/>
            </a:pPr>
            <a:r>
              <a:rPr lang="en-US" dirty="0" smtClean="0"/>
              <a:t>    variety of method signatures.</a:t>
            </a:r>
          </a:p>
          <a:p>
            <a:pPr>
              <a:buNone/>
            </a:pPr>
            <a:r>
              <a:rPr lang="en-US" dirty="0" smtClean="0"/>
              <a:t>    We already know the methods and their semantics.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Interoperability</a:t>
            </a:r>
          </a:p>
          <a:p>
            <a:pPr>
              <a:buNone/>
            </a:pPr>
            <a:r>
              <a:rPr lang="en-US" dirty="0" smtClean="0"/>
              <a:t>    WS-* has been a moving target</a:t>
            </a:r>
          </a:p>
          <a:p>
            <a:pPr>
              <a:buNone/>
            </a:pPr>
            <a:r>
              <a:rPr lang="en-US" dirty="0" smtClean="0"/>
              <a:t>    HTTP is widely supported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Scalability</a:t>
            </a:r>
          </a:p>
          <a:p>
            <a:pPr>
              <a:buNone/>
            </a:pPr>
            <a:r>
              <a:rPr lang="en-US" dirty="0" smtClean="0"/>
              <a:t>    Since GET is idempotent and safe, results may be </a:t>
            </a:r>
          </a:p>
          <a:p>
            <a:pPr>
              <a:buNone/>
            </a:pPr>
            <a:r>
              <a:rPr lang="en-US" dirty="0" smtClean="0"/>
              <a:t>    cached by clients or proxy servers.</a:t>
            </a:r>
          </a:p>
          <a:p>
            <a:pPr>
              <a:buNone/>
            </a:pPr>
            <a:r>
              <a:rPr lang="en-US" dirty="0" smtClean="0"/>
              <a:t>    Since PUT and DELETE are both idempotent neither </a:t>
            </a:r>
          </a:p>
          <a:p>
            <a:pPr>
              <a:buNone/>
            </a:pPr>
            <a:r>
              <a:rPr lang="en-US" dirty="0" smtClean="0"/>
              <a:t>    the client or the server need worry about handling </a:t>
            </a:r>
          </a:p>
          <a:p>
            <a:pPr>
              <a:buNone/>
            </a:pPr>
            <a:r>
              <a:rPr lang="en-US" dirty="0" smtClean="0"/>
              <a:t>    duplicate message delivery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Principle: Representation Oriented(1)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Representations of resources are exchanged.</a:t>
            </a:r>
          </a:p>
          <a:p>
            <a:r>
              <a:rPr lang="en-US" dirty="0" smtClean="0"/>
              <a:t>GET returns a representation.</a:t>
            </a:r>
          </a:p>
          <a:p>
            <a:r>
              <a:rPr lang="en-US" dirty="0" smtClean="0"/>
              <a:t>PUT and POST passes representations to the server so that underlying resources may change.</a:t>
            </a:r>
          </a:p>
          <a:p>
            <a:r>
              <a:rPr lang="en-US" dirty="0" smtClean="0"/>
              <a:t>Representations may be in many formats: XML, JSON, YAML, etc., …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78646"/>
            <a:ext cx="2895600" cy="365125"/>
          </a:xfrm>
        </p:spPr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Principle: Representation Oriented(2)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HTTP uses the CONTENT-TYPE header to specify the message format the server is sending.</a:t>
            </a:r>
          </a:p>
          <a:p>
            <a:r>
              <a:rPr lang="en-US" dirty="0" smtClean="0"/>
              <a:t>The value of the CONTENT-TYPE is a MIME typed string. Versioning information may be included.</a:t>
            </a:r>
          </a:p>
          <a:p>
            <a:r>
              <a:rPr lang="en-US" dirty="0" smtClean="0"/>
              <a:t>Examples:</a:t>
            </a:r>
          </a:p>
          <a:p>
            <a:pPr>
              <a:buNone/>
            </a:pPr>
            <a:r>
              <a:rPr lang="en-US" dirty="0" smtClean="0"/>
              <a:t>       text/plain</a:t>
            </a:r>
          </a:p>
          <a:p>
            <a:pPr>
              <a:buNone/>
            </a:pPr>
            <a:r>
              <a:rPr lang="en-US" dirty="0" smtClean="0"/>
              <a:t>       text/html</a:t>
            </a:r>
          </a:p>
          <a:p>
            <a:pPr>
              <a:buNone/>
            </a:pPr>
            <a:r>
              <a:rPr lang="en-US" dirty="0" smtClean="0"/>
              <a:t>       application/</a:t>
            </a:r>
            <a:r>
              <a:rPr lang="en-US" dirty="0" err="1" smtClean="0"/>
              <a:t>vnd+xml;version</a:t>
            </a:r>
            <a:r>
              <a:rPr lang="en-US" dirty="0" smtClean="0"/>
              <a:t>=1.1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vnd</a:t>
            </a:r>
            <a:r>
              <a:rPr lang="en-US" dirty="0" smtClean="0"/>
              <a:t>” implies a vendor specific MIME type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Principle: Representation Oriented(3)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ACCEPT header in content negotiation.</a:t>
            </a:r>
          </a:p>
          <a:p>
            <a:r>
              <a:rPr lang="en-US" dirty="0" smtClean="0"/>
              <a:t>An AJAX request might include a request for JSON.</a:t>
            </a:r>
          </a:p>
          <a:p>
            <a:r>
              <a:rPr lang="en-US" dirty="0" smtClean="0"/>
              <a:t>A Java request might include a request for XML.</a:t>
            </a:r>
          </a:p>
          <a:p>
            <a:r>
              <a:rPr lang="en-US" dirty="0" smtClean="0"/>
              <a:t>Ruby might ask for YAML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Principle: Communicate </a:t>
            </a:r>
            <a:r>
              <a:rPr lang="en-US" dirty="0" err="1" smtClean="0">
                <a:solidFill>
                  <a:srgbClr val="0000FF"/>
                </a:solidFill>
              </a:rPr>
              <a:t>Statelessly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application may have state but there is no client session data stored on the server.</a:t>
            </a:r>
          </a:p>
          <a:p>
            <a:r>
              <a:rPr lang="en-US" dirty="0" smtClean="0"/>
              <a:t>If there is any session-specific data it should be held and maintained by the client and transferred to the server with each request as needed.</a:t>
            </a:r>
          </a:p>
          <a:p>
            <a:r>
              <a:rPr lang="en-US" dirty="0" smtClean="0"/>
              <a:t>The server is easier to scale. No replication of session data concerns.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Why are distributed systems hard?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57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Heterogeneous</a:t>
            </a:r>
            <a:r>
              <a:rPr lang="en-US" dirty="0" smtClean="0"/>
              <a:t> networks, operating systems, middleware, languages, developers - all required to work together</a:t>
            </a:r>
          </a:p>
          <a:p>
            <a:r>
              <a:rPr lang="en-US" dirty="0" smtClean="0"/>
              <a:t>The heterogeneity </a:t>
            </a:r>
            <a:r>
              <a:rPr lang="en-US" dirty="0"/>
              <a:t>may hinder </a:t>
            </a:r>
            <a:r>
              <a:rPr lang="en-US" dirty="0">
                <a:solidFill>
                  <a:srgbClr val="FF0000"/>
                </a:solidFill>
              </a:rPr>
              <a:t>interoperability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and </a:t>
            </a:r>
            <a:r>
              <a:rPr lang="en-US" dirty="0">
                <a:solidFill>
                  <a:srgbClr val="FF0000"/>
                </a:solidFill>
              </a:rPr>
              <a:t>performance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</a:t>
            </a:r>
            <a:r>
              <a:rPr lang="en-US" dirty="0"/>
              <a:t>becomes </a:t>
            </a:r>
            <a:r>
              <a:rPr lang="en-US" dirty="0" smtClean="0"/>
              <a:t>of </a:t>
            </a:r>
            <a:r>
              <a:rPr lang="en-US" dirty="0"/>
              <a:t>greater </a:t>
            </a:r>
            <a:r>
              <a:rPr lang="en-US" dirty="0" smtClean="0"/>
              <a:t>concern. We need to consider the behaviors of Eve and Mallory.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Failures </a:t>
            </a:r>
            <a:r>
              <a:rPr lang="en-US" dirty="0">
                <a:solidFill>
                  <a:srgbClr val="FF0000"/>
                </a:solidFill>
              </a:rPr>
              <a:t>can be partial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concurrency</a:t>
            </a:r>
            <a:r>
              <a:rPr lang="en-US" dirty="0"/>
              <a:t> of components adds </a:t>
            </a:r>
            <a:r>
              <a:rPr lang="en-US" dirty="0" smtClean="0"/>
              <a:t>complexity</a:t>
            </a:r>
          </a:p>
          <a:p>
            <a:r>
              <a:rPr lang="en-US" dirty="0" smtClean="0"/>
              <a:t>Increased </a:t>
            </a:r>
            <a:r>
              <a:rPr lang="en-US" dirty="0" smtClean="0">
                <a:solidFill>
                  <a:srgbClr val="FF0000"/>
                </a:solidFill>
              </a:rPr>
              <a:t>latency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Time </a:t>
            </a:r>
            <a:r>
              <a:rPr lang="en-US" dirty="0">
                <a:solidFill>
                  <a:srgbClr val="FF0000"/>
                </a:solidFill>
              </a:rPr>
              <a:t>differs </a:t>
            </a:r>
            <a:r>
              <a:rPr lang="en-US" dirty="0"/>
              <a:t>on different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Communicating parties will </a:t>
            </a:r>
            <a:r>
              <a:rPr lang="en-US" dirty="0" smtClean="0">
                <a:solidFill>
                  <a:srgbClr val="FF0000"/>
                </a:solidFill>
              </a:rPr>
              <a:t>change</a:t>
            </a:r>
            <a:endParaRPr lang="en-US" dirty="0" smtClean="0"/>
          </a:p>
          <a:p>
            <a:r>
              <a:rPr lang="en-US" dirty="0" smtClean="0"/>
              <a:t>Communicating parties may change </a:t>
            </a:r>
            <a:r>
              <a:rPr lang="en-US" dirty="0" smtClean="0">
                <a:solidFill>
                  <a:srgbClr val="FF0000"/>
                </a:solidFill>
              </a:rPr>
              <a:t>location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Moral?</a:t>
            </a:r>
            <a:r>
              <a:rPr lang="en-US" dirty="0" smtClean="0"/>
              <a:t> Don’t distribute unless you must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2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Principle: HATEOAS (1)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Hypermedia is document centric but with the additional feature of links.</a:t>
            </a:r>
          </a:p>
          <a:p>
            <a:r>
              <a:rPr lang="en-US" dirty="0" smtClean="0"/>
              <a:t>With each request returned from a server it tells you what interactions you can do next as well as where you can go to transition the state of your application.</a:t>
            </a:r>
          </a:p>
          <a:p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    &lt;order id = “111”&gt;</a:t>
            </a:r>
          </a:p>
          <a:p>
            <a:pPr>
              <a:buNone/>
            </a:pPr>
            <a:r>
              <a:rPr lang="en-US" dirty="0" smtClean="0"/>
              <a:t>        &lt;customer&gt;http://…/customers/3214</a:t>
            </a:r>
          </a:p>
          <a:p>
            <a:pPr>
              <a:buNone/>
            </a:pPr>
            <a:r>
              <a:rPr lang="en-US" dirty="0" smtClean="0"/>
              <a:t>        &lt;order-entries&gt;</a:t>
            </a:r>
          </a:p>
          <a:p>
            <a:pPr>
              <a:buNone/>
            </a:pPr>
            <a:r>
              <a:rPr lang="en-US" dirty="0" smtClean="0"/>
              <a:t>            &lt;order-entry&gt;</a:t>
            </a:r>
          </a:p>
          <a:p>
            <a:pPr>
              <a:buNone/>
            </a:pPr>
            <a:r>
              <a:rPr lang="en-US" dirty="0" smtClean="0"/>
              <a:t>                 &lt;qty&gt;5</a:t>
            </a:r>
          </a:p>
          <a:p>
            <a:pPr>
              <a:buNone/>
            </a:pPr>
            <a:r>
              <a:rPr lang="en-US" dirty="0" smtClean="0"/>
              <a:t>                 &lt;product&gt;http://…/products/111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Principle: HATEOAS (2)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another example, after calling on an order creation service, the service would return URI’s associated with Order Update, Order Cancel and Order Status.</a:t>
            </a:r>
          </a:p>
          <a:p>
            <a:r>
              <a:rPr lang="en-US" dirty="0" smtClean="0"/>
              <a:t>Consider the game of “Knock Knock”. How could the protocol be controlled via HATEOS?</a:t>
            </a:r>
          </a:p>
          <a:p>
            <a:r>
              <a:rPr lang="en-US" dirty="0" smtClean="0"/>
              <a:t>HATEOS exemplifies “Late Binding”. The methods an application may invoke are not known until runtime.</a:t>
            </a:r>
          </a:p>
          <a:p>
            <a:r>
              <a:rPr lang="en-US" dirty="0" smtClean="0"/>
              <a:t>HATEOS is a Linked Services Pattern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Notes from “Restful Java with JAX-RS, Bill Burke, </a:t>
            </a:r>
            <a:r>
              <a:rPr lang="en-US" dirty="0" err="1"/>
              <a:t>Orielly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Linked Services Pattern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17638"/>
            <a:ext cx="6235700" cy="490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3521" y="2442199"/>
            <a:ext cx="240992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Only publish the </a:t>
            </a:r>
            <a:endParaRPr lang="en-US" b="1" dirty="0" smtClean="0"/>
          </a:p>
          <a:p>
            <a:r>
              <a:rPr lang="en-US" b="1" dirty="0" smtClean="0"/>
              <a:t>addresses </a:t>
            </a:r>
            <a:r>
              <a:rPr lang="en-US" b="1" dirty="0"/>
              <a:t>of a few </a:t>
            </a:r>
            <a:endParaRPr lang="en-US" b="1" dirty="0" smtClean="0"/>
          </a:p>
          <a:p>
            <a:r>
              <a:rPr lang="en-US" b="1" dirty="0" smtClean="0"/>
              <a:t>root </a:t>
            </a:r>
            <a:r>
              <a:rPr lang="en-US" b="1" dirty="0"/>
              <a:t>web services. </a:t>
            </a:r>
            <a:endParaRPr lang="en-US" b="1" dirty="0" smtClean="0"/>
          </a:p>
          <a:p>
            <a:r>
              <a:rPr lang="en-US" b="1" dirty="0" smtClean="0"/>
              <a:t>Include </a:t>
            </a:r>
            <a:r>
              <a:rPr lang="en-US" b="1" dirty="0"/>
              <a:t>the addresses </a:t>
            </a:r>
            <a:endParaRPr lang="en-US" b="1" dirty="0" smtClean="0"/>
          </a:p>
          <a:p>
            <a:r>
              <a:rPr lang="en-US" b="1" dirty="0" smtClean="0"/>
              <a:t>of </a:t>
            </a:r>
            <a:r>
              <a:rPr lang="en-US" b="1" dirty="0"/>
              <a:t>related services in </a:t>
            </a:r>
            <a:endParaRPr lang="en-US" b="1" dirty="0" smtClean="0"/>
          </a:p>
          <a:p>
            <a:r>
              <a:rPr lang="en-US" b="1" dirty="0" smtClean="0"/>
              <a:t>each </a:t>
            </a:r>
            <a:r>
              <a:rPr lang="en-US" b="1" dirty="0"/>
              <a:t>response. Let </a:t>
            </a:r>
            <a:endParaRPr lang="en-US" b="1" dirty="0" smtClean="0"/>
          </a:p>
          <a:p>
            <a:r>
              <a:rPr lang="en-US" b="1" dirty="0" smtClean="0"/>
              <a:t>clients </a:t>
            </a:r>
            <a:r>
              <a:rPr lang="en-US" b="1" dirty="0"/>
              <a:t>parse responses </a:t>
            </a:r>
            <a:endParaRPr lang="en-US" b="1" dirty="0" smtClean="0"/>
          </a:p>
          <a:p>
            <a:r>
              <a:rPr lang="en-US" b="1" dirty="0" smtClean="0"/>
              <a:t>to </a:t>
            </a:r>
            <a:r>
              <a:rPr lang="en-US" b="1" dirty="0"/>
              <a:t>discover subsequent </a:t>
            </a:r>
            <a:endParaRPr lang="en-US" b="1" dirty="0" smtClean="0"/>
          </a:p>
          <a:p>
            <a:r>
              <a:rPr lang="en-US" b="1" dirty="0" smtClean="0"/>
              <a:t>service </a:t>
            </a:r>
            <a:r>
              <a:rPr lang="en-US" b="1" dirty="0"/>
              <a:t>URIs.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Resource Style Considerations (1)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Very appropriate for diverse clients - Browsers, feed readers, syndication services, web aggregators, </a:t>
            </a:r>
            <a:r>
              <a:rPr lang="en-US" dirty="0" err="1" smtClean="0"/>
              <a:t>microblogs</a:t>
            </a:r>
            <a:r>
              <a:rPr lang="en-US" dirty="0" smtClean="0"/>
              <a:t>, </a:t>
            </a:r>
            <a:r>
              <a:rPr lang="en-US" dirty="0" err="1" smtClean="0"/>
              <a:t>mashups</a:t>
            </a:r>
            <a:r>
              <a:rPr lang="en-US" dirty="0" smtClean="0"/>
              <a:t>, AJAX,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and mobile applications</a:t>
            </a:r>
          </a:p>
          <a:p>
            <a:r>
              <a:rPr lang="en-US" dirty="0" smtClean="0"/>
              <a:t>Some may consider direct resource addressability a security risk – “</a:t>
            </a:r>
            <a:r>
              <a:rPr lang="en-US" dirty="0" err="1" smtClean="0"/>
              <a:t>hackable</a:t>
            </a:r>
            <a:r>
              <a:rPr lang="en-US" dirty="0" smtClean="0"/>
              <a:t> URI’s”.</a:t>
            </a:r>
          </a:p>
          <a:p>
            <a:r>
              <a:rPr lang="en-US" dirty="0" smtClean="0"/>
              <a:t>Authentication and authorization logic is needed here.</a:t>
            </a:r>
          </a:p>
          <a:p>
            <a:r>
              <a:rPr lang="en-US" dirty="0" smtClean="0"/>
              <a:t>Resource descriptors (and hence code generation tools) not used.</a:t>
            </a:r>
          </a:p>
          <a:p>
            <a:r>
              <a:rPr lang="en-US" dirty="0" smtClean="0"/>
              <a:t>Use Request/Response or Request/Acknowledge (HTTP 202 is an acknowledgement)</a:t>
            </a:r>
          </a:p>
          <a:p>
            <a:r>
              <a:rPr lang="en-US" dirty="0" smtClean="0"/>
              <a:t>Clients may use Asynchronous Response Handler to avoid blocking</a:t>
            </a:r>
          </a:p>
          <a:p>
            <a:r>
              <a:rPr lang="en-US" dirty="0" smtClean="0"/>
              <a:t>One logical resource may be represented at one URI. Clients choose the type of representation with Media Type Negotiation.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Categories of Patterns We Will Review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Web Service API Styles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Client-Server Interaction Styles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Request and Response Management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Web Service Implementation Styles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Regardless of which WS Style is chosen (RPC, Messaging, or Representational)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 must decide on the </a:t>
            </a:r>
            <a:r>
              <a:rPr lang="en-US" dirty="0" smtClean="0">
                <a:solidFill>
                  <a:srgbClr val="FF0000"/>
                </a:solidFill>
              </a:rPr>
              <a:t>client service interaction</a:t>
            </a:r>
            <a:r>
              <a:rPr lang="en-US" dirty="0" smtClean="0"/>
              <a:t> style.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Request/Response</a:t>
            </a:r>
            <a:r>
              <a:rPr lang="en-US" dirty="0" smtClean="0"/>
              <a:t>….simplest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Request/Acknowledge</a:t>
            </a:r>
            <a:r>
              <a:rPr lang="en-US" dirty="0" smtClean="0"/>
              <a:t>…not coupled in time, easier to scale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Request/Acknowledge/Polling</a:t>
            </a:r>
            <a:r>
              <a:rPr lang="en-US" dirty="0" smtClean="0"/>
              <a:t>… simple, use ID to get response, increase use of network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Request/Acknowledge/</a:t>
            </a:r>
            <a:r>
              <a:rPr lang="en-US" dirty="0" err="1" smtClean="0">
                <a:solidFill>
                  <a:srgbClr val="FF0000"/>
                </a:solidFill>
              </a:rPr>
              <a:t>CallBack</a:t>
            </a:r>
            <a:r>
              <a:rPr lang="en-US" dirty="0" smtClean="0"/>
              <a:t>… harder, provide a service to handle the response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Request/Acknowledge/Relay</a:t>
            </a:r>
            <a:r>
              <a:rPr lang="en-US" dirty="0" smtClean="0"/>
              <a:t>…notify others of </a:t>
            </a:r>
            <a:r>
              <a:rPr lang="en-US" dirty="0"/>
              <a:t>request processing, </a:t>
            </a:r>
            <a:r>
              <a:rPr lang="en-US" dirty="0" smtClean="0"/>
              <a:t>foundation </a:t>
            </a:r>
            <a:r>
              <a:rPr lang="en-US" dirty="0"/>
              <a:t>of publish/</a:t>
            </a:r>
            <a:r>
              <a:rPr lang="en-US" dirty="0" smtClean="0"/>
              <a:t>subscribe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Media Type Negotiation</a:t>
            </a:r>
            <a:r>
              <a:rPr lang="en-US" dirty="0" smtClean="0"/>
              <a:t>…provide multiple representations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of one logical resource while minimizing the number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of distinct URI’s. (Use HTTP Accept Headers not a new URL)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Negotiation may be “</a:t>
            </a:r>
            <a:r>
              <a:rPr lang="en-US" dirty="0" smtClean="0">
                <a:solidFill>
                  <a:srgbClr val="FF0000"/>
                </a:solidFill>
              </a:rPr>
              <a:t>server driven</a:t>
            </a:r>
            <a:r>
              <a:rPr lang="en-US" dirty="0" smtClean="0"/>
              <a:t>” or “</a:t>
            </a:r>
            <a:r>
              <a:rPr lang="en-US" dirty="0" smtClean="0">
                <a:solidFill>
                  <a:srgbClr val="FF0000"/>
                </a:solidFill>
              </a:rPr>
              <a:t>client driven</a:t>
            </a:r>
            <a:r>
              <a:rPr lang="en-US" dirty="0" smtClean="0"/>
              <a:t>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Linked Services</a:t>
            </a:r>
            <a:r>
              <a:rPr lang="en-US" dirty="0" smtClean="0"/>
              <a:t>… less coupling in space, client insulated from changing locations, replaces need for registries or brokers (used in APP)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9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46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Categories of Patterns We Will Review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Web Service API Styles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Client-Server Interaction Styles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Request and Response Management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Web Service Implementation Styles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Web Service Infrastructures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Web Service Evolution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6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Request/Response Management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Service Controller</a:t>
            </a:r>
          </a:p>
          <a:p>
            <a:r>
              <a:rPr lang="en-US" dirty="0" smtClean="0"/>
              <a:t>Data Transfer Object</a:t>
            </a:r>
          </a:p>
          <a:p>
            <a:r>
              <a:rPr lang="en-US" dirty="0" smtClean="0"/>
              <a:t>Request Mapper</a:t>
            </a:r>
          </a:p>
          <a:p>
            <a:r>
              <a:rPr lang="en-US" dirty="0" smtClean="0"/>
              <a:t>Response Mapper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795016"/>
            <a:ext cx="566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Decouple </a:t>
            </a:r>
            <a:r>
              <a:rPr lang="en-US" dirty="0"/>
              <a:t>requests and </a:t>
            </a:r>
            <a:r>
              <a:rPr lang="en-US" dirty="0" smtClean="0"/>
              <a:t>responses from underlying system. </a:t>
            </a:r>
            <a:endParaRPr lang="en-US" dirty="0"/>
          </a:p>
          <a:p>
            <a:r>
              <a:rPr lang="en-US" dirty="0" smtClean="0"/>
              <a:t>Useful patterns for all three web service API styles.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9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Service Controller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How can the correct web service be executed without having to maintain complex parsing and routing logic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Create a class </a:t>
            </a:r>
            <a:r>
              <a:rPr lang="en-US" sz="2800" dirty="0" smtClean="0"/>
              <a:t>(a Service Controller) that </a:t>
            </a:r>
            <a:r>
              <a:rPr lang="en-US" sz="2800" dirty="0"/>
              <a:t>identifies a set of related services. Annotate each class method with routing expressions that can be interpreted by a </a:t>
            </a:r>
            <a:r>
              <a:rPr lang="en-US" sz="2800" dirty="0">
                <a:solidFill>
                  <a:srgbClr val="0000FF"/>
                </a:solidFill>
              </a:rPr>
              <a:t>Front Controller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00FF"/>
                </a:solidFill>
              </a:rPr>
              <a:t>Front Controller </a:t>
            </a:r>
            <a:r>
              <a:rPr lang="en-US" sz="2800" dirty="0" smtClean="0"/>
              <a:t>selects the method in the </a:t>
            </a:r>
            <a:r>
              <a:rPr lang="en-US" sz="2800" dirty="0" smtClean="0">
                <a:solidFill>
                  <a:srgbClr val="0000FF"/>
                </a:solidFill>
              </a:rPr>
              <a:t>Service Controller </a:t>
            </a:r>
            <a:r>
              <a:rPr lang="en-US" sz="2800" dirty="0" smtClean="0"/>
              <a:t>based on annotations on Service Controller methods (web methods) or in configuration files.</a:t>
            </a:r>
          </a:p>
          <a:p>
            <a:r>
              <a:rPr lang="en-US" sz="2800" dirty="0"/>
              <a:t>The types of Routing Expressions used in the Service Controller depends on </a:t>
            </a:r>
            <a:r>
              <a:rPr lang="en-US" sz="2800" dirty="0" smtClean="0"/>
              <a:t>the service API style.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6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Service Controller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679700"/>
            <a:ext cx="6286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2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But, we must distribute!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Business capabilities </a:t>
            </a:r>
            <a:r>
              <a:rPr lang="en-US" dirty="0" smtClean="0"/>
              <a:t>are scattered across organizational boundaries and so are the systems that automate them</a:t>
            </a:r>
          </a:p>
          <a:p>
            <a:r>
              <a:rPr lang="en-US" dirty="0" smtClean="0"/>
              <a:t>Several binary schemes are widely used. These include </a:t>
            </a:r>
            <a:r>
              <a:rPr lang="en-US" dirty="0" smtClean="0">
                <a:solidFill>
                  <a:srgbClr val="FF0000"/>
                </a:solidFill>
              </a:rPr>
              <a:t>CORBA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0000"/>
                </a:solidFill>
              </a:rPr>
              <a:t>DCOM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Java RMI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.NET </a:t>
            </a:r>
            <a:r>
              <a:rPr lang="en-US" dirty="0" err="1" smtClean="0">
                <a:solidFill>
                  <a:srgbClr val="FF0000"/>
                </a:solidFill>
              </a:rPr>
              <a:t>Remoting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Protocol Buffers. </a:t>
            </a:r>
            <a:r>
              <a:rPr lang="en-US" dirty="0" smtClean="0"/>
              <a:t>For raw speed you are here.</a:t>
            </a:r>
          </a:p>
          <a:p>
            <a:r>
              <a:rPr lang="en-US" dirty="0" smtClean="0"/>
              <a:t>This discussion focuses on </a:t>
            </a:r>
            <a:r>
              <a:rPr lang="en-US" dirty="0" smtClean="0">
                <a:solidFill>
                  <a:srgbClr val="FF0000"/>
                </a:solidFill>
              </a:rPr>
              <a:t>Web Services</a:t>
            </a:r>
          </a:p>
          <a:p>
            <a:r>
              <a:rPr lang="en-US" dirty="0"/>
              <a:t>The web has been hugely </a:t>
            </a:r>
            <a:r>
              <a:rPr lang="en-US" dirty="0" smtClean="0"/>
              <a:t>successful and interoperable. </a:t>
            </a:r>
            <a:r>
              <a:rPr lang="en-US" dirty="0"/>
              <a:t>The web is based on three core </a:t>
            </a:r>
            <a:r>
              <a:rPr lang="en-US" dirty="0" smtClean="0"/>
              <a:t>ideas: </a:t>
            </a: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XML</a:t>
            </a:r>
            <a:r>
              <a:rPr lang="en-US" dirty="0"/>
              <a:t> (HTML), and </a:t>
            </a:r>
            <a:r>
              <a:rPr lang="en-US" dirty="0" smtClean="0">
                <a:solidFill>
                  <a:srgbClr val="FF0000"/>
                </a:solidFill>
              </a:rPr>
              <a:t>URI</a:t>
            </a:r>
            <a:r>
              <a:rPr lang="en-US" dirty="0" smtClean="0"/>
              <a:t>'s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7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Request/Response Management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Service Controller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Transfer Object</a:t>
            </a:r>
          </a:p>
          <a:p>
            <a:r>
              <a:rPr lang="en-US" dirty="0" smtClean="0"/>
              <a:t>Request Mapper</a:t>
            </a:r>
          </a:p>
          <a:p>
            <a:r>
              <a:rPr lang="en-US" dirty="0" smtClean="0"/>
              <a:t>Response Mapper</a:t>
            </a:r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795016"/>
            <a:ext cx="566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Decouple </a:t>
            </a:r>
            <a:r>
              <a:rPr lang="en-US" dirty="0"/>
              <a:t>requests and </a:t>
            </a:r>
            <a:r>
              <a:rPr lang="en-US" dirty="0" smtClean="0"/>
              <a:t>responses from underlying system. </a:t>
            </a:r>
            <a:endParaRPr lang="en-US" dirty="0"/>
          </a:p>
          <a:p>
            <a:r>
              <a:rPr lang="en-US" dirty="0" smtClean="0"/>
              <a:t>Useful patterns for all three web service API styles.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4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 Transfer Object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 Services typically use XML or JSON</a:t>
            </a:r>
          </a:p>
          <a:p>
            <a:r>
              <a:rPr lang="en-US" sz="2800" dirty="0"/>
              <a:t>How can one simplify manipulation of request and response data, enable domain layer entities, requests, and responses to vary independently, and insulate services from wire-level message formats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DTO’s are </a:t>
            </a:r>
            <a:r>
              <a:rPr lang="en-US" sz="2800" dirty="0"/>
              <a:t>created as separate entities whose sole purpose is to define how data is received and returned from a service.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 Transfer Objects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56" y="1504950"/>
            <a:ext cx="68961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53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Request/Response Management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Service Controller</a:t>
            </a:r>
          </a:p>
          <a:p>
            <a:r>
              <a:rPr lang="en-US" dirty="0" smtClean="0"/>
              <a:t>Data Transfer Object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Request Mapper</a:t>
            </a:r>
          </a:p>
          <a:p>
            <a:r>
              <a:rPr lang="en-US" dirty="0" smtClean="0"/>
              <a:t>Response Mapper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795016"/>
            <a:ext cx="566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Decouple </a:t>
            </a:r>
            <a:r>
              <a:rPr lang="en-US" dirty="0"/>
              <a:t>requests and </a:t>
            </a:r>
            <a:r>
              <a:rPr lang="en-US" dirty="0" smtClean="0"/>
              <a:t>responses from underlying system. </a:t>
            </a:r>
            <a:endParaRPr lang="en-US" dirty="0"/>
          </a:p>
          <a:p>
            <a:r>
              <a:rPr lang="en-US" dirty="0" smtClean="0"/>
              <a:t>Useful patterns for all three web service API styles.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7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Request Mapper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web service receives XML. The service owner has little to no control over the design of request structures.</a:t>
            </a:r>
          </a:p>
          <a:p>
            <a:r>
              <a:rPr lang="en-US" dirty="0"/>
              <a:t>How can a service process data from requests that are structurally different yet semantically equivalent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Create </a:t>
            </a:r>
            <a:r>
              <a:rPr lang="en-US" dirty="0"/>
              <a:t>specialized classes that leverage structure-specific APIs to target and move select portions of requests directly to domain layer entities or to a common set of intermediate objects that can be used as input arguments to such entities. Load a particular mapper based on key content found in the request.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8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Request Mapper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2019300"/>
            <a:ext cx="72771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56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Request/Response Management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Service Controller</a:t>
            </a:r>
          </a:p>
          <a:p>
            <a:r>
              <a:rPr lang="en-US" dirty="0" smtClean="0"/>
              <a:t>Data Transfer Object</a:t>
            </a:r>
          </a:p>
          <a:p>
            <a:r>
              <a:rPr lang="en-US" dirty="0" smtClean="0"/>
              <a:t>Request Mapper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Response Mapper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795016"/>
            <a:ext cx="566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Decouple </a:t>
            </a:r>
            <a:r>
              <a:rPr lang="en-US" dirty="0"/>
              <a:t>requests and </a:t>
            </a:r>
            <a:r>
              <a:rPr lang="en-US" dirty="0" smtClean="0"/>
              <a:t>responses from underlying system. </a:t>
            </a:r>
            <a:endParaRPr lang="en-US" dirty="0"/>
          </a:p>
          <a:p>
            <a:r>
              <a:rPr lang="en-US" dirty="0" smtClean="0"/>
              <a:t>Useful patterns for all three web service API styles.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9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Response Mapper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web service returns a text based response</a:t>
            </a:r>
          </a:p>
          <a:p>
            <a:r>
              <a:rPr lang="en-US" dirty="0"/>
              <a:t>How can the logic required to construct a response be reused by multiple services</a:t>
            </a:r>
            <a:r>
              <a:rPr lang="en-US" dirty="0" smtClean="0"/>
              <a:t>?</a:t>
            </a:r>
          </a:p>
          <a:p>
            <a:r>
              <a:rPr lang="en-US" dirty="0"/>
              <a:t>Once a mapper has been instantiated, the service calls methods on the mapper to pass domain objects, </a:t>
            </a:r>
            <a:r>
              <a:rPr lang="en-US" dirty="0" smtClean="0"/>
              <a:t>record sets, </a:t>
            </a:r>
            <a:r>
              <a:rPr lang="en-US" dirty="0" err="1" smtClean="0"/>
              <a:t>structs</a:t>
            </a:r>
            <a:r>
              <a:rPr lang="en-US" dirty="0" smtClean="0"/>
              <a:t> or primitive data. At some point, the service calls the mapper to acquire a final response that is returned to the client. </a:t>
            </a:r>
            <a:endParaRPr lang="en-US" u="heav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Response Mapper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2019300"/>
            <a:ext cx="72771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7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59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Categories of Patterns We Will Review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Web Service API Styles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Client-Server Interaction Styles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Request and Response Management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Web Service Implementation Styles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0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System Building Goal: Reduce Coupling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86"/>
            <a:ext cx="8229600" cy="4525963"/>
          </a:xfrm>
        </p:spPr>
        <p:txBody>
          <a:bodyPr>
            <a:no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Coupling</a:t>
            </a:r>
            <a:r>
              <a:rPr lang="en-US" sz="1900" dirty="0" smtClean="0"/>
              <a:t> is the degree to which one entity depends on another. </a:t>
            </a:r>
          </a:p>
          <a:p>
            <a:r>
              <a:rPr lang="en-US" sz="1900" dirty="0" smtClean="0"/>
              <a:t>Examples: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- if two systems are </a:t>
            </a:r>
            <a:r>
              <a:rPr lang="en-US" sz="1900" dirty="0" smtClean="0">
                <a:solidFill>
                  <a:srgbClr val="FF0000"/>
                </a:solidFill>
              </a:rPr>
              <a:t>coupled in time</a:t>
            </a:r>
            <a:r>
              <a:rPr lang="en-US" sz="1900" dirty="0" smtClean="0"/>
              <a:t>, they must both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be ready to interact at a certain moment.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- if the client knows the location of the service handling its request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then the system is </a:t>
            </a:r>
            <a:r>
              <a:rPr lang="en-US" sz="1900" dirty="0" smtClean="0">
                <a:solidFill>
                  <a:srgbClr val="FF0000"/>
                </a:solidFill>
              </a:rPr>
              <a:t>coupled in space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- if a client must provide an ordered list of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typed parameters this is more </a:t>
            </a:r>
            <a:r>
              <a:rPr lang="en-US" sz="1900" dirty="0" smtClean="0">
                <a:solidFill>
                  <a:srgbClr val="FF0000"/>
                </a:solidFill>
              </a:rPr>
              <a:t>tightly coupled </a:t>
            </a:r>
            <a:r>
              <a:rPr lang="en-US" sz="1900" dirty="0" smtClean="0"/>
              <a:t>than one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that does not.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- </a:t>
            </a:r>
            <a:r>
              <a:rPr lang="en-US" sz="1900" dirty="0"/>
              <a:t>Web services can eliminate the client’s coupling to the 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underlying </a:t>
            </a:r>
            <a:r>
              <a:rPr lang="en-US" sz="1900" dirty="0"/>
              <a:t>technologies used by a service</a:t>
            </a:r>
            <a:r>
              <a:rPr lang="en-US" sz="1900" dirty="0" smtClean="0"/>
              <a:t>.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- The web service client, however, is still dependent on the correct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functioning of the service.</a:t>
            </a:r>
            <a:endParaRPr lang="en-US" sz="1900" dirty="0"/>
          </a:p>
          <a:p>
            <a:r>
              <a:rPr lang="en-US" sz="1900" dirty="0" smtClean="0"/>
              <a:t>Some coupling always exists.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(4) Web </a:t>
            </a:r>
            <a:r>
              <a:rPr lang="en-US" dirty="0">
                <a:solidFill>
                  <a:srgbClr val="0000FF"/>
                </a:solidFill>
              </a:rPr>
              <a:t>Service Implementation Styles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Transaction Script</a:t>
            </a:r>
          </a:p>
          <a:p>
            <a:r>
              <a:rPr lang="en-US" dirty="0" err="1" smtClean="0"/>
              <a:t>Datasource</a:t>
            </a:r>
            <a:r>
              <a:rPr lang="en-US" dirty="0" smtClean="0"/>
              <a:t> Adapter</a:t>
            </a:r>
          </a:p>
          <a:p>
            <a:r>
              <a:rPr lang="en-US" dirty="0" smtClean="0"/>
              <a:t>Operation Script</a:t>
            </a:r>
          </a:p>
          <a:p>
            <a:r>
              <a:rPr lang="en-US" dirty="0" smtClean="0"/>
              <a:t>Command Invoker</a:t>
            </a:r>
          </a:p>
          <a:p>
            <a:r>
              <a:rPr lang="en-US" dirty="0" smtClean="0"/>
              <a:t>Workflow Connector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6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Transaction Script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developers quickly implement web service logic</a:t>
            </a:r>
            <a:r>
              <a:rPr lang="en-US" dirty="0" smtClean="0"/>
              <a:t>?</a:t>
            </a:r>
          </a:p>
          <a:p>
            <a:r>
              <a:rPr lang="en-US" dirty="0"/>
              <a:t>Write custom logic for database access, file manipulation, or other purposes directly within the web service method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Transaction Script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39900"/>
            <a:ext cx="52578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Transaction Script Considerations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8292" y="1974220"/>
            <a:ext cx="82125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Simplicity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Good if your in a </a:t>
            </a:r>
            <a:r>
              <a:rPr lang="en-US" sz="3200" dirty="0" smtClean="0"/>
              <a:t>hurry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Tightly coupled to the underlying resources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When the underlying resource changes, so too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may the service have to change.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Hard to maintain overtime. </a:t>
            </a:r>
          </a:p>
        </p:txBody>
      </p:sp>
    </p:spTree>
    <p:extLst>
      <p:ext uri="{BB962C8B-B14F-4D97-AF65-F5344CB8AC3E}">
        <p14:creationId xmlns:p14="http://schemas.microsoft.com/office/powerpoint/2010/main" val="348765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(4) Web </a:t>
            </a:r>
            <a:r>
              <a:rPr lang="en-US" dirty="0">
                <a:solidFill>
                  <a:srgbClr val="0000FF"/>
                </a:solidFill>
              </a:rPr>
              <a:t>Service Implementation Styles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Transaction Script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Datasource</a:t>
            </a:r>
            <a:r>
              <a:rPr lang="en-US" dirty="0" smtClean="0">
                <a:solidFill>
                  <a:srgbClr val="FF0000"/>
                </a:solidFill>
              </a:rPr>
              <a:t> Adapter</a:t>
            </a:r>
          </a:p>
          <a:p>
            <a:r>
              <a:rPr lang="en-US" dirty="0" smtClean="0"/>
              <a:t>Operation Script</a:t>
            </a:r>
          </a:p>
          <a:p>
            <a:r>
              <a:rPr lang="en-US" dirty="0" smtClean="0"/>
              <a:t>Command Invoker</a:t>
            </a:r>
          </a:p>
          <a:p>
            <a:r>
              <a:rPr lang="en-US" dirty="0" smtClean="0"/>
              <a:t>Workflow Connector</a:t>
            </a:r>
          </a:p>
          <a:p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Datasource</a:t>
            </a:r>
            <a:r>
              <a:rPr lang="en-US" dirty="0" smtClean="0">
                <a:solidFill>
                  <a:srgbClr val="0000FF"/>
                </a:solidFill>
              </a:rPr>
              <a:t> Adapter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Clients would like to use internal system resources, but access to these entities must be controlled.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a web service provide access to internal resources like database tables, stored procedures, domain objects, or files with a minimum amount of custom code</a:t>
            </a:r>
            <a:r>
              <a:rPr lang="en-US" dirty="0" smtClean="0"/>
              <a:t>?</a:t>
            </a:r>
          </a:p>
          <a:p>
            <a:r>
              <a:rPr lang="en-US" dirty="0"/>
              <a:t>Service frameworks that support this pattern intercept and translate requests into one or more actions against a specialized </a:t>
            </a:r>
            <a:r>
              <a:rPr lang="en-US" i="1" dirty="0" err="1"/>
              <a:t>Datasource</a:t>
            </a:r>
            <a:r>
              <a:rPr lang="en-US" i="1" dirty="0"/>
              <a:t> Provider</a:t>
            </a:r>
            <a:r>
              <a:rPr lang="en-US" dirty="0"/>
              <a:t> that encapsulates the logic required to interact with a specific </a:t>
            </a:r>
            <a:r>
              <a:rPr lang="en-US" dirty="0" err="1"/>
              <a:t>datasource</a:t>
            </a:r>
            <a:r>
              <a:rPr lang="en-US" dirty="0"/>
              <a:t> type (e.g. Object-Relational Mapper, database, file, etc.). </a:t>
            </a:r>
            <a:endParaRPr lang="en-US" dirty="0" smtClean="0"/>
          </a:p>
          <a:p>
            <a:r>
              <a:rPr lang="en-US" dirty="0" smtClean="0"/>
              <a:t>Vendor SOA Suites provide many adapters</a:t>
            </a:r>
          </a:p>
          <a:p>
            <a:r>
              <a:rPr lang="en-US" dirty="0" smtClean="0"/>
              <a:t>A WSDL document may be generated or the </a:t>
            </a:r>
            <a:r>
              <a:rPr lang="en-US" dirty="0" err="1" smtClean="0"/>
              <a:t>Datasource</a:t>
            </a:r>
            <a:r>
              <a:rPr lang="en-US" dirty="0" smtClean="0"/>
              <a:t> may return the URL of an APP Service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Datasource</a:t>
            </a:r>
            <a:r>
              <a:rPr lang="en-US" dirty="0" smtClean="0">
                <a:solidFill>
                  <a:srgbClr val="0000FF"/>
                </a:solidFill>
              </a:rPr>
              <a:t> Adapter Considerations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8997"/>
            <a:ext cx="839204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Simple to use.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Less code needs written.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Some tools impose an API style. Others allow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you to choose  (RPC, Message, or Resource)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Tight coupling to backend data sources. Change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the data source and the client may need to be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regenerated.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079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67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(4) Web </a:t>
            </a:r>
            <a:r>
              <a:rPr lang="en-US" dirty="0">
                <a:solidFill>
                  <a:srgbClr val="0000FF"/>
                </a:solidFill>
              </a:rPr>
              <a:t>Service Implementation Styles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Transaction Script</a:t>
            </a:r>
          </a:p>
          <a:p>
            <a:r>
              <a:rPr lang="en-US" dirty="0" err="1" smtClean="0"/>
              <a:t>Datasource</a:t>
            </a:r>
            <a:r>
              <a:rPr lang="en-US" dirty="0" smtClean="0"/>
              <a:t> Adapter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Operation Script</a:t>
            </a:r>
          </a:p>
          <a:p>
            <a:r>
              <a:rPr lang="en-US" dirty="0" smtClean="0"/>
              <a:t>Command Invoker</a:t>
            </a:r>
          </a:p>
          <a:p>
            <a:r>
              <a:rPr lang="en-US" dirty="0" smtClean="0"/>
              <a:t>Workflow Connector</a:t>
            </a:r>
          </a:p>
          <a:p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Operation Script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can web services reuse common domain logic without duplicating code</a:t>
            </a:r>
            <a:r>
              <a:rPr lang="en-US" dirty="0" smtClean="0"/>
              <a:t>?</a:t>
            </a:r>
          </a:p>
          <a:p>
            <a:r>
              <a:rPr lang="en-US" dirty="0"/>
              <a:t>Common domain logic must be made available to a number of web services that may have </a:t>
            </a:r>
            <a:r>
              <a:rPr lang="en-US" dirty="0" smtClean="0"/>
              <a:t>different API styles or client/service interaction styles</a:t>
            </a:r>
          </a:p>
          <a:p>
            <a:r>
              <a:rPr lang="en-US" dirty="0"/>
              <a:t>Encapsulate common business logic in domain layer entities that exist outside of the web service. Limit the logic within web services to algorithms that direct the activities of these entities</a:t>
            </a:r>
            <a:r>
              <a:rPr lang="en-US" dirty="0" smtClean="0"/>
              <a:t>.</a:t>
            </a:r>
          </a:p>
          <a:p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dirty="0"/>
              <a:t>function as the top-most transaction manager for the entities that are used to fulfill the client's request.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6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Operation Script Considerations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Usually manage local transactions</a:t>
            </a:r>
          </a:p>
          <a:p>
            <a:r>
              <a:rPr lang="en-US" dirty="0" smtClean="0"/>
              <a:t>Distributed transactions add complexity</a:t>
            </a:r>
          </a:p>
          <a:p>
            <a:r>
              <a:rPr lang="en-US" dirty="0" smtClean="0"/>
              <a:t>May use an Inversion of Control container that instantiates required objects by consulting configuration files.</a:t>
            </a:r>
          </a:p>
          <a:p>
            <a:r>
              <a:rPr lang="en-US" dirty="0" smtClean="0"/>
              <a:t>Business logic duplication is reduced.</a:t>
            </a:r>
          </a:p>
          <a:p>
            <a:r>
              <a:rPr lang="en-US" dirty="0" smtClean="0"/>
              <a:t>Still, duplication of validation, control flow, and exception handling code may continue.</a:t>
            </a:r>
          </a:p>
          <a:p>
            <a:r>
              <a:rPr lang="en-US" dirty="0" smtClean="0"/>
              <a:t>Use Command Invoker for less duplication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System Building Goal: </a:t>
            </a:r>
            <a:r>
              <a:rPr lang="en-US" dirty="0" smtClean="0">
                <a:solidFill>
                  <a:srgbClr val="FF0000"/>
                </a:solidFill>
              </a:rPr>
              <a:t>Separation of  Concerns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Separate systems into </a:t>
            </a:r>
            <a:r>
              <a:rPr lang="en-US" dirty="0" smtClean="0">
                <a:solidFill>
                  <a:srgbClr val="FF0000"/>
                </a:solidFill>
              </a:rPr>
              <a:t>distinct sections</a:t>
            </a:r>
          </a:p>
          <a:p>
            <a:r>
              <a:rPr lang="en-US" dirty="0" smtClean="0"/>
              <a:t>Separation of Concerns increases </a:t>
            </a:r>
            <a:r>
              <a:rPr lang="en-US" dirty="0" smtClean="0">
                <a:solidFill>
                  <a:srgbClr val="FF0000"/>
                </a:solidFill>
              </a:rPr>
              <a:t>modularity</a:t>
            </a:r>
          </a:p>
          <a:p>
            <a:r>
              <a:rPr lang="en-US" dirty="0" smtClean="0"/>
              <a:t>Separation of concerns is promoted by </a:t>
            </a:r>
            <a:r>
              <a:rPr lang="en-US" dirty="0" smtClean="0">
                <a:solidFill>
                  <a:srgbClr val="FF0000"/>
                </a:solidFill>
              </a:rPr>
              <a:t>encapsulation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Information hiding</a:t>
            </a:r>
          </a:p>
          <a:p>
            <a:r>
              <a:rPr lang="en-US" dirty="0" smtClean="0"/>
              <a:t>Application </a:t>
            </a:r>
            <a:r>
              <a:rPr lang="en-US" dirty="0" smtClean="0">
                <a:solidFill>
                  <a:srgbClr val="FF0000"/>
                </a:solidFill>
              </a:rPr>
              <a:t>tiers</a:t>
            </a:r>
            <a:r>
              <a:rPr lang="en-US" dirty="0" smtClean="0"/>
              <a:t> separates concerns, e.g., a web site may be based on model view controller 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Layered</a:t>
            </a:r>
            <a:r>
              <a:rPr lang="en-US" dirty="0" smtClean="0"/>
              <a:t> architectures separate concerns, e.g., the layers of HTTP/TCP/IP/Ethernet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8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70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(4) Web </a:t>
            </a:r>
            <a:r>
              <a:rPr lang="en-US" dirty="0">
                <a:solidFill>
                  <a:srgbClr val="0000FF"/>
                </a:solidFill>
              </a:rPr>
              <a:t>Service Implementation Styles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Transaction Script</a:t>
            </a:r>
          </a:p>
          <a:p>
            <a:r>
              <a:rPr lang="en-US" dirty="0" err="1" smtClean="0"/>
              <a:t>Datasource</a:t>
            </a:r>
            <a:r>
              <a:rPr lang="en-US" dirty="0" smtClean="0"/>
              <a:t> Adapter</a:t>
            </a:r>
          </a:p>
          <a:p>
            <a:r>
              <a:rPr lang="en-US" dirty="0" smtClean="0"/>
              <a:t>Operation Script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Command Invoker</a:t>
            </a:r>
          </a:p>
          <a:p>
            <a:r>
              <a:rPr lang="en-US" dirty="0" smtClean="0"/>
              <a:t>Workflow Connector</a:t>
            </a:r>
          </a:p>
          <a:p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Command Invoker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can web services with different APIs reuse common domain logic while enabling both synchronous and asynchronous request processing</a:t>
            </a:r>
            <a:r>
              <a:rPr lang="en-US" dirty="0" smtClean="0"/>
              <a:t>?</a:t>
            </a:r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domain logic is extracted from the web service and moved to </a:t>
            </a:r>
            <a:r>
              <a:rPr lang="en-US" dirty="0" smtClean="0"/>
              <a:t>Command Objects.</a:t>
            </a:r>
          </a:p>
          <a:p>
            <a:r>
              <a:rPr lang="en-US" dirty="0"/>
              <a:t>The code that is left over in the web service does very little. In its simplest form, the service selects, instantiates, and populates a command object with request data, then calls a method on the command to initiate request processing</a:t>
            </a:r>
            <a:r>
              <a:rPr lang="en-US" dirty="0" smtClean="0"/>
              <a:t>.</a:t>
            </a:r>
          </a:p>
          <a:p>
            <a:r>
              <a:rPr lang="en-US" dirty="0"/>
              <a:t>The service might also instantiate a command and forward it to a background request </a:t>
            </a:r>
            <a:r>
              <a:rPr lang="en-US" dirty="0" smtClean="0"/>
              <a:t>processor for deferred processing.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Command Invoker Considerations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service may invoke immediately or may forward to a background process using request/acknowledge</a:t>
            </a:r>
          </a:p>
          <a:p>
            <a:r>
              <a:rPr lang="en-US" dirty="0" smtClean="0"/>
              <a:t>Request mappers may be used to translate the request data</a:t>
            </a:r>
          </a:p>
          <a:p>
            <a:r>
              <a:rPr lang="en-US" dirty="0" smtClean="0"/>
              <a:t>Commands may be implemented as transaction scripts or as operation scripts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73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(4) Web </a:t>
            </a:r>
            <a:r>
              <a:rPr lang="en-US" dirty="0">
                <a:solidFill>
                  <a:srgbClr val="0000FF"/>
                </a:solidFill>
              </a:rPr>
              <a:t>Service Implementation Styles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Transaction Script</a:t>
            </a:r>
          </a:p>
          <a:p>
            <a:r>
              <a:rPr lang="en-US" dirty="0" err="1" smtClean="0"/>
              <a:t>Datasource</a:t>
            </a:r>
            <a:r>
              <a:rPr lang="en-US" dirty="0" smtClean="0"/>
              <a:t> Adapter</a:t>
            </a:r>
          </a:p>
          <a:p>
            <a:r>
              <a:rPr lang="en-US" dirty="0" smtClean="0"/>
              <a:t>Operation Script</a:t>
            </a:r>
          </a:p>
          <a:p>
            <a:r>
              <a:rPr lang="en-US" dirty="0" smtClean="0"/>
              <a:t>Command Invoker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Workflow Connector</a:t>
            </a:r>
          </a:p>
          <a:p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BB8C3-3BE6-E048-804F-69C51ED7DF1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2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Workflow Connector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can web services be used to support complex and long running business processes?</a:t>
            </a:r>
          </a:p>
          <a:p>
            <a:r>
              <a:rPr lang="en-US" dirty="0" smtClean="0"/>
              <a:t>These processes may run for minutes or hours or days.</a:t>
            </a:r>
          </a:p>
          <a:p>
            <a:r>
              <a:rPr lang="en-US" dirty="0"/>
              <a:t>Use a workflow engine to manage the life cycle and execution of tasks within complex or long-running business processes. Identify a web service that will trigger each logical business process. Use callback services to receive additional data for these long-running processes, and forward messages from these callback services to the workflow engine.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Workflow Connector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536700"/>
            <a:ext cx="71882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Workflow Connector Considerations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Rather than distributed transactions, use compensation handling.</a:t>
            </a:r>
          </a:p>
          <a:p>
            <a:r>
              <a:rPr lang="en-US" dirty="0" smtClean="0"/>
              <a:t>BPEL may be used to orchestrate business process.</a:t>
            </a:r>
          </a:p>
          <a:p>
            <a:r>
              <a:rPr lang="en-US" dirty="0" smtClean="0"/>
              <a:t>Overkill for many short running processes</a:t>
            </a:r>
          </a:p>
          <a:p>
            <a:r>
              <a:rPr lang="en-US" dirty="0" smtClean="0"/>
              <a:t>Some are lightweight while are others are heavy duty and expensive</a:t>
            </a:r>
          </a:p>
          <a:p>
            <a:r>
              <a:rPr lang="en-US" dirty="0" smtClean="0"/>
              <a:t>Business Activity Monitoring is often provided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Robustness Principle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Jon </a:t>
            </a:r>
            <a:r>
              <a:rPr lang="en-US" dirty="0" err="1" smtClean="0">
                <a:solidFill>
                  <a:srgbClr val="FF0000"/>
                </a:solidFill>
              </a:rPr>
              <a:t>Postel’s</a:t>
            </a:r>
            <a:r>
              <a:rPr lang="en-US" dirty="0" smtClean="0">
                <a:solidFill>
                  <a:srgbClr val="FF0000"/>
                </a:solidFill>
              </a:rPr>
              <a:t> Law</a:t>
            </a:r>
            <a:r>
              <a:rPr lang="en-US" dirty="0" smtClean="0"/>
              <a:t>:</a:t>
            </a:r>
          </a:p>
          <a:p>
            <a:r>
              <a:rPr lang="en-US" dirty="0" smtClean="0"/>
              <a:t>Be liberal in what you accept.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Quiz:</a:t>
            </a:r>
            <a:r>
              <a:rPr lang="en-US" dirty="0" smtClean="0"/>
              <a:t> Are browsers liberal in what they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accept?</a:t>
            </a:r>
          </a:p>
          <a:p>
            <a:r>
              <a:rPr lang="en-US" dirty="0" smtClean="0"/>
              <a:t>Be conservative in what you send.</a:t>
            </a:r>
          </a:p>
          <a:p>
            <a:r>
              <a:rPr lang="en-US" dirty="0" smtClean="0"/>
              <a:t>This conflicts with how we usually think of programming.</a:t>
            </a:r>
          </a:p>
          <a:p>
            <a:r>
              <a:rPr lang="en-US" dirty="0" smtClean="0"/>
              <a:t>Design services to read only what is needed from a request. Design clients to read only what is needed in a reply. </a:t>
            </a:r>
            <a:r>
              <a:rPr lang="en-US" dirty="0" smtClean="0">
                <a:solidFill>
                  <a:srgbClr val="FF0000"/>
                </a:solidFill>
              </a:rPr>
              <a:t>Build tolerant readers.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System building issue: Often at odds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Based on the book “Service Design Patterns” by Robert Daigneau, Addison Wesley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482879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B8C3-3BE6-E048-804F-69C51ED7DF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5602</Words>
  <Application>Microsoft Macintosh PowerPoint</Application>
  <PresentationFormat>On-screen Show (4:3)</PresentationFormat>
  <Paragraphs>661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Web Service Patterns</vt:lpstr>
      <vt:lpstr>Web Service Patterns</vt:lpstr>
      <vt:lpstr>Introduction</vt:lpstr>
      <vt:lpstr>Why are distributed systems hard?</vt:lpstr>
      <vt:lpstr>But, we must distribute!</vt:lpstr>
      <vt:lpstr>System Building Goal: Reduce Coupling</vt:lpstr>
      <vt:lpstr>System Building Goal: Separation of  Concerns</vt:lpstr>
      <vt:lpstr>Robustness Principle</vt:lpstr>
      <vt:lpstr>System building issue: Often at odds</vt:lpstr>
      <vt:lpstr>Categories of Patterns We Will Review</vt:lpstr>
      <vt:lpstr>1) Web Service API Styles</vt:lpstr>
      <vt:lpstr>RPC API Style (1) </vt:lpstr>
      <vt:lpstr>RPC API Style (2)</vt:lpstr>
      <vt:lpstr>PowerPoint Presentation</vt:lpstr>
      <vt:lpstr>RPC API Style Considerations (1)</vt:lpstr>
      <vt:lpstr>RPC API Style Considerations (2)</vt:lpstr>
      <vt:lpstr>1) Web Service API Styles</vt:lpstr>
      <vt:lpstr>Message API’s (1)</vt:lpstr>
      <vt:lpstr>Message API’s (2)</vt:lpstr>
      <vt:lpstr>PowerPoint Presentation</vt:lpstr>
      <vt:lpstr>Message Style Considerations</vt:lpstr>
      <vt:lpstr>1) Web Service API Styles</vt:lpstr>
      <vt:lpstr>Resource API’s</vt:lpstr>
      <vt:lpstr>PowerPoint Presentation</vt:lpstr>
      <vt:lpstr>Review of REST</vt:lpstr>
      <vt:lpstr>Representational State Transfer</vt:lpstr>
      <vt:lpstr>REST Architectural Principles</vt:lpstr>
      <vt:lpstr>Understanding REST</vt:lpstr>
      <vt:lpstr>Principle: Addressability</vt:lpstr>
      <vt:lpstr>Principle: Uniform Interface (1)</vt:lpstr>
      <vt:lpstr>Principle: Uniform Interface (2)</vt:lpstr>
      <vt:lpstr>Principle: Uniform Interface (3)</vt:lpstr>
      <vt:lpstr>Principle: Uniform Interface (4)</vt:lpstr>
      <vt:lpstr>Principle: Uniform Interface (5)</vt:lpstr>
      <vt:lpstr>What does a uniform interface buy?</vt:lpstr>
      <vt:lpstr>Principle: Representation Oriented(1)</vt:lpstr>
      <vt:lpstr>Principle: Representation Oriented(2)</vt:lpstr>
      <vt:lpstr>Principle: Representation Oriented(3)</vt:lpstr>
      <vt:lpstr>Principle: Communicate Statelessly</vt:lpstr>
      <vt:lpstr>Principle: HATEOAS (1)</vt:lpstr>
      <vt:lpstr>Principle: HATEOAS (2)</vt:lpstr>
      <vt:lpstr>Linked Services Pattern</vt:lpstr>
      <vt:lpstr>Resource Style Considerations (1)</vt:lpstr>
      <vt:lpstr>Categories of Patterns We Will Review</vt:lpstr>
      <vt:lpstr>Regardless of which WS Style is chosen (RPC, Messaging, or Representational)</vt:lpstr>
      <vt:lpstr>Categories of Patterns We Will Review</vt:lpstr>
      <vt:lpstr>Request/Response Management</vt:lpstr>
      <vt:lpstr>Service Controller</vt:lpstr>
      <vt:lpstr>Service Controller</vt:lpstr>
      <vt:lpstr>Request/Response Management</vt:lpstr>
      <vt:lpstr>Data Transfer Object </vt:lpstr>
      <vt:lpstr>Data Transfer Objects</vt:lpstr>
      <vt:lpstr>Request/Response Management</vt:lpstr>
      <vt:lpstr>Request Mapper</vt:lpstr>
      <vt:lpstr>Request Mapper</vt:lpstr>
      <vt:lpstr>Request/Response Management</vt:lpstr>
      <vt:lpstr>Response Mapper</vt:lpstr>
      <vt:lpstr>Response Mapper</vt:lpstr>
      <vt:lpstr>Categories of Patterns We Will Review</vt:lpstr>
      <vt:lpstr>(4) Web Service Implementation Styles </vt:lpstr>
      <vt:lpstr>Transaction Script</vt:lpstr>
      <vt:lpstr>Transaction Script</vt:lpstr>
      <vt:lpstr>Transaction Script Considerations</vt:lpstr>
      <vt:lpstr>(4) Web Service Implementation Styles </vt:lpstr>
      <vt:lpstr>Datasource Adapter</vt:lpstr>
      <vt:lpstr>Datasource Adapter Considerations</vt:lpstr>
      <vt:lpstr>(4) Web Service Implementation Styles </vt:lpstr>
      <vt:lpstr>Operation Script</vt:lpstr>
      <vt:lpstr>Operation Script Considerations</vt:lpstr>
      <vt:lpstr>(4) Web Service Implementation Styles </vt:lpstr>
      <vt:lpstr>Command Invoker</vt:lpstr>
      <vt:lpstr>Command Invoker Considerations</vt:lpstr>
      <vt:lpstr>(4) Web Service Implementation Styles </vt:lpstr>
      <vt:lpstr>Workflow Connector</vt:lpstr>
      <vt:lpstr>Workflow Connector</vt:lpstr>
      <vt:lpstr>Workflow Connector Considerations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</dc:title>
  <dc:creator>Michael McCarthy</dc:creator>
  <cp:lastModifiedBy>Michael McCarthy</cp:lastModifiedBy>
  <cp:revision>89</cp:revision>
  <dcterms:created xsi:type="dcterms:W3CDTF">2013-09-09T15:43:05Z</dcterms:created>
  <dcterms:modified xsi:type="dcterms:W3CDTF">2013-10-07T15:53:40Z</dcterms:modified>
</cp:coreProperties>
</file>