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ink/ink3.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14.xml" ContentType="application/vnd.openxmlformats-officedocument.presentationml.notesSlide+xml"/>
  <Override PartName="/ppt/charts/chart1.xml" ContentType="application/vnd.openxmlformats-officedocument.drawingml.chart+xml"/>
  <Override PartName="/ppt/ink/ink11.xml" ContentType="application/inkml+xml"/>
  <Override PartName="/ppt/notesSlides/notesSlide1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ink/ink12.xml" ContentType="application/inkml+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545" r:id="rId2"/>
    <p:sldId id="474" r:id="rId3"/>
    <p:sldId id="597" r:id="rId4"/>
    <p:sldId id="475" r:id="rId5"/>
    <p:sldId id="476" r:id="rId6"/>
    <p:sldId id="468" r:id="rId7"/>
    <p:sldId id="414" r:id="rId8"/>
    <p:sldId id="481" r:id="rId9"/>
    <p:sldId id="322" r:id="rId10"/>
    <p:sldId id="323" r:id="rId11"/>
    <p:sldId id="371" r:id="rId12"/>
    <p:sldId id="614" r:id="rId13"/>
    <p:sldId id="325" r:id="rId14"/>
    <p:sldId id="569" r:id="rId15"/>
    <p:sldId id="430" r:id="rId16"/>
    <p:sldId id="450" r:id="rId17"/>
    <p:sldId id="485" r:id="rId18"/>
    <p:sldId id="571" r:id="rId19"/>
    <p:sldId id="451" r:id="rId20"/>
    <p:sldId id="588" r:id="rId21"/>
    <p:sldId id="436" r:id="rId22"/>
    <p:sldId id="575" r:id="rId23"/>
    <p:sldId id="589" r:id="rId24"/>
    <p:sldId id="576" r:id="rId25"/>
    <p:sldId id="598" r:id="rId26"/>
    <p:sldId id="599" r:id="rId27"/>
    <p:sldId id="494" r:id="rId28"/>
    <p:sldId id="495" r:id="rId29"/>
    <p:sldId id="496" r:id="rId30"/>
    <p:sldId id="600" r:id="rId31"/>
    <p:sldId id="601" r:id="rId32"/>
    <p:sldId id="602" r:id="rId33"/>
    <p:sldId id="577" r:id="rId34"/>
    <p:sldId id="462" r:id="rId35"/>
    <p:sldId id="592" r:id="rId36"/>
    <p:sldId id="593" r:id="rId37"/>
    <p:sldId id="594" r:id="rId38"/>
    <p:sldId id="596" r:id="rId39"/>
    <p:sldId id="587" r:id="rId40"/>
    <p:sldId id="358" r:id="rId41"/>
    <p:sldId id="449" r:id="rId42"/>
    <p:sldId id="346" r:id="rId43"/>
    <p:sldId id="361" r:id="rId44"/>
    <p:sldId id="612" r:id="rId45"/>
    <p:sldId id="613" r:id="rId46"/>
    <p:sldId id="603" r:id="rId47"/>
    <p:sldId id="372" r:id="rId48"/>
    <p:sldId id="359" r:id="rId49"/>
    <p:sldId id="355" r:id="rId50"/>
    <p:sldId id="615" r:id="rId51"/>
    <p:sldId id="607" r:id="rId52"/>
    <p:sldId id="375" r:id="rId53"/>
    <p:sldId id="419" r:id="rId54"/>
    <p:sldId id="354" r:id="rId55"/>
    <p:sldId id="611" r:id="rId56"/>
    <p:sldId id="327" r:id="rId57"/>
    <p:sldId id="328" r:id="rId58"/>
    <p:sldId id="329" r:id="rId59"/>
    <p:sldId id="330" r:id="rId60"/>
    <p:sldId id="331" r:id="rId61"/>
    <p:sldId id="332" r:id="rId62"/>
    <p:sldId id="335" r:id="rId63"/>
    <p:sldId id="336" r:id="rId64"/>
    <p:sldId id="334" r:id="rId65"/>
  </p:sldIdLst>
  <p:sldSz cx="12192000" cy="6858000"/>
  <p:notesSz cx="9236075"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CC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96" autoAdjust="0"/>
    <p:restoredTop sz="80696" autoAdjust="0"/>
  </p:normalViewPr>
  <p:slideViewPr>
    <p:cSldViewPr>
      <p:cViewPr varScale="1">
        <p:scale>
          <a:sx n="77" d="100"/>
          <a:sy n="77" d="100"/>
        </p:scale>
        <p:origin x="795" y="37"/>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ule\Desktop\andrew_www\bc_S2015\Lec\Lec18\comp_example.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C:\Users\rule\Desktop\andrew_www\S2020_ModBio\Lec8\inhibitors.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rule\Desktop\andrew_www\Repos_03_232_BioChem\HIV_pH.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9038791106993983"/>
          <c:y val="6.5289442986293383E-2"/>
          <c:w val="0.63934113015284855"/>
          <c:h val="0.73444808982210552"/>
        </c:manualLayout>
      </c:layout>
      <c:scatterChart>
        <c:scatterStyle val="lineMarker"/>
        <c:varyColors val="0"/>
        <c:ser>
          <c:idx val="0"/>
          <c:order val="0"/>
          <c:tx>
            <c:v>No Inh</c:v>
          </c:tx>
          <c:trendline>
            <c:trendlineType val="linear"/>
            <c:dispRSqr val="0"/>
            <c:dispEq val="1"/>
            <c:trendlineLbl>
              <c:layout>
                <c:manualLayout>
                  <c:x val="0.39705882352941174"/>
                  <c:y val="-9.0947527728388794E-2"/>
                </c:manualLayout>
              </c:layout>
              <c:tx>
                <c:rich>
                  <a:bodyPr/>
                  <a:lstStyle/>
                  <a:p>
                    <a:pPr>
                      <a:defRPr sz="1800" baseline="0"/>
                    </a:pPr>
                    <a:r>
                      <a:rPr lang="en-US" sz="1800" baseline="0"/>
                      <a:t>y = 0.05x + 0.01</a:t>
                    </a:r>
                  </a:p>
                </c:rich>
              </c:tx>
              <c:numFmt formatCode="General" sourceLinked="0"/>
              <c:spPr>
                <a:solidFill>
                  <a:schemeClr val="bg1"/>
                </a:solidFill>
              </c:spPr>
            </c:trendlineLbl>
          </c:trendline>
          <c:xVal>
            <c:numRef>
              <c:f>Sheet1!$A$5:$A$8</c:f>
              <c:numCache>
                <c:formatCode>General</c:formatCode>
                <c:ptCount val="4"/>
                <c:pt idx="0">
                  <c:v>1</c:v>
                </c:pt>
                <c:pt idx="1">
                  <c:v>0.2</c:v>
                </c:pt>
                <c:pt idx="2">
                  <c:v>0.1</c:v>
                </c:pt>
                <c:pt idx="3">
                  <c:v>0.05</c:v>
                </c:pt>
              </c:numCache>
            </c:numRef>
          </c:xVal>
          <c:yVal>
            <c:numRef>
              <c:f>Sheet1!$B$5:$B$8</c:f>
              <c:numCache>
                <c:formatCode>General</c:formatCode>
                <c:ptCount val="4"/>
                <c:pt idx="0">
                  <c:v>0.06</c:v>
                </c:pt>
                <c:pt idx="1">
                  <c:v>0.02</c:v>
                </c:pt>
                <c:pt idx="2">
                  <c:v>1.4999999999999999E-2</c:v>
                </c:pt>
                <c:pt idx="3">
                  <c:v>1.2500000000000001E-2</c:v>
                </c:pt>
              </c:numCache>
            </c:numRef>
          </c:yVal>
          <c:smooth val="0"/>
          <c:extLst>
            <c:ext xmlns:c16="http://schemas.microsoft.com/office/drawing/2014/chart" uri="{C3380CC4-5D6E-409C-BE32-E72D297353CC}">
              <c16:uniqueId val="{00000001-A03B-49AB-AB57-BA06DE27A4CB}"/>
            </c:ext>
          </c:extLst>
        </c:ser>
        <c:ser>
          <c:idx val="1"/>
          <c:order val="1"/>
          <c:tx>
            <c:v>Inh</c:v>
          </c:tx>
          <c:trendline>
            <c:trendlineType val="linear"/>
            <c:dispRSqr val="0"/>
            <c:dispEq val="1"/>
            <c:trendlineLbl>
              <c:layout>
                <c:manualLayout>
                  <c:x val="0.25735294117647056"/>
                  <c:y val="6.2398928964524598E-2"/>
                </c:manualLayout>
              </c:layout>
              <c:tx>
                <c:rich>
                  <a:bodyPr/>
                  <a:lstStyle/>
                  <a:p>
                    <a:pPr>
                      <a:defRPr sz="1800" baseline="0"/>
                    </a:pPr>
                    <a:r>
                      <a:rPr lang="en-US" sz="1800" baseline="0"/>
                      <a:t>y = 0.1x + 0.01</a:t>
                    </a:r>
                  </a:p>
                </c:rich>
              </c:tx>
              <c:numFmt formatCode="General" sourceLinked="0"/>
              <c:spPr>
                <a:solidFill>
                  <a:schemeClr val="bg1"/>
                </a:solidFill>
              </c:spPr>
            </c:trendlineLbl>
          </c:trendline>
          <c:xVal>
            <c:numRef>
              <c:f>Sheet1!$A$5:$A$8</c:f>
              <c:numCache>
                <c:formatCode>General</c:formatCode>
                <c:ptCount val="4"/>
                <c:pt idx="0">
                  <c:v>1</c:v>
                </c:pt>
                <c:pt idx="1">
                  <c:v>0.2</c:v>
                </c:pt>
                <c:pt idx="2">
                  <c:v>0.1</c:v>
                </c:pt>
                <c:pt idx="3">
                  <c:v>0.05</c:v>
                </c:pt>
              </c:numCache>
            </c:numRef>
          </c:xVal>
          <c:yVal>
            <c:numRef>
              <c:f>Sheet1!$C$5:$C$8</c:f>
              <c:numCache>
                <c:formatCode>General</c:formatCode>
                <c:ptCount val="4"/>
                <c:pt idx="0">
                  <c:v>0.11</c:v>
                </c:pt>
                <c:pt idx="1">
                  <c:v>0.03</c:v>
                </c:pt>
                <c:pt idx="2">
                  <c:v>0.02</c:v>
                </c:pt>
                <c:pt idx="3">
                  <c:v>1.4999999999999999E-2</c:v>
                </c:pt>
              </c:numCache>
            </c:numRef>
          </c:yVal>
          <c:smooth val="0"/>
          <c:extLst>
            <c:ext xmlns:c16="http://schemas.microsoft.com/office/drawing/2014/chart" uri="{C3380CC4-5D6E-409C-BE32-E72D297353CC}">
              <c16:uniqueId val="{00000003-A03B-49AB-AB57-BA06DE27A4CB}"/>
            </c:ext>
          </c:extLst>
        </c:ser>
        <c:dLbls>
          <c:showLegendKey val="0"/>
          <c:showVal val="0"/>
          <c:showCatName val="0"/>
          <c:showSerName val="0"/>
          <c:showPercent val="0"/>
          <c:showBubbleSize val="0"/>
        </c:dLbls>
        <c:axId val="222186112"/>
        <c:axId val="226256768"/>
      </c:scatterChart>
      <c:valAx>
        <c:axId val="222186112"/>
        <c:scaling>
          <c:orientation val="minMax"/>
        </c:scaling>
        <c:delete val="0"/>
        <c:axPos val="b"/>
        <c:title>
          <c:tx>
            <c:rich>
              <a:bodyPr/>
              <a:lstStyle/>
              <a:p>
                <a:pPr>
                  <a:defRPr/>
                </a:pPr>
                <a:r>
                  <a:rPr lang="en-US" dirty="0">
                    <a:latin typeface="Arial" panose="020B0604020202020204" pitchFamily="34" charset="0"/>
                  </a:rPr>
                  <a:t>1/[S]</a:t>
                </a:r>
              </a:p>
            </c:rich>
          </c:tx>
          <c:overlay val="0"/>
        </c:title>
        <c:numFmt formatCode="General" sourceLinked="1"/>
        <c:majorTickMark val="out"/>
        <c:minorTickMark val="none"/>
        <c:tickLblPos val="nextTo"/>
        <c:crossAx val="226256768"/>
        <c:crosses val="autoZero"/>
        <c:crossBetween val="midCat"/>
      </c:valAx>
      <c:valAx>
        <c:axId val="226256768"/>
        <c:scaling>
          <c:orientation val="minMax"/>
        </c:scaling>
        <c:delete val="0"/>
        <c:axPos val="l"/>
        <c:majorGridlines/>
        <c:title>
          <c:tx>
            <c:rich>
              <a:bodyPr rot="-5400000" vert="horz"/>
              <a:lstStyle/>
              <a:p>
                <a:pPr>
                  <a:defRPr/>
                </a:pPr>
                <a:r>
                  <a:rPr lang="en-US" dirty="0">
                    <a:latin typeface="Arial" panose="020B0604020202020204" pitchFamily="34" charset="0"/>
                  </a:rPr>
                  <a:t>1/v</a:t>
                </a:r>
              </a:p>
            </c:rich>
          </c:tx>
          <c:overlay val="0"/>
        </c:title>
        <c:numFmt formatCode="General" sourceLinked="1"/>
        <c:majorTickMark val="out"/>
        <c:minorTickMark val="none"/>
        <c:tickLblPos val="nextTo"/>
        <c:crossAx val="222186112"/>
        <c:crosses val="autoZero"/>
        <c:crossBetween val="midCat"/>
      </c:valAx>
    </c:plotArea>
    <c:legend>
      <c:legendPos val="r"/>
      <c:legendEntry>
        <c:idx val="2"/>
        <c:delete val="1"/>
      </c:legendEntry>
      <c:legendEntry>
        <c:idx val="3"/>
        <c:delete val="1"/>
      </c:legendEntry>
      <c:layout>
        <c:manualLayout>
          <c:xMode val="edge"/>
          <c:yMode val="edge"/>
          <c:x val="0.54131993507482679"/>
          <c:y val="0.60372043824574029"/>
          <c:w val="0.42515587819701323"/>
          <c:h val="0.18548491677677811"/>
        </c:manualLayout>
      </c:layout>
      <c:overlay val="0"/>
      <c:spPr>
        <a:solidFill>
          <a:schemeClr val="bg1"/>
        </a:solidFill>
      </c:spPr>
    </c:legend>
    <c:plotVisOnly val="1"/>
    <c:dispBlanksAs val="gap"/>
    <c:showDLblsOverMax val="0"/>
  </c:chart>
  <c:txPr>
    <a:bodyPr/>
    <a:lstStyle/>
    <a:p>
      <a:pPr>
        <a:defRPr sz="1400" baseline="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aseline="0" dirty="0">
                <a:latin typeface="Arial" panose="020B0604020202020204" pitchFamily="34" charset="0"/>
              </a:rPr>
              <a:t>Effect of Allosteric Inhibitors</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456893707958636"/>
          <c:y val="0.17171296296296296"/>
          <c:w val="0.77044017038853752"/>
          <c:h val="0.65570173519976682"/>
        </c:manualLayout>
      </c:layout>
      <c:scatterChart>
        <c:scatterStyle val="smoothMarker"/>
        <c:varyColors val="0"/>
        <c:ser>
          <c:idx val="0"/>
          <c:order val="0"/>
          <c:tx>
            <c:strRef>
              <c:f>Sheet1!$B$1</c:f>
              <c:strCache>
                <c:ptCount val="1"/>
                <c:pt idx="0">
                  <c:v>No Inh</c:v>
                </c:pt>
              </c:strCache>
            </c:strRef>
          </c:tx>
          <c:spPr>
            <a:ln w="22225" cap="rnd">
              <a:solidFill>
                <a:schemeClr val="accent1"/>
              </a:solidFill>
              <a:round/>
            </a:ln>
            <a:effectLst/>
          </c:spPr>
          <c:marker>
            <c:symbol val="none"/>
          </c:marker>
          <c:xVal>
            <c:numRef>
              <c:f>Sheet1!$A$2:$A$11</c:f>
              <c:numCache>
                <c:formatCode>General</c:formatCode>
                <c:ptCount val="10"/>
                <c:pt idx="0">
                  <c:v>0</c:v>
                </c:pt>
                <c:pt idx="1">
                  <c:v>1</c:v>
                </c:pt>
                <c:pt idx="2">
                  <c:v>3</c:v>
                </c:pt>
                <c:pt idx="3">
                  <c:v>5</c:v>
                </c:pt>
                <c:pt idx="4">
                  <c:v>10</c:v>
                </c:pt>
                <c:pt idx="5">
                  <c:v>20</c:v>
                </c:pt>
                <c:pt idx="6">
                  <c:v>30</c:v>
                </c:pt>
                <c:pt idx="7">
                  <c:v>50</c:v>
                </c:pt>
                <c:pt idx="8">
                  <c:v>100</c:v>
                </c:pt>
                <c:pt idx="9">
                  <c:v>200</c:v>
                </c:pt>
              </c:numCache>
            </c:numRef>
          </c:xVal>
          <c:yVal>
            <c:numRef>
              <c:f>Sheet1!$B$2:$B$11</c:f>
              <c:numCache>
                <c:formatCode>General</c:formatCode>
                <c:ptCount val="10"/>
                <c:pt idx="0">
                  <c:v>0</c:v>
                </c:pt>
                <c:pt idx="1">
                  <c:v>4.5454545454545459</c:v>
                </c:pt>
                <c:pt idx="2">
                  <c:v>11.538461538461538</c:v>
                </c:pt>
                <c:pt idx="3">
                  <c:v>16.666666666666668</c:v>
                </c:pt>
                <c:pt idx="4">
                  <c:v>25</c:v>
                </c:pt>
                <c:pt idx="5">
                  <c:v>33.333333333333336</c:v>
                </c:pt>
                <c:pt idx="6">
                  <c:v>37.5</c:v>
                </c:pt>
                <c:pt idx="7">
                  <c:v>41.666666666666664</c:v>
                </c:pt>
                <c:pt idx="8">
                  <c:v>45.454545454545453</c:v>
                </c:pt>
                <c:pt idx="9">
                  <c:v>47.61904761904762</c:v>
                </c:pt>
              </c:numCache>
            </c:numRef>
          </c:yVal>
          <c:smooth val="1"/>
          <c:extLst>
            <c:ext xmlns:c16="http://schemas.microsoft.com/office/drawing/2014/chart" uri="{C3380CC4-5D6E-409C-BE32-E72D297353CC}">
              <c16:uniqueId val="{00000000-0D87-44D9-9AE2-534CE403A621}"/>
            </c:ext>
          </c:extLst>
        </c:ser>
        <c:ser>
          <c:idx val="1"/>
          <c:order val="1"/>
          <c:tx>
            <c:strRef>
              <c:f>Sheet1!$C$1</c:f>
              <c:strCache>
                <c:ptCount val="1"/>
                <c:pt idx="0">
                  <c:v>Allo Inh (CTP)</c:v>
                </c:pt>
              </c:strCache>
            </c:strRef>
          </c:tx>
          <c:spPr>
            <a:ln w="22225" cap="rnd">
              <a:solidFill>
                <a:schemeClr val="accent2"/>
              </a:solidFill>
              <a:round/>
            </a:ln>
            <a:effectLst/>
          </c:spPr>
          <c:marker>
            <c:symbol val="none"/>
          </c:marker>
          <c:xVal>
            <c:numRef>
              <c:f>Sheet1!$A$2:$A$11</c:f>
              <c:numCache>
                <c:formatCode>General</c:formatCode>
                <c:ptCount val="10"/>
                <c:pt idx="0">
                  <c:v>0</c:v>
                </c:pt>
                <c:pt idx="1">
                  <c:v>1</c:v>
                </c:pt>
                <c:pt idx="2">
                  <c:v>3</c:v>
                </c:pt>
                <c:pt idx="3">
                  <c:v>5</c:v>
                </c:pt>
                <c:pt idx="4">
                  <c:v>10</c:v>
                </c:pt>
                <c:pt idx="5">
                  <c:v>20</c:v>
                </c:pt>
                <c:pt idx="6">
                  <c:v>30</c:v>
                </c:pt>
                <c:pt idx="7">
                  <c:v>50</c:v>
                </c:pt>
                <c:pt idx="8">
                  <c:v>100</c:v>
                </c:pt>
                <c:pt idx="9">
                  <c:v>200</c:v>
                </c:pt>
              </c:numCache>
            </c:numRef>
          </c:xVal>
          <c:yVal>
            <c:numRef>
              <c:f>Sheet1!$C$2:$C$11</c:f>
              <c:numCache>
                <c:formatCode>General</c:formatCode>
                <c:ptCount val="10"/>
                <c:pt idx="0">
                  <c:v>0</c:v>
                </c:pt>
                <c:pt idx="1">
                  <c:v>0.95238095238095233</c:v>
                </c:pt>
                <c:pt idx="2">
                  <c:v>2.6086956521739131</c:v>
                </c:pt>
                <c:pt idx="3">
                  <c:v>4</c:v>
                </c:pt>
                <c:pt idx="4">
                  <c:v>6.666666666666667</c:v>
                </c:pt>
                <c:pt idx="5">
                  <c:v>10</c:v>
                </c:pt>
                <c:pt idx="6">
                  <c:v>12</c:v>
                </c:pt>
                <c:pt idx="7">
                  <c:v>14.285714285714286</c:v>
                </c:pt>
                <c:pt idx="8">
                  <c:v>16.666666666666668</c:v>
                </c:pt>
                <c:pt idx="9">
                  <c:v>18.181818181818183</c:v>
                </c:pt>
              </c:numCache>
            </c:numRef>
          </c:yVal>
          <c:smooth val="1"/>
          <c:extLst>
            <c:ext xmlns:c16="http://schemas.microsoft.com/office/drawing/2014/chart" uri="{C3380CC4-5D6E-409C-BE32-E72D297353CC}">
              <c16:uniqueId val="{00000001-0D87-44D9-9AE2-534CE403A621}"/>
            </c:ext>
          </c:extLst>
        </c:ser>
        <c:dLbls>
          <c:showLegendKey val="0"/>
          <c:showVal val="0"/>
          <c:showCatName val="0"/>
          <c:showSerName val="0"/>
          <c:showPercent val="0"/>
          <c:showBubbleSize val="0"/>
        </c:dLbls>
        <c:axId val="826801824"/>
        <c:axId val="820525024"/>
      </c:scatterChart>
      <c:valAx>
        <c:axId val="826801824"/>
        <c:scaling>
          <c:orientation val="minMax"/>
          <c:max val="2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dirty="0">
                    <a:latin typeface="Arial" panose="020B0604020202020204" pitchFamily="34" charset="0"/>
                  </a:rPr>
                  <a:t>[S]</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20525024"/>
        <c:crosses val="autoZero"/>
        <c:crossBetween val="midCat"/>
        <c:majorUnit val="20"/>
        <c:minorUnit val="10"/>
      </c:valAx>
      <c:valAx>
        <c:axId val="820525024"/>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dirty="0">
                    <a:latin typeface="Arial" panose="020B0604020202020204" pitchFamily="34" charset="0"/>
                  </a:rPr>
                  <a:t>Velocity</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in"/>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26801824"/>
        <c:crosses val="autoZero"/>
        <c:crossBetween val="midCat"/>
        <c:minorUnit val="5"/>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35026547911019318"/>
          <c:y val="0.31539297171186942"/>
          <c:w val="0.56452677021929631"/>
          <c:h val="0.2262615554388529"/>
        </c:manualLayout>
      </c:layout>
      <c:overlay val="0"/>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43636232476495"/>
          <c:y val="4.6974002524808003E-2"/>
          <c:w val="0.74668869005197513"/>
          <c:h val="0.80260100489370156"/>
        </c:manualLayout>
      </c:layout>
      <c:scatterChart>
        <c:scatterStyle val="lineMarker"/>
        <c:varyColors val="0"/>
        <c:ser>
          <c:idx val="0"/>
          <c:order val="0"/>
          <c:spPr>
            <a:ln w="25353">
              <a:solidFill>
                <a:srgbClr val="000000"/>
              </a:solidFill>
              <a:prstDash val="solid"/>
            </a:ln>
          </c:spPr>
          <c:marker>
            <c:symbol val="diamond"/>
            <c:size val="6"/>
            <c:spPr>
              <a:solidFill>
                <a:srgbClr val="000000"/>
              </a:solidFill>
              <a:ln>
                <a:solidFill>
                  <a:srgbClr val="000000"/>
                </a:solidFill>
                <a:prstDash val="solid"/>
              </a:ln>
            </c:spPr>
          </c:marker>
          <c:trendline>
            <c:spPr>
              <a:ln w="25353">
                <a:solidFill>
                  <a:srgbClr val="000000"/>
                </a:solidFill>
                <a:prstDash val="solid"/>
              </a:ln>
            </c:spPr>
            <c:trendlineType val="linear"/>
            <c:dispRSqr val="0"/>
            <c:dispEq val="1"/>
            <c:trendlineLbl>
              <c:layout>
                <c:manualLayout>
                  <c:x val="9.4767115974909916E-2"/>
                  <c:y val="-7.7983587236266388E-2"/>
                </c:manualLayout>
              </c:layout>
              <c:numFmt formatCode="General" sourceLinked="0"/>
              <c:spPr>
                <a:solidFill>
                  <a:srgbClr val="FFFFFF"/>
                </a:solidFill>
                <a:ln w="25353">
                  <a:noFill/>
                </a:ln>
              </c:spPr>
              <c:txPr>
                <a:bodyPr/>
                <a:lstStyle/>
                <a:p>
                  <a:pPr>
                    <a:defRPr sz="1800" baseline="0"/>
                  </a:pPr>
                  <a:endParaRPr lang="en-US"/>
                </a:p>
              </c:txPr>
            </c:trendlineLbl>
          </c:trendline>
          <c:xVal>
            <c:numRef>
              <c:f>Sheet1!$E$2:$E$5</c:f>
              <c:numCache>
                <c:formatCode>General</c:formatCode>
                <c:ptCount val="4"/>
                <c:pt idx="0">
                  <c:v>1</c:v>
                </c:pt>
                <c:pt idx="1">
                  <c:v>0.2</c:v>
                </c:pt>
                <c:pt idx="2">
                  <c:v>0.1</c:v>
                </c:pt>
                <c:pt idx="3">
                  <c:v>0.05</c:v>
                </c:pt>
              </c:numCache>
            </c:numRef>
          </c:xVal>
          <c:yVal>
            <c:numRef>
              <c:f>Sheet1!$F$2:$F$5</c:f>
              <c:numCache>
                <c:formatCode>General</c:formatCode>
                <c:ptCount val="4"/>
                <c:pt idx="0">
                  <c:v>6.0000000000000019E-2</c:v>
                </c:pt>
                <c:pt idx="1">
                  <c:v>2.0000000000000007E-2</c:v>
                </c:pt>
                <c:pt idx="2">
                  <c:v>1.4999999999999998E-2</c:v>
                </c:pt>
                <c:pt idx="3">
                  <c:v>1.2500000000000001E-2</c:v>
                </c:pt>
              </c:numCache>
            </c:numRef>
          </c:yVal>
          <c:smooth val="0"/>
          <c:extLst>
            <c:ext xmlns:c16="http://schemas.microsoft.com/office/drawing/2014/chart" uri="{C3380CC4-5D6E-409C-BE32-E72D297353CC}">
              <c16:uniqueId val="{00000001-E188-43A0-ACF9-57ED1D480CE8}"/>
            </c:ext>
          </c:extLst>
        </c:ser>
        <c:ser>
          <c:idx val="2"/>
          <c:order val="1"/>
          <c:spPr>
            <a:ln w="25353">
              <a:solidFill>
                <a:srgbClr val="000000"/>
              </a:solidFill>
              <a:prstDash val="solid"/>
            </a:ln>
          </c:spPr>
          <c:marker>
            <c:symbol val="triangle"/>
            <c:size val="6"/>
            <c:spPr>
              <a:solidFill>
                <a:srgbClr val="000000"/>
              </a:solidFill>
              <a:ln>
                <a:solidFill>
                  <a:srgbClr val="000000"/>
                </a:solidFill>
                <a:prstDash val="solid"/>
              </a:ln>
            </c:spPr>
          </c:marker>
          <c:trendline>
            <c:spPr>
              <a:ln w="25353">
                <a:solidFill>
                  <a:srgbClr val="000000"/>
                </a:solidFill>
                <a:prstDash val="solid"/>
              </a:ln>
            </c:spPr>
            <c:trendlineType val="linear"/>
            <c:dispRSqr val="0"/>
            <c:dispEq val="1"/>
            <c:trendlineLbl>
              <c:layout>
                <c:manualLayout>
                  <c:x val="-5.1673211745933992E-2"/>
                  <c:y val="0.14270188054069982"/>
                </c:manualLayout>
              </c:layout>
              <c:numFmt formatCode="General" sourceLinked="0"/>
              <c:spPr>
                <a:solidFill>
                  <a:srgbClr val="FFFFFF"/>
                </a:solidFill>
                <a:ln w="25353">
                  <a:noFill/>
                </a:ln>
              </c:spPr>
              <c:txPr>
                <a:bodyPr/>
                <a:lstStyle/>
                <a:p>
                  <a:pPr>
                    <a:defRPr sz="1800" baseline="0"/>
                  </a:pPr>
                  <a:endParaRPr lang="en-US"/>
                </a:p>
              </c:txPr>
            </c:trendlineLbl>
          </c:trendline>
          <c:xVal>
            <c:numRef>
              <c:f>Sheet1!$E$2:$E$5</c:f>
              <c:numCache>
                <c:formatCode>General</c:formatCode>
                <c:ptCount val="4"/>
                <c:pt idx="0">
                  <c:v>1</c:v>
                </c:pt>
                <c:pt idx="1">
                  <c:v>0.2</c:v>
                </c:pt>
                <c:pt idx="2">
                  <c:v>0.1</c:v>
                </c:pt>
                <c:pt idx="3">
                  <c:v>0.05</c:v>
                </c:pt>
              </c:numCache>
            </c:numRef>
          </c:xVal>
          <c:yVal>
            <c:numRef>
              <c:f>Sheet1!$H$2:$H$5</c:f>
              <c:numCache>
                <c:formatCode>General</c:formatCode>
                <c:ptCount val="4"/>
                <c:pt idx="0">
                  <c:v>0.34000000000000008</c:v>
                </c:pt>
                <c:pt idx="1">
                  <c:v>0.1</c:v>
                </c:pt>
                <c:pt idx="2">
                  <c:v>6.9999999999999993E-2</c:v>
                </c:pt>
                <c:pt idx="3">
                  <c:v>5.5000000000000007E-2</c:v>
                </c:pt>
              </c:numCache>
            </c:numRef>
          </c:yVal>
          <c:smooth val="0"/>
          <c:extLst>
            <c:ext xmlns:c16="http://schemas.microsoft.com/office/drawing/2014/chart" uri="{C3380CC4-5D6E-409C-BE32-E72D297353CC}">
              <c16:uniqueId val="{00000003-E188-43A0-ACF9-57ED1D480CE8}"/>
            </c:ext>
          </c:extLst>
        </c:ser>
        <c:dLbls>
          <c:showLegendKey val="0"/>
          <c:showVal val="0"/>
          <c:showCatName val="0"/>
          <c:showSerName val="0"/>
          <c:showPercent val="0"/>
          <c:showBubbleSize val="0"/>
        </c:dLbls>
        <c:axId val="226113792"/>
        <c:axId val="226120064"/>
      </c:scatterChart>
      <c:valAx>
        <c:axId val="226113792"/>
        <c:scaling>
          <c:orientation val="minMax"/>
          <c:max val="1"/>
        </c:scaling>
        <c:delete val="0"/>
        <c:axPos val="b"/>
        <c:majorGridlines>
          <c:spPr>
            <a:ln w="25353">
              <a:solidFill>
                <a:srgbClr val="808080"/>
              </a:solidFill>
              <a:prstDash val="solid"/>
            </a:ln>
          </c:spPr>
        </c:majorGridlines>
        <c:title>
          <c:tx>
            <c:rich>
              <a:bodyPr/>
              <a:lstStyle/>
              <a:p>
                <a:pPr>
                  <a:defRPr/>
                </a:pPr>
                <a:r>
                  <a:rPr lang="en-US"/>
                  <a:t>1/[S]</a:t>
                </a:r>
              </a:p>
            </c:rich>
          </c:tx>
          <c:layout>
            <c:manualLayout>
              <c:xMode val="edge"/>
              <c:yMode val="edge"/>
              <c:x val="0.49476439790575938"/>
              <c:y val="0.94087403598971742"/>
            </c:manualLayout>
          </c:layout>
          <c:overlay val="0"/>
          <c:spPr>
            <a:noFill/>
            <a:ln w="25353">
              <a:noFill/>
            </a:ln>
          </c:spPr>
        </c:title>
        <c:numFmt formatCode="General" sourceLinked="1"/>
        <c:majorTickMark val="out"/>
        <c:minorTickMark val="out"/>
        <c:tickLblPos val="nextTo"/>
        <c:spPr>
          <a:ln w="25353">
            <a:solidFill>
              <a:srgbClr val="000000"/>
            </a:solidFill>
            <a:prstDash val="solid"/>
          </a:ln>
        </c:spPr>
        <c:txPr>
          <a:bodyPr rot="0" vert="horz"/>
          <a:lstStyle/>
          <a:p>
            <a:pPr>
              <a:defRPr/>
            </a:pPr>
            <a:endParaRPr lang="en-US"/>
          </a:p>
        </c:txPr>
        <c:crossAx val="226120064"/>
        <c:crosses val="autoZero"/>
        <c:crossBetween val="midCat"/>
        <c:majorUnit val="0.2"/>
        <c:minorUnit val="0.1"/>
      </c:valAx>
      <c:valAx>
        <c:axId val="226120064"/>
        <c:scaling>
          <c:orientation val="minMax"/>
          <c:max val="0.4"/>
        </c:scaling>
        <c:delete val="0"/>
        <c:axPos val="l"/>
        <c:majorGridlines>
          <c:spPr>
            <a:ln w="25353">
              <a:solidFill>
                <a:srgbClr val="808080"/>
              </a:solidFill>
              <a:prstDash val="solid"/>
            </a:ln>
          </c:spPr>
        </c:majorGridlines>
        <c:title>
          <c:tx>
            <c:rich>
              <a:bodyPr/>
              <a:lstStyle/>
              <a:p>
                <a:pPr>
                  <a:defRPr/>
                </a:pPr>
                <a:r>
                  <a:rPr lang="en-US"/>
                  <a:t>1/V</a:t>
                </a:r>
              </a:p>
            </c:rich>
          </c:tx>
          <c:layout>
            <c:manualLayout>
              <c:xMode val="edge"/>
              <c:yMode val="edge"/>
              <c:x val="2.0942408376963352E-2"/>
              <c:y val="0.41645244215938315"/>
            </c:manualLayout>
          </c:layout>
          <c:overlay val="0"/>
          <c:spPr>
            <a:noFill/>
            <a:ln w="25353">
              <a:noFill/>
            </a:ln>
          </c:spPr>
        </c:title>
        <c:numFmt formatCode="General" sourceLinked="1"/>
        <c:majorTickMark val="out"/>
        <c:minorTickMark val="out"/>
        <c:tickLblPos val="nextTo"/>
        <c:spPr>
          <a:ln w="25353">
            <a:solidFill>
              <a:srgbClr val="000000"/>
            </a:solidFill>
            <a:prstDash val="solid"/>
          </a:ln>
        </c:spPr>
        <c:txPr>
          <a:bodyPr rot="0" vert="horz"/>
          <a:lstStyle/>
          <a:p>
            <a:pPr>
              <a:defRPr/>
            </a:pPr>
            <a:endParaRPr lang="en-US"/>
          </a:p>
        </c:txPr>
        <c:crossAx val="226113792"/>
        <c:crosses val="autoZero"/>
        <c:crossBetween val="midCat"/>
        <c:majorUnit val="0.1"/>
        <c:minorUnit val="0.05"/>
      </c:valAx>
      <c:spPr>
        <a:solidFill>
          <a:srgbClr val="FFFFFF"/>
        </a:solidFill>
        <a:ln w="12677">
          <a:solidFill>
            <a:srgbClr val="808080"/>
          </a:solidFill>
          <a:prstDash val="solid"/>
        </a:ln>
      </c:spPr>
    </c:plotArea>
    <c:plotVisOnly val="1"/>
    <c:dispBlanksAs val="gap"/>
    <c:showDLblsOverMax val="0"/>
  </c:chart>
  <c:spPr>
    <a:solidFill>
      <a:srgbClr val="FFFFFF"/>
    </a:solidFill>
    <a:ln>
      <a:noFill/>
    </a:ln>
  </c:spPr>
  <c:txPr>
    <a:bodyPr/>
    <a:lstStyle/>
    <a:p>
      <a:pPr>
        <a:defRPr sz="1400" b="0" i="0" u="none" strike="noStrike" baseline="0">
          <a:solidFill>
            <a:srgbClr val="000000"/>
          </a:solidFill>
          <a:latin typeface="Arial"/>
          <a:ea typeface="Arial"/>
          <a:cs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00745012210169"/>
          <c:y val="0.10818270835049686"/>
          <c:w val="0.74873258701251888"/>
          <c:h val="0.56781441635321617"/>
        </c:manualLayout>
      </c:layout>
      <c:scatterChart>
        <c:scatterStyle val="smoothMarker"/>
        <c:varyColors val="0"/>
        <c:ser>
          <c:idx val="0"/>
          <c:order val="0"/>
          <c:tx>
            <c:strRef>
              <c:f>Sheet1!$B$1</c:f>
              <c:strCache>
                <c:ptCount val="1"/>
                <c:pt idx="0">
                  <c:v>Activity</c:v>
                </c:pt>
              </c:strCache>
            </c:strRef>
          </c:tx>
          <c:spPr>
            <a:ln w="19050" cap="rnd">
              <a:solidFill>
                <a:schemeClr val="accent1"/>
              </a:solidFill>
              <a:round/>
            </a:ln>
            <a:effectLst/>
          </c:spPr>
          <c:marker>
            <c:symbol val="none"/>
          </c:marker>
          <c:xVal>
            <c:numRef>
              <c:f>Sheet1!$A$2:$A$47</c:f>
              <c:numCache>
                <c:formatCode>General</c:formatCode>
                <c:ptCount val="46"/>
                <c:pt idx="0">
                  <c:v>0</c:v>
                </c:pt>
                <c:pt idx="1">
                  <c:v>0.2</c:v>
                </c:pt>
                <c:pt idx="2">
                  <c:v>0.4</c:v>
                </c:pt>
                <c:pt idx="3">
                  <c:v>0.60000000000000009</c:v>
                </c:pt>
                <c:pt idx="4">
                  <c:v>0.8</c:v>
                </c:pt>
                <c:pt idx="5">
                  <c:v>1</c:v>
                </c:pt>
                <c:pt idx="6">
                  <c:v>1.2</c:v>
                </c:pt>
                <c:pt idx="7">
                  <c:v>1.4</c:v>
                </c:pt>
                <c:pt idx="8">
                  <c:v>1.5999999999999999</c:v>
                </c:pt>
                <c:pt idx="9">
                  <c:v>1.7999999999999998</c:v>
                </c:pt>
                <c:pt idx="10">
                  <c:v>1.9999999999999998</c:v>
                </c:pt>
                <c:pt idx="11">
                  <c:v>2.1999999999999997</c:v>
                </c:pt>
                <c:pt idx="12">
                  <c:v>2.4</c:v>
                </c:pt>
                <c:pt idx="13">
                  <c:v>2.6</c:v>
                </c:pt>
                <c:pt idx="14">
                  <c:v>2.8000000000000003</c:v>
                </c:pt>
                <c:pt idx="15">
                  <c:v>3.0000000000000004</c:v>
                </c:pt>
                <c:pt idx="16">
                  <c:v>3.2000000000000006</c:v>
                </c:pt>
                <c:pt idx="17">
                  <c:v>3.4000000000000008</c:v>
                </c:pt>
                <c:pt idx="18">
                  <c:v>3.600000000000001</c:v>
                </c:pt>
                <c:pt idx="19">
                  <c:v>3.8000000000000012</c:v>
                </c:pt>
                <c:pt idx="20">
                  <c:v>4.0000000000000009</c:v>
                </c:pt>
                <c:pt idx="21">
                  <c:v>4.2000000000000011</c:v>
                </c:pt>
                <c:pt idx="22">
                  <c:v>4.4000000000000012</c:v>
                </c:pt>
                <c:pt idx="23">
                  <c:v>4.6000000000000014</c:v>
                </c:pt>
                <c:pt idx="24">
                  <c:v>4.8000000000000016</c:v>
                </c:pt>
                <c:pt idx="25">
                  <c:v>5.0000000000000018</c:v>
                </c:pt>
                <c:pt idx="26">
                  <c:v>5.200000000000002</c:v>
                </c:pt>
                <c:pt idx="27">
                  <c:v>5.4000000000000021</c:v>
                </c:pt>
                <c:pt idx="28">
                  <c:v>5.6000000000000023</c:v>
                </c:pt>
                <c:pt idx="29">
                  <c:v>5.8000000000000025</c:v>
                </c:pt>
                <c:pt idx="30">
                  <c:v>6.0000000000000027</c:v>
                </c:pt>
                <c:pt idx="31">
                  <c:v>6.2000000000000028</c:v>
                </c:pt>
                <c:pt idx="32">
                  <c:v>6.400000000000003</c:v>
                </c:pt>
                <c:pt idx="33">
                  <c:v>6.6000000000000032</c:v>
                </c:pt>
                <c:pt idx="34">
                  <c:v>6.8000000000000034</c:v>
                </c:pt>
                <c:pt idx="35">
                  <c:v>7.0000000000000036</c:v>
                </c:pt>
                <c:pt idx="36">
                  <c:v>7.2000000000000037</c:v>
                </c:pt>
                <c:pt idx="37">
                  <c:v>7.4000000000000039</c:v>
                </c:pt>
                <c:pt idx="38">
                  <c:v>7.6000000000000041</c:v>
                </c:pt>
                <c:pt idx="39">
                  <c:v>7.8000000000000043</c:v>
                </c:pt>
                <c:pt idx="40">
                  <c:v>8.0000000000000036</c:v>
                </c:pt>
                <c:pt idx="41">
                  <c:v>8.2000000000000028</c:v>
                </c:pt>
                <c:pt idx="42">
                  <c:v>8.4000000000000021</c:v>
                </c:pt>
                <c:pt idx="43">
                  <c:v>8.6000000000000014</c:v>
                </c:pt>
                <c:pt idx="44">
                  <c:v>8.8000000000000007</c:v>
                </c:pt>
                <c:pt idx="45">
                  <c:v>9</c:v>
                </c:pt>
              </c:numCache>
            </c:numRef>
          </c:xVal>
          <c:yVal>
            <c:numRef>
              <c:f>Sheet1!$B$2:$B$47</c:f>
              <c:numCache>
                <c:formatCode>General</c:formatCode>
                <c:ptCount val="46"/>
                <c:pt idx="0">
                  <c:v>1.2046976025303087E-4</c:v>
                </c:pt>
                <c:pt idx="1">
                  <c:v>1.9092042555883551E-4</c:v>
                </c:pt>
                <c:pt idx="2">
                  <c:v>3.0256015959522251E-4</c:v>
                </c:pt>
                <c:pt idx="3">
                  <c:v>4.7945440969709231E-4</c:v>
                </c:pt>
                <c:pt idx="4">
                  <c:v>7.5970543349844575E-4</c:v>
                </c:pt>
                <c:pt idx="5">
                  <c:v>1.2036036254105581E-3</c:v>
                </c:pt>
                <c:pt idx="6">
                  <c:v>1.9064580747983942E-3</c:v>
                </c:pt>
                <c:pt idx="7">
                  <c:v>3.0187105195475026E-3</c:v>
                </c:pt>
                <c:pt idx="8">
                  <c:v>4.7772623669551824E-3</c:v>
                </c:pt>
                <c:pt idx="9">
                  <c:v>7.5537551269397414E-3</c:v>
                </c:pt>
                <c:pt idx="10">
                  <c:v>1.1927710962650615E-2</c:v>
                </c:pt>
                <c:pt idx="11">
                  <c:v>1.8794204743175533E-2</c:v>
                </c:pt>
                <c:pt idx="12">
                  <c:v>2.9514715817298805E-2</c:v>
                </c:pt>
                <c:pt idx="13">
                  <c:v>4.6109961224229959E-2</c:v>
                </c:pt>
                <c:pt idx="14">
                  <c:v>7.1462070846328066E-2</c:v>
                </c:pt>
                <c:pt idx="15">
                  <c:v>0.10941960558608975</c:v>
                </c:pt>
                <c:pt idx="16">
                  <c:v>0.16456675589924363</c:v>
                </c:pt>
                <c:pt idx="17">
                  <c:v>0.2412734772372111</c:v>
                </c:pt>
                <c:pt idx="18">
                  <c:v>0.34170860816800486</c:v>
                </c:pt>
                <c:pt idx="19">
                  <c:v>0.46317776257201382</c:v>
                </c:pt>
                <c:pt idx="20">
                  <c:v>0.59644518668734403</c:v>
                </c:pt>
                <c:pt idx="21">
                  <c:v>0.72719381515311443</c:v>
                </c:pt>
                <c:pt idx="22">
                  <c:v>0.84063451807090572</c:v>
                </c:pt>
                <c:pt idx="23">
                  <c:v>0.92607215188589986</c:v>
                </c:pt>
                <c:pt idx="24">
                  <c:v>0.97826721223563662</c:v>
                </c:pt>
                <c:pt idx="25">
                  <c:v>0.99571841083341639</c:v>
                </c:pt>
                <c:pt idx="26">
                  <c:v>0.97826721223563606</c:v>
                </c:pt>
                <c:pt idx="27">
                  <c:v>0.92607215188589886</c:v>
                </c:pt>
                <c:pt idx="28">
                  <c:v>0.84063451807090384</c:v>
                </c:pt>
                <c:pt idx="29">
                  <c:v>0.72719381515311221</c:v>
                </c:pt>
                <c:pt idx="30">
                  <c:v>0.5964451866873417</c:v>
                </c:pt>
                <c:pt idx="31">
                  <c:v>0.46317776257201132</c:v>
                </c:pt>
                <c:pt idx="32">
                  <c:v>0.34170860816800264</c:v>
                </c:pt>
                <c:pt idx="33">
                  <c:v>0.24127347723720924</c:v>
                </c:pt>
                <c:pt idx="34">
                  <c:v>0.1645667558992423</c:v>
                </c:pt>
                <c:pt idx="35">
                  <c:v>0.1094196055860889</c:v>
                </c:pt>
                <c:pt idx="36">
                  <c:v>7.1462070846327372E-2</c:v>
                </c:pt>
                <c:pt idx="37">
                  <c:v>4.6109961224229674E-2</c:v>
                </c:pt>
                <c:pt idx="38">
                  <c:v>2.9514715817298653E-2</c:v>
                </c:pt>
                <c:pt idx="39">
                  <c:v>1.8794204743175377E-2</c:v>
                </c:pt>
                <c:pt idx="40">
                  <c:v>1.1927710962650507E-2</c:v>
                </c:pt>
                <c:pt idx="41">
                  <c:v>7.5537551269396477E-3</c:v>
                </c:pt>
                <c:pt idx="42">
                  <c:v>4.7772623669550072E-3</c:v>
                </c:pt>
                <c:pt idx="43">
                  <c:v>3.0187105195474341E-3</c:v>
                </c:pt>
                <c:pt idx="44">
                  <c:v>1.9064580747983053E-3</c:v>
                </c:pt>
                <c:pt idx="45">
                  <c:v>1.2036036254107329E-3</c:v>
                </c:pt>
              </c:numCache>
            </c:numRef>
          </c:yVal>
          <c:smooth val="1"/>
          <c:extLst>
            <c:ext xmlns:c16="http://schemas.microsoft.com/office/drawing/2014/chart" uri="{C3380CC4-5D6E-409C-BE32-E72D297353CC}">
              <c16:uniqueId val="{00000000-F6AA-4D32-A9C0-168AEB8B16A7}"/>
            </c:ext>
          </c:extLst>
        </c:ser>
        <c:dLbls>
          <c:showLegendKey val="0"/>
          <c:showVal val="0"/>
          <c:showCatName val="0"/>
          <c:showSerName val="0"/>
          <c:showPercent val="0"/>
          <c:showBubbleSize val="0"/>
        </c:dLbls>
        <c:axId val="615298816"/>
        <c:axId val="615298160"/>
      </c:scatterChart>
      <c:valAx>
        <c:axId val="6152988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dirty="0">
                    <a:latin typeface="Arial" panose="020B0604020202020204" pitchFamily="34" charset="0"/>
                  </a:rPr>
                  <a:t>pH</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15298160"/>
        <c:crosses val="autoZero"/>
        <c:crossBetween val="midCat"/>
        <c:majorUnit val="1"/>
        <c:minorUnit val="0.5"/>
      </c:valAx>
      <c:valAx>
        <c:axId val="615298160"/>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dirty="0">
                    <a:latin typeface="Arial" panose="020B0604020202020204" pitchFamily="34" charset="0"/>
                  </a:rPr>
                  <a:t>Activity</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15298816"/>
        <c:crosses val="autoZero"/>
        <c:crossBetween val="midCat"/>
        <c:majorUnit val="0.25"/>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i="0" baseline="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78011475340845"/>
          <c:y val="9.8361628748235189E-2"/>
          <c:w val="0.68068369958058061"/>
          <c:h val="0.77715363510871471"/>
        </c:manualLayout>
      </c:layout>
      <c:scatterChart>
        <c:scatterStyle val="lineMarker"/>
        <c:varyColors val="0"/>
        <c:ser>
          <c:idx val="0"/>
          <c:order val="0"/>
          <c:tx>
            <c:v>I=0</c:v>
          </c:tx>
          <c:spPr>
            <a:ln w="22432">
              <a:solidFill>
                <a:srgbClr val="000000"/>
              </a:solidFill>
              <a:prstDash val="solid"/>
            </a:ln>
          </c:spPr>
          <c:marker>
            <c:symbol val="diamond"/>
            <c:size val="5"/>
            <c:spPr>
              <a:solidFill>
                <a:srgbClr val="000000"/>
              </a:solidFill>
              <a:ln>
                <a:solidFill>
                  <a:srgbClr val="000000"/>
                </a:solidFill>
                <a:prstDash val="solid"/>
              </a:ln>
            </c:spPr>
          </c:marker>
          <c:trendline>
            <c:spPr>
              <a:ln w="22432">
                <a:solidFill>
                  <a:srgbClr val="000000"/>
                </a:solidFill>
                <a:prstDash val="solid"/>
              </a:ln>
            </c:spPr>
            <c:trendlineType val="linear"/>
            <c:dispRSqr val="0"/>
            <c:dispEq val="1"/>
            <c:trendlineLbl>
              <c:layout>
                <c:manualLayout>
                  <c:x val="0.37266151827175448"/>
                  <c:y val="6.3553618827634162E-2"/>
                </c:manualLayout>
              </c:layout>
              <c:numFmt formatCode="General" sourceLinked="0"/>
              <c:spPr>
                <a:solidFill>
                  <a:srgbClr val="FFFFFF"/>
                </a:solidFill>
                <a:ln w="22432">
                  <a:noFill/>
                </a:ln>
              </c:spPr>
              <c:txPr>
                <a:bodyPr/>
                <a:lstStyle/>
                <a:p>
                  <a:pPr>
                    <a:defRPr sz="1800" baseline="0"/>
                  </a:pPr>
                  <a:endParaRPr lang="en-US"/>
                </a:p>
              </c:txPr>
            </c:trendlineLbl>
          </c:trendline>
          <c:xVal>
            <c:numRef>
              <c:f>Sheet1!$E$1:$E$3</c:f>
              <c:numCache>
                <c:formatCode>General</c:formatCode>
                <c:ptCount val="3"/>
                <c:pt idx="0">
                  <c:v>0.1</c:v>
                </c:pt>
                <c:pt idx="1">
                  <c:v>0.04</c:v>
                </c:pt>
                <c:pt idx="2">
                  <c:v>0.02</c:v>
                </c:pt>
              </c:numCache>
            </c:numRef>
          </c:xVal>
          <c:yVal>
            <c:numRef>
              <c:f>Sheet1!$F$1:$F$3</c:f>
              <c:numCache>
                <c:formatCode>General</c:formatCode>
                <c:ptCount val="3"/>
                <c:pt idx="0">
                  <c:v>0.13750000000000001</c:v>
                </c:pt>
                <c:pt idx="1">
                  <c:v>6.25E-2</c:v>
                </c:pt>
                <c:pt idx="2">
                  <c:v>3.7499999999999999E-2</c:v>
                </c:pt>
              </c:numCache>
            </c:numRef>
          </c:yVal>
          <c:smooth val="0"/>
          <c:extLst>
            <c:ext xmlns:c16="http://schemas.microsoft.com/office/drawing/2014/chart" uri="{C3380CC4-5D6E-409C-BE32-E72D297353CC}">
              <c16:uniqueId val="{00000001-FCEB-4333-90FE-B522EA015768}"/>
            </c:ext>
          </c:extLst>
        </c:ser>
        <c:ser>
          <c:idx val="1"/>
          <c:order val="1"/>
          <c:tx>
            <c:v>Inhibitor A</c:v>
          </c:tx>
          <c:spPr>
            <a:ln w="22432">
              <a:solidFill>
                <a:srgbClr val="000000"/>
              </a:solidFill>
              <a:prstDash val="solid"/>
            </a:ln>
          </c:spPr>
          <c:marker>
            <c:symbol val="square"/>
            <c:size val="5"/>
            <c:spPr>
              <a:solidFill>
                <a:srgbClr val="000000"/>
              </a:solidFill>
              <a:ln>
                <a:solidFill>
                  <a:srgbClr val="000000"/>
                </a:solidFill>
                <a:prstDash val="solid"/>
              </a:ln>
            </c:spPr>
          </c:marker>
          <c:trendline>
            <c:spPr>
              <a:ln w="22432">
                <a:solidFill>
                  <a:srgbClr val="000000"/>
                </a:solidFill>
                <a:prstDash val="solid"/>
              </a:ln>
            </c:spPr>
            <c:trendlineType val="linear"/>
            <c:dispRSqr val="0"/>
            <c:dispEq val="1"/>
            <c:trendlineLbl>
              <c:layout>
                <c:manualLayout>
                  <c:x val="0.27038587724611346"/>
                  <c:y val="-0.1026381300639444"/>
                </c:manualLayout>
              </c:layout>
              <c:numFmt formatCode="General" sourceLinked="0"/>
              <c:spPr>
                <a:solidFill>
                  <a:srgbClr val="FFFFFF"/>
                </a:solidFill>
                <a:ln w="22432">
                  <a:noFill/>
                </a:ln>
              </c:spPr>
              <c:txPr>
                <a:bodyPr/>
                <a:lstStyle/>
                <a:p>
                  <a:pPr>
                    <a:defRPr sz="1800" baseline="0"/>
                  </a:pPr>
                  <a:endParaRPr lang="en-US"/>
                </a:p>
              </c:txPr>
            </c:trendlineLbl>
          </c:trendline>
          <c:xVal>
            <c:numRef>
              <c:f>Sheet1!$E$1:$E$3</c:f>
              <c:numCache>
                <c:formatCode>General</c:formatCode>
                <c:ptCount val="3"/>
                <c:pt idx="0">
                  <c:v>0.1</c:v>
                </c:pt>
                <c:pt idx="1">
                  <c:v>0.04</c:v>
                </c:pt>
                <c:pt idx="2">
                  <c:v>0.02</c:v>
                </c:pt>
              </c:numCache>
            </c:numRef>
          </c:xVal>
          <c:yVal>
            <c:numRef>
              <c:f>Sheet1!$G$1:$G$3</c:f>
              <c:numCache>
                <c:formatCode>General</c:formatCode>
                <c:ptCount val="3"/>
                <c:pt idx="0">
                  <c:v>0.26250000000000001</c:v>
                </c:pt>
                <c:pt idx="1">
                  <c:v>0.11249999999999999</c:v>
                </c:pt>
                <c:pt idx="2">
                  <c:v>6.25E-2</c:v>
                </c:pt>
              </c:numCache>
            </c:numRef>
          </c:yVal>
          <c:smooth val="0"/>
          <c:extLst>
            <c:ext xmlns:c16="http://schemas.microsoft.com/office/drawing/2014/chart" uri="{C3380CC4-5D6E-409C-BE32-E72D297353CC}">
              <c16:uniqueId val="{00000003-FCEB-4333-90FE-B522EA015768}"/>
            </c:ext>
          </c:extLst>
        </c:ser>
        <c:ser>
          <c:idx val="2"/>
          <c:order val="2"/>
          <c:tx>
            <c:v>Inhibitor B</c:v>
          </c:tx>
          <c:spPr>
            <a:ln w="22432">
              <a:solidFill>
                <a:srgbClr val="000000"/>
              </a:solidFill>
              <a:prstDash val="solid"/>
            </a:ln>
          </c:spPr>
          <c:marker>
            <c:symbol val="triangle"/>
            <c:size val="5"/>
            <c:spPr>
              <a:solidFill>
                <a:srgbClr val="000000"/>
              </a:solidFill>
              <a:ln>
                <a:solidFill>
                  <a:srgbClr val="000000"/>
                </a:solidFill>
                <a:prstDash val="solid"/>
              </a:ln>
            </c:spPr>
          </c:marker>
          <c:trendline>
            <c:spPr>
              <a:ln w="22432">
                <a:solidFill>
                  <a:srgbClr val="000000"/>
                </a:solidFill>
                <a:prstDash val="solid"/>
              </a:ln>
            </c:spPr>
            <c:trendlineType val="linear"/>
            <c:dispRSqr val="0"/>
            <c:dispEq val="1"/>
            <c:trendlineLbl>
              <c:layout>
                <c:manualLayout>
                  <c:x val="0.23833459519483141"/>
                  <c:y val="9.0727467136758916E-2"/>
                </c:manualLayout>
              </c:layout>
              <c:numFmt formatCode="General" sourceLinked="0"/>
              <c:spPr>
                <a:solidFill>
                  <a:srgbClr val="FFFFFF"/>
                </a:solidFill>
                <a:ln w="22432">
                  <a:noFill/>
                </a:ln>
              </c:spPr>
              <c:txPr>
                <a:bodyPr/>
                <a:lstStyle/>
                <a:p>
                  <a:pPr>
                    <a:defRPr sz="1800" baseline="0"/>
                  </a:pPr>
                  <a:endParaRPr lang="en-US"/>
                </a:p>
              </c:txPr>
            </c:trendlineLbl>
          </c:trendline>
          <c:xVal>
            <c:numRef>
              <c:f>Sheet1!$E$1:$E$3</c:f>
              <c:numCache>
                <c:formatCode>General</c:formatCode>
                <c:ptCount val="3"/>
                <c:pt idx="0">
                  <c:v>0.1</c:v>
                </c:pt>
                <c:pt idx="1">
                  <c:v>0.04</c:v>
                </c:pt>
                <c:pt idx="2">
                  <c:v>0.02</c:v>
                </c:pt>
              </c:numCache>
            </c:numRef>
          </c:xVal>
          <c:yVal>
            <c:numRef>
              <c:f>Sheet1!$H$1:$H$3</c:f>
              <c:numCache>
                <c:formatCode>General</c:formatCode>
                <c:ptCount val="3"/>
                <c:pt idx="0">
                  <c:v>1.5125</c:v>
                </c:pt>
                <c:pt idx="1">
                  <c:v>0.61249999999999993</c:v>
                </c:pt>
                <c:pt idx="2">
                  <c:v>0.3125</c:v>
                </c:pt>
              </c:numCache>
            </c:numRef>
          </c:yVal>
          <c:smooth val="0"/>
          <c:extLst>
            <c:ext xmlns:c16="http://schemas.microsoft.com/office/drawing/2014/chart" uri="{C3380CC4-5D6E-409C-BE32-E72D297353CC}">
              <c16:uniqueId val="{00000005-FCEB-4333-90FE-B522EA015768}"/>
            </c:ext>
          </c:extLst>
        </c:ser>
        <c:dLbls>
          <c:showLegendKey val="0"/>
          <c:showVal val="0"/>
          <c:showCatName val="0"/>
          <c:showSerName val="0"/>
          <c:showPercent val="0"/>
          <c:showBubbleSize val="0"/>
        </c:dLbls>
        <c:axId val="178466816"/>
        <c:axId val="178468736"/>
      </c:scatterChart>
      <c:valAx>
        <c:axId val="178466816"/>
        <c:scaling>
          <c:orientation val="minMax"/>
          <c:max val="0.15000000000000016"/>
          <c:min val="0"/>
        </c:scaling>
        <c:delete val="0"/>
        <c:axPos val="b"/>
        <c:majorGridlines>
          <c:spPr>
            <a:ln w="2804">
              <a:solidFill>
                <a:srgbClr val="000000"/>
              </a:solidFill>
              <a:prstDash val="solid"/>
            </a:ln>
          </c:spPr>
        </c:majorGridlines>
        <c:title>
          <c:tx>
            <c:rich>
              <a:bodyPr/>
              <a:lstStyle/>
              <a:p>
                <a:pPr>
                  <a:defRPr/>
                </a:pPr>
                <a:r>
                  <a:rPr lang="en-US"/>
                  <a:t>1/[S]</a:t>
                </a:r>
              </a:p>
            </c:rich>
          </c:tx>
          <c:layout>
            <c:manualLayout>
              <c:xMode val="edge"/>
              <c:yMode val="edge"/>
              <c:x val="0.42165242165242206"/>
              <c:y val="0.92156862745098034"/>
            </c:manualLayout>
          </c:layout>
          <c:overlay val="0"/>
          <c:spPr>
            <a:noFill/>
            <a:ln w="22432">
              <a:noFill/>
            </a:ln>
          </c:spPr>
        </c:title>
        <c:numFmt formatCode="General" sourceLinked="1"/>
        <c:majorTickMark val="out"/>
        <c:minorTickMark val="none"/>
        <c:tickLblPos val="nextTo"/>
        <c:spPr>
          <a:ln w="2804">
            <a:solidFill>
              <a:srgbClr val="000000"/>
            </a:solidFill>
            <a:prstDash val="solid"/>
          </a:ln>
        </c:spPr>
        <c:txPr>
          <a:bodyPr rot="0" vert="horz"/>
          <a:lstStyle/>
          <a:p>
            <a:pPr>
              <a:defRPr/>
            </a:pPr>
            <a:endParaRPr lang="en-US"/>
          </a:p>
        </c:txPr>
        <c:crossAx val="178468736"/>
        <c:crosses val="autoZero"/>
        <c:crossBetween val="midCat"/>
        <c:majorUnit val="5.000000000000001E-2"/>
      </c:valAx>
      <c:valAx>
        <c:axId val="178468736"/>
        <c:scaling>
          <c:orientation val="minMax"/>
        </c:scaling>
        <c:delete val="0"/>
        <c:axPos val="l"/>
        <c:majorGridlines>
          <c:spPr>
            <a:ln w="2804">
              <a:solidFill>
                <a:srgbClr val="000000"/>
              </a:solidFill>
              <a:prstDash val="solid"/>
            </a:ln>
          </c:spPr>
        </c:majorGridlines>
        <c:title>
          <c:tx>
            <c:rich>
              <a:bodyPr/>
              <a:lstStyle/>
              <a:p>
                <a:pPr>
                  <a:defRPr/>
                </a:pPr>
                <a:r>
                  <a:rPr lang="en-US"/>
                  <a:t>1/v</a:t>
                </a:r>
              </a:p>
            </c:rich>
          </c:tx>
          <c:layout>
            <c:manualLayout>
              <c:xMode val="edge"/>
              <c:yMode val="edge"/>
              <c:x val="3.1339031339031341E-2"/>
              <c:y val="0.45588235294117646"/>
            </c:manualLayout>
          </c:layout>
          <c:overlay val="0"/>
          <c:spPr>
            <a:noFill/>
            <a:ln w="22432">
              <a:noFill/>
            </a:ln>
          </c:spPr>
        </c:title>
        <c:numFmt formatCode="General" sourceLinked="1"/>
        <c:majorTickMark val="out"/>
        <c:minorTickMark val="none"/>
        <c:tickLblPos val="nextTo"/>
        <c:spPr>
          <a:ln w="2804">
            <a:solidFill>
              <a:srgbClr val="000000"/>
            </a:solidFill>
            <a:prstDash val="solid"/>
          </a:ln>
        </c:spPr>
        <c:txPr>
          <a:bodyPr rot="0" vert="horz"/>
          <a:lstStyle/>
          <a:p>
            <a:pPr>
              <a:defRPr/>
            </a:pPr>
            <a:endParaRPr lang="en-US"/>
          </a:p>
        </c:txPr>
        <c:crossAx val="178466816"/>
        <c:crosses val="autoZero"/>
        <c:crossBetween val="midCat"/>
      </c:valAx>
      <c:spPr>
        <a:solidFill>
          <a:srgbClr val="FFFFFF"/>
        </a:solidFill>
        <a:ln w="11216">
          <a:solidFill>
            <a:srgbClr val="808080"/>
          </a:solidFill>
          <a:prstDash val="solid"/>
        </a:ln>
      </c:spPr>
    </c:plotArea>
    <c:plotVisOnly val="1"/>
    <c:dispBlanksAs val="gap"/>
    <c:showDLblsOverMax val="0"/>
  </c:chart>
  <c:spPr>
    <a:solidFill>
      <a:srgbClr val="FFFFFF"/>
    </a:solidFill>
    <a:ln>
      <a:noFill/>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78011475340845"/>
          <c:y val="9.8361628748235189E-2"/>
          <c:w val="0.68068369958058061"/>
          <c:h val="0.77715363510871471"/>
        </c:manualLayout>
      </c:layout>
      <c:scatterChart>
        <c:scatterStyle val="lineMarker"/>
        <c:varyColors val="0"/>
        <c:ser>
          <c:idx val="0"/>
          <c:order val="0"/>
          <c:tx>
            <c:v>I=0</c:v>
          </c:tx>
          <c:spPr>
            <a:ln w="22432">
              <a:solidFill>
                <a:srgbClr val="000000"/>
              </a:solidFill>
              <a:prstDash val="solid"/>
            </a:ln>
          </c:spPr>
          <c:marker>
            <c:symbol val="diamond"/>
            <c:size val="5"/>
            <c:spPr>
              <a:solidFill>
                <a:srgbClr val="000000"/>
              </a:solidFill>
              <a:ln>
                <a:solidFill>
                  <a:srgbClr val="000000"/>
                </a:solidFill>
                <a:prstDash val="solid"/>
              </a:ln>
            </c:spPr>
          </c:marker>
          <c:trendline>
            <c:spPr>
              <a:ln w="22432">
                <a:solidFill>
                  <a:srgbClr val="000000"/>
                </a:solidFill>
                <a:prstDash val="solid"/>
              </a:ln>
            </c:spPr>
            <c:trendlineType val="linear"/>
            <c:dispRSqr val="0"/>
            <c:dispEq val="1"/>
            <c:trendlineLbl>
              <c:layout>
                <c:manualLayout>
                  <c:x val="0.37266151827175448"/>
                  <c:y val="6.3553618827634162E-2"/>
                </c:manualLayout>
              </c:layout>
              <c:numFmt formatCode="General" sourceLinked="0"/>
              <c:spPr>
                <a:solidFill>
                  <a:srgbClr val="FFFFFF"/>
                </a:solidFill>
                <a:ln w="22432">
                  <a:noFill/>
                </a:ln>
              </c:spPr>
              <c:txPr>
                <a:bodyPr/>
                <a:lstStyle/>
                <a:p>
                  <a:pPr>
                    <a:defRPr sz="1800" baseline="0"/>
                  </a:pPr>
                  <a:endParaRPr lang="en-US"/>
                </a:p>
              </c:txPr>
            </c:trendlineLbl>
          </c:trendline>
          <c:xVal>
            <c:numRef>
              <c:f>Sheet1!$E$1:$E$3</c:f>
              <c:numCache>
                <c:formatCode>General</c:formatCode>
                <c:ptCount val="3"/>
                <c:pt idx="0">
                  <c:v>0.1</c:v>
                </c:pt>
                <c:pt idx="1">
                  <c:v>0.04</c:v>
                </c:pt>
                <c:pt idx="2">
                  <c:v>0.02</c:v>
                </c:pt>
              </c:numCache>
            </c:numRef>
          </c:xVal>
          <c:yVal>
            <c:numRef>
              <c:f>Sheet1!$F$1:$F$3</c:f>
              <c:numCache>
                <c:formatCode>General</c:formatCode>
                <c:ptCount val="3"/>
                <c:pt idx="0">
                  <c:v>0.13750000000000001</c:v>
                </c:pt>
                <c:pt idx="1">
                  <c:v>6.25E-2</c:v>
                </c:pt>
                <c:pt idx="2">
                  <c:v>3.7499999999999999E-2</c:v>
                </c:pt>
              </c:numCache>
            </c:numRef>
          </c:yVal>
          <c:smooth val="0"/>
          <c:extLst>
            <c:ext xmlns:c16="http://schemas.microsoft.com/office/drawing/2014/chart" uri="{C3380CC4-5D6E-409C-BE32-E72D297353CC}">
              <c16:uniqueId val="{00000001-2B88-47DB-A213-A1C67A9A4898}"/>
            </c:ext>
          </c:extLst>
        </c:ser>
        <c:ser>
          <c:idx val="1"/>
          <c:order val="1"/>
          <c:tx>
            <c:v>Inhibitor A</c:v>
          </c:tx>
          <c:spPr>
            <a:ln w="22432">
              <a:solidFill>
                <a:srgbClr val="000000"/>
              </a:solidFill>
              <a:prstDash val="solid"/>
            </a:ln>
          </c:spPr>
          <c:marker>
            <c:symbol val="square"/>
            <c:size val="5"/>
            <c:spPr>
              <a:solidFill>
                <a:srgbClr val="000000"/>
              </a:solidFill>
              <a:ln>
                <a:solidFill>
                  <a:srgbClr val="000000"/>
                </a:solidFill>
                <a:prstDash val="solid"/>
              </a:ln>
            </c:spPr>
          </c:marker>
          <c:trendline>
            <c:spPr>
              <a:ln w="22432">
                <a:solidFill>
                  <a:srgbClr val="000000"/>
                </a:solidFill>
                <a:prstDash val="solid"/>
              </a:ln>
            </c:spPr>
            <c:trendlineType val="linear"/>
            <c:dispRSqr val="0"/>
            <c:dispEq val="1"/>
            <c:trendlineLbl>
              <c:layout>
                <c:manualLayout>
                  <c:x val="0.27038587724611346"/>
                  <c:y val="-0.1026381300639444"/>
                </c:manualLayout>
              </c:layout>
              <c:numFmt formatCode="General" sourceLinked="0"/>
              <c:spPr>
                <a:solidFill>
                  <a:srgbClr val="FFFFFF"/>
                </a:solidFill>
                <a:ln w="22432">
                  <a:noFill/>
                </a:ln>
              </c:spPr>
              <c:txPr>
                <a:bodyPr/>
                <a:lstStyle/>
                <a:p>
                  <a:pPr>
                    <a:defRPr sz="1800" baseline="0"/>
                  </a:pPr>
                  <a:endParaRPr lang="en-US"/>
                </a:p>
              </c:txPr>
            </c:trendlineLbl>
          </c:trendline>
          <c:xVal>
            <c:numRef>
              <c:f>Sheet1!$E$1:$E$3</c:f>
              <c:numCache>
                <c:formatCode>General</c:formatCode>
                <c:ptCount val="3"/>
                <c:pt idx="0">
                  <c:v>0.1</c:v>
                </c:pt>
                <c:pt idx="1">
                  <c:v>0.04</c:v>
                </c:pt>
                <c:pt idx="2">
                  <c:v>0.02</c:v>
                </c:pt>
              </c:numCache>
            </c:numRef>
          </c:xVal>
          <c:yVal>
            <c:numRef>
              <c:f>Sheet1!$G$1:$G$3</c:f>
              <c:numCache>
                <c:formatCode>General</c:formatCode>
                <c:ptCount val="3"/>
                <c:pt idx="0">
                  <c:v>0.26250000000000001</c:v>
                </c:pt>
                <c:pt idx="1">
                  <c:v>0.11249999999999999</c:v>
                </c:pt>
                <c:pt idx="2">
                  <c:v>6.25E-2</c:v>
                </c:pt>
              </c:numCache>
            </c:numRef>
          </c:yVal>
          <c:smooth val="0"/>
          <c:extLst>
            <c:ext xmlns:c16="http://schemas.microsoft.com/office/drawing/2014/chart" uri="{C3380CC4-5D6E-409C-BE32-E72D297353CC}">
              <c16:uniqueId val="{00000003-2B88-47DB-A213-A1C67A9A4898}"/>
            </c:ext>
          </c:extLst>
        </c:ser>
        <c:ser>
          <c:idx val="2"/>
          <c:order val="2"/>
          <c:tx>
            <c:v>Inhibitor B</c:v>
          </c:tx>
          <c:spPr>
            <a:ln w="22432">
              <a:solidFill>
                <a:srgbClr val="000000"/>
              </a:solidFill>
              <a:prstDash val="solid"/>
            </a:ln>
          </c:spPr>
          <c:marker>
            <c:symbol val="triangle"/>
            <c:size val="5"/>
            <c:spPr>
              <a:solidFill>
                <a:srgbClr val="000000"/>
              </a:solidFill>
              <a:ln>
                <a:solidFill>
                  <a:srgbClr val="000000"/>
                </a:solidFill>
                <a:prstDash val="solid"/>
              </a:ln>
            </c:spPr>
          </c:marker>
          <c:trendline>
            <c:spPr>
              <a:ln w="22432">
                <a:solidFill>
                  <a:srgbClr val="000000"/>
                </a:solidFill>
                <a:prstDash val="solid"/>
              </a:ln>
            </c:spPr>
            <c:trendlineType val="linear"/>
            <c:dispRSqr val="0"/>
            <c:dispEq val="1"/>
            <c:trendlineLbl>
              <c:layout>
                <c:manualLayout>
                  <c:x val="0.24794997981021602"/>
                  <c:y val="-7.2180019186067285E-2"/>
                </c:manualLayout>
              </c:layout>
              <c:numFmt formatCode="General" sourceLinked="0"/>
              <c:spPr>
                <a:solidFill>
                  <a:srgbClr val="FFFFFF"/>
                </a:solidFill>
                <a:ln w="22432">
                  <a:noFill/>
                </a:ln>
              </c:spPr>
              <c:txPr>
                <a:bodyPr/>
                <a:lstStyle/>
                <a:p>
                  <a:pPr>
                    <a:defRPr sz="1800" baseline="0"/>
                  </a:pPr>
                  <a:endParaRPr lang="en-US"/>
                </a:p>
              </c:txPr>
            </c:trendlineLbl>
          </c:trendline>
          <c:xVal>
            <c:numRef>
              <c:f>Sheet1!$E$1:$E$3</c:f>
              <c:numCache>
                <c:formatCode>General</c:formatCode>
                <c:ptCount val="3"/>
                <c:pt idx="0">
                  <c:v>0.1</c:v>
                </c:pt>
                <c:pt idx="1">
                  <c:v>0.04</c:v>
                </c:pt>
                <c:pt idx="2">
                  <c:v>0.02</c:v>
                </c:pt>
              </c:numCache>
            </c:numRef>
          </c:xVal>
          <c:yVal>
            <c:numRef>
              <c:f>Sheet1!$H$1:$H$3</c:f>
              <c:numCache>
                <c:formatCode>General</c:formatCode>
                <c:ptCount val="3"/>
                <c:pt idx="0">
                  <c:v>1.5125</c:v>
                </c:pt>
                <c:pt idx="1">
                  <c:v>0.61249999999999993</c:v>
                </c:pt>
                <c:pt idx="2">
                  <c:v>0.3125</c:v>
                </c:pt>
              </c:numCache>
            </c:numRef>
          </c:yVal>
          <c:smooth val="0"/>
          <c:extLst>
            <c:ext xmlns:c16="http://schemas.microsoft.com/office/drawing/2014/chart" uri="{C3380CC4-5D6E-409C-BE32-E72D297353CC}">
              <c16:uniqueId val="{00000005-2B88-47DB-A213-A1C67A9A4898}"/>
            </c:ext>
          </c:extLst>
        </c:ser>
        <c:dLbls>
          <c:showLegendKey val="0"/>
          <c:showVal val="0"/>
          <c:showCatName val="0"/>
          <c:showSerName val="0"/>
          <c:showPercent val="0"/>
          <c:showBubbleSize val="0"/>
        </c:dLbls>
        <c:axId val="178466816"/>
        <c:axId val="178468736"/>
      </c:scatterChart>
      <c:valAx>
        <c:axId val="178466816"/>
        <c:scaling>
          <c:orientation val="minMax"/>
          <c:max val="0.15000000000000016"/>
          <c:min val="0"/>
        </c:scaling>
        <c:delete val="0"/>
        <c:axPos val="b"/>
        <c:majorGridlines>
          <c:spPr>
            <a:ln w="2804">
              <a:solidFill>
                <a:srgbClr val="000000"/>
              </a:solidFill>
              <a:prstDash val="solid"/>
            </a:ln>
          </c:spPr>
        </c:majorGridlines>
        <c:title>
          <c:tx>
            <c:rich>
              <a:bodyPr/>
              <a:lstStyle/>
              <a:p>
                <a:pPr>
                  <a:defRPr/>
                </a:pPr>
                <a:r>
                  <a:rPr lang="en-US"/>
                  <a:t>1/[S]</a:t>
                </a:r>
              </a:p>
            </c:rich>
          </c:tx>
          <c:layout>
            <c:manualLayout>
              <c:xMode val="edge"/>
              <c:yMode val="edge"/>
              <c:x val="0.42165242165242206"/>
              <c:y val="0.92156862745098034"/>
            </c:manualLayout>
          </c:layout>
          <c:overlay val="0"/>
          <c:spPr>
            <a:noFill/>
            <a:ln w="22432">
              <a:noFill/>
            </a:ln>
          </c:spPr>
        </c:title>
        <c:numFmt formatCode="General" sourceLinked="1"/>
        <c:majorTickMark val="out"/>
        <c:minorTickMark val="none"/>
        <c:tickLblPos val="nextTo"/>
        <c:spPr>
          <a:ln w="2804">
            <a:solidFill>
              <a:srgbClr val="000000"/>
            </a:solidFill>
            <a:prstDash val="solid"/>
          </a:ln>
        </c:spPr>
        <c:txPr>
          <a:bodyPr rot="0" vert="horz"/>
          <a:lstStyle/>
          <a:p>
            <a:pPr>
              <a:defRPr/>
            </a:pPr>
            <a:endParaRPr lang="en-US"/>
          </a:p>
        </c:txPr>
        <c:crossAx val="178468736"/>
        <c:crosses val="autoZero"/>
        <c:crossBetween val="midCat"/>
        <c:majorUnit val="5.000000000000001E-2"/>
      </c:valAx>
      <c:valAx>
        <c:axId val="178468736"/>
        <c:scaling>
          <c:orientation val="minMax"/>
        </c:scaling>
        <c:delete val="0"/>
        <c:axPos val="l"/>
        <c:majorGridlines>
          <c:spPr>
            <a:ln w="2804">
              <a:solidFill>
                <a:srgbClr val="000000"/>
              </a:solidFill>
              <a:prstDash val="solid"/>
            </a:ln>
          </c:spPr>
        </c:majorGridlines>
        <c:title>
          <c:tx>
            <c:rich>
              <a:bodyPr/>
              <a:lstStyle/>
              <a:p>
                <a:pPr>
                  <a:defRPr/>
                </a:pPr>
                <a:r>
                  <a:rPr lang="en-US"/>
                  <a:t>1/v</a:t>
                </a:r>
              </a:p>
            </c:rich>
          </c:tx>
          <c:layout>
            <c:manualLayout>
              <c:xMode val="edge"/>
              <c:yMode val="edge"/>
              <c:x val="3.1339031339031341E-2"/>
              <c:y val="0.45588235294117646"/>
            </c:manualLayout>
          </c:layout>
          <c:overlay val="0"/>
          <c:spPr>
            <a:noFill/>
            <a:ln w="22432">
              <a:noFill/>
            </a:ln>
          </c:spPr>
        </c:title>
        <c:numFmt formatCode="General" sourceLinked="1"/>
        <c:majorTickMark val="out"/>
        <c:minorTickMark val="none"/>
        <c:tickLblPos val="nextTo"/>
        <c:spPr>
          <a:ln w="2804">
            <a:solidFill>
              <a:srgbClr val="000000"/>
            </a:solidFill>
            <a:prstDash val="solid"/>
          </a:ln>
        </c:spPr>
        <c:txPr>
          <a:bodyPr rot="0" vert="horz"/>
          <a:lstStyle/>
          <a:p>
            <a:pPr>
              <a:defRPr/>
            </a:pPr>
            <a:endParaRPr lang="en-US"/>
          </a:p>
        </c:txPr>
        <c:crossAx val="178466816"/>
        <c:crosses val="autoZero"/>
        <c:crossBetween val="midCat"/>
      </c:valAx>
      <c:spPr>
        <a:solidFill>
          <a:srgbClr val="FFFFFF"/>
        </a:solidFill>
        <a:ln w="11216">
          <a:solidFill>
            <a:srgbClr val="808080"/>
          </a:solidFill>
          <a:prstDash val="solid"/>
        </a:ln>
      </c:spPr>
    </c:plotArea>
    <c:plotVisOnly val="1"/>
    <c:dispBlanksAs val="gap"/>
    <c:showDLblsOverMax val="0"/>
  </c:chart>
  <c:spPr>
    <a:solidFill>
      <a:srgbClr val="FFFFFF"/>
    </a:solidFill>
    <a:ln>
      <a:noFill/>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0.43462</cdr:x>
      <cdr:y>0.1183</cdr:y>
    </cdr:from>
    <cdr:to>
      <cdr:x>0.56537</cdr:x>
      <cdr:y>0.19321</cdr:y>
    </cdr:to>
    <cdr:sp macro="" textlink="">
      <cdr:nvSpPr>
        <cdr:cNvPr id="2049" name="Text Box 1"/>
        <cdr:cNvSpPr txBox="1">
          <a:spLocks xmlns:a="http://schemas.openxmlformats.org/drawingml/2006/main" noChangeArrowheads="1"/>
        </cdr:cNvSpPr>
      </cdr:nvSpPr>
      <cdr:spPr bwMode="auto">
        <a:xfrm xmlns:a="http://schemas.openxmlformats.org/drawingml/2006/main">
          <a:off x="1537288" y="514634"/>
          <a:ext cx="462469" cy="325869"/>
        </a:xfrm>
        <a:prstGeom xmlns:a="http://schemas.openxmlformats.org/drawingml/2006/main" prst="rect">
          <a:avLst/>
        </a:prstGeom>
        <a:solidFill xmlns:a="http://schemas.openxmlformats.org/drawingml/2006/main">
          <a:srgbClr val="FFFFFF"/>
        </a:solidFill>
        <a:ln xmlns:a="http://schemas.openxmlformats.org/drawingml/2006/main" w="0">
          <a:noFill/>
          <a:miter lim="800000"/>
          <a:headEnd/>
          <a:tailEnd/>
        </a:ln>
        <a:effectLst xmlns:a="http://schemas.openxmlformats.org/drawingml/2006/main"/>
      </cdr:spPr>
      <cdr:txBody>
        <a:bodyPr xmlns:a="http://schemas.openxmlformats.org/drawingml/2006/main" wrap="square" lIns="18288" tIns="22860" rIns="18288" bIns="22860" anchor="ctr" upright="1">
          <a:spAutoFit/>
        </a:bodyPr>
        <a:lstStyle xmlns:a="http://schemas.openxmlformats.org/drawingml/2006/main"/>
        <a:p xmlns:a="http://schemas.openxmlformats.org/drawingml/2006/main">
          <a:pPr algn="ctr" rtl="0">
            <a:defRPr sz="1000"/>
          </a:pPr>
          <a:r>
            <a:rPr lang="en-US" sz="1100" b="1" i="1" u="none" strike="noStrike" baseline="0">
              <a:solidFill>
                <a:srgbClr val="000000"/>
              </a:solidFill>
              <a:latin typeface="Arial"/>
              <a:cs typeface="Arial"/>
            </a:rPr>
            <a:t>B</a:t>
          </a:r>
        </a:p>
      </cdr:txBody>
    </cdr:sp>
  </cdr:relSizeAnchor>
  <cdr:relSizeAnchor xmlns:cdr="http://schemas.openxmlformats.org/drawingml/2006/chartDrawing">
    <cdr:from>
      <cdr:x>0.59025</cdr:x>
      <cdr:y>0.68352</cdr:y>
    </cdr:from>
    <cdr:to>
      <cdr:x>0.82063</cdr:x>
      <cdr:y>0.75772</cdr:y>
    </cdr:to>
    <cdr:sp macro="" textlink="">
      <cdr:nvSpPr>
        <cdr:cNvPr id="2050" name="Text Box 2"/>
        <cdr:cNvSpPr txBox="1">
          <a:spLocks xmlns:a="http://schemas.openxmlformats.org/drawingml/2006/main" noChangeArrowheads="1"/>
        </cdr:cNvSpPr>
      </cdr:nvSpPr>
      <cdr:spPr bwMode="auto">
        <a:xfrm xmlns:a="http://schemas.openxmlformats.org/drawingml/2006/main" flipH="1">
          <a:off x="2087739" y="2973430"/>
          <a:ext cx="814865" cy="32278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square" lIns="18288" tIns="22860" rIns="18288" bIns="22860" anchor="ctr" upright="1">
          <a:spAutoFit/>
        </a:bodyPr>
        <a:lstStyle xmlns:a="http://schemas.openxmlformats.org/drawingml/2006/main"/>
        <a:p xmlns:a="http://schemas.openxmlformats.org/drawingml/2006/main">
          <a:pPr algn="ctr" rtl="0">
            <a:defRPr sz="1000"/>
          </a:pPr>
          <a:r>
            <a:rPr lang="en-US" sz="1100" b="1" i="1" u="none" strike="noStrike" baseline="0" dirty="0">
              <a:solidFill>
                <a:srgbClr val="000000"/>
              </a:solidFill>
              <a:latin typeface="Arial"/>
              <a:cs typeface="Arial"/>
            </a:rPr>
            <a:t>A</a:t>
          </a:r>
        </a:p>
      </cdr:txBody>
    </cdr:sp>
  </cdr:relSizeAnchor>
</c:userShapes>
</file>

<file path=ppt/drawings/drawing2.xml><?xml version="1.0" encoding="utf-8"?>
<c:userShapes xmlns:c="http://schemas.openxmlformats.org/drawingml/2006/chart">
  <cdr:relSizeAnchor xmlns:cdr="http://schemas.openxmlformats.org/drawingml/2006/chartDrawing">
    <cdr:from>
      <cdr:x>0.43462</cdr:x>
      <cdr:y>0.1183</cdr:y>
    </cdr:from>
    <cdr:to>
      <cdr:x>0.56537</cdr:x>
      <cdr:y>0.19321</cdr:y>
    </cdr:to>
    <cdr:sp macro="" textlink="">
      <cdr:nvSpPr>
        <cdr:cNvPr id="2049" name="Text Box 1"/>
        <cdr:cNvSpPr txBox="1">
          <a:spLocks xmlns:a="http://schemas.openxmlformats.org/drawingml/2006/main" noChangeArrowheads="1"/>
        </cdr:cNvSpPr>
      </cdr:nvSpPr>
      <cdr:spPr bwMode="auto">
        <a:xfrm xmlns:a="http://schemas.openxmlformats.org/drawingml/2006/main">
          <a:off x="1537288" y="514634"/>
          <a:ext cx="462469" cy="325869"/>
        </a:xfrm>
        <a:prstGeom xmlns:a="http://schemas.openxmlformats.org/drawingml/2006/main" prst="rect">
          <a:avLst/>
        </a:prstGeom>
        <a:solidFill xmlns:a="http://schemas.openxmlformats.org/drawingml/2006/main">
          <a:srgbClr val="FFFFFF"/>
        </a:solidFill>
        <a:ln xmlns:a="http://schemas.openxmlformats.org/drawingml/2006/main" w="0">
          <a:noFill/>
          <a:miter lim="800000"/>
          <a:headEnd/>
          <a:tailEnd/>
        </a:ln>
        <a:effectLst xmlns:a="http://schemas.openxmlformats.org/drawingml/2006/main"/>
      </cdr:spPr>
      <cdr:txBody>
        <a:bodyPr xmlns:a="http://schemas.openxmlformats.org/drawingml/2006/main" wrap="square" lIns="18288" tIns="22860" rIns="18288" bIns="22860" anchor="ctr" upright="1">
          <a:spAutoFit/>
        </a:bodyPr>
        <a:lstStyle xmlns:a="http://schemas.openxmlformats.org/drawingml/2006/main"/>
        <a:p xmlns:a="http://schemas.openxmlformats.org/drawingml/2006/main">
          <a:pPr algn="ctr" rtl="0">
            <a:defRPr sz="1000"/>
          </a:pPr>
          <a:r>
            <a:rPr lang="en-US" sz="1100" b="1" i="1" u="none" strike="noStrike" baseline="0">
              <a:solidFill>
                <a:srgbClr val="000000"/>
              </a:solidFill>
              <a:latin typeface="Arial"/>
              <a:cs typeface="Arial"/>
            </a:rPr>
            <a:t>B</a:t>
          </a:r>
        </a:p>
      </cdr:txBody>
    </cdr:sp>
  </cdr:relSizeAnchor>
  <cdr:relSizeAnchor xmlns:cdr="http://schemas.openxmlformats.org/drawingml/2006/chartDrawing">
    <cdr:from>
      <cdr:x>0.59025</cdr:x>
      <cdr:y>0.68352</cdr:y>
    </cdr:from>
    <cdr:to>
      <cdr:x>0.82063</cdr:x>
      <cdr:y>0.75772</cdr:y>
    </cdr:to>
    <cdr:sp macro="" textlink="">
      <cdr:nvSpPr>
        <cdr:cNvPr id="2050" name="Text Box 2"/>
        <cdr:cNvSpPr txBox="1">
          <a:spLocks xmlns:a="http://schemas.openxmlformats.org/drawingml/2006/main" noChangeArrowheads="1"/>
        </cdr:cNvSpPr>
      </cdr:nvSpPr>
      <cdr:spPr bwMode="auto">
        <a:xfrm xmlns:a="http://schemas.openxmlformats.org/drawingml/2006/main" flipH="1">
          <a:off x="2087739" y="2973430"/>
          <a:ext cx="814865" cy="322780"/>
        </a:xfrm>
        <a:prstGeom xmlns:a="http://schemas.openxmlformats.org/drawingml/2006/main" prst="rect">
          <a:avLst/>
        </a:prstGeom>
        <a:noFill xmlns:a="http://schemas.openxmlformats.org/drawingml/2006/main"/>
        <a:ln xmlns:a="http://schemas.openxmlformats.org/drawingml/2006/main" w="1">
          <a:noFill/>
          <a:miter lim="800000"/>
          <a:headEnd/>
          <a:tailEnd/>
        </a:ln>
        <a:effectLst xmlns:a="http://schemas.openxmlformats.org/drawingml/2006/main"/>
      </cdr:spPr>
      <cdr:txBody>
        <a:bodyPr xmlns:a="http://schemas.openxmlformats.org/drawingml/2006/main" wrap="square" lIns="18288" tIns="22860" rIns="18288" bIns="22860" anchor="ctr" upright="1">
          <a:spAutoFit/>
        </a:bodyPr>
        <a:lstStyle xmlns:a="http://schemas.openxmlformats.org/drawingml/2006/main"/>
        <a:p xmlns:a="http://schemas.openxmlformats.org/drawingml/2006/main">
          <a:pPr algn="ctr" rtl="0">
            <a:defRPr sz="1000"/>
          </a:pPr>
          <a:r>
            <a:rPr lang="en-US" sz="1100" b="1" i="1" u="none" strike="noStrike" baseline="0" dirty="0">
              <a:solidFill>
                <a:srgbClr val="000000"/>
              </a:solidFill>
              <a:latin typeface="Arial"/>
              <a:cs typeface="Arial"/>
            </a:rPr>
            <a:t>A</a:t>
          </a:r>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1:46:42.278"/>
    </inkml:context>
    <inkml:brush xml:id="br0">
      <inkml:brushProperty name="width" value="0.05" units="cm"/>
      <inkml:brushProperty name="height" value="0.05" units="cm"/>
      <inkml:brushProperty name="color" value="#E71224"/>
    </inkml:brush>
  </inkml:definitions>
  <inkml:trace contextRef="#ctx0" brushRef="#br0">13 11 1600,'-12'-10'400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3:43:37.114"/>
    </inkml:context>
    <inkml:brush xml:id="br0">
      <inkml:brushProperty name="width" value="0.025" units="cm"/>
      <inkml:brushProperty name="height" value="0.025" units="cm"/>
      <inkml:brushProperty name="color" value="#AB008B"/>
    </inkml:brush>
  </inkml:definitions>
  <inkml:trace contextRef="#ctx0" brushRef="#br0">1 0 16195,'6'11'6042,"-1"-3"-4234,-5-3 865,1 6-2001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4:10:12.143"/>
    </inkml:context>
    <inkml:brush xml:id="br0">
      <inkml:brushProperty name="width" value="0.025" units="cm"/>
      <inkml:brushProperty name="height" value="0.025" units="cm"/>
      <inkml:brushProperty name="color" value="#00A0D7"/>
    </inkml:brush>
  </inkml:definitions>
  <inkml:trace contextRef="#ctx0" brushRef="#br0">8 1 10066,'-2'9'3729,"2"2"-2969,-2-7-280,0-1-472,1 4 24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4:28:10.430"/>
    </inkml:context>
    <inkml:brush xml:id="br0">
      <inkml:brushProperty name="width" value="0.05" units="cm"/>
      <inkml:brushProperty name="height" value="0.05" units="cm"/>
      <inkml:brushProperty name="color" value="#E71224"/>
    </inkml:brush>
  </inkml:definitions>
  <inkml:trace contextRef="#ctx0" brushRef="#br0">1 1 9642,'3'7'2417</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0T01:46:59.349"/>
    </inkml:context>
    <inkml:brush xml:id="br0">
      <inkml:brushProperty name="width" value="0.05" units="cm"/>
      <inkml:brushProperty name="height" value="0.05" units="cm"/>
      <inkml:brushProperty name="color" value="#E71224"/>
    </inkml:brush>
  </inkml:definitions>
  <inkml:trace contextRef="#ctx0" brushRef="#br0">72 1 16307,'-20'24'6442,"5"-11"-4226,-1-2-863,0-14 671,11-6-1376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4T13:33:03.880"/>
    </inkml:context>
    <inkml:brush xml:id="br0">
      <inkml:brushProperty name="width" value="0.05" units="cm"/>
      <inkml:brushProperty name="height" value="0.05" units="cm"/>
      <inkml:brushProperty name="color" value="#E71224"/>
    </inkml:brush>
  </inkml:definitions>
  <inkml:trace contextRef="#ctx0" brushRef="#br0">3 1 16460,'7'13'6441,"-9"-2"-4913,-3-8-175,3 1-905,2-4-96,0 0 1256,0 0-1160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3:39:13.803"/>
    </inkml:context>
    <inkml:brush xml:id="br0">
      <inkml:brushProperty name="width" value="0.025" units="cm"/>
      <inkml:brushProperty name="height" value="0.025" units="cm"/>
      <inkml:brushProperty name="color" value="#AB008B"/>
    </inkml:brush>
  </inkml:definitions>
  <inkml:trace contextRef="#ctx0" brushRef="#br0">1 73 1976,'0'13'1641,"1"-1"319,9 7-175,-12-4-1,-1-7 232,3-3-63,-3-15-337,7-2-272,6-16-151,10-3-1337,25-33 184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3:41:51.013"/>
    </inkml:context>
    <inkml:brush xml:id="br0">
      <inkml:brushProperty name="width" value="0.025" units="cm"/>
      <inkml:brushProperty name="height" value="0.025" units="cm"/>
      <inkml:brushProperty name="color" value="#AB008B"/>
    </inkml:brush>
  </inkml:definitions>
  <inkml:trace contextRef="#ctx0" brushRef="#br0">526 65 4969,'-1'-1'2945,"-1"1"-665,0 0-591,2 0-825,-9 1-184,8-1-488</inkml:trace>
  <inkml:trace contextRef="#ctx0" brushRef="#br0" timeOffset="4846.53">122 317 1824,'-9'58'1283,"21"-57"8905,44-58-8313,1-51-939,-57 99-909,1 0 0,-1 0 0,0 0-1,-1 0 1,1 0 0,-1 0 0,-1 0 0,-1 0-1,1 1 1,-1-1 0,0 0 0,-1 1-1,0 0 1,-1 0 0,1 1 0,-1-2 0,0 2-1,-2 1 1,2-1 0,-1 0 0,-2 0-27,6 5 1,-1 0-1,-1 1 1,2 0 0,-1-1-1,-1 1 1,2 0 0,-2 0-1,1 0 1,0 0 0,-1 1-1,1-1 1,0 1 0,0 0 0,-1 0-1,1 0 1,0 1 0,-1-1-1,1 1 1,0 0 0,-1 0-1,2 0 1,-2 1 0,1-1-1,0 0 1,0 0 0,0 1 0,0 0-1,1 1 1,-1-1 0,1-1-1,-1 2 1,2 0 0,-2-1-1,1 0 1,0 1 0,0 1-1,-56 108 670,53 7-177,6-116-443,-1-1 1,1 2-1,0-1 1,0-1-1,0 1 1,0 0-1,0 0 1,1-1 0,-1 0-1,1 1 1,0 0-1,-1-2 1,1 2-1,1-1 1,-1 0-1,0 0 1,0-1 0,1 1-1,0 0 1,-1 0-1,0-1 1,1 1-1,0-2 1,-1 1-1,1 0 1,0 0-1,1 0 1,-2 0 0,1-1-1,0 0 1,0 1-1,0-1 1,0-1-1,-1 1 1,2 0-1,-1-1 1,0 1 0,0-1-51,122-34 1165,-110 26-3933,-8-9 1349</inkml:trace>
  <inkml:trace contextRef="#ctx0" brushRef="#br0" timeOffset="7101.5">497 413 1592,'-32'50'1374,"32"-50"-1089,0 0 0,1 0-1,-1 0 1,0 0 0,1 0 0,-1 0 0,1 0-1,-1 0 1,0 0 0,1 0 0,-1 0 0,0 0 0,1 0-1,-1 0 1,0 1 0,1-1 0,-1 0 0,0 0-1,0 0 1,1 1 0,-1-1 0,0 0 0,0 1-1,0-1 1,0 0 0,0 0 0,0 1 0,0-1-1,1 0 1,-1 1 0,0-1 0,0 0 0,0 1 0,0-1-1,0 1 1,0-1 0,0 0 0,0 1 0,0-1-1,0 0 1,0 1 0,0-1-285,9-6 476,-8 5-959,92-88 1485,-89 83-953,2 0-1,-2-1 0,0 0 1,0 0-1,0 0 0,-1-1 1,0 1-1,-1-1 0,1 1 0,-1-1 1,0-1-1,-1 1 0,-1 0 1,1 1-1,-1-1 0,0-1 1,-1 1-1,1 0 0,-1 0 0,-1 0 1,0 1-1,0-2 0,-3-5-48,3 10 10,1 0-1,-2 0 1,1 0-1,1 1 1,-2-1 0,0 2-1,1-2 1,-1 1-1,0 0 1,0 0-1,0 0 1,0 0-1,-1 2 1,1-2-1,-1 1 1,0-1 0,1 1-1,-2 2 1,2-2-1,-1 1 1,0-1-1,0 1 1,-1 0-1,2 1 1,-2-1-1,1 1 1,0 0 0,0 0-1,0 0 1,-1 1-1,1 0 1,-3 0-10,-12 9 269,15-9-233,-1 1 0,1 0 0,-1 0 0,1 0 0,-1 1 0,2 0 0,-1 0 0,-1 0 0,2 0 0,-1 0 0,1 1 0,0-1 0,0 1 0,0 1 0,0-2 0,1 2 0,-1-1 0,1 1 0,0 0-36,-37 124 1474,39-126-1451,1-1 1,-1 0-1,1 1 0,-1-1 1,0 1-1,1-2 0,0 1 1,0 1-1,1-1 0,-1 0 1,0-1-1,1 2 0,-1-1 1,0 0-1,1 0 0,0-2 1,0 2-1,0 0 0,-1-1 1,1 1-1,1-1 0,-1 0 1,0 0-1,0 0 0,0 0 1,1 0-1,-1-1 0,0 1 1,0-1-1,1 1 0,-1-1 1,0 0-1,1 0 0,-1 0 1,1 0-1,-2 0 0,2 0 1,2-1-24,37-1-2789,-36 2 1916,26-2-644</inkml:trace>
  <inkml:trace contextRef="#ctx0" brushRef="#br0" timeOffset="8218.58">869 303 3385,'-18'-6'5728,"18"5"-974,18 0-1210,11-12-3917,-25 10 422,1 1 0,-1-2 0,0 0-1,0 1 1,0-1 0,0 1 0,-1-2-1,0 0 1,1 1 0,-2-1 0,1 1 0,0-1-1,-1 0 1,0 0 0,-1 0 0,1 0-1,0 0 1,-1-1 0,0 1 0,0 0 0,-1-5-49,1 2 19,-1 2 1,0-1 0,0 0 0,-1 1-1,0-1 1,0 0 0,0 1 0,-1-1-1,-1 1 1,2-1 0,-2 1 0,0 0-1,0 0 1,0 1 0,-1-2 0,1 2-1,-2-1 1,0 2 0,1-2 0,-1 2 0,1-1-1,-2 1 1,1-1 0,0 2 0,-1-1-1,0 0 1,0 2 0,0-1 0,0 0-1,-1 1 1,1 0 0,0 0 0,-5 0-20,7 0-2,0 0 0,1 2 0,-1-2 0,1 1 0,-2 0 0,1 1 0,1-1 1,-1 1-1,0 0 0,0 0 0,0 0 0,0 0 0,0 1 0,1-1 0,-1 1 1,0 0-1,1 1 0,-1-2 0,0 2 0,1 0 0,-1 0 0,1 0 0,-1 0 0,1 0 1,1 0-1,-2 1 0,1-1 0,0 1 0,0 1 2,-4 5 23,1-1 1,1 1-1,-1 1 1,1-1-1,0 1 1,2 0-1,-1 0 1,0 0-1,2 1 1,-1-1-1,1 1 1,1 0-1,0 0 1,0-1-1,1 0 1,1 1-1,0 0 1,1 4-24,-2-10 55,1 1 0,0 0 0,0-1 0,1 1 0,-1-1 0,1 1 1,0-1-1,1 1 0,-1-2 0,0 2 0,2-2 0,-1 1 0,0 0 0,1-1 0,-1 0 1,2 1-1,-1-2 0,0 1 0,1 0 0,-1-1 0,1 0 0,0 1 0,0-2 0,0 1 1,1-1-1,-1 0 0,1-1 0,-1 1 0,0 0 0,1-1 0,-1 0 0,1-1 0,0 1 0,3-1-55,63-27-2381,-36-4 1306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3:42:01.384"/>
    </inkml:context>
    <inkml:brush xml:id="br0">
      <inkml:brushProperty name="width" value="0.025" units="cm"/>
      <inkml:brushProperty name="height" value="0.025" units="cm"/>
      <inkml:brushProperty name="color" value="#AB008B"/>
    </inkml:brush>
  </inkml:definitions>
  <inkml:trace contextRef="#ctx0" brushRef="#br0">64 32 3337,'-45'-9'2648,"42"4"553,0-1-424,1 2-705,1 3-184,1 0-287,-2-1-193,0 0-360,1 1-192,0 1-415,-1 0 95,0 0 2328,2 0-2080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3:42:03.678"/>
    </inkml:context>
    <inkml:brush xml:id="br0">
      <inkml:brushProperty name="width" value="0.025" units="cm"/>
      <inkml:brushProperty name="height" value="0.025" units="cm"/>
      <inkml:brushProperty name="color" value="#AB008B"/>
    </inkml:brush>
  </inkml:definitions>
  <inkml:trace contextRef="#ctx0" brushRef="#br0">0 29 3585,'2'-10'2280,"-2"3"-399,2 2-857,-2 1-448,0 2-512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3:42:04.378"/>
    </inkml:context>
    <inkml:brush xml:id="br0">
      <inkml:brushProperty name="width" value="0.025" units="cm"/>
      <inkml:brushProperty name="height" value="0.025" units="cm"/>
      <inkml:brushProperty name="color" value="#AB008B"/>
    </inkml:brush>
  </inkml:definitions>
  <inkml:trace contextRef="#ctx0" brushRef="#br0">7 1 5289,'-6'5'2721,"6"-5"-585,7-2-672,-7 0-983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0-06T13:42:06.850"/>
    </inkml:context>
    <inkml:brush xml:id="br0">
      <inkml:brushProperty name="width" value="0.025" units="cm"/>
      <inkml:brushProperty name="height" value="0.025" units="cm"/>
      <inkml:brushProperty name="color" value="#AB008B"/>
    </inkml:brush>
  </inkml:definitions>
  <inkml:trace contextRef="#ctx0" brushRef="#br0">297 1736 3409,'-16'-3'8437,"23"-6"-5460,9-7-3622,-4 6 788,25-23 406,-3-2 0,-1 0 1,-2-2-1,-1-1 1,-1-3-550,2-27 70,-1-2 1,-3-1-1,-5-1 0,-2-1 1,-3 0-1,-3-2-70,-1-5 49,-4 0 1,-3-1-1,-4 1 0,-3-1 0,-4-3-49,2 52 110,-2 0 1,0 0 0,-2 1 0,-2 0-1,0 0 1,-2 1 0,-2 0-1,-1 1 1,0 1 0,-2 0-1,-8-8-110,18 26 25,-1 1-1,0 0 0,0 0 0,-1 2 0,0-1 1,-1 1-1,1-1 0,-1 2 0,0 0 0,-1-1 1,1 2-1,-1 0 0,-1 0 0,1 1 1,-1 1-1,1-1 0,-1 1 0,0 2 0,0-1 1,0 0-1,0 1 0,0 1 0,-1 0 0,1 1 1,0 0-1,1 1 0,-2-1 0,1 2 0,1 0 1,-1 1-1,0 0 0,1 0 0,0 1 1,0 1-1,1-1 0,-1 1 0,1 1 0,1-1 1,-7 7-25,-3 9-14,1 3 0,1-1 0,0 1 0,3 1 0,-1 0 0,2 2 0,2-1 0,0 1 0,2 0 0,2 1 0,0-1 0,2 1 0,-1 21 14,-5 103-95,5 2 0,16 139 95,-7-220 2,19 270 701,-24-335-665,1 0-1,1 0 1,0 1 0,0-1-1,1 1 1,0-1 0,-1-1-1,2 1 1,1 0 0,-1-1-1,1 1 1,0-1 0,1 0-1,0 0 1,0 0 0,0-1-1,2 0 1,-2 0 0,2 0-1,0-1 1,0 0 0,0-1-1,1 1 1,0-1 0,0 0-1,0-1 1,0 0 0,1-1-1,-1 1-37,11-2-34,1-2 0,-1 0 1,-1-1-1,1-1 0,0 0 0,-1-1 0,1-2 0,-1 1 0,0-3 0,-1 1 0,1-1 0,9-6 34,62-32-368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02020" cy="350520"/>
          </a:xfrm>
          <a:prstGeom prst="rect">
            <a:avLst/>
          </a:prstGeom>
        </p:spPr>
        <p:txBody>
          <a:bodyPr vert="horz" lIns="91647" tIns="45824" rIns="91647" bIns="45824"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5231962" y="0"/>
            <a:ext cx="4002020" cy="350520"/>
          </a:xfrm>
          <a:prstGeom prst="rect">
            <a:avLst/>
          </a:prstGeom>
        </p:spPr>
        <p:txBody>
          <a:bodyPr vert="horz" lIns="91647" tIns="45824" rIns="91647" bIns="45824" rtlCol="0"/>
          <a:lstStyle>
            <a:lvl1pPr algn="r">
              <a:defRPr sz="1200">
                <a:latin typeface="Arial" panose="020B0604020202020204" pitchFamily="34" charset="0"/>
              </a:defRPr>
            </a:lvl1pPr>
          </a:lstStyle>
          <a:p>
            <a:fld id="{88970FE3-3ACB-419D-BE09-AA868D4ABA97}" type="datetimeFigureOut">
              <a:rPr lang="en-US" smtClean="0"/>
              <a:pPr/>
              <a:t>9/2/2023</a:t>
            </a:fld>
            <a:endParaRPr lang="en-US" dirty="0"/>
          </a:p>
        </p:txBody>
      </p:sp>
      <p:sp>
        <p:nvSpPr>
          <p:cNvPr id="4" name="Slide Image Placeholder 3"/>
          <p:cNvSpPr>
            <a:spLocks noGrp="1" noRot="1" noChangeAspect="1"/>
          </p:cNvSpPr>
          <p:nvPr>
            <p:ph type="sldImg" idx="2"/>
          </p:nvPr>
        </p:nvSpPr>
        <p:spPr>
          <a:xfrm>
            <a:off x="2281238" y="527050"/>
            <a:ext cx="4673600" cy="2628900"/>
          </a:xfrm>
          <a:prstGeom prst="rect">
            <a:avLst/>
          </a:prstGeom>
          <a:noFill/>
          <a:ln w="12700">
            <a:solidFill>
              <a:prstClr val="black"/>
            </a:solidFill>
          </a:ln>
        </p:spPr>
        <p:txBody>
          <a:bodyPr vert="horz" lIns="91647" tIns="45824" rIns="91647" bIns="45824" rtlCol="0" anchor="ctr"/>
          <a:lstStyle/>
          <a:p>
            <a:endParaRPr lang="en-US" dirty="0"/>
          </a:p>
        </p:txBody>
      </p:sp>
      <p:sp>
        <p:nvSpPr>
          <p:cNvPr id="5" name="Notes Placeholder 4"/>
          <p:cNvSpPr>
            <a:spLocks noGrp="1"/>
          </p:cNvSpPr>
          <p:nvPr>
            <p:ph type="body" sz="quarter" idx="3"/>
          </p:nvPr>
        </p:nvSpPr>
        <p:spPr>
          <a:xfrm>
            <a:off x="924029" y="3329940"/>
            <a:ext cx="7388022" cy="3154680"/>
          </a:xfrm>
          <a:prstGeom prst="rect">
            <a:avLst/>
          </a:prstGeom>
        </p:spPr>
        <p:txBody>
          <a:bodyPr vert="horz" lIns="91647" tIns="45824" rIns="91647" bIns="45824"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6658679"/>
            <a:ext cx="4002020" cy="350520"/>
          </a:xfrm>
          <a:prstGeom prst="rect">
            <a:avLst/>
          </a:prstGeom>
        </p:spPr>
        <p:txBody>
          <a:bodyPr vert="horz" lIns="91647" tIns="45824" rIns="91647" bIns="45824"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5231962" y="6658679"/>
            <a:ext cx="4002020" cy="350520"/>
          </a:xfrm>
          <a:prstGeom prst="rect">
            <a:avLst/>
          </a:prstGeom>
        </p:spPr>
        <p:txBody>
          <a:bodyPr vert="horz" lIns="91647" tIns="45824" rIns="91647" bIns="45824" rtlCol="0" anchor="b"/>
          <a:lstStyle>
            <a:lvl1pPr algn="r">
              <a:defRPr sz="1200">
                <a:latin typeface="Arial" panose="020B0604020202020204" pitchFamily="34" charset="0"/>
              </a:defRPr>
            </a:lvl1pPr>
          </a:lstStyle>
          <a:p>
            <a:fld id="{9FC2FDB8-7725-4B7A-B26B-075CB60ADF58}" type="slidenum">
              <a:rPr lang="en-US" smtClean="0"/>
              <a:pPr/>
              <a:t>‹#›</a:t>
            </a:fld>
            <a:endParaRPr lang="en-US" dirty="0"/>
          </a:p>
        </p:txBody>
      </p:sp>
    </p:spTree>
    <p:extLst>
      <p:ext uri="{BB962C8B-B14F-4D97-AF65-F5344CB8AC3E}">
        <p14:creationId xmlns:p14="http://schemas.microsoft.com/office/powerpoint/2010/main" val="31889744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98500"/>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5D2BF-B994-4F82-859B-5C55204E7030}" type="slidenum">
              <a:rPr lang="en-US" smtClean="0"/>
              <a:t>1</a:t>
            </a:fld>
            <a:endParaRPr lang="en-US"/>
          </a:p>
        </p:txBody>
      </p:sp>
    </p:spTree>
    <p:extLst>
      <p:ext uri="{BB962C8B-B14F-4D97-AF65-F5344CB8AC3E}">
        <p14:creationId xmlns:p14="http://schemas.microsoft.com/office/powerpoint/2010/main" val="15518644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55925" y="479425"/>
            <a:ext cx="4249738" cy="2390775"/>
          </a:xfrm>
        </p:spPr>
      </p:sp>
      <p:sp>
        <p:nvSpPr>
          <p:cNvPr id="3" name="Notes Placeholder 2"/>
          <p:cNvSpPr>
            <a:spLocks noGrp="1"/>
          </p:cNvSpPr>
          <p:nvPr>
            <p:ph type="body" idx="1"/>
          </p:nvPr>
        </p:nvSpPr>
        <p:spPr/>
        <p:txBody>
          <a:bodyPr/>
          <a:lstStyle/>
          <a:p>
            <a:r>
              <a:rPr lang="en-US" dirty="0"/>
              <a:t>Plasmids are physically separate</a:t>
            </a:r>
            <a:r>
              <a:rPr lang="en-US" baseline="0" dirty="0"/>
              <a:t> from the bacterial chromosome.  Most of the 400 known restriction sites are only at sites that form palindromes reads the same way frontwards to backwards or same identical sequence 5’ to 3’ on the antiparallel strand. Called </a:t>
            </a:r>
            <a:r>
              <a:rPr lang="en-US" baseline="0" dirty="0" err="1"/>
              <a:t>EcoRI</a:t>
            </a:r>
            <a:r>
              <a:rPr lang="en-US" baseline="0" dirty="0"/>
              <a:t> because it was the first restriction enzyme discovered in </a:t>
            </a:r>
            <a:r>
              <a:rPr lang="en-US" baseline="0" dirty="0" err="1"/>
              <a:t>E.Coli</a:t>
            </a:r>
            <a:r>
              <a:rPr lang="en-US" baseline="0" dirty="0"/>
              <a:t>. Like most it makes a staggered cut forming sticky ends. As a result the two ends can pair up and H-bond with one another. Use DNA ligase to seal the pieces together. Sticky ends allows us to create novel combinations by cutting and pasting them into new locations. </a:t>
            </a:r>
            <a:endParaRPr lang="en-US" dirty="0"/>
          </a:p>
        </p:txBody>
      </p:sp>
      <p:sp>
        <p:nvSpPr>
          <p:cNvPr id="4" name="Slide Number Placeholder 3"/>
          <p:cNvSpPr>
            <a:spLocks noGrp="1"/>
          </p:cNvSpPr>
          <p:nvPr>
            <p:ph type="sldNum" sz="quarter" idx="10"/>
          </p:nvPr>
        </p:nvSpPr>
        <p:spPr/>
        <p:txBody>
          <a:bodyPr/>
          <a:lstStyle/>
          <a:p>
            <a:fld id="{6B453A37-F9A4-4269-BF30-8B3AF6D39177}" type="slidenum">
              <a:rPr lang="en-US" smtClean="0"/>
              <a:t>27</a:t>
            </a:fld>
            <a:endParaRPr lang="en-US"/>
          </a:p>
        </p:txBody>
      </p:sp>
    </p:spTree>
    <p:extLst>
      <p:ext uri="{BB962C8B-B14F-4D97-AF65-F5344CB8AC3E}">
        <p14:creationId xmlns:p14="http://schemas.microsoft.com/office/powerpoint/2010/main" val="15129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a:t>
            </a:r>
            <a:r>
              <a:rPr lang="en-US" baseline="0" dirty="0"/>
              <a:t> cases, researchers add a primer and use DNA polymerase to synthesize a second strand. So essentially what they did way isolate the mRNAs from pituitary glands and use reverse transcriptase to make </a:t>
            </a:r>
            <a:r>
              <a:rPr lang="en-US" baseline="0" dirty="0" err="1"/>
              <a:t>cDNAs</a:t>
            </a:r>
            <a:r>
              <a:rPr lang="en-US" baseline="0" dirty="0"/>
              <a:t> for all the genes actively expressed in pituitary cells. </a:t>
            </a:r>
            <a:endParaRPr lang="en-US" dirty="0"/>
          </a:p>
        </p:txBody>
      </p:sp>
      <p:sp>
        <p:nvSpPr>
          <p:cNvPr id="4" name="Slide Number Placeholder 3"/>
          <p:cNvSpPr>
            <a:spLocks noGrp="1"/>
          </p:cNvSpPr>
          <p:nvPr>
            <p:ph type="sldNum" sz="quarter" idx="10"/>
          </p:nvPr>
        </p:nvSpPr>
        <p:spPr/>
        <p:txBody>
          <a:bodyPr/>
          <a:lstStyle/>
          <a:p>
            <a:fld id="{6B453A37-F9A4-4269-BF30-8B3AF6D39177}" type="slidenum">
              <a:rPr lang="en-US" smtClean="0"/>
              <a:t>29</a:t>
            </a:fld>
            <a:endParaRPr lang="en-US"/>
          </a:p>
        </p:txBody>
      </p:sp>
    </p:spTree>
    <p:extLst>
      <p:ext uri="{BB962C8B-B14F-4D97-AF65-F5344CB8AC3E}">
        <p14:creationId xmlns:p14="http://schemas.microsoft.com/office/powerpoint/2010/main" val="4167121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37</a:t>
            </a:fld>
            <a:endParaRPr lang="en-US" dirty="0"/>
          </a:p>
        </p:txBody>
      </p:sp>
    </p:spTree>
    <p:extLst>
      <p:ext uri="{BB962C8B-B14F-4D97-AF65-F5344CB8AC3E}">
        <p14:creationId xmlns:p14="http://schemas.microsoft.com/office/powerpoint/2010/main" val="3235411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Rot="1" noChangeAspect="1" noChangeArrowheads="1" noTextEdit="1"/>
          </p:cNvSpPr>
          <p:nvPr>
            <p:ph type="sldImg"/>
          </p:nvPr>
        </p:nvSpPr>
        <p:spPr>
          <a:xfrm>
            <a:off x="381000" y="685800"/>
            <a:ext cx="6096000" cy="3429000"/>
          </a:xfrm>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266151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EC8971-9724-4B6A-B58D-BBE7BD1634F0}" type="slidenum">
              <a:rPr lang="en-US" smtClean="0"/>
              <a:t>46</a:t>
            </a:fld>
            <a:endParaRPr lang="en-US"/>
          </a:p>
        </p:txBody>
      </p:sp>
    </p:spTree>
    <p:extLst>
      <p:ext uri="{BB962C8B-B14F-4D97-AF65-F5344CB8AC3E}">
        <p14:creationId xmlns:p14="http://schemas.microsoft.com/office/powerpoint/2010/main" val="2881118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772957-07AF-9142-B71E-05E3247F41A0}" type="slidenum">
              <a:rPr lang="en-US"/>
              <a:pPr/>
              <a:t>51</a:t>
            </a:fld>
            <a:endParaRPr lang="en-US"/>
          </a:p>
        </p:txBody>
      </p:sp>
      <p:sp>
        <p:nvSpPr>
          <p:cNvPr id="226306"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 xmlns:ma14="http://schemas.microsoft.com/office/mac/drawingml/2011/main" val="1"/>
            </a:ext>
          </a:extLst>
        </p:spPr>
      </p:sp>
      <p:sp>
        <p:nvSpPr>
          <p:cNvPr id="226307" name="Rectangle 3"/>
          <p:cNvSpPr>
            <a:spLocks noGrp="1" noChangeArrowheads="1"/>
          </p:cNvSpPr>
          <p:nvPr>
            <p:ph type="body" idx="1"/>
          </p:nvPr>
        </p:nvSpPr>
        <p:spPr/>
        <p:txBody>
          <a:bodyPr/>
          <a:lstStyle/>
          <a:p>
            <a:r>
              <a:rPr lang="en-US" dirty="0"/>
              <a:t>One of the final products, cytosine triphosphate turns off the </a:t>
            </a:r>
            <a:r>
              <a:rPr lang="en-US" dirty="0" err="1"/>
              <a:t>enyzyme</a:t>
            </a:r>
            <a:r>
              <a:rPr lang="en-US" dirty="0"/>
              <a:t> by binding to it. </a:t>
            </a:r>
          </a:p>
        </p:txBody>
      </p:sp>
    </p:spTree>
    <p:extLst>
      <p:ext uri="{BB962C8B-B14F-4D97-AF65-F5344CB8AC3E}">
        <p14:creationId xmlns:p14="http://schemas.microsoft.com/office/powerpoint/2010/main" val="1238927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24277C-F2CC-47F2-9A7A-718C4753AF19}" type="slidenum">
              <a:rPr lang="en-US" smtClean="0"/>
              <a:pPr/>
              <a:t>55</a:t>
            </a:fld>
            <a:endParaRPr lang="en-US" dirty="0"/>
          </a:p>
        </p:txBody>
      </p:sp>
    </p:spTree>
    <p:extLst>
      <p:ext uri="{BB962C8B-B14F-4D97-AF65-F5344CB8AC3E}">
        <p14:creationId xmlns:p14="http://schemas.microsoft.com/office/powerpoint/2010/main" val="201808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C2FDB8-7725-4B7A-B26B-075CB60ADF58}" type="slidenum">
              <a:rPr lang="en-US" smtClean="0"/>
              <a:pPr/>
              <a:t>2</a:t>
            </a:fld>
            <a:endParaRPr lang="en-US" dirty="0"/>
          </a:p>
        </p:txBody>
      </p:sp>
    </p:spTree>
    <p:extLst>
      <p:ext uri="{BB962C8B-B14F-4D97-AF65-F5344CB8AC3E}">
        <p14:creationId xmlns:p14="http://schemas.microsoft.com/office/powerpoint/2010/main" val="198567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EC8971-9724-4B6A-B58D-BBE7BD1634F0}" type="slidenum">
              <a:rPr lang="en-US" smtClean="0"/>
              <a:t>3</a:t>
            </a:fld>
            <a:endParaRPr lang="en-US"/>
          </a:p>
        </p:txBody>
      </p:sp>
    </p:spTree>
    <p:extLst>
      <p:ext uri="{BB962C8B-B14F-4D97-AF65-F5344CB8AC3E}">
        <p14:creationId xmlns:p14="http://schemas.microsoft.com/office/powerpoint/2010/main" val="4052303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3575"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100"/>
              </a:spcBef>
              <a:spcAft>
                <a:spcPts val="400"/>
              </a:spcAft>
              <a:buClrTx/>
              <a:buSzTx/>
              <a:buFontTx/>
              <a:buNone/>
              <a:tabLst/>
              <a:defRPr/>
            </a:pPr>
            <a:r>
              <a:rPr lang="en-US" altLang="en-US" dirty="0"/>
              <a:t>At first, cells known as </a:t>
            </a:r>
            <a:r>
              <a:rPr lang="en-US" altLang="en-US" b="1" dirty="0"/>
              <a:t>dendritic cells </a:t>
            </a:r>
            <a:r>
              <a:rPr lang="en-US" altLang="en-US" dirty="0"/>
              <a:t>attack the antigen</a:t>
            </a:r>
          </a:p>
          <a:p>
            <a:r>
              <a:rPr lang="en-US" altLang="en-US" dirty="0"/>
              <a:t>The dendritic cells contain proteins called </a:t>
            </a:r>
            <a:r>
              <a:rPr lang="en-US" altLang="en-US" b="1" dirty="0"/>
              <a:t>MHC </a:t>
            </a:r>
            <a:r>
              <a:rPr lang="en-US" altLang="en-US" dirty="0"/>
              <a:t>(</a:t>
            </a:r>
            <a:r>
              <a:rPr lang="en-US" altLang="en-US" b="1" dirty="0"/>
              <a:t>major histocompatibility</a:t>
            </a:r>
            <a:r>
              <a:rPr lang="en-US" altLang="en-US" dirty="0"/>
              <a:t>)</a:t>
            </a:r>
            <a:r>
              <a:rPr lang="en-US" altLang="en-US" b="1" dirty="0"/>
              <a:t> proteins</a:t>
            </a:r>
            <a:r>
              <a:rPr lang="en-US" altLang="en-US" dirty="0"/>
              <a:t>, antigen-presenting proteins that have a groove where small peptide fragments, typically 8 to 20 amino acids in length, bind</a:t>
            </a:r>
          </a:p>
          <a:p>
            <a:r>
              <a:rPr lang="en-US" altLang="en-US" dirty="0"/>
              <a:t>There are two MHC classes: </a:t>
            </a:r>
          </a:p>
          <a:p>
            <a:pPr marL="946150" lvl="1" indent="-514350">
              <a:buFont typeface="+mj-lt"/>
              <a:buAutoNum type="arabicPeriod"/>
            </a:pPr>
            <a:r>
              <a:rPr lang="en-US" dirty="0"/>
              <a:t>​</a:t>
            </a:r>
            <a:r>
              <a:rPr lang="en-US" altLang="en-US" b="1" dirty="0"/>
              <a:t>Class I MHC proteins</a:t>
            </a:r>
            <a:r>
              <a:rPr lang="en-US" altLang="en-US" dirty="0"/>
              <a:t> bind antigens inside the ER</a:t>
            </a:r>
          </a:p>
          <a:p>
            <a:pPr marL="946150" lvl="1" indent="-514350">
              <a:buFont typeface="+mj-lt"/>
              <a:buAutoNum type="arabicPeriod"/>
            </a:pPr>
            <a:r>
              <a:rPr lang="en-US" dirty="0"/>
              <a:t>​</a:t>
            </a:r>
            <a:r>
              <a:rPr lang="en-US" altLang="en-US" b="1" dirty="0"/>
              <a:t>Class II MHC proteins</a:t>
            </a:r>
            <a:r>
              <a:rPr lang="en-US" altLang="en-US" dirty="0"/>
              <a:t> bind antigens inside endosomes</a:t>
            </a:r>
          </a:p>
          <a:p>
            <a:pPr marL="0" marR="0" lvl="0" indent="0" algn="l" defTabSz="914400" rtl="0" eaLnBrk="1" fontAlgn="auto" latinLnBrk="0" hangingPunct="1">
              <a:lnSpc>
                <a:spcPct val="100000"/>
              </a:lnSpc>
              <a:spcBef>
                <a:spcPts val="1100"/>
              </a:spcBef>
              <a:spcAft>
                <a:spcPts val="400"/>
              </a:spcAft>
              <a:buClrTx/>
              <a:buSzTx/>
              <a:buFontTx/>
              <a:buNone/>
              <a:tabLst/>
              <a:defRPr/>
            </a:pPr>
            <a:endParaRPr lang="en-US" altLang="en-US" dirty="0"/>
          </a:p>
          <a:p>
            <a:pPr>
              <a:spcBef>
                <a:spcPts val="1100"/>
              </a:spcBef>
              <a:spcAft>
                <a:spcPts val="400"/>
              </a:spcAft>
            </a:pPr>
            <a:r>
              <a:rPr lang="en-US" altLang="en-US" dirty="0"/>
              <a:t>Dendritic cells process protein antigens and load the peptide fragments onto class II MHC proteins:</a:t>
            </a:r>
          </a:p>
          <a:p>
            <a:pPr marL="946150" lvl="1" indent="-514350">
              <a:spcBef>
                <a:spcPts val="1100"/>
              </a:spcBef>
              <a:spcAft>
                <a:spcPts val="400"/>
              </a:spcAft>
              <a:buFont typeface="+mj-lt"/>
              <a:buAutoNum type="arabicPeriod"/>
            </a:pPr>
            <a:r>
              <a:rPr lang="en-US" altLang="en-US" dirty="0"/>
              <a:t>Dendritic cells ingest antigens present at the wound</a:t>
            </a:r>
          </a:p>
          <a:p>
            <a:pPr marL="946150" lvl="1" indent="-514350">
              <a:spcBef>
                <a:spcPts val="1100"/>
              </a:spcBef>
              <a:spcAft>
                <a:spcPts val="400"/>
              </a:spcAft>
              <a:buFont typeface="+mj-lt"/>
              <a:buAutoNum type="arabicPeriod"/>
            </a:pPr>
            <a:r>
              <a:rPr lang="en-US" altLang="en-US" dirty="0"/>
              <a:t>The antigen is moved from the phagosome to an endosome, where enzymes breakdown antigens</a:t>
            </a:r>
          </a:p>
          <a:p>
            <a:pPr marL="946150" lvl="1" indent="-514350">
              <a:spcBef>
                <a:spcPts val="1100"/>
              </a:spcBef>
              <a:spcAft>
                <a:spcPts val="400"/>
              </a:spcAft>
              <a:buFont typeface="+mj-lt"/>
              <a:buAutoNum type="arabicPeriod"/>
            </a:pPr>
            <a:r>
              <a:rPr lang="en-US" altLang="en-US" dirty="0"/>
              <a:t>Some of the peptides are bound to the grooves of class II MHC proteins</a:t>
            </a:r>
          </a:p>
          <a:p>
            <a:pPr marL="946150" lvl="1" indent="-514350">
              <a:spcBef>
                <a:spcPts val="1100"/>
              </a:spcBef>
              <a:spcAft>
                <a:spcPts val="400"/>
              </a:spcAft>
              <a:buFont typeface="+mj-lt"/>
              <a:buAutoNum type="arabicPeriod"/>
            </a:pPr>
            <a:r>
              <a:rPr lang="en-US" altLang="en-US" dirty="0"/>
              <a:t>The MHC–peptide complexes are exported from the endosomes and transported to the cell surface</a:t>
            </a:r>
          </a:p>
          <a:p>
            <a:pPr marL="946150" lvl="1" indent="-514350">
              <a:spcBef>
                <a:spcPts val="1100"/>
              </a:spcBef>
              <a:spcAft>
                <a:spcPts val="400"/>
              </a:spcAft>
              <a:buFont typeface="+mj-lt"/>
              <a:buAutoNum type="arabicPeriod"/>
            </a:pPr>
            <a:r>
              <a:rPr lang="en-US" altLang="en-US" dirty="0"/>
              <a:t>The MHC–antigen complex is displayed on the cell surface</a:t>
            </a:r>
          </a:p>
          <a:p>
            <a:endParaRPr lang="en-US" dirty="0"/>
          </a:p>
        </p:txBody>
      </p:sp>
    </p:spTree>
    <p:extLst>
      <p:ext uri="{BB962C8B-B14F-4D97-AF65-F5344CB8AC3E}">
        <p14:creationId xmlns:p14="http://schemas.microsoft.com/office/powerpoint/2010/main" val="937978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3575"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100"/>
              </a:spcBef>
              <a:spcAft>
                <a:spcPts val="400"/>
              </a:spcAft>
              <a:buClrTx/>
              <a:buSzTx/>
              <a:buFontTx/>
              <a:buNone/>
              <a:tabLst/>
              <a:defRPr/>
            </a:pPr>
            <a:r>
              <a:rPr lang="en-US" altLang="en-US" dirty="0"/>
              <a:t>At first, cells known as </a:t>
            </a:r>
            <a:r>
              <a:rPr lang="en-US" altLang="en-US" b="1" dirty="0"/>
              <a:t>dendritic cells </a:t>
            </a:r>
            <a:r>
              <a:rPr lang="en-US" altLang="en-US" dirty="0"/>
              <a:t>attack the antigen</a:t>
            </a:r>
          </a:p>
          <a:p>
            <a:r>
              <a:rPr lang="en-US" altLang="en-US" dirty="0"/>
              <a:t>The dendritic cells contain proteins called </a:t>
            </a:r>
            <a:r>
              <a:rPr lang="en-US" altLang="en-US" b="1" dirty="0"/>
              <a:t>MHC </a:t>
            </a:r>
            <a:r>
              <a:rPr lang="en-US" altLang="en-US" dirty="0"/>
              <a:t>(</a:t>
            </a:r>
            <a:r>
              <a:rPr lang="en-US" altLang="en-US" b="1" dirty="0"/>
              <a:t>major histocompatibility</a:t>
            </a:r>
            <a:r>
              <a:rPr lang="en-US" altLang="en-US" dirty="0"/>
              <a:t>)</a:t>
            </a:r>
            <a:r>
              <a:rPr lang="en-US" altLang="en-US" b="1" dirty="0"/>
              <a:t> proteins</a:t>
            </a:r>
            <a:r>
              <a:rPr lang="en-US" altLang="en-US" dirty="0"/>
              <a:t>, antigen-presenting proteins that have a groove where small peptide fragments, typically 8 to 20 amino acids in length, bind</a:t>
            </a:r>
          </a:p>
          <a:p>
            <a:r>
              <a:rPr lang="en-US" altLang="en-US" dirty="0"/>
              <a:t>There are two MHC classes: </a:t>
            </a:r>
          </a:p>
          <a:p>
            <a:pPr marL="946150" lvl="1" indent="-514350">
              <a:buFont typeface="+mj-lt"/>
              <a:buAutoNum type="arabicPeriod"/>
            </a:pPr>
            <a:r>
              <a:rPr lang="en-US" dirty="0"/>
              <a:t>​</a:t>
            </a:r>
            <a:r>
              <a:rPr lang="en-US" altLang="en-US" b="1" dirty="0"/>
              <a:t>Class I MHC proteins</a:t>
            </a:r>
            <a:r>
              <a:rPr lang="en-US" altLang="en-US" dirty="0"/>
              <a:t> bind antigens inside the ER</a:t>
            </a:r>
          </a:p>
          <a:p>
            <a:pPr marL="946150" lvl="1" indent="-514350">
              <a:buFont typeface="+mj-lt"/>
              <a:buAutoNum type="arabicPeriod"/>
            </a:pPr>
            <a:r>
              <a:rPr lang="en-US" dirty="0"/>
              <a:t>​</a:t>
            </a:r>
            <a:r>
              <a:rPr lang="en-US" altLang="en-US" b="1" dirty="0"/>
              <a:t>Class II MHC proteins</a:t>
            </a:r>
            <a:r>
              <a:rPr lang="en-US" altLang="en-US" dirty="0"/>
              <a:t> bind antigens inside endosomes</a:t>
            </a:r>
          </a:p>
          <a:p>
            <a:pPr marL="0" marR="0" lvl="0" indent="0" algn="l" defTabSz="914400" rtl="0" eaLnBrk="1" fontAlgn="auto" latinLnBrk="0" hangingPunct="1">
              <a:lnSpc>
                <a:spcPct val="100000"/>
              </a:lnSpc>
              <a:spcBef>
                <a:spcPts val="1100"/>
              </a:spcBef>
              <a:spcAft>
                <a:spcPts val="400"/>
              </a:spcAft>
              <a:buClrTx/>
              <a:buSzTx/>
              <a:buFontTx/>
              <a:buNone/>
              <a:tabLst/>
              <a:defRPr/>
            </a:pPr>
            <a:endParaRPr lang="en-US" altLang="en-US" dirty="0"/>
          </a:p>
          <a:p>
            <a:pPr>
              <a:spcBef>
                <a:spcPts val="1100"/>
              </a:spcBef>
              <a:spcAft>
                <a:spcPts val="400"/>
              </a:spcAft>
            </a:pPr>
            <a:r>
              <a:rPr lang="en-US" altLang="en-US" dirty="0"/>
              <a:t>Dendritic cells process protein antigens and load the peptide fragments onto class II MHC proteins:</a:t>
            </a:r>
          </a:p>
          <a:p>
            <a:pPr marL="946150" lvl="1" indent="-514350">
              <a:spcBef>
                <a:spcPts val="1100"/>
              </a:spcBef>
              <a:spcAft>
                <a:spcPts val="400"/>
              </a:spcAft>
              <a:buFont typeface="+mj-lt"/>
              <a:buAutoNum type="arabicPeriod"/>
            </a:pPr>
            <a:r>
              <a:rPr lang="en-US" altLang="en-US" dirty="0"/>
              <a:t>Dendritic cells ingest antigens present at the wound</a:t>
            </a:r>
          </a:p>
          <a:p>
            <a:pPr marL="946150" lvl="1" indent="-514350">
              <a:spcBef>
                <a:spcPts val="1100"/>
              </a:spcBef>
              <a:spcAft>
                <a:spcPts val="400"/>
              </a:spcAft>
              <a:buFont typeface="+mj-lt"/>
              <a:buAutoNum type="arabicPeriod"/>
            </a:pPr>
            <a:r>
              <a:rPr lang="en-US" altLang="en-US" dirty="0"/>
              <a:t>The antigen is moved from the phagosome to an endosome, where enzymes breakdown antigens</a:t>
            </a:r>
          </a:p>
          <a:p>
            <a:pPr marL="946150" lvl="1" indent="-514350">
              <a:spcBef>
                <a:spcPts val="1100"/>
              </a:spcBef>
              <a:spcAft>
                <a:spcPts val="400"/>
              </a:spcAft>
              <a:buFont typeface="+mj-lt"/>
              <a:buAutoNum type="arabicPeriod"/>
            </a:pPr>
            <a:r>
              <a:rPr lang="en-US" altLang="en-US" dirty="0"/>
              <a:t>Some of the peptides are bound to the grooves of class II MHC proteins</a:t>
            </a:r>
          </a:p>
          <a:p>
            <a:pPr marL="946150" lvl="1" indent="-514350">
              <a:spcBef>
                <a:spcPts val="1100"/>
              </a:spcBef>
              <a:spcAft>
                <a:spcPts val="400"/>
              </a:spcAft>
              <a:buFont typeface="+mj-lt"/>
              <a:buAutoNum type="arabicPeriod"/>
            </a:pPr>
            <a:r>
              <a:rPr lang="en-US" altLang="en-US" dirty="0"/>
              <a:t>The MHC–peptide complexes are exported from the endosomes and transported to the cell surface</a:t>
            </a:r>
          </a:p>
          <a:p>
            <a:pPr marL="946150" lvl="1" indent="-514350">
              <a:spcBef>
                <a:spcPts val="1100"/>
              </a:spcBef>
              <a:spcAft>
                <a:spcPts val="400"/>
              </a:spcAft>
              <a:buFont typeface="+mj-lt"/>
              <a:buAutoNum type="arabicPeriod"/>
            </a:pPr>
            <a:r>
              <a:rPr lang="en-US" altLang="en-US" dirty="0"/>
              <a:t>The MHC–antigen complex is displayed on the cell surface</a:t>
            </a:r>
          </a:p>
          <a:p>
            <a:endParaRPr lang="en-US" dirty="0"/>
          </a:p>
        </p:txBody>
      </p:sp>
    </p:spTree>
    <p:extLst>
      <p:ext uri="{BB962C8B-B14F-4D97-AF65-F5344CB8AC3E}">
        <p14:creationId xmlns:p14="http://schemas.microsoft.com/office/powerpoint/2010/main" val="2994880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346555-CBEA-134C-85F0-68E8AF9BFC67}" type="slidenum">
              <a:rPr lang="en-US" smtClean="0"/>
              <a:t>18</a:t>
            </a:fld>
            <a:endParaRPr lang="en-US"/>
          </a:p>
        </p:txBody>
      </p:sp>
    </p:spTree>
    <p:extLst>
      <p:ext uri="{BB962C8B-B14F-4D97-AF65-F5344CB8AC3E}">
        <p14:creationId xmlns:p14="http://schemas.microsoft.com/office/powerpoint/2010/main" val="3897071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96A2F4-DFA5-0A40-97D9-3D6D60DFC101}" type="slidenum">
              <a:rPr lang="en-US" smtClean="0"/>
              <a:t>19</a:t>
            </a:fld>
            <a:endParaRPr lang="en-US"/>
          </a:p>
        </p:txBody>
      </p:sp>
    </p:spTree>
    <p:extLst>
      <p:ext uri="{BB962C8B-B14F-4D97-AF65-F5344CB8AC3E}">
        <p14:creationId xmlns:p14="http://schemas.microsoft.com/office/powerpoint/2010/main" val="1779624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55925" y="479425"/>
            <a:ext cx="4249738" cy="2390775"/>
          </a:xfrm>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r>
              <a:rPr lang="en-US" dirty="0"/>
              <a:t>Early</a:t>
            </a:r>
            <a:r>
              <a:rPr lang="en-US" baseline="0" dirty="0"/>
              <a:t> trials showed that people with pituitary dwarfism could be treated successfully but only if protein came from humans, other animals were ineffective. But the only source was glands from human cadavers. Was extremely scarce and expensive. Some were also </a:t>
            </a:r>
            <a:r>
              <a:rPr lang="en-US" baseline="0" dirty="0" err="1"/>
              <a:t>containminated</a:t>
            </a:r>
            <a:r>
              <a:rPr lang="en-US" baseline="0" dirty="0"/>
              <a:t> with prions infectious proteins. Banned in 1984. </a:t>
            </a:r>
            <a:endParaRPr lang="en-US" dirty="0"/>
          </a:p>
          <a:p>
            <a:endParaRPr lang="en-US" dirty="0"/>
          </a:p>
        </p:txBody>
      </p:sp>
      <p:sp>
        <p:nvSpPr>
          <p:cNvPr id="4" name="Slide Number Placeholder 3"/>
          <p:cNvSpPr>
            <a:spLocks noGrp="1"/>
          </p:cNvSpPr>
          <p:nvPr>
            <p:ph type="sldNum" sz="quarter" idx="10"/>
          </p:nvPr>
        </p:nvSpPr>
        <p:spPr/>
        <p:txBody>
          <a:bodyPr/>
          <a:lstStyle/>
          <a:p>
            <a:fld id="{6B453A37-F9A4-4269-BF30-8B3AF6D39177}" type="slidenum">
              <a:rPr lang="en-US" smtClean="0"/>
              <a:t>25</a:t>
            </a:fld>
            <a:endParaRPr lang="en-US"/>
          </a:p>
        </p:txBody>
      </p:sp>
    </p:spTree>
    <p:extLst>
      <p:ext uri="{BB962C8B-B14F-4D97-AF65-F5344CB8AC3E}">
        <p14:creationId xmlns:p14="http://schemas.microsoft.com/office/powerpoint/2010/main" val="1506230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55925" y="479425"/>
            <a:ext cx="4249738" cy="2390775"/>
          </a:xfrm>
        </p:spPr>
      </p:sp>
      <p:sp>
        <p:nvSpPr>
          <p:cNvPr id="3" name="Notes Placeholder 2"/>
          <p:cNvSpPr>
            <a:spLocks noGrp="1"/>
          </p:cNvSpPr>
          <p:nvPr>
            <p:ph type="body" idx="1"/>
          </p:nvPr>
        </p:nvSpPr>
        <p:spPr/>
        <p:txBody>
          <a:bodyPr/>
          <a:lstStyle/>
          <a:p>
            <a:r>
              <a:rPr lang="en-US" dirty="0"/>
              <a:t>Plasmids are physically separate</a:t>
            </a:r>
            <a:r>
              <a:rPr lang="en-US" baseline="0" dirty="0"/>
              <a:t> from the bacterial chromosome.  Most of the 400 known restriction sites are only at sites that form palindromes reads the same way frontwards to backwards or same identical sequence 5’ to 3’ on the antiparallel strand. Called </a:t>
            </a:r>
            <a:r>
              <a:rPr lang="en-US" baseline="0" dirty="0" err="1"/>
              <a:t>EcoRI</a:t>
            </a:r>
            <a:r>
              <a:rPr lang="en-US" baseline="0" dirty="0"/>
              <a:t> because it was the first restriction enzyme discovered in </a:t>
            </a:r>
            <a:r>
              <a:rPr lang="en-US" baseline="0" dirty="0" err="1"/>
              <a:t>E.Coli</a:t>
            </a:r>
            <a:r>
              <a:rPr lang="en-US" baseline="0" dirty="0"/>
              <a:t>. Like most it makes a staggered cut forming sticky ends. As a result the two ends can pair up and H-bond with one another. Use DNA ligase to seal the pieces together. Sticky ends allows us to create novel combinations by cutting and pasting them into new locations. </a:t>
            </a:r>
            <a:endParaRPr lang="en-US" dirty="0"/>
          </a:p>
        </p:txBody>
      </p:sp>
      <p:sp>
        <p:nvSpPr>
          <p:cNvPr id="4" name="Slide Number Placeholder 3"/>
          <p:cNvSpPr>
            <a:spLocks noGrp="1"/>
          </p:cNvSpPr>
          <p:nvPr>
            <p:ph type="sldNum" sz="quarter" idx="10"/>
          </p:nvPr>
        </p:nvSpPr>
        <p:spPr/>
        <p:txBody>
          <a:bodyPr/>
          <a:lstStyle/>
          <a:p>
            <a:fld id="{6B453A37-F9A4-4269-BF30-8B3AF6D39177}" type="slidenum">
              <a:rPr lang="en-US" smtClean="0"/>
              <a:t>26</a:t>
            </a:fld>
            <a:endParaRPr lang="en-US"/>
          </a:p>
        </p:txBody>
      </p:sp>
    </p:spTree>
    <p:extLst>
      <p:ext uri="{BB962C8B-B14F-4D97-AF65-F5344CB8AC3E}">
        <p14:creationId xmlns:p14="http://schemas.microsoft.com/office/powerpoint/2010/main" val="3944548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544A27-2090-44E8-A1C7-1F77451284B0}" type="datetime1">
              <a:rPr lang="en-US" smtClean="0"/>
              <a:t>9/2/2023</a:t>
            </a:fld>
            <a:endParaRPr lang="en-US"/>
          </a:p>
        </p:txBody>
      </p:sp>
      <p:sp>
        <p:nvSpPr>
          <p:cNvPr id="5" name="Footer Placeholder 4"/>
          <p:cNvSpPr>
            <a:spLocks noGrp="1"/>
          </p:cNvSpPr>
          <p:nvPr>
            <p:ph type="ftr" sz="quarter" idx="11"/>
          </p:nvPr>
        </p:nvSpPr>
        <p:spPr/>
        <p:txBody>
          <a:bodyPr/>
          <a:lstStyle/>
          <a:p>
            <a:r>
              <a:rPr lang="en-US"/>
              <a:t>D &amp; D - Lecture 4 - Fall 2023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3695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7670A3-BE14-4C08-BF2D-D3B230F15928}" type="datetime1">
              <a:rPr lang="en-US" smtClean="0"/>
              <a:t>9/2/2023</a:t>
            </a:fld>
            <a:endParaRPr lang="en-US"/>
          </a:p>
        </p:txBody>
      </p:sp>
      <p:sp>
        <p:nvSpPr>
          <p:cNvPr id="5" name="Footer Placeholder 4"/>
          <p:cNvSpPr>
            <a:spLocks noGrp="1"/>
          </p:cNvSpPr>
          <p:nvPr>
            <p:ph type="ftr" sz="quarter" idx="11"/>
          </p:nvPr>
        </p:nvSpPr>
        <p:spPr/>
        <p:txBody>
          <a:bodyPr/>
          <a:lstStyle/>
          <a:p>
            <a:r>
              <a:rPr lang="en-US"/>
              <a:t>D &amp; D - Lecture 4 - Fall 2023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421745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A14CA0-D873-4BAF-AD48-C1E28EC3021F}" type="datetime1">
              <a:rPr lang="en-US" smtClean="0"/>
              <a:t>9/2/2023</a:t>
            </a:fld>
            <a:endParaRPr lang="en-US"/>
          </a:p>
        </p:txBody>
      </p:sp>
      <p:sp>
        <p:nvSpPr>
          <p:cNvPr id="5" name="Footer Placeholder 4"/>
          <p:cNvSpPr>
            <a:spLocks noGrp="1"/>
          </p:cNvSpPr>
          <p:nvPr>
            <p:ph type="ftr" sz="quarter" idx="11"/>
          </p:nvPr>
        </p:nvSpPr>
        <p:spPr/>
        <p:txBody>
          <a:bodyPr/>
          <a:lstStyle/>
          <a:p>
            <a:r>
              <a:rPr lang="en-US"/>
              <a:t>D &amp; D - Lecture 4 - Fall 2023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568306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407AA8-4795-42AC-96AD-EF944593EBD3}" type="datetime1">
              <a:rPr lang="en-US" smtClean="0"/>
              <a:t>9/2/2023</a:t>
            </a:fld>
            <a:endParaRPr lang="en-US"/>
          </a:p>
        </p:txBody>
      </p:sp>
      <p:sp>
        <p:nvSpPr>
          <p:cNvPr id="5" name="Footer Placeholder 4"/>
          <p:cNvSpPr>
            <a:spLocks noGrp="1"/>
          </p:cNvSpPr>
          <p:nvPr>
            <p:ph type="ftr" sz="quarter" idx="11"/>
          </p:nvPr>
        </p:nvSpPr>
        <p:spPr/>
        <p:txBody>
          <a:bodyPr/>
          <a:lstStyle/>
          <a:p>
            <a:r>
              <a:rPr lang="en-US"/>
              <a:t>D &amp; D - Lecture 4 - Fall 2023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817891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C6A249-140B-43B1-BDD8-610C8200CAA1}" type="datetime1">
              <a:rPr lang="en-US" smtClean="0"/>
              <a:t>9/2/2023</a:t>
            </a:fld>
            <a:endParaRPr lang="en-US"/>
          </a:p>
        </p:txBody>
      </p:sp>
      <p:sp>
        <p:nvSpPr>
          <p:cNvPr id="5" name="Footer Placeholder 4"/>
          <p:cNvSpPr>
            <a:spLocks noGrp="1"/>
          </p:cNvSpPr>
          <p:nvPr>
            <p:ph type="ftr" sz="quarter" idx="11"/>
          </p:nvPr>
        </p:nvSpPr>
        <p:spPr/>
        <p:txBody>
          <a:bodyPr/>
          <a:lstStyle/>
          <a:p>
            <a:r>
              <a:rPr lang="en-US"/>
              <a:t>D &amp; D - Lecture 4 - Fall 2023</a:t>
            </a:r>
          </a:p>
        </p:txBody>
      </p:sp>
      <p:sp>
        <p:nvSpPr>
          <p:cNvPr id="6" name="Slide Number Placeholder 5"/>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219200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56A064-D72A-4792-A98A-8DFA96AA5907}" type="datetime1">
              <a:rPr lang="en-US" smtClean="0"/>
              <a:t>9/2/2023</a:t>
            </a:fld>
            <a:endParaRPr lang="en-US"/>
          </a:p>
        </p:txBody>
      </p:sp>
      <p:sp>
        <p:nvSpPr>
          <p:cNvPr id="6" name="Footer Placeholder 5"/>
          <p:cNvSpPr>
            <a:spLocks noGrp="1"/>
          </p:cNvSpPr>
          <p:nvPr>
            <p:ph type="ftr" sz="quarter" idx="11"/>
          </p:nvPr>
        </p:nvSpPr>
        <p:spPr/>
        <p:txBody>
          <a:bodyPr/>
          <a:lstStyle/>
          <a:p>
            <a:r>
              <a:rPr lang="en-US"/>
              <a:t>D &amp; D - Lecture 4 - Fall 2023</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1414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05C98D-9EB2-41E0-897C-40F56DB83FA9}" type="datetime1">
              <a:rPr lang="en-US" smtClean="0"/>
              <a:t>9/2/2023</a:t>
            </a:fld>
            <a:endParaRPr lang="en-US"/>
          </a:p>
        </p:txBody>
      </p:sp>
      <p:sp>
        <p:nvSpPr>
          <p:cNvPr id="8" name="Footer Placeholder 7"/>
          <p:cNvSpPr>
            <a:spLocks noGrp="1"/>
          </p:cNvSpPr>
          <p:nvPr>
            <p:ph type="ftr" sz="quarter" idx="11"/>
          </p:nvPr>
        </p:nvSpPr>
        <p:spPr/>
        <p:txBody>
          <a:bodyPr/>
          <a:lstStyle/>
          <a:p>
            <a:r>
              <a:rPr lang="en-US"/>
              <a:t>D &amp; D - Lecture 4 - Fall 2023</a:t>
            </a:r>
          </a:p>
        </p:txBody>
      </p:sp>
      <p:sp>
        <p:nvSpPr>
          <p:cNvPr id="9" name="Slide Number Placeholder 8"/>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288108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AFF5B3-3434-416B-A715-283214AA6011}" type="datetime1">
              <a:rPr lang="en-US" smtClean="0"/>
              <a:t>9/2/2023</a:t>
            </a:fld>
            <a:endParaRPr lang="en-US"/>
          </a:p>
        </p:txBody>
      </p:sp>
      <p:sp>
        <p:nvSpPr>
          <p:cNvPr id="4" name="Footer Placeholder 3"/>
          <p:cNvSpPr>
            <a:spLocks noGrp="1"/>
          </p:cNvSpPr>
          <p:nvPr>
            <p:ph type="ftr" sz="quarter" idx="11"/>
          </p:nvPr>
        </p:nvSpPr>
        <p:spPr/>
        <p:txBody>
          <a:bodyPr/>
          <a:lstStyle/>
          <a:p>
            <a:r>
              <a:rPr lang="en-US"/>
              <a:t>D &amp; D - Lecture 4 - Fall 2023</a:t>
            </a:r>
          </a:p>
        </p:txBody>
      </p:sp>
      <p:sp>
        <p:nvSpPr>
          <p:cNvPr id="5" name="Slide Number Placeholder 4"/>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6461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CB4409-A833-4BE2-90C0-4380353CA3CE}" type="datetime1">
              <a:rPr lang="en-US" smtClean="0"/>
              <a:t>9/2/2023</a:t>
            </a:fld>
            <a:endParaRPr lang="en-US"/>
          </a:p>
        </p:txBody>
      </p:sp>
      <p:sp>
        <p:nvSpPr>
          <p:cNvPr id="3" name="Footer Placeholder 2"/>
          <p:cNvSpPr>
            <a:spLocks noGrp="1"/>
          </p:cNvSpPr>
          <p:nvPr>
            <p:ph type="ftr" sz="quarter" idx="11"/>
          </p:nvPr>
        </p:nvSpPr>
        <p:spPr/>
        <p:txBody>
          <a:bodyPr/>
          <a:lstStyle/>
          <a:p>
            <a:r>
              <a:rPr lang="en-US"/>
              <a:t>D &amp; D - Lecture 4 - Fall 2023</a:t>
            </a:r>
          </a:p>
        </p:txBody>
      </p:sp>
      <p:sp>
        <p:nvSpPr>
          <p:cNvPr id="4" name="Slide Number Placeholder 3"/>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3001730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32E7AA-0C29-437D-AD56-65EE04F0C357}" type="datetime1">
              <a:rPr lang="en-US" smtClean="0"/>
              <a:t>9/2/2023</a:t>
            </a:fld>
            <a:endParaRPr lang="en-US"/>
          </a:p>
        </p:txBody>
      </p:sp>
      <p:sp>
        <p:nvSpPr>
          <p:cNvPr id="6" name="Footer Placeholder 5"/>
          <p:cNvSpPr>
            <a:spLocks noGrp="1"/>
          </p:cNvSpPr>
          <p:nvPr>
            <p:ph type="ftr" sz="quarter" idx="11"/>
          </p:nvPr>
        </p:nvSpPr>
        <p:spPr/>
        <p:txBody>
          <a:bodyPr/>
          <a:lstStyle/>
          <a:p>
            <a:r>
              <a:rPr lang="en-US"/>
              <a:t>D &amp; D - Lecture 4 - Fall 2023</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1224931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DDAA67-6620-4EBE-8A0B-5405CDAA9655}" type="datetime1">
              <a:rPr lang="en-US" smtClean="0"/>
              <a:t>9/2/2023</a:t>
            </a:fld>
            <a:endParaRPr lang="en-US"/>
          </a:p>
        </p:txBody>
      </p:sp>
      <p:sp>
        <p:nvSpPr>
          <p:cNvPr id="6" name="Footer Placeholder 5"/>
          <p:cNvSpPr>
            <a:spLocks noGrp="1"/>
          </p:cNvSpPr>
          <p:nvPr>
            <p:ph type="ftr" sz="quarter" idx="11"/>
          </p:nvPr>
        </p:nvSpPr>
        <p:spPr/>
        <p:txBody>
          <a:bodyPr/>
          <a:lstStyle/>
          <a:p>
            <a:r>
              <a:rPr lang="en-US"/>
              <a:t>D &amp; D - Lecture 4 - Fall 2023</a:t>
            </a:r>
          </a:p>
        </p:txBody>
      </p:sp>
      <p:sp>
        <p:nvSpPr>
          <p:cNvPr id="7" name="Slide Number Placeholder 6"/>
          <p:cNvSpPr>
            <a:spLocks noGrp="1"/>
          </p:cNvSpPr>
          <p:nvPr>
            <p:ph type="sldNum" sz="quarter" idx="12"/>
          </p:nvPr>
        </p:nvSpPr>
        <p:spPr/>
        <p:txBody>
          <a:bodyPr/>
          <a:lstStyle/>
          <a:p>
            <a:fld id="{DC3BB032-4020-48F4-953B-341806DC4A2B}" type="slidenum">
              <a:rPr lang="en-US" smtClean="0"/>
              <a:t>‹#›</a:t>
            </a:fld>
            <a:endParaRPr lang="en-US"/>
          </a:p>
        </p:txBody>
      </p:sp>
    </p:spTree>
    <p:extLst>
      <p:ext uri="{BB962C8B-B14F-4D97-AF65-F5344CB8AC3E}">
        <p14:creationId xmlns:p14="http://schemas.microsoft.com/office/powerpoint/2010/main" val="68571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05A4072D-FE4B-425E-9621-75FAB02B3A44}" type="datetime1">
              <a:rPr lang="en-US" smtClean="0"/>
              <a:t>9/2/2023</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r>
              <a:rPr lang="en-US" dirty="0"/>
              <a:t>D &amp; D - Lecture 4 - Fall 2023</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DC3BB032-4020-48F4-953B-341806DC4A2B}" type="slidenum">
              <a:rPr lang="en-US" smtClean="0"/>
              <a:pPr/>
              <a:t>‹#›</a:t>
            </a:fld>
            <a:endParaRPr lang="en-US" dirty="0"/>
          </a:p>
        </p:txBody>
      </p:sp>
    </p:spTree>
    <p:extLst>
      <p:ext uri="{BB962C8B-B14F-4D97-AF65-F5344CB8AC3E}">
        <p14:creationId xmlns:p14="http://schemas.microsoft.com/office/powerpoint/2010/main" val="188949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377" rtl="0" eaLnBrk="1" latinLnBrk="0" hangingPunct="1">
        <a:spcBef>
          <a:spcPct val="0"/>
        </a:spcBef>
        <a:buNone/>
        <a:defRPr sz="4400" kern="1200">
          <a:solidFill>
            <a:schemeClr val="tx1"/>
          </a:solidFill>
          <a:latin typeface="Arial" panose="020B0604020202020204" pitchFamily="34" charset="0"/>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file:///C:\Documents%20and%20Settings\rajesh.ACEPRO\Desktop\Freeman\Chapter%2048\Unlabeled\48_11_dendritic_cells-U.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file:///C:\Documents%20and%20Settings\rajesh.ACEPRO\Desktop\Freeman\Chapter%2048\Unlabeled\48_12_T-cell_activation-U.jpg"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24.png"/><Relationship Id="rId7" Type="http://schemas.openxmlformats.org/officeDocument/2006/relationships/image" Target="NUL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customXml" Target="../ink/ink1.xml"/><Relationship Id="rId4" Type="http://schemas.openxmlformats.org/officeDocument/2006/relationships/image" Target="../media/image25.png"/><Relationship Id="rId9" Type="http://schemas.openxmlformats.org/officeDocument/2006/relationships/image" Target="NUL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29.png"/><Relationship Id="rId7" Type="http://schemas.openxmlformats.org/officeDocument/2006/relationships/customXml" Target="../ink/ink3.xml"/><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file:///C:\Documents%20and%20Settings\rajesh.ACEPRO\Desktop\Freeman\Chapter%2048\Unlabeled\48_12_T-cell_activation-U.jpg" TargetMode="External"/><Relationship Id="rId5" Type="http://schemas.openxmlformats.org/officeDocument/2006/relationships/image" Target="../media/image18.jpg"/><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hyperlink" Target="https://doi.org/10.4414/smw.2017.14465"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www.andrew.cmu.edu/~rule/stayin-alive"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emf"/><Relationship Id="rId4" Type="http://schemas.openxmlformats.org/officeDocument/2006/relationships/oleObject" Target="../embeddings/oleObject5.bin"/></Relationships>
</file>

<file path=ppt/slides/_rels/slide41.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67.emf"/><Relationship Id="rId7" Type="http://schemas.openxmlformats.org/officeDocument/2006/relationships/image" Target="../media/image69.wmf"/><Relationship Id="rId12" Type="http://schemas.openxmlformats.org/officeDocument/2006/relationships/image" Target="../media/image71.emf"/><Relationship Id="rId2" Type="http://schemas.openxmlformats.org/officeDocument/2006/relationships/oleObject" Target="../embeddings/oleObject6.bin"/><Relationship Id="rId1" Type="http://schemas.openxmlformats.org/officeDocument/2006/relationships/slideLayout" Target="../slideLayouts/slideLayout7.xml"/><Relationship Id="rId6" Type="http://schemas.openxmlformats.org/officeDocument/2006/relationships/oleObject" Target="../embeddings/oleObject8.bin"/><Relationship Id="rId11" Type="http://schemas.openxmlformats.org/officeDocument/2006/relationships/oleObject" Target="../embeddings/oleObject10.bin"/><Relationship Id="rId5" Type="http://schemas.openxmlformats.org/officeDocument/2006/relationships/image" Target="../media/image68.wmf"/><Relationship Id="rId10" Type="http://schemas.openxmlformats.org/officeDocument/2006/relationships/image" Target="../media/image70.emf"/><Relationship Id="rId4" Type="http://schemas.openxmlformats.org/officeDocument/2006/relationships/oleObject" Target="../embeddings/oleObject7.bin"/><Relationship Id="rId9" Type="http://schemas.openxmlformats.org/officeDocument/2006/relationships/oleObject" Target="../embeddings/oleObject9.bin"/></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image" Target="../media/image72.png"/><Relationship Id="rId7" Type="http://schemas.openxmlformats.org/officeDocument/2006/relationships/image" Target="../media/image73.emf"/><Relationship Id="rId2" Type="http://schemas.openxmlformats.org/officeDocument/2006/relationships/customXml" Target="../ink/ink4.xml"/><Relationship Id="rId1" Type="http://schemas.openxmlformats.org/officeDocument/2006/relationships/slideLayout" Target="../slideLayouts/slideLayout7.xml"/><Relationship Id="rId6" Type="http://schemas.openxmlformats.org/officeDocument/2006/relationships/oleObject" Target="../embeddings/oleObject12.bin"/><Relationship Id="rId5" Type="http://schemas.openxmlformats.org/officeDocument/2006/relationships/image" Target="../media/image72.emf"/><Relationship Id="rId4" Type="http://schemas.openxmlformats.org/officeDocument/2006/relationships/oleObject" Target="../embeddings/oleObject11.bin"/><Relationship Id="rId9" Type="http://schemas.openxmlformats.org/officeDocument/2006/relationships/image" Target="../media/image74.emf"/></Relationships>
</file>

<file path=ppt/slides/_rels/slide4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customXml" Target="../ink/ink9.xml"/><Relationship Id="rId3" Type="http://schemas.openxmlformats.org/officeDocument/2006/relationships/image" Target="../media/image75.emf"/><Relationship Id="rId7" Type="http://schemas.openxmlformats.org/officeDocument/2006/relationships/customXml" Target="../ink/ink6.xml"/><Relationship Id="rId12" Type="http://schemas.openxmlformats.org/officeDocument/2006/relationships/image" Target="../media/image81.png"/><Relationship Id="rId2" Type="http://schemas.openxmlformats.org/officeDocument/2006/relationships/oleObject" Target="../embeddings/oleObject14.bin"/><Relationship Id="rId16"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customXml" Target="../ink/ink8.xml"/><Relationship Id="rId5" Type="http://schemas.openxmlformats.org/officeDocument/2006/relationships/customXml" Target="../ink/ink5.xml"/><Relationship Id="rId15" Type="http://schemas.openxmlformats.org/officeDocument/2006/relationships/customXml" Target="../ink/ink10.xml"/><Relationship Id="rId10" Type="http://schemas.openxmlformats.org/officeDocument/2006/relationships/image" Target="../media/image80.png"/><Relationship Id="rId4" Type="http://schemas.openxmlformats.org/officeDocument/2006/relationships/image" Target="../media/image76.png"/><Relationship Id="rId9" Type="http://schemas.openxmlformats.org/officeDocument/2006/relationships/customXml" Target="../ink/ink7.xml"/><Relationship Id="rId14" Type="http://schemas.openxmlformats.org/officeDocument/2006/relationships/image" Target="../media/image82.png"/></Relationships>
</file>

<file path=ppt/slides/_rels/slide44.xml.rels><?xml version="1.0" encoding="UTF-8" standalone="yes"?>
<Relationships xmlns="http://schemas.openxmlformats.org/package/2006/relationships"><Relationship Id="rId8" Type="http://schemas.openxmlformats.org/officeDocument/2006/relationships/image" Target="../media/image80.emf"/><Relationship Id="rId3" Type="http://schemas.openxmlformats.org/officeDocument/2006/relationships/oleObject" Target="../embeddings/oleObject15.bin"/><Relationship Id="rId7" Type="http://schemas.openxmlformats.org/officeDocument/2006/relationships/oleObject" Target="../embeddings/oleObject17.bin"/><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79.emf"/><Relationship Id="rId5" Type="http://schemas.openxmlformats.org/officeDocument/2006/relationships/oleObject" Target="../embeddings/oleObject16.bin"/><Relationship Id="rId4" Type="http://schemas.openxmlformats.org/officeDocument/2006/relationships/image" Target="../media/image78.emf"/></Relationships>
</file>

<file path=ppt/slides/_rels/slide45.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oleObject" Target="../embeddings/oleObject18.bin"/><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2.emf"/><Relationship Id="rId4" Type="http://schemas.openxmlformats.org/officeDocument/2006/relationships/oleObject" Target="../embeddings/oleObject19.bin"/></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7.emf"/><Relationship Id="rId5" Type="http://schemas.openxmlformats.org/officeDocument/2006/relationships/oleObject" Target="../embeddings/oleObject20.bin"/><Relationship Id="rId4" Type="http://schemas.openxmlformats.org/officeDocument/2006/relationships/image" Target="../media/image86.jpg"/></Relationships>
</file>

<file path=ppt/slides/_rels/slide4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8.emf"/><Relationship Id="rId7" Type="http://schemas.openxmlformats.org/officeDocument/2006/relationships/image" Target="../media/image90.emf"/><Relationship Id="rId2" Type="http://schemas.openxmlformats.org/officeDocument/2006/relationships/oleObject" Target="../embeddings/oleObject21.bin"/><Relationship Id="rId1" Type="http://schemas.openxmlformats.org/officeDocument/2006/relationships/slideLayout" Target="../slideLayouts/slideLayout7.xml"/><Relationship Id="rId6" Type="http://schemas.openxmlformats.org/officeDocument/2006/relationships/oleObject" Target="../embeddings/oleObject23.bin"/><Relationship Id="rId5" Type="http://schemas.openxmlformats.org/officeDocument/2006/relationships/image" Target="../media/image89.emf"/><Relationship Id="rId10" Type="http://schemas.openxmlformats.org/officeDocument/2006/relationships/image" Target="../media/image91.emf"/><Relationship Id="rId4" Type="http://schemas.openxmlformats.org/officeDocument/2006/relationships/oleObject" Target="../embeddings/oleObject22.bin"/><Relationship Id="rId9" Type="http://schemas.openxmlformats.org/officeDocument/2006/relationships/oleObject" Target="../embeddings/oleObject24.bin"/></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28.bin"/><Relationship Id="rId3" Type="http://schemas.openxmlformats.org/officeDocument/2006/relationships/image" Target="../media/image92.emf"/><Relationship Id="rId7" Type="http://schemas.openxmlformats.org/officeDocument/2006/relationships/image" Target="../media/image94.wmf"/><Relationship Id="rId2" Type="http://schemas.openxmlformats.org/officeDocument/2006/relationships/oleObject" Target="../embeddings/oleObject25.bin"/><Relationship Id="rId1" Type="http://schemas.openxmlformats.org/officeDocument/2006/relationships/slideLayout" Target="../slideLayouts/slideLayout7.xml"/><Relationship Id="rId6" Type="http://schemas.openxmlformats.org/officeDocument/2006/relationships/oleObject" Target="../embeddings/oleObject27.bin"/><Relationship Id="rId5" Type="http://schemas.openxmlformats.org/officeDocument/2006/relationships/image" Target="../media/image93.emf"/><Relationship Id="rId4" Type="http://schemas.openxmlformats.org/officeDocument/2006/relationships/oleObject" Target="../embeddings/oleObject26.bin"/><Relationship Id="rId9" Type="http://schemas.openxmlformats.org/officeDocument/2006/relationships/image" Target="../media/image95.wmf"/></Relationships>
</file>

<file path=ppt/slides/_rels/slide49.xml.rels><?xml version="1.0" encoding="UTF-8" standalone="yes"?>
<Relationships xmlns="http://schemas.openxmlformats.org/package/2006/relationships"><Relationship Id="rId8" Type="http://schemas.openxmlformats.org/officeDocument/2006/relationships/image" Target="../media/image94.wmf"/><Relationship Id="rId13" Type="http://schemas.openxmlformats.org/officeDocument/2006/relationships/image" Target="../media/image100.emf"/><Relationship Id="rId3" Type="http://schemas.openxmlformats.org/officeDocument/2006/relationships/oleObject" Target="../embeddings/oleObject29.bin"/><Relationship Id="rId7" Type="http://schemas.openxmlformats.org/officeDocument/2006/relationships/oleObject" Target="../embeddings/oleObject31.bin"/><Relationship Id="rId12" Type="http://schemas.openxmlformats.org/officeDocument/2006/relationships/oleObject" Target="../embeddings/oleObject33.bin"/><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7.wmf"/><Relationship Id="rId11" Type="http://schemas.openxmlformats.org/officeDocument/2006/relationships/image" Target="../media/image99.png"/><Relationship Id="rId5" Type="http://schemas.openxmlformats.org/officeDocument/2006/relationships/oleObject" Target="../embeddings/oleObject30.bin"/><Relationship Id="rId15" Type="http://schemas.openxmlformats.org/officeDocument/2006/relationships/image" Target="../media/image102.png"/><Relationship Id="rId10" Type="http://schemas.openxmlformats.org/officeDocument/2006/relationships/image" Target="../media/image98.wmf"/><Relationship Id="rId4" Type="http://schemas.openxmlformats.org/officeDocument/2006/relationships/image" Target="../media/image95.wmf"/><Relationship Id="rId9" Type="http://schemas.openxmlformats.org/officeDocument/2006/relationships/oleObject" Target="../embeddings/oleObject32.bin"/><Relationship Id="rId1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chart" Target="../charts/chart1.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5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chart" Target="../charts/chart2.xml"/></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image" Target="../media/image74.emf"/><Relationship Id="rId7" Type="http://schemas.openxmlformats.org/officeDocument/2006/relationships/image" Target="../media/image108.emf"/><Relationship Id="rId2" Type="http://schemas.openxmlformats.org/officeDocument/2006/relationships/oleObject" Target="../embeddings/oleObject34.bin"/><Relationship Id="rId1" Type="http://schemas.openxmlformats.org/officeDocument/2006/relationships/slideLayout" Target="../slideLayouts/slideLayout7.xml"/><Relationship Id="rId6" Type="http://schemas.openxmlformats.org/officeDocument/2006/relationships/oleObject" Target="../embeddings/oleObject36.bin"/><Relationship Id="rId5" Type="http://schemas.openxmlformats.org/officeDocument/2006/relationships/image" Target="../media/image107.emf"/><Relationship Id="rId4" Type="http://schemas.openxmlformats.org/officeDocument/2006/relationships/oleObject" Target="../embeddings/oleObject35.bin"/><Relationship Id="rId9" Type="http://schemas.openxmlformats.org/officeDocument/2006/relationships/image" Target="../media/image109.emf"/></Relationships>
</file>

<file path=ppt/slides/_rels/slide53.xml.rels><?xml version="1.0" encoding="UTF-8" standalone="yes"?>
<Relationships xmlns="http://schemas.openxmlformats.org/package/2006/relationships"><Relationship Id="rId8" Type="http://schemas.openxmlformats.org/officeDocument/2006/relationships/oleObject" Target="../embeddings/oleObject40.bin"/><Relationship Id="rId13" Type="http://schemas.openxmlformats.org/officeDocument/2006/relationships/image" Target="../media/image113.emf"/><Relationship Id="rId3" Type="http://schemas.openxmlformats.org/officeDocument/2006/relationships/image" Target="../media/image114.png"/><Relationship Id="rId7" Type="http://schemas.openxmlformats.org/officeDocument/2006/relationships/image" Target="../media/image111.emf"/><Relationship Id="rId12" Type="http://schemas.openxmlformats.org/officeDocument/2006/relationships/oleObject" Target="../embeddings/oleObject41.bin"/><Relationship Id="rId17" Type="http://schemas.openxmlformats.org/officeDocument/2006/relationships/image" Target="../media/image74.emf"/><Relationship Id="rId2" Type="http://schemas.openxmlformats.org/officeDocument/2006/relationships/image" Target="../media/image113.png"/><Relationship Id="rId16" Type="http://schemas.openxmlformats.org/officeDocument/2006/relationships/oleObject" Target="../embeddings/oleObject43.bin"/><Relationship Id="rId1" Type="http://schemas.openxmlformats.org/officeDocument/2006/relationships/slideLayout" Target="../slideLayouts/slideLayout7.xml"/><Relationship Id="rId6" Type="http://schemas.openxmlformats.org/officeDocument/2006/relationships/oleObject" Target="../embeddings/oleObject39.bin"/><Relationship Id="rId11" Type="http://schemas.openxmlformats.org/officeDocument/2006/relationships/image" Target="../media/image119.png"/><Relationship Id="rId5" Type="http://schemas.openxmlformats.org/officeDocument/2006/relationships/image" Target="../media/image110.emf"/><Relationship Id="rId15" Type="http://schemas.openxmlformats.org/officeDocument/2006/relationships/image" Target="../media/image114.emf"/><Relationship Id="rId10" Type="http://schemas.openxmlformats.org/officeDocument/2006/relationships/image" Target="../media/image118.png"/><Relationship Id="rId4" Type="http://schemas.openxmlformats.org/officeDocument/2006/relationships/oleObject" Target="../embeddings/oleObject38.bin"/><Relationship Id="rId9" Type="http://schemas.openxmlformats.org/officeDocument/2006/relationships/image" Target="../media/image112.emf"/><Relationship Id="rId14" Type="http://schemas.openxmlformats.org/officeDocument/2006/relationships/oleObject" Target="../embeddings/oleObject42.bin"/></Relationships>
</file>

<file path=ppt/slides/_rels/slide54.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09.emf"/><Relationship Id="rId7" Type="http://schemas.openxmlformats.org/officeDocument/2006/relationships/image" Target="../media/image120.png"/><Relationship Id="rId2" Type="http://schemas.openxmlformats.org/officeDocument/2006/relationships/oleObject" Target="../embeddings/oleObject37.bin"/><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2.png"/></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45.bin"/><Relationship Id="rId3" Type="http://schemas.openxmlformats.org/officeDocument/2006/relationships/chart" Target="../charts/chart3.xml"/><Relationship Id="rId7" Type="http://schemas.openxmlformats.org/officeDocument/2006/relationships/image" Target="../media/image12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customXml" Target="../ink/ink12.xml"/><Relationship Id="rId11" Type="http://schemas.openxmlformats.org/officeDocument/2006/relationships/image" Target="../media/image125.wmf"/><Relationship Id="rId5" Type="http://schemas.openxmlformats.org/officeDocument/2006/relationships/image" Target="../media/image123.emf"/><Relationship Id="rId10" Type="http://schemas.openxmlformats.org/officeDocument/2006/relationships/oleObject" Target="../embeddings/oleObject46.bin"/><Relationship Id="rId4" Type="http://schemas.openxmlformats.org/officeDocument/2006/relationships/oleObject" Target="../embeddings/oleObject44.bin"/><Relationship Id="rId9" Type="http://schemas.openxmlformats.org/officeDocument/2006/relationships/image" Target="../media/image124.wmf"/></Relationships>
</file>

<file path=ppt/slides/_rels/slide5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hyperlink" Target="https://www.andrew.cmu.edu/user/rule/jsmol/hiv_prot.html" TargetMode="External"/><Relationship Id="rId3" Type="http://schemas.openxmlformats.org/officeDocument/2006/relationships/image" Target="../media/image132.png"/><Relationship Id="rId7" Type="http://schemas.openxmlformats.org/officeDocument/2006/relationships/image" Target="../media/image134.emf"/><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oleObject" Target="../embeddings/oleObject48.bin"/><Relationship Id="rId5" Type="http://schemas.openxmlformats.org/officeDocument/2006/relationships/image" Target="../media/image133.emf"/><Relationship Id="rId4" Type="http://schemas.openxmlformats.org/officeDocument/2006/relationships/oleObject" Target="../embeddings/oleObject47.bin"/></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2.bin"/><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oleObject" Target="../embeddings/oleObject49.bin"/><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image" Target="../media/image136.emf"/><Relationship Id="rId4" Type="http://schemas.openxmlformats.org/officeDocument/2006/relationships/oleObject" Target="../embeddings/oleObject50.bin"/></Relationships>
</file>

<file path=ppt/slides/_rels/slide61.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oleObject" Target="../embeddings/oleObject51.bin"/><Relationship Id="rId1" Type="http://schemas.openxmlformats.org/officeDocument/2006/relationships/slideLayout" Target="../slideLayouts/slideLayout7.xml"/><Relationship Id="rId5" Type="http://schemas.openxmlformats.org/officeDocument/2006/relationships/image" Target="../media/image138.emf"/><Relationship Id="rId4" Type="http://schemas.openxmlformats.org/officeDocument/2006/relationships/oleObject" Target="../embeddings/oleObject52.bin"/></Relationships>
</file>

<file path=ppt/slides/_rels/slide62.xml.rels><?xml version="1.0" encoding="UTF-8" standalone="yes"?>
<Relationships xmlns="http://schemas.openxmlformats.org/package/2006/relationships"><Relationship Id="rId8" Type="http://schemas.openxmlformats.org/officeDocument/2006/relationships/image" Target="../media/image139.emf"/><Relationship Id="rId3" Type="http://schemas.openxmlformats.org/officeDocument/2006/relationships/oleObject" Target="../embeddings/oleObject53.bin"/><Relationship Id="rId7" Type="http://schemas.openxmlformats.org/officeDocument/2006/relationships/oleObject" Target="../embeddings/oleObject55.bin"/><Relationship Id="rId2" Type="http://schemas.openxmlformats.org/officeDocument/2006/relationships/chart" Target="../charts/chart5.xml"/><Relationship Id="rId1" Type="http://schemas.openxmlformats.org/officeDocument/2006/relationships/slideLayout" Target="../slideLayouts/slideLayout7.xml"/><Relationship Id="rId6" Type="http://schemas.openxmlformats.org/officeDocument/2006/relationships/image" Target="../media/image97.wmf"/><Relationship Id="rId5" Type="http://schemas.openxmlformats.org/officeDocument/2006/relationships/oleObject" Target="../embeddings/oleObject54.bin"/><Relationship Id="rId4" Type="http://schemas.openxmlformats.org/officeDocument/2006/relationships/image" Target="../media/image98.wmf"/></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image" Target="../media/image140.emf"/></Relationships>
</file>

<file path=ppt/slides/_rels/slide64.xml.rels><?xml version="1.0" encoding="UTF-8" standalone="yes"?>
<Relationships xmlns="http://schemas.openxmlformats.org/package/2006/relationships"><Relationship Id="rId3" Type="http://schemas.openxmlformats.org/officeDocument/2006/relationships/image" Target="../media/image141.emf"/><Relationship Id="rId7" Type="http://schemas.openxmlformats.org/officeDocument/2006/relationships/image" Target="../media/image143.emf"/><Relationship Id="rId2" Type="http://schemas.openxmlformats.org/officeDocument/2006/relationships/oleObject" Target="../embeddings/oleObject57.bin"/><Relationship Id="rId1" Type="http://schemas.openxmlformats.org/officeDocument/2006/relationships/slideLayout" Target="../slideLayouts/slideLayout7.xml"/><Relationship Id="rId6" Type="http://schemas.openxmlformats.org/officeDocument/2006/relationships/oleObject" Target="../embeddings/oleObject59.bin"/><Relationship Id="rId5" Type="http://schemas.openxmlformats.org/officeDocument/2006/relationships/image" Target="../media/image142.emf"/><Relationship Id="rId4" Type="http://schemas.openxmlformats.org/officeDocument/2006/relationships/oleObject" Target="../embeddings/oleObject58.bin"/></Relationships>
</file>

<file path=ppt/slides/_rels/slide7.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hyperlink" Target="http://dx.doi.org/10.1242/jcs.235192" TargetMode="External"/><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B2BBD95-304C-4B08-9A16-BF5796F26525}"/>
              </a:ext>
            </a:extLst>
          </p:cNvPr>
          <p:cNvSpPr txBox="1">
            <a:spLocks noChangeArrowheads="1"/>
          </p:cNvSpPr>
          <p:nvPr/>
        </p:nvSpPr>
        <p:spPr>
          <a:xfrm>
            <a:off x="2204824" y="235370"/>
            <a:ext cx="8005976"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atin typeface="Arial" panose="020B0604020202020204" pitchFamily="34" charset="0"/>
              </a:rPr>
              <a:t>Lecture 4:</a:t>
            </a:r>
            <a:br>
              <a:rPr lang="en-US" sz="3600" b="1" dirty="0">
                <a:latin typeface="Arial" panose="020B0604020202020204" pitchFamily="34" charset="0"/>
              </a:rPr>
            </a:br>
            <a:endParaRPr lang="en-US" sz="3600" b="1" dirty="0">
              <a:latin typeface="Arial" panose="020B0604020202020204" pitchFamily="34" charset="0"/>
            </a:endParaRPr>
          </a:p>
        </p:txBody>
      </p:sp>
      <p:sp>
        <p:nvSpPr>
          <p:cNvPr id="9" name="TextBox 8">
            <a:extLst>
              <a:ext uri="{FF2B5EF4-FFF2-40B4-BE49-F238E27FC236}">
                <a16:creationId xmlns:a16="http://schemas.microsoft.com/office/drawing/2014/main" id="{CAD0266D-185B-656D-3965-D0F1D241BEE3}"/>
              </a:ext>
            </a:extLst>
          </p:cNvPr>
          <p:cNvSpPr txBox="1"/>
          <p:nvPr/>
        </p:nvSpPr>
        <p:spPr>
          <a:xfrm>
            <a:off x="2710874" y="1059064"/>
            <a:ext cx="8642926" cy="646331"/>
          </a:xfrm>
          <a:prstGeom prst="rect">
            <a:avLst/>
          </a:prstGeom>
          <a:noFill/>
        </p:spPr>
        <p:txBody>
          <a:bodyPr wrap="square">
            <a:spAutoFit/>
          </a:bodyPr>
          <a:lstStyle/>
          <a:p>
            <a:r>
              <a:rPr lang="en-US" sz="3600" b="1" dirty="0">
                <a:latin typeface="Arial" panose="020B0604020202020204" pitchFamily="34" charset="0"/>
              </a:rPr>
              <a:t>Immunology and Immunotherapies</a:t>
            </a:r>
            <a:endParaRPr lang="en-US" sz="3600" dirty="0">
              <a:latin typeface="Arial" panose="020B0604020202020204" pitchFamily="34" charset="0"/>
            </a:endParaRPr>
          </a:p>
        </p:txBody>
      </p:sp>
      <p:sp>
        <p:nvSpPr>
          <p:cNvPr id="7" name="TextBox 6">
            <a:extLst>
              <a:ext uri="{FF2B5EF4-FFF2-40B4-BE49-F238E27FC236}">
                <a16:creationId xmlns:a16="http://schemas.microsoft.com/office/drawing/2014/main" id="{61C177D8-BE17-8CFF-0A9F-9008BCF7436B}"/>
              </a:ext>
            </a:extLst>
          </p:cNvPr>
          <p:cNvSpPr txBox="1"/>
          <p:nvPr/>
        </p:nvSpPr>
        <p:spPr>
          <a:xfrm>
            <a:off x="3200400" y="1680607"/>
            <a:ext cx="6983002" cy="1631216"/>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Arial" panose="020B0604020202020204" pitchFamily="34" charset="0"/>
              </a:rPr>
              <a:t>Review of Antibody Response</a:t>
            </a:r>
          </a:p>
          <a:p>
            <a:pPr marL="285750" indent="-285750">
              <a:buFont typeface="Arial" panose="020B0604020202020204" pitchFamily="34" charset="0"/>
              <a:buChar char="•"/>
            </a:pPr>
            <a:r>
              <a:rPr lang="en-US" sz="2000" dirty="0">
                <a:latin typeface="Arial" panose="020B0604020202020204" pitchFamily="34" charset="0"/>
              </a:rPr>
              <a:t>Antibody based therapies for cancer (Final presentations)</a:t>
            </a:r>
          </a:p>
          <a:p>
            <a:pPr marL="285750" indent="-285750">
              <a:buFont typeface="Arial" panose="020B0604020202020204" pitchFamily="34" charset="0"/>
              <a:buChar char="•"/>
            </a:pPr>
            <a:r>
              <a:rPr lang="en-US" sz="2000" dirty="0">
                <a:latin typeface="Arial" panose="020B0604020202020204" pitchFamily="34" charset="0"/>
              </a:rPr>
              <a:t>Cell-based Response</a:t>
            </a:r>
          </a:p>
          <a:p>
            <a:pPr marL="285750" indent="-285750">
              <a:buFont typeface="Arial" panose="020B0604020202020204" pitchFamily="34" charset="0"/>
              <a:buChar char="•"/>
            </a:pPr>
            <a:r>
              <a:rPr lang="en-US" sz="2000" dirty="0">
                <a:latin typeface="Arial" panose="020B0604020202020204" pitchFamily="34" charset="0"/>
              </a:rPr>
              <a:t>Cell-based cancer therapy (Final presentations)</a:t>
            </a:r>
          </a:p>
          <a:p>
            <a:pPr marL="285750" indent="-285750">
              <a:buFont typeface="Arial" panose="020B0604020202020204" pitchFamily="34" charset="0"/>
              <a:buChar char="•"/>
            </a:pPr>
            <a:r>
              <a:rPr lang="en-US" sz="2000" dirty="0">
                <a:latin typeface="Arial" panose="020B0604020202020204" pitchFamily="34" charset="0"/>
              </a:rPr>
              <a:t>Vaccines &amp; Vaccine development</a:t>
            </a:r>
          </a:p>
        </p:txBody>
      </p:sp>
      <p:sp>
        <p:nvSpPr>
          <p:cNvPr id="15" name="TextBox 14">
            <a:extLst>
              <a:ext uri="{FF2B5EF4-FFF2-40B4-BE49-F238E27FC236}">
                <a16:creationId xmlns:a16="http://schemas.microsoft.com/office/drawing/2014/main" id="{E4957EF0-ABB1-8EA2-68A8-E16178CDDC5A}"/>
              </a:ext>
            </a:extLst>
          </p:cNvPr>
          <p:cNvSpPr txBox="1"/>
          <p:nvPr/>
        </p:nvSpPr>
        <p:spPr>
          <a:xfrm>
            <a:off x="2556668" y="3631428"/>
            <a:ext cx="6016391" cy="584775"/>
          </a:xfrm>
          <a:prstGeom prst="rect">
            <a:avLst/>
          </a:prstGeom>
          <a:noFill/>
        </p:spPr>
        <p:txBody>
          <a:bodyPr wrap="none" rtlCol="0">
            <a:spAutoFit/>
          </a:bodyPr>
          <a:lstStyle/>
          <a:p>
            <a:r>
              <a:rPr lang="en-US" sz="3200" b="1" dirty="0">
                <a:latin typeface="Arial" panose="020B0604020202020204" pitchFamily="34" charset="0"/>
              </a:rPr>
              <a:t>Enzymes &amp; Enzyme Inhibitors</a:t>
            </a:r>
          </a:p>
        </p:txBody>
      </p:sp>
      <p:sp>
        <p:nvSpPr>
          <p:cNvPr id="16" name="TextBox 15">
            <a:extLst>
              <a:ext uri="{FF2B5EF4-FFF2-40B4-BE49-F238E27FC236}">
                <a16:creationId xmlns:a16="http://schemas.microsoft.com/office/drawing/2014/main" id="{7ACCBA32-F871-B773-503E-B0677F06F866}"/>
              </a:ext>
            </a:extLst>
          </p:cNvPr>
          <p:cNvSpPr txBox="1"/>
          <p:nvPr/>
        </p:nvSpPr>
        <p:spPr>
          <a:xfrm>
            <a:off x="3106440" y="4128533"/>
            <a:ext cx="4960012" cy="1631216"/>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Arial" panose="020B0604020202020204" pitchFamily="34" charset="0"/>
              </a:rPr>
              <a:t>Review of steady-state enzyme kinetics</a:t>
            </a:r>
          </a:p>
          <a:p>
            <a:pPr marL="285750" indent="-285750">
              <a:buFont typeface="Arial" panose="020B0604020202020204" pitchFamily="34" charset="0"/>
              <a:buChar char="•"/>
            </a:pPr>
            <a:r>
              <a:rPr lang="en-US" sz="2000" dirty="0">
                <a:latin typeface="Arial" panose="020B0604020202020204" pitchFamily="34" charset="0"/>
              </a:rPr>
              <a:t>Suicide inhibitors</a:t>
            </a:r>
          </a:p>
          <a:p>
            <a:pPr marL="285750" indent="-285750">
              <a:buFont typeface="Arial" panose="020B0604020202020204" pitchFamily="34" charset="0"/>
              <a:buChar char="•"/>
            </a:pPr>
            <a:r>
              <a:rPr lang="en-US" sz="2000" dirty="0">
                <a:latin typeface="Arial" panose="020B0604020202020204" pitchFamily="34" charset="0"/>
              </a:rPr>
              <a:t>Competitive inhibitors</a:t>
            </a:r>
          </a:p>
          <a:p>
            <a:pPr marL="285750" indent="-285750">
              <a:buFont typeface="Arial" panose="020B0604020202020204" pitchFamily="34" charset="0"/>
              <a:buChar char="•"/>
            </a:pPr>
            <a:r>
              <a:rPr lang="en-US" sz="2000" dirty="0">
                <a:latin typeface="Arial" panose="020B0604020202020204" pitchFamily="34" charset="0"/>
              </a:rPr>
              <a:t>Allosteric inhibitors</a:t>
            </a:r>
          </a:p>
          <a:p>
            <a:pPr marL="285750" indent="-285750">
              <a:buFont typeface="Arial" panose="020B0604020202020204" pitchFamily="34" charset="0"/>
              <a:buChar char="•"/>
            </a:pPr>
            <a:r>
              <a:rPr lang="en-US" sz="2000" dirty="0">
                <a:latin typeface="Arial" panose="020B0604020202020204" pitchFamily="34" charset="0"/>
              </a:rPr>
              <a:t>HIV drug therapy</a:t>
            </a:r>
          </a:p>
        </p:txBody>
      </p:sp>
      <p:sp>
        <p:nvSpPr>
          <p:cNvPr id="2" name="Date Placeholder 1">
            <a:extLst>
              <a:ext uri="{FF2B5EF4-FFF2-40B4-BE49-F238E27FC236}">
                <a16:creationId xmlns:a16="http://schemas.microsoft.com/office/drawing/2014/main" id="{A0C1B1E2-AEF1-960C-C105-8248B8898878}"/>
              </a:ext>
            </a:extLst>
          </p:cNvPr>
          <p:cNvSpPr>
            <a:spLocks noGrp="1"/>
          </p:cNvSpPr>
          <p:nvPr>
            <p:ph type="dt" sz="half" idx="10"/>
          </p:nvPr>
        </p:nvSpPr>
        <p:spPr/>
        <p:txBody>
          <a:bodyPr/>
          <a:lstStyle/>
          <a:p>
            <a:fld id="{2127D51B-C239-4077-9E31-F24E29F7CC18}" type="datetime1">
              <a:rPr lang="en-US" smtClean="0"/>
              <a:t>9/2/2023</a:t>
            </a:fld>
            <a:endParaRPr lang="en-US"/>
          </a:p>
        </p:txBody>
      </p:sp>
      <p:sp>
        <p:nvSpPr>
          <p:cNvPr id="3" name="Footer Placeholder 2">
            <a:extLst>
              <a:ext uri="{FF2B5EF4-FFF2-40B4-BE49-F238E27FC236}">
                <a16:creationId xmlns:a16="http://schemas.microsoft.com/office/drawing/2014/main" id="{7D2ADCAA-0947-7C5A-7A31-705240A5C956}"/>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F194ACC0-FC8A-8118-E6E4-77B9DCAFA697}"/>
              </a:ext>
            </a:extLst>
          </p:cNvPr>
          <p:cNvSpPr>
            <a:spLocks noGrp="1"/>
          </p:cNvSpPr>
          <p:nvPr>
            <p:ph type="sldNum" sz="quarter" idx="12"/>
          </p:nvPr>
        </p:nvSpPr>
        <p:spPr/>
        <p:txBody>
          <a:bodyPr/>
          <a:lstStyle/>
          <a:p>
            <a:fld id="{DC3BB032-4020-48F4-953B-341806DC4A2B}" type="slidenum">
              <a:rPr lang="en-US" smtClean="0"/>
              <a:t>1</a:t>
            </a:fld>
            <a:endParaRPr lang="en-US"/>
          </a:p>
        </p:txBody>
      </p:sp>
    </p:spTree>
    <p:extLst>
      <p:ext uri="{BB962C8B-B14F-4D97-AF65-F5344CB8AC3E}">
        <p14:creationId xmlns:p14="http://schemas.microsoft.com/office/powerpoint/2010/main" val="3189904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61DA17-DC1D-403C-8D8F-163CDBEF21CA}"/>
              </a:ext>
            </a:extLst>
          </p:cNvPr>
          <p:cNvSpPr txBox="1"/>
          <p:nvPr/>
        </p:nvSpPr>
        <p:spPr>
          <a:xfrm>
            <a:off x="393136" y="984010"/>
            <a:ext cx="4049646" cy="2031325"/>
          </a:xfrm>
          <a:prstGeom prst="rect">
            <a:avLst/>
          </a:prstGeom>
          <a:noFill/>
        </p:spPr>
        <p:txBody>
          <a:bodyPr wrap="square" rtlCol="0">
            <a:spAutoFit/>
          </a:bodyPr>
          <a:lstStyle/>
          <a:p>
            <a:r>
              <a:rPr lang="en-US" dirty="0">
                <a:solidFill>
                  <a:srgbClr val="C00000"/>
                </a:solidFill>
                <a:latin typeface="Arial" panose="020B0604020202020204" pitchFamily="34" charset="0"/>
              </a:rPr>
              <a:t>Key Questions:</a:t>
            </a:r>
          </a:p>
          <a:p>
            <a:r>
              <a:rPr lang="en-US" dirty="0">
                <a:latin typeface="Arial" panose="020B0604020202020204" pitchFamily="34" charset="0"/>
              </a:rPr>
              <a:t>1. How does your immune system fight viruses?</a:t>
            </a:r>
          </a:p>
          <a:p>
            <a:r>
              <a:rPr lang="en-US" dirty="0">
                <a:latin typeface="Arial" panose="020B0604020202020204" pitchFamily="34" charset="0"/>
              </a:rPr>
              <a:t>2. How does your immune system detect and destroy cancer cells?</a:t>
            </a:r>
          </a:p>
          <a:p>
            <a:r>
              <a:rPr lang="en-US" dirty="0">
                <a:latin typeface="Arial" panose="020B0604020202020204" pitchFamily="34" charset="0"/>
              </a:rPr>
              <a:t>3. How can the immune response be engineered to fight cancer?</a:t>
            </a:r>
          </a:p>
        </p:txBody>
      </p:sp>
      <p:sp>
        <p:nvSpPr>
          <p:cNvPr id="9" name="TextBox 8">
            <a:extLst>
              <a:ext uri="{FF2B5EF4-FFF2-40B4-BE49-F238E27FC236}">
                <a16:creationId xmlns:a16="http://schemas.microsoft.com/office/drawing/2014/main" id="{C194AEEA-7F12-45D2-B922-166B9C83B97C}"/>
              </a:ext>
            </a:extLst>
          </p:cNvPr>
          <p:cNvSpPr txBox="1"/>
          <p:nvPr/>
        </p:nvSpPr>
        <p:spPr>
          <a:xfrm>
            <a:off x="301335" y="3248753"/>
            <a:ext cx="2512405" cy="2585323"/>
          </a:xfrm>
          <a:prstGeom prst="rect">
            <a:avLst/>
          </a:prstGeom>
          <a:noFill/>
        </p:spPr>
        <p:txBody>
          <a:bodyPr wrap="square" rtlCol="0">
            <a:spAutoFit/>
          </a:bodyPr>
          <a:lstStyle/>
          <a:p>
            <a:r>
              <a:rPr lang="en-US" b="1" dirty="0">
                <a:latin typeface="Arial" panose="020B0604020202020204" pitchFamily="34" charset="0"/>
              </a:rPr>
              <a:t>Cell Types:</a:t>
            </a:r>
          </a:p>
          <a:p>
            <a:endParaRPr lang="en-US" b="1" dirty="0">
              <a:latin typeface="Arial" panose="020B0604020202020204" pitchFamily="34" charset="0"/>
            </a:endParaRPr>
          </a:p>
          <a:p>
            <a:r>
              <a:rPr lang="en-US" b="1" dirty="0">
                <a:latin typeface="Arial" panose="020B0604020202020204" pitchFamily="34" charset="0"/>
              </a:rPr>
              <a:t>Innate</a:t>
            </a:r>
          </a:p>
          <a:p>
            <a:pPr marL="285750" indent="-285750">
              <a:buFont typeface="Arial" panose="020B0604020202020204" pitchFamily="34" charset="0"/>
              <a:buChar char="•"/>
            </a:pPr>
            <a:r>
              <a:rPr lang="en-US" dirty="0">
                <a:latin typeface="Arial" panose="020B0604020202020204" pitchFamily="34" charset="0"/>
              </a:rPr>
              <a:t>Natural Killer (NK) cell</a:t>
            </a:r>
          </a:p>
          <a:p>
            <a:endParaRPr lang="en-US" b="1" dirty="0">
              <a:latin typeface="Arial" panose="020B0604020202020204" pitchFamily="34" charset="0"/>
            </a:endParaRPr>
          </a:p>
          <a:p>
            <a:r>
              <a:rPr lang="en-US" b="1" dirty="0">
                <a:latin typeface="Arial" panose="020B0604020202020204" pitchFamily="34" charset="0"/>
              </a:rPr>
              <a:t>Acquired</a:t>
            </a:r>
          </a:p>
          <a:p>
            <a:pPr marL="285750" indent="-285750">
              <a:buFont typeface="Arial" panose="020B0604020202020204" pitchFamily="34" charset="0"/>
              <a:buChar char="•"/>
            </a:pPr>
            <a:r>
              <a:rPr lang="en-US" dirty="0">
                <a:latin typeface="Arial" panose="020B0604020202020204" pitchFamily="34" charset="0"/>
              </a:rPr>
              <a:t>T</a:t>
            </a:r>
            <a:r>
              <a:rPr lang="en-US" baseline="-25000" dirty="0">
                <a:latin typeface="Arial" panose="020B0604020202020204" pitchFamily="34" charset="0"/>
              </a:rPr>
              <a:t>H</a:t>
            </a: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T</a:t>
            </a:r>
            <a:r>
              <a:rPr lang="en-US" baseline="-25000" dirty="0">
                <a:latin typeface="Arial" panose="020B0604020202020204" pitchFamily="34" charset="0"/>
              </a:rPr>
              <a:t>C</a:t>
            </a:r>
            <a:r>
              <a:rPr lang="en-US" dirty="0">
                <a:latin typeface="Arial" panose="020B0604020202020204" pitchFamily="34" charset="0"/>
              </a:rPr>
              <a:t>, T</a:t>
            </a:r>
            <a:r>
              <a:rPr lang="en-US" baseline="-25000" dirty="0">
                <a:latin typeface="Arial" panose="020B0604020202020204" pitchFamily="34" charset="0"/>
              </a:rPr>
              <a:t>CTL</a:t>
            </a:r>
          </a:p>
        </p:txBody>
      </p:sp>
      <p:pic>
        <p:nvPicPr>
          <p:cNvPr id="11" name="Picture 10">
            <a:extLst>
              <a:ext uri="{FF2B5EF4-FFF2-40B4-BE49-F238E27FC236}">
                <a16:creationId xmlns:a16="http://schemas.microsoft.com/office/drawing/2014/main" id="{FB9FAA58-EC46-4EA2-AD6F-7ACF1C8CEC6E}"/>
              </a:ext>
            </a:extLst>
          </p:cNvPr>
          <p:cNvPicPr>
            <a:picLocks noChangeAspect="1"/>
          </p:cNvPicPr>
          <p:nvPr/>
        </p:nvPicPr>
        <p:blipFill rotWithShape="1">
          <a:blip r:embed="rId2"/>
          <a:srcRect t="20584" r="49929" b="10860"/>
          <a:stretch/>
        </p:blipFill>
        <p:spPr>
          <a:xfrm>
            <a:off x="5524131" y="2387271"/>
            <a:ext cx="3536534" cy="3631651"/>
          </a:xfrm>
          <a:prstGeom prst="rect">
            <a:avLst/>
          </a:prstGeom>
        </p:spPr>
      </p:pic>
      <p:pic>
        <p:nvPicPr>
          <p:cNvPr id="12" name="Picture 11">
            <a:extLst>
              <a:ext uri="{FF2B5EF4-FFF2-40B4-BE49-F238E27FC236}">
                <a16:creationId xmlns:a16="http://schemas.microsoft.com/office/drawing/2014/main" id="{A2AC22AC-9357-485B-97AA-543B44AE1779}"/>
              </a:ext>
            </a:extLst>
          </p:cNvPr>
          <p:cNvPicPr>
            <a:picLocks noChangeAspect="1"/>
          </p:cNvPicPr>
          <p:nvPr/>
        </p:nvPicPr>
        <p:blipFill rotWithShape="1">
          <a:blip r:embed="rId3"/>
          <a:srcRect r="6967" b="9988"/>
          <a:stretch/>
        </p:blipFill>
        <p:spPr>
          <a:xfrm>
            <a:off x="2754491" y="3031926"/>
            <a:ext cx="2631189" cy="2545755"/>
          </a:xfrm>
          <a:prstGeom prst="rect">
            <a:avLst/>
          </a:prstGeom>
        </p:spPr>
      </p:pic>
      <p:sp>
        <p:nvSpPr>
          <p:cNvPr id="3" name="TextBox 2">
            <a:extLst>
              <a:ext uri="{FF2B5EF4-FFF2-40B4-BE49-F238E27FC236}">
                <a16:creationId xmlns:a16="http://schemas.microsoft.com/office/drawing/2014/main" id="{71F7EE2A-22FF-464E-9B15-E11C5F2D4CE3}"/>
              </a:ext>
            </a:extLst>
          </p:cNvPr>
          <p:cNvSpPr txBox="1"/>
          <p:nvPr/>
        </p:nvSpPr>
        <p:spPr>
          <a:xfrm>
            <a:off x="9224516" y="1277600"/>
            <a:ext cx="2844800" cy="1754326"/>
          </a:xfrm>
          <a:prstGeom prst="rect">
            <a:avLst/>
          </a:prstGeom>
          <a:noFill/>
        </p:spPr>
        <p:txBody>
          <a:bodyPr wrap="square" rtlCol="0">
            <a:spAutoFit/>
          </a:bodyPr>
          <a:lstStyle/>
          <a:p>
            <a:r>
              <a:rPr lang="en-US" dirty="0">
                <a:latin typeface="Arial" panose="020B0604020202020204" pitchFamily="34" charset="0"/>
              </a:rPr>
              <a:t>Activation of Tc cells requires:</a:t>
            </a:r>
          </a:p>
          <a:p>
            <a:pPr marL="342900" indent="-342900">
              <a:buAutoNum type="arabicPeriod"/>
            </a:pPr>
            <a:r>
              <a:rPr lang="en-US" dirty="0">
                <a:latin typeface="Arial" panose="020B0604020202020204" pitchFamily="34" charset="0"/>
              </a:rPr>
              <a:t>Recognition of </a:t>
            </a:r>
            <a:r>
              <a:rPr lang="en-US" b="1" i="1" dirty="0">
                <a:latin typeface="Arial" panose="020B0604020202020204" pitchFamily="34" charset="0"/>
              </a:rPr>
              <a:t>foreign</a:t>
            </a:r>
            <a:r>
              <a:rPr lang="en-US" dirty="0">
                <a:latin typeface="Arial" panose="020B0604020202020204" pitchFamily="34" charset="0"/>
              </a:rPr>
              <a:t> peptide on MHC I.</a:t>
            </a:r>
          </a:p>
          <a:p>
            <a:pPr marL="342900" indent="-342900">
              <a:buAutoNum type="arabicPeriod"/>
            </a:pPr>
            <a:r>
              <a:rPr lang="en-US" dirty="0">
                <a:latin typeface="Arial" panose="020B0604020202020204" pitchFamily="34" charset="0"/>
              </a:rPr>
              <a:t>Assistance from T-helper cells.</a:t>
            </a:r>
          </a:p>
        </p:txBody>
      </p:sp>
      <p:sp>
        <p:nvSpPr>
          <p:cNvPr id="5" name="TextBox 4">
            <a:extLst>
              <a:ext uri="{FF2B5EF4-FFF2-40B4-BE49-F238E27FC236}">
                <a16:creationId xmlns:a16="http://schemas.microsoft.com/office/drawing/2014/main" id="{B5C7E367-971B-4275-814B-E7D2435F323D}"/>
              </a:ext>
            </a:extLst>
          </p:cNvPr>
          <p:cNvSpPr txBox="1"/>
          <p:nvPr/>
        </p:nvSpPr>
        <p:spPr>
          <a:xfrm>
            <a:off x="2813740" y="5472474"/>
            <a:ext cx="3098925" cy="1015663"/>
          </a:xfrm>
          <a:prstGeom prst="rect">
            <a:avLst/>
          </a:prstGeom>
          <a:noFill/>
        </p:spPr>
        <p:txBody>
          <a:bodyPr wrap="none" rtlCol="0">
            <a:spAutoFit/>
          </a:bodyPr>
          <a:lstStyle/>
          <a:p>
            <a:r>
              <a:rPr lang="en-US" sz="2000" dirty="0">
                <a:latin typeface="Arial" panose="020B0604020202020204" pitchFamily="34" charset="0"/>
              </a:rPr>
              <a:t>NK: Innate</a:t>
            </a:r>
          </a:p>
          <a:p>
            <a:pPr marL="285750" indent="-285750">
              <a:buFont typeface="Arial" panose="020B0604020202020204" pitchFamily="34" charset="0"/>
              <a:buChar char="•"/>
            </a:pPr>
            <a:r>
              <a:rPr lang="en-US" sz="2000" dirty="0">
                <a:latin typeface="Arial" panose="020B0604020202020204" pitchFamily="34" charset="0"/>
              </a:rPr>
              <a:t>Kill virally infected cells</a:t>
            </a:r>
          </a:p>
          <a:p>
            <a:pPr marL="285750" indent="-285750">
              <a:buFont typeface="Arial" panose="020B0604020202020204" pitchFamily="34" charset="0"/>
              <a:buChar char="•"/>
            </a:pPr>
            <a:r>
              <a:rPr lang="en-US" sz="2000" dirty="0">
                <a:latin typeface="Arial" panose="020B0604020202020204" pitchFamily="34" charset="0"/>
              </a:rPr>
              <a:t>Kill cancer cells</a:t>
            </a:r>
          </a:p>
        </p:txBody>
      </p:sp>
      <p:sp>
        <p:nvSpPr>
          <p:cNvPr id="14" name="TextBox 13">
            <a:extLst>
              <a:ext uri="{FF2B5EF4-FFF2-40B4-BE49-F238E27FC236}">
                <a16:creationId xmlns:a16="http://schemas.microsoft.com/office/drawing/2014/main" id="{0BBE440A-3ADC-45DA-B5C0-435A977653F1}"/>
              </a:ext>
            </a:extLst>
          </p:cNvPr>
          <p:cNvSpPr txBox="1"/>
          <p:nvPr/>
        </p:nvSpPr>
        <p:spPr>
          <a:xfrm>
            <a:off x="9380056" y="3801263"/>
            <a:ext cx="2480843" cy="2215991"/>
          </a:xfrm>
          <a:prstGeom prst="rect">
            <a:avLst/>
          </a:prstGeom>
          <a:noFill/>
        </p:spPr>
        <p:txBody>
          <a:bodyPr wrap="square" rtlCol="0">
            <a:spAutoFit/>
          </a:bodyPr>
          <a:lstStyle/>
          <a:p>
            <a:r>
              <a:rPr lang="en-US" dirty="0">
                <a:latin typeface="Arial" panose="020B0604020202020204" pitchFamily="34" charset="0"/>
              </a:rPr>
              <a:t>Activated Tc cell becomes a cytotoxic T-lymphocyte T</a:t>
            </a:r>
            <a:r>
              <a:rPr lang="en-US" baseline="-25000" dirty="0">
                <a:latin typeface="Arial" panose="020B0604020202020204" pitchFamily="34" charset="0"/>
              </a:rPr>
              <a:t>CTL</a:t>
            </a:r>
          </a:p>
          <a:p>
            <a:endParaRPr lang="en-US" baseline="-25000" dirty="0">
              <a:latin typeface="Arial" panose="020B0604020202020204" pitchFamily="34" charset="0"/>
            </a:endParaRPr>
          </a:p>
          <a:p>
            <a:r>
              <a:rPr lang="en-US" dirty="0">
                <a:latin typeface="Arial" panose="020B0604020202020204" pitchFamily="34" charset="0"/>
              </a:rPr>
              <a:t>T</a:t>
            </a:r>
            <a:r>
              <a:rPr lang="en-US" baseline="-25000" dirty="0">
                <a:latin typeface="Arial" panose="020B0604020202020204" pitchFamily="34" charset="0"/>
              </a:rPr>
              <a:t>CTL</a:t>
            </a: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Kill virally infected cells</a:t>
            </a:r>
          </a:p>
          <a:p>
            <a:pPr marL="285750" indent="-285750">
              <a:buFont typeface="Arial" panose="020B0604020202020204" pitchFamily="34" charset="0"/>
              <a:buChar char="•"/>
            </a:pPr>
            <a:r>
              <a:rPr lang="en-US" dirty="0">
                <a:latin typeface="Arial" panose="020B0604020202020204" pitchFamily="34" charset="0"/>
              </a:rPr>
              <a:t>Kill cancer cells</a:t>
            </a:r>
          </a:p>
        </p:txBody>
      </p:sp>
      <p:grpSp>
        <p:nvGrpSpPr>
          <p:cNvPr id="10" name="Group 9">
            <a:extLst>
              <a:ext uri="{FF2B5EF4-FFF2-40B4-BE49-F238E27FC236}">
                <a16:creationId xmlns:a16="http://schemas.microsoft.com/office/drawing/2014/main" id="{D9D0F52C-F2E1-9CEE-BDCB-5A4B5D345006}"/>
              </a:ext>
            </a:extLst>
          </p:cNvPr>
          <p:cNvGrpSpPr/>
          <p:nvPr/>
        </p:nvGrpSpPr>
        <p:grpSpPr>
          <a:xfrm>
            <a:off x="5812691" y="1334740"/>
            <a:ext cx="3439672" cy="819429"/>
            <a:chOff x="5041931" y="992601"/>
            <a:chExt cx="3439672" cy="819429"/>
          </a:xfrm>
        </p:grpSpPr>
        <p:sp>
          <p:nvSpPr>
            <p:cNvPr id="15" name="TextBox 14">
              <a:extLst>
                <a:ext uri="{FF2B5EF4-FFF2-40B4-BE49-F238E27FC236}">
                  <a16:creationId xmlns:a16="http://schemas.microsoft.com/office/drawing/2014/main" id="{F8AF81D7-ED52-500D-9A78-A385A8E5E188}"/>
                </a:ext>
              </a:extLst>
            </p:cNvPr>
            <p:cNvSpPr txBox="1"/>
            <p:nvPr/>
          </p:nvSpPr>
          <p:spPr>
            <a:xfrm>
              <a:off x="5041931" y="992601"/>
              <a:ext cx="465192" cy="400110"/>
            </a:xfrm>
            <a:prstGeom prst="rect">
              <a:avLst/>
            </a:prstGeom>
            <a:noFill/>
          </p:spPr>
          <p:txBody>
            <a:bodyPr wrap="none" rtlCol="0">
              <a:spAutoFit/>
            </a:bodyPr>
            <a:lstStyle/>
            <a:p>
              <a:r>
                <a:rPr lang="en-US" sz="2000" dirty="0">
                  <a:latin typeface="Arial" panose="020B0604020202020204" pitchFamily="34" charset="0"/>
                </a:rPr>
                <a:t>T</a:t>
              </a:r>
              <a:r>
                <a:rPr lang="en-US" sz="2000" baseline="-25000" dirty="0">
                  <a:latin typeface="Arial" panose="020B0604020202020204" pitchFamily="34" charset="0"/>
                </a:rPr>
                <a:t>C</a:t>
              </a:r>
            </a:p>
          </p:txBody>
        </p:sp>
        <p:cxnSp>
          <p:nvCxnSpPr>
            <p:cNvPr id="17" name="Straight Arrow Connector 16">
              <a:extLst>
                <a:ext uri="{FF2B5EF4-FFF2-40B4-BE49-F238E27FC236}">
                  <a16:creationId xmlns:a16="http://schemas.microsoft.com/office/drawing/2014/main" id="{E6FA8603-D388-554E-ABA4-491171BD58D4}"/>
                </a:ext>
              </a:extLst>
            </p:cNvPr>
            <p:cNvCxnSpPr>
              <a:cxnSpLocks/>
            </p:cNvCxnSpPr>
            <p:nvPr/>
          </p:nvCxnSpPr>
          <p:spPr>
            <a:xfrm>
              <a:off x="5466630" y="1201496"/>
              <a:ext cx="1449946" cy="0"/>
            </a:xfrm>
            <a:prstGeom prst="straightConnector1">
              <a:avLst/>
            </a:prstGeom>
            <a:ln w="28575">
              <a:tailEnd type="stealth"/>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36135210-EB32-AAA7-70AD-F7618998D2D5}"/>
                </a:ext>
              </a:extLst>
            </p:cNvPr>
            <p:cNvSpPr txBox="1"/>
            <p:nvPr/>
          </p:nvSpPr>
          <p:spPr>
            <a:xfrm>
              <a:off x="6997558" y="1025977"/>
              <a:ext cx="663964" cy="400110"/>
            </a:xfrm>
            <a:prstGeom prst="rect">
              <a:avLst/>
            </a:prstGeom>
            <a:noFill/>
          </p:spPr>
          <p:txBody>
            <a:bodyPr wrap="none" rtlCol="0">
              <a:spAutoFit/>
            </a:bodyPr>
            <a:lstStyle/>
            <a:p>
              <a:r>
                <a:rPr lang="en-US" sz="2000" dirty="0">
                  <a:latin typeface="Arial" panose="020B0604020202020204" pitchFamily="34" charset="0"/>
                </a:rPr>
                <a:t>T</a:t>
              </a:r>
              <a:r>
                <a:rPr lang="en-US" sz="2000" baseline="-25000" dirty="0">
                  <a:latin typeface="Arial" panose="020B0604020202020204" pitchFamily="34" charset="0"/>
                </a:rPr>
                <a:t>CTL</a:t>
              </a:r>
            </a:p>
          </p:txBody>
        </p:sp>
        <p:sp>
          <p:nvSpPr>
            <p:cNvPr id="19" name="Freeform: Shape 18">
              <a:extLst>
                <a:ext uri="{FF2B5EF4-FFF2-40B4-BE49-F238E27FC236}">
                  <a16:creationId xmlns:a16="http://schemas.microsoft.com/office/drawing/2014/main" id="{4CEE93B9-4E26-BDD9-1F62-4FAEB6234E55}"/>
                </a:ext>
              </a:extLst>
            </p:cNvPr>
            <p:cNvSpPr/>
            <p:nvPr/>
          </p:nvSpPr>
          <p:spPr>
            <a:xfrm>
              <a:off x="6034804" y="1201329"/>
              <a:ext cx="1013792" cy="350551"/>
            </a:xfrm>
            <a:custGeom>
              <a:avLst/>
              <a:gdLst>
                <a:gd name="connsiteX0" fmla="*/ 0 w 1013792"/>
                <a:gd name="connsiteY0" fmla="*/ 0 h 350551"/>
                <a:gd name="connsiteX1" fmla="*/ 432353 w 1013792"/>
                <a:gd name="connsiteY1" fmla="*/ 109331 h 350551"/>
                <a:gd name="connsiteX2" fmla="*/ 765313 w 1013792"/>
                <a:gd name="connsiteY2" fmla="*/ 263387 h 350551"/>
                <a:gd name="connsiteX3" fmla="*/ 969066 w 1013792"/>
                <a:gd name="connsiteY3" fmla="*/ 342900 h 350551"/>
                <a:gd name="connsiteX4" fmla="*/ 1013792 w 1013792"/>
                <a:gd name="connsiteY4" fmla="*/ 342900 h 350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792" h="350551">
                  <a:moveTo>
                    <a:pt x="0" y="0"/>
                  </a:moveTo>
                  <a:cubicBezTo>
                    <a:pt x="152400" y="32716"/>
                    <a:pt x="304801" y="65433"/>
                    <a:pt x="432353" y="109331"/>
                  </a:cubicBezTo>
                  <a:cubicBezTo>
                    <a:pt x="559905" y="153229"/>
                    <a:pt x="675861" y="224459"/>
                    <a:pt x="765313" y="263387"/>
                  </a:cubicBezTo>
                  <a:cubicBezTo>
                    <a:pt x="854765" y="302315"/>
                    <a:pt x="927653" y="329648"/>
                    <a:pt x="969066" y="342900"/>
                  </a:cubicBezTo>
                  <a:cubicBezTo>
                    <a:pt x="1010479" y="356152"/>
                    <a:pt x="1012135" y="349526"/>
                    <a:pt x="1013792" y="342900"/>
                  </a:cubicBezTo>
                </a:path>
              </a:pathLst>
            </a:custGeom>
            <a:noFill/>
            <a:ln w="28575">
              <a:tailEnd type="stealt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0" name="TextBox 19">
              <a:extLst>
                <a:ext uri="{FF2B5EF4-FFF2-40B4-BE49-F238E27FC236}">
                  <a16:creationId xmlns:a16="http://schemas.microsoft.com/office/drawing/2014/main" id="{A4CF1A63-A1A8-C33C-7F0D-30D7F815DB8E}"/>
                </a:ext>
              </a:extLst>
            </p:cNvPr>
            <p:cNvSpPr txBox="1"/>
            <p:nvPr/>
          </p:nvSpPr>
          <p:spPr>
            <a:xfrm>
              <a:off x="7043389" y="1411920"/>
              <a:ext cx="1438214" cy="400110"/>
            </a:xfrm>
            <a:prstGeom prst="rect">
              <a:avLst/>
            </a:prstGeom>
            <a:noFill/>
          </p:spPr>
          <p:txBody>
            <a:bodyPr wrap="none" rtlCol="0">
              <a:spAutoFit/>
            </a:bodyPr>
            <a:lstStyle/>
            <a:p>
              <a:r>
                <a:rPr lang="en-US" sz="2000" dirty="0">
                  <a:latin typeface="Arial" panose="020B0604020202020204" pitchFamily="34" charset="0"/>
                </a:rPr>
                <a:t>T</a:t>
              </a:r>
              <a:r>
                <a:rPr lang="en-US" sz="2000" baseline="-25000" dirty="0">
                  <a:latin typeface="Arial" panose="020B0604020202020204" pitchFamily="34" charset="0"/>
                </a:rPr>
                <a:t>C </a:t>
              </a:r>
              <a:r>
                <a:rPr lang="en-US" sz="2000" dirty="0">
                  <a:latin typeface="Arial" panose="020B0604020202020204" pitchFamily="34" charset="0"/>
                </a:rPr>
                <a:t>Memory</a:t>
              </a:r>
            </a:p>
          </p:txBody>
        </p:sp>
      </p:grpSp>
      <p:sp>
        <p:nvSpPr>
          <p:cNvPr id="16" name="TextBox 15">
            <a:extLst>
              <a:ext uri="{FF2B5EF4-FFF2-40B4-BE49-F238E27FC236}">
                <a16:creationId xmlns:a16="http://schemas.microsoft.com/office/drawing/2014/main" id="{D55F886B-A869-876C-690D-41F4D8722E45}"/>
              </a:ext>
            </a:extLst>
          </p:cNvPr>
          <p:cNvSpPr txBox="1"/>
          <p:nvPr/>
        </p:nvSpPr>
        <p:spPr>
          <a:xfrm>
            <a:off x="4167372" y="-13319"/>
            <a:ext cx="5392737" cy="523220"/>
          </a:xfrm>
          <a:prstGeom prst="rect">
            <a:avLst/>
          </a:prstGeom>
          <a:noFill/>
        </p:spPr>
        <p:txBody>
          <a:bodyPr wrap="square">
            <a:spAutoFit/>
          </a:bodyPr>
          <a:lstStyle/>
          <a:p>
            <a:r>
              <a:rPr lang="en-US" sz="2800" dirty="0">
                <a:latin typeface="Arial" panose="020B0604020202020204" pitchFamily="34" charset="0"/>
              </a:rPr>
              <a:t>Cell Based Immunology</a:t>
            </a:r>
          </a:p>
        </p:txBody>
      </p:sp>
      <p:sp>
        <p:nvSpPr>
          <p:cNvPr id="2" name="Date Placeholder 1">
            <a:extLst>
              <a:ext uri="{FF2B5EF4-FFF2-40B4-BE49-F238E27FC236}">
                <a16:creationId xmlns:a16="http://schemas.microsoft.com/office/drawing/2014/main" id="{8D45447D-3B07-FEA2-79FD-88E22227EF8C}"/>
              </a:ext>
            </a:extLst>
          </p:cNvPr>
          <p:cNvSpPr>
            <a:spLocks noGrp="1"/>
          </p:cNvSpPr>
          <p:nvPr>
            <p:ph type="dt" sz="half" idx="10"/>
          </p:nvPr>
        </p:nvSpPr>
        <p:spPr/>
        <p:txBody>
          <a:bodyPr/>
          <a:lstStyle/>
          <a:p>
            <a:fld id="{7F411C29-AA11-4664-90DC-5C2A47CB4FB0}" type="datetime1">
              <a:rPr lang="en-US" smtClean="0"/>
              <a:t>9/2/2023</a:t>
            </a:fld>
            <a:endParaRPr lang="en-US"/>
          </a:p>
        </p:txBody>
      </p:sp>
      <p:sp>
        <p:nvSpPr>
          <p:cNvPr id="4" name="Footer Placeholder 3">
            <a:extLst>
              <a:ext uri="{FF2B5EF4-FFF2-40B4-BE49-F238E27FC236}">
                <a16:creationId xmlns:a16="http://schemas.microsoft.com/office/drawing/2014/main" id="{8E5CE714-C8DA-50D6-2230-6E3A5F81BF74}"/>
              </a:ext>
            </a:extLst>
          </p:cNvPr>
          <p:cNvSpPr>
            <a:spLocks noGrp="1"/>
          </p:cNvSpPr>
          <p:nvPr>
            <p:ph type="ftr" sz="quarter" idx="11"/>
          </p:nvPr>
        </p:nvSpPr>
        <p:spPr/>
        <p:txBody>
          <a:bodyPr/>
          <a:lstStyle/>
          <a:p>
            <a:r>
              <a:rPr lang="en-US"/>
              <a:t>D &amp; D - Lecture 4 - Fall 2023</a:t>
            </a:r>
          </a:p>
        </p:txBody>
      </p:sp>
      <p:sp>
        <p:nvSpPr>
          <p:cNvPr id="6" name="Slide Number Placeholder 5">
            <a:extLst>
              <a:ext uri="{FF2B5EF4-FFF2-40B4-BE49-F238E27FC236}">
                <a16:creationId xmlns:a16="http://schemas.microsoft.com/office/drawing/2014/main" id="{CA3B8543-B3A5-CB8F-AAA9-7FD1489154E1}"/>
              </a:ext>
            </a:extLst>
          </p:cNvPr>
          <p:cNvSpPr>
            <a:spLocks noGrp="1"/>
          </p:cNvSpPr>
          <p:nvPr>
            <p:ph type="sldNum" sz="quarter" idx="12"/>
          </p:nvPr>
        </p:nvSpPr>
        <p:spPr/>
        <p:txBody>
          <a:bodyPr/>
          <a:lstStyle/>
          <a:p>
            <a:fld id="{DC3BB032-4020-48F4-953B-341806DC4A2B}" type="slidenum">
              <a:rPr lang="en-US" smtClean="0"/>
              <a:t>10</a:t>
            </a:fld>
            <a:endParaRPr lang="en-US"/>
          </a:p>
        </p:txBody>
      </p:sp>
    </p:spTree>
    <p:extLst>
      <p:ext uri="{BB962C8B-B14F-4D97-AF65-F5344CB8AC3E}">
        <p14:creationId xmlns:p14="http://schemas.microsoft.com/office/powerpoint/2010/main" val="3327238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49F9D47-457F-A328-3D25-33381DE3A382}"/>
              </a:ext>
            </a:extLst>
          </p:cNvPr>
          <p:cNvGrpSpPr/>
          <p:nvPr/>
        </p:nvGrpSpPr>
        <p:grpSpPr>
          <a:xfrm>
            <a:off x="347623" y="700767"/>
            <a:ext cx="4652583" cy="5843982"/>
            <a:chOff x="4244979" y="213360"/>
            <a:chExt cx="5016525" cy="6301120"/>
          </a:xfrm>
        </p:grpSpPr>
        <p:pic>
          <p:nvPicPr>
            <p:cNvPr id="2" name="Picture 1"/>
            <p:cNvPicPr>
              <a:picLocks noChangeAspect="1"/>
            </p:cNvPicPr>
            <p:nvPr/>
          </p:nvPicPr>
          <p:blipFill rotWithShape="1">
            <a:blip r:embed="rId3" r:link="rId4">
              <a:extLst>
                <a:ext uri="{28A0092B-C50C-407E-A947-70E740481C1C}">
                  <a14:useLocalDpi xmlns:a14="http://schemas.microsoft.com/office/drawing/2010/main" val="0"/>
                </a:ext>
              </a:extLst>
            </a:blip>
            <a:srcRect l="1775" r="12414" b="4709"/>
            <a:stretch>
              <a:fillRect/>
            </a:stretch>
          </p:blipFill>
          <p:spPr>
            <a:xfrm>
              <a:off x="4244979" y="213360"/>
              <a:ext cx="5016525" cy="6273704"/>
            </a:xfrm>
            <a:prstGeom prst="rect">
              <a:avLst/>
            </a:prstGeom>
          </p:spPr>
        </p:pic>
        <p:sp>
          <p:nvSpPr>
            <p:cNvPr id="7" name="TextBox 3"/>
            <p:cNvSpPr txBox="1">
              <a:spLocks noChangeArrowheads="1"/>
            </p:cNvSpPr>
            <p:nvPr/>
          </p:nvSpPr>
          <p:spPr bwMode="auto">
            <a:xfrm>
              <a:off x="6831956" y="771753"/>
              <a:ext cx="822716" cy="26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000000"/>
                  </a:solidFill>
                  <a:latin typeface="Arial" panose="020B0604020202020204" pitchFamily="34" charset="0"/>
                </a:rPr>
                <a:t>Antigen</a:t>
              </a:r>
            </a:p>
          </p:txBody>
        </p:sp>
        <p:sp>
          <p:nvSpPr>
            <p:cNvPr id="11" name="TextBox 12"/>
            <p:cNvSpPr txBox="1">
              <a:spLocks noChangeArrowheads="1"/>
            </p:cNvSpPr>
            <p:nvPr/>
          </p:nvSpPr>
          <p:spPr bwMode="auto">
            <a:xfrm>
              <a:off x="6358881" y="2224316"/>
              <a:ext cx="947161" cy="44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600" b="1" dirty="0">
                  <a:solidFill>
                    <a:srgbClr val="000000"/>
                  </a:solidFill>
                  <a:latin typeface="Arial" panose="020B0604020202020204" pitchFamily="34" charset="0"/>
                </a:rPr>
                <a:t>Peptide</a:t>
              </a:r>
            </a:p>
            <a:p>
              <a:pPr eaLnBrk="0" hangingPunct="0">
                <a:lnSpc>
                  <a:spcPts val="1600"/>
                </a:lnSpc>
              </a:pPr>
              <a:r>
                <a:rPr lang="en-US" sz="1600" b="1" dirty="0">
                  <a:solidFill>
                    <a:srgbClr val="000000"/>
                  </a:solidFill>
                  <a:latin typeface="Arial" panose="020B0604020202020204" pitchFamily="34" charset="0"/>
                </a:rPr>
                <a:t>fragment</a:t>
              </a:r>
            </a:p>
          </p:txBody>
        </p:sp>
        <p:sp>
          <p:nvSpPr>
            <p:cNvPr id="12" name="TextBox 14"/>
            <p:cNvSpPr txBox="1">
              <a:spLocks noChangeArrowheads="1"/>
            </p:cNvSpPr>
            <p:nvPr/>
          </p:nvSpPr>
          <p:spPr bwMode="auto">
            <a:xfrm>
              <a:off x="4320531" y="3316515"/>
              <a:ext cx="1128642" cy="26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000000"/>
                  </a:solidFill>
                  <a:latin typeface="Arial" panose="020B0604020202020204" pitchFamily="34" charset="0"/>
                </a:rPr>
                <a:t>Endosome</a:t>
              </a:r>
            </a:p>
          </p:txBody>
        </p:sp>
        <p:sp>
          <p:nvSpPr>
            <p:cNvPr id="13" name="TextBox 15"/>
            <p:cNvSpPr txBox="1">
              <a:spLocks noChangeArrowheads="1"/>
            </p:cNvSpPr>
            <p:nvPr/>
          </p:nvSpPr>
          <p:spPr bwMode="auto">
            <a:xfrm>
              <a:off x="5652443" y="3108553"/>
              <a:ext cx="1896051" cy="666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lnSpc>
                  <a:spcPts val="1600"/>
                </a:lnSpc>
              </a:pPr>
              <a:r>
                <a:rPr lang="en-US" sz="1600" b="1" dirty="0">
                  <a:solidFill>
                    <a:srgbClr val="000000"/>
                  </a:solidFill>
                  <a:latin typeface="Arial" panose="020B0604020202020204" pitchFamily="34" charset="0"/>
                </a:rPr>
                <a:t>Major</a:t>
              </a:r>
            </a:p>
            <a:p>
              <a:pPr eaLnBrk="0" hangingPunct="0">
                <a:lnSpc>
                  <a:spcPts val="1600"/>
                </a:lnSpc>
              </a:pPr>
              <a:r>
                <a:rPr lang="en-US" sz="1600" b="1" dirty="0">
                  <a:solidFill>
                    <a:srgbClr val="000000"/>
                  </a:solidFill>
                  <a:latin typeface="Arial" panose="020B0604020202020204" pitchFamily="34" charset="0"/>
                </a:rPr>
                <a:t>histocompatibility</a:t>
              </a:r>
            </a:p>
            <a:p>
              <a:pPr eaLnBrk="0" hangingPunct="0">
                <a:lnSpc>
                  <a:spcPts val="1600"/>
                </a:lnSpc>
              </a:pPr>
              <a:r>
                <a:rPr lang="en-US" sz="1600" b="1" dirty="0">
                  <a:solidFill>
                    <a:srgbClr val="000000"/>
                  </a:solidFill>
                  <a:latin typeface="Arial" panose="020B0604020202020204" pitchFamily="34" charset="0"/>
                </a:rPr>
                <a:t>(MHC) protein</a:t>
              </a:r>
            </a:p>
          </p:txBody>
        </p:sp>
        <p:sp>
          <p:nvSpPr>
            <p:cNvPr id="16" name="TextBox 25"/>
            <p:cNvSpPr txBox="1">
              <a:spLocks noChangeArrowheads="1"/>
            </p:cNvSpPr>
            <p:nvPr/>
          </p:nvSpPr>
          <p:spPr bwMode="auto">
            <a:xfrm>
              <a:off x="4320530" y="5078640"/>
              <a:ext cx="1391359" cy="26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000000"/>
                  </a:solidFill>
                  <a:latin typeface="Arial" panose="020B0604020202020204" pitchFamily="34" charset="0"/>
                </a:rPr>
                <a:t>Dendritic cell</a:t>
              </a:r>
            </a:p>
          </p:txBody>
        </p:sp>
        <p:sp>
          <p:nvSpPr>
            <p:cNvPr id="17" name="TextBox 26"/>
            <p:cNvSpPr txBox="1">
              <a:spLocks noChangeArrowheads="1"/>
            </p:cNvSpPr>
            <p:nvPr/>
          </p:nvSpPr>
          <p:spPr bwMode="auto">
            <a:xfrm>
              <a:off x="6358880" y="5664428"/>
              <a:ext cx="1315310" cy="26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000000"/>
                  </a:solidFill>
                  <a:latin typeface="Arial" panose="020B0604020202020204" pitchFamily="34" charset="0"/>
                </a:rPr>
                <a:t>MHC protein</a:t>
              </a:r>
            </a:p>
          </p:txBody>
        </p:sp>
        <p:sp>
          <p:nvSpPr>
            <p:cNvPr id="19" name="TextBox 28"/>
            <p:cNvSpPr txBox="1">
              <a:spLocks noChangeArrowheads="1"/>
            </p:cNvSpPr>
            <p:nvPr/>
          </p:nvSpPr>
          <p:spPr bwMode="auto">
            <a:xfrm>
              <a:off x="6358881" y="5983516"/>
              <a:ext cx="947161" cy="53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sz="1600" b="1" dirty="0">
                  <a:solidFill>
                    <a:srgbClr val="000000"/>
                  </a:solidFill>
                  <a:latin typeface="Arial" panose="020B0604020202020204" pitchFamily="34" charset="0"/>
                </a:rPr>
                <a:t>Peptide</a:t>
              </a:r>
            </a:p>
            <a:p>
              <a:pPr eaLnBrk="0" hangingPunct="0"/>
              <a:r>
                <a:rPr lang="en-US" sz="1600" b="1" dirty="0">
                  <a:solidFill>
                    <a:srgbClr val="000000"/>
                  </a:solidFill>
                  <a:latin typeface="Arial" panose="020B0604020202020204" pitchFamily="34" charset="0"/>
                </a:rPr>
                <a:t>fragment</a:t>
              </a:r>
            </a:p>
          </p:txBody>
        </p:sp>
        <p:sp>
          <p:nvSpPr>
            <p:cNvPr id="20" name="Freeform 19"/>
            <p:cNvSpPr/>
            <p:nvPr/>
          </p:nvSpPr>
          <p:spPr>
            <a:xfrm>
              <a:off x="5971707" y="6078614"/>
              <a:ext cx="321538" cy="38100"/>
            </a:xfrm>
            <a:custGeom>
              <a:avLst/>
              <a:gdLst>
                <a:gd name="connsiteX0" fmla="*/ 9525 w 321538"/>
                <a:gd name="connsiteY0" fmla="*/ 12661 h 38100"/>
                <a:gd name="connsiteX1" fmla="*/ 312013 w 321538"/>
                <a:gd name="connsiteY1" fmla="*/ 9525 h 38100"/>
              </a:gdLst>
              <a:ahLst/>
              <a:cxnLst>
                <a:cxn ang="0">
                  <a:pos x="connsiteX0" y="connsiteY0"/>
                </a:cxn>
                <a:cxn ang="1">
                  <a:pos x="connsiteX1" y="connsiteY1"/>
                </a:cxn>
              </a:cxnLst>
              <a:rect l="l" t="t" r="r" b="b"/>
              <a:pathLst>
                <a:path w="321538" h="38100">
                  <a:moveTo>
                    <a:pt x="9525" y="12661"/>
                  </a:moveTo>
                  <a:lnTo>
                    <a:pt x="312013"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000" b="1" dirty="0">
                <a:solidFill>
                  <a:srgbClr val="000000"/>
                </a:solidFill>
                <a:latin typeface="Arial" panose="020B0604020202020204" pitchFamily="34" charset="0"/>
              </a:endParaRPr>
            </a:p>
          </p:txBody>
        </p:sp>
        <p:sp>
          <p:nvSpPr>
            <p:cNvPr id="21" name="Freeform 3"/>
            <p:cNvSpPr/>
            <p:nvPr/>
          </p:nvSpPr>
          <p:spPr>
            <a:xfrm>
              <a:off x="4748772" y="3012504"/>
              <a:ext cx="119980" cy="270002"/>
            </a:xfrm>
            <a:custGeom>
              <a:avLst/>
              <a:gdLst>
                <a:gd name="connsiteX0" fmla="*/ 9525 w 119980"/>
                <a:gd name="connsiteY0" fmla="*/ 260476 h 270002"/>
                <a:gd name="connsiteX1" fmla="*/ 110455 w 119980"/>
                <a:gd name="connsiteY1" fmla="*/ 9525 h 270002"/>
              </a:gdLst>
              <a:ahLst/>
              <a:cxnLst>
                <a:cxn ang="0">
                  <a:pos x="connsiteX0" y="connsiteY0"/>
                </a:cxn>
                <a:cxn ang="1">
                  <a:pos x="connsiteX1" y="connsiteY1"/>
                </a:cxn>
              </a:cxnLst>
              <a:rect l="l" t="t" r="r" b="b"/>
              <a:pathLst>
                <a:path w="119980" h="270002">
                  <a:moveTo>
                    <a:pt x="9525" y="260476"/>
                  </a:moveTo>
                  <a:lnTo>
                    <a:pt x="110455"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000" b="1" dirty="0">
                <a:solidFill>
                  <a:srgbClr val="000000"/>
                </a:solidFill>
                <a:latin typeface="Arial" panose="020B0604020202020204" pitchFamily="34" charset="0"/>
              </a:endParaRPr>
            </a:p>
          </p:txBody>
        </p:sp>
        <p:sp>
          <p:nvSpPr>
            <p:cNvPr id="22" name="Freeform 3"/>
            <p:cNvSpPr/>
            <p:nvPr/>
          </p:nvSpPr>
          <p:spPr>
            <a:xfrm>
              <a:off x="5603421" y="2765197"/>
              <a:ext cx="747191" cy="445376"/>
            </a:xfrm>
            <a:custGeom>
              <a:avLst/>
              <a:gdLst>
                <a:gd name="connsiteX0" fmla="*/ 9525 w 747191"/>
                <a:gd name="connsiteY0" fmla="*/ 9525 h 445376"/>
                <a:gd name="connsiteX1" fmla="*/ 737666 w 747191"/>
                <a:gd name="connsiteY1" fmla="*/ 435851 h 445376"/>
              </a:gdLst>
              <a:ahLst/>
              <a:cxnLst>
                <a:cxn ang="0">
                  <a:pos x="connsiteX0" y="connsiteY0"/>
                </a:cxn>
                <a:cxn ang="1">
                  <a:pos x="connsiteX1" y="connsiteY1"/>
                </a:cxn>
              </a:cxnLst>
              <a:rect l="l" t="t" r="r" b="b"/>
              <a:pathLst>
                <a:path w="747191" h="445376">
                  <a:moveTo>
                    <a:pt x="9525" y="9525"/>
                  </a:moveTo>
                  <a:lnTo>
                    <a:pt x="737666" y="435851"/>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000" b="1" dirty="0">
                <a:solidFill>
                  <a:srgbClr val="000000"/>
                </a:solidFill>
                <a:latin typeface="Arial" panose="020B0604020202020204" pitchFamily="34" charset="0"/>
              </a:endParaRPr>
            </a:p>
          </p:txBody>
        </p:sp>
        <p:sp>
          <p:nvSpPr>
            <p:cNvPr id="24" name="Freeform 3"/>
            <p:cNvSpPr/>
            <p:nvPr/>
          </p:nvSpPr>
          <p:spPr>
            <a:xfrm>
              <a:off x="5885475" y="5756618"/>
              <a:ext cx="407771" cy="86702"/>
            </a:xfrm>
            <a:custGeom>
              <a:avLst/>
              <a:gdLst>
                <a:gd name="connsiteX0" fmla="*/ 9525 w 407771"/>
                <a:gd name="connsiteY0" fmla="*/ 77177 h 86702"/>
                <a:gd name="connsiteX1" fmla="*/ 398246 w 407771"/>
                <a:gd name="connsiteY1" fmla="*/ 9525 h 86702"/>
              </a:gdLst>
              <a:ahLst/>
              <a:cxnLst>
                <a:cxn ang="0">
                  <a:pos x="connsiteX0" y="connsiteY0"/>
                </a:cxn>
                <a:cxn ang="1">
                  <a:pos x="connsiteX1" y="connsiteY1"/>
                </a:cxn>
              </a:cxnLst>
              <a:rect l="l" t="t" r="r" b="b"/>
              <a:pathLst>
                <a:path w="407771" h="86702">
                  <a:moveTo>
                    <a:pt x="9525" y="77177"/>
                  </a:moveTo>
                  <a:lnTo>
                    <a:pt x="398246"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000" b="1" dirty="0">
                <a:solidFill>
                  <a:srgbClr val="000000"/>
                </a:solidFill>
                <a:latin typeface="Arial" panose="020B0604020202020204" pitchFamily="34" charset="0"/>
              </a:endParaRPr>
            </a:p>
          </p:txBody>
        </p:sp>
      </p:grpSp>
      <p:sp>
        <p:nvSpPr>
          <p:cNvPr id="6" name="Title 5"/>
          <p:cNvSpPr>
            <a:spLocks noGrp="1"/>
          </p:cNvSpPr>
          <p:nvPr>
            <p:ph type="title" idx="4294967295"/>
          </p:nvPr>
        </p:nvSpPr>
        <p:spPr>
          <a:xfrm>
            <a:off x="1" y="1588"/>
            <a:ext cx="12192000" cy="642937"/>
          </a:xfrm>
        </p:spPr>
        <p:txBody>
          <a:bodyPr>
            <a:noAutofit/>
          </a:bodyPr>
          <a:lstStyle/>
          <a:p>
            <a:pPr algn="ctr">
              <a:lnSpc>
                <a:spcPct val="100000"/>
              </a:lnSpc>
              <a:spcBef>
                <a:spcPts val="1100"/>
              </a:spcBef>
              <a:spcAft>
                <a:spcPts val="400"/>
              </a:spcAft>
              <a:defRPr/>
            </a:pPr>
            <a:r>
              <a:rPr lang="en-US" altLang="en-US" sz="2600" dirty="0"/>
              <a:t>Dendritic cells acquire antigen from viruses and cancerous cells, activating T-cells</a:t>
            </a:r>
          </a:p>
        </p:txBody>
      </p:sp>
      <p:sp>
        <p:nvSpPr>
          <p:cNvPr id="8" name="TextBox 4"/>
          <p:cNvSpPr txBox="1">
            <a:spLocks noChangeArrowheads="1"/>
          </p:cNvSpPr>
          <p:nvPr/>
        </p:nvSpPr>
        <p:spPr bwMode="auto">
          <a:xfrm>
            <a:off x="3585378" y="1231031"/>
            <a:ext cx="39584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dirty="0">
                <a:solidFill>
                  <a:srgbClr val="000000"/>
                </a:solidFill>
                <a:latin typeface="Arial" panose="020B0604020202020204" pitchFamily="34" charset="0"/>
              </a:rPr>
              <a:t>1. Dendritic cell ingests antigen via </a:t>
            </a:r>
            <a:r>
              <a:rPr lang="en-US" b="1" i="1" dirty="0">
                <a:solidFill>
                  <a:srgbClr val="000000"/>
                </a:solidFill>
                <a:latin typeface="Arial" panose="020B0604020202020204" pitchFamily="34" charset="0"/>
              </a:rPr>
              <a:t>phagocytosis</a:t>
            </a:r>
            <a:r>
              <a:rPr lang="en-US" dirty="0">
                <a:solidFill>
                  <a:srgbClr val="000000"/>
                </a:solidFill>
                <a:latin typeface="Arial" panose="020B0604020202020204" pitchFamily="34" charset="0"/>
              </a:rPr>
              <a:t> (intact virus, cell debris from cancer cell).</a:t>
            </a:r>
          </a:p>
        </p:txBody>
      </p:sp>
      <p:sp>
        <p:nvSpPr>
          <p:cNvPr id="9" name="TextBox 7"/>
          <p:cNvSpPr txBox="1">
            <a:spLocks noChangeArrowheads="1"/>
          </p:cNvSpPr>
          <p:nvPr/>
        </p:nvSpPr>
        <p:spPr bwMode="auto">
          <a:xfrm>
            <a:off x="3439547" y="2583057"/>
            <a:ext cx="352119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dirty="0">
                <a:solidFill>
                  <a:srgbClr val="000000"/>
                </a:solidFill>
                <a:latin typeface="Arial" panose="020B0604020202020204" pitchFamily="34" charset="0"/>
              </a:rPr>
              <a:t>2. Enzymes break antigen proteins into peptide fragments.</a:t>
            </a:r>
          </a:p>
        </p:txBody>
      </p:sp>
      <p:sp>
        <p:nvSpPr>
          <p:cNvPr id="14" name="TextBox 18"/>
          <p:cNvSpPr txBox="1">
            <a:spLocks noChangeArrowheads="1"/>
          </p:cNvSpPr>
          <p:nvPr/>
        </p:nvSpPr>
        <p:spPr bwMode="auto">
          <a:xfrm>
            <a:off x="3480511" y="3730311"/>
            <a:ext cx="395842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dirty="0">
                <a:solidFill>
                  <a:srgbClr val="000000"/>
                </a:solidFill>
                <a:latin typeface="Arial" panose="020B0604020202020204" pitchFamily="34" charset="0"/>
              </a:rPr>
              <a:t>3. Peptide fragments are loaded onto both class I and class II MHC proteins in endosomes.</a:t>
            </a:r>
          </a:p>
        </p:txBody>
      </p:sp>
      <p:sp>
        <p:nvSpPr>
          <p:cNvPr id="15" name="TextBox 22"/>
          <p:cNvSpPr txBox="1">
            <a:spLocks noChangeArrowheads="1"/>
          </p:cNvSpPr>
          <p:nvPr/>
        </p:nvSpPr>
        <p:spPr bwMode="auto">
          <a:xfrm>
            <a:off x="3655253" y="5006802"/>
            <a:ext cx="3860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dirty="0">
                <a:solidFill>
                  <a:srgbClr val="000000"/>
                </a:solidFill>
                <a:latin typeface="Arial" panose="020B0604020202020204" pitchFamily="34" charset="0"/>
              </a:rPr>
              <a:t>4. MHC I &amp; II –peptide complex is transported to cell surface.</a:t>
            </a:r>
          </a:p>
        </p:txBody>
      </p:sp>
      <p:sp>
        <p:nvSpPr>
          <p:cNvPr id="18" name="TextBox 27"/>
          <p:cNvSpPr txBox="1">
            <a:spLocks noChangeArrowheads="1"/>
          </p:cNvSpPr>
          <p:nvPr/>
        </p:nvSpPr>
        <p:spPr bwMode="auto">
          <a:xfrm>
            <a:off x="3613846" y="5865920"/>
            <a:ext cx="512375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fr-FR" dirty="0">
                <a:solidFill>
                  <a:srgbClr val="000000"/>
                </a:solidFill>
                <a:latin typeface="Arial" panose="020B0604020202020204" pitchFamily="34" charset="0"/>
              </a:rPr>
              <a:t>5. MHC </a:t>
            </a:r>
            <a:r>
              <a:rPr lang="fr-FR" dirty="0" err="1">
                <a:solidFill>
                  <a:srgbClr val="000000"/>
                </a:solidFill>
                <a:latin typeface="Arial" panose="020B0604020202020204" pitchFamily="34" charset="0"/>
              </a:rPr>
              <a:t>protein</a:t>
            </a:r>
            <a:r>
              <a:rPr lang="fr-FR" dirty="0">
                <a:solidFill>
                  <a:srgbClr val="000000"/>
                </a:solidFill>
                <a:latin typeface="Arial" panose="020B0604020202020204" pitchFamily="34" charset="0"/>
              </a:rPr>
              <a:t> </a:t>
            </a:r>
            <a:r>
              <a:rPr lang="fr-FR" dirty="0" err="1">
                <a:solidFill>
                  <a:srgbClr val="000000"/>
                </a:solidFill>
                <a:latin typeface="Arial" panose="020B0604020202020204" pitchFamily="34" charset="0"/>
              </a:rPr>
              <a:t>presents</a:t>
            </a:r>
            <a:r>
              <a:rPr lang="fr-FR" dirty="0">
                <a:solidFill>
                  <a:srgbClr val="000000"/>
                </a:solidFill>
                <a:latin typeface="Arial" panose="020B0604020202020204" pitchFamily="34" charset="0"/>
              </a:rPr>
              <a:t> peptide fragment on </a:t>
            </a:r>
            <a:r>
              <a:rPr lang="fr-FR" dirty="0" err="1">
                <a:solidFill>
                  <a:srgbClr val="000000"/>
                </a:solidFill>
                <a:latin typeface="Arial" panose="020B0604020202020204" pitchFamily="34" charset="0"/>
              </a:rPr>
              <a:t>cell</a:t>
            </a:r>
            <a:endParaRPr lang="fr-FR" dirty="0">
              <a:solidFill>
                <a:srgbClr val="000000"/>
              </a:solidFill>
              <a:latin typeface="Arial" panose="020B0604020202020204" pitchFamily="34" charset="0"/>
            </a:endParaRPr>
          </a:p>
          <a:p>
            <a:pPr eaLnBrk="0" hangingPunct="0"/>
            <a:r>
              <a:rPr lang="fr-FR" dirty="0">
                <a:solidFill>
                  <a:srgbClr val="000000"/>
                </a:solidFill>
                <a:latin typeface="Arial" panose="020B0604020202020204" pitchFamily="34" charset="0"/>
              </a:rPr>
              <a:t>surface.</a:t>
            </a:r>
            <a:endParaRPr lang="en-US" dirty="0">
              <a:solidFill>
                <a:srgbClr val="000000"/>
              </a:solidFill>
              <a:latin typeface="Arial" panose="020B0604020202020204" pitchFamily="34" charset="0"/>
            </a:endParaRPr>
          </a:p>
        </p:txBody>
      </p:sp>
      <p:sp>
        <p:nvSpPr>
          <p:cNvPr id="23" name="Freeform 3"/>
          <p:cNvSpPr/>
          <p:nvPr/>
        </p:nvSpPr>
        <p:spPr>
          <a:xfrm>
            <a:off x="1631683" y="2655298"/>
            <a:ext cx="685190" cy="267157"/>
          </a:xfrm>
          <a:custGeom>
            <a:avLst/>
            <a:gdLst>
              <a:gd name="connsiteX0" fmla="*/ 9525 w 685190"/>
              <a:gd name="connsiteY0" fmla="*/ 257632 h 267157"/>
              <a:gd name="connsiteX1" fmla="*/ 675665 w 685190"/>
              <a:gd name="connsiteY1" fmla="*/ 9525 h 267157"/>
            </a:gdLst>
            <a:ahLst/>
            <a:cxnLst>
              <a:cxn ang="0">
                <a:pos x="connsiteX0" y="connsiteY0"/>
              </a:cxn>
              <a:cxn ang="1">
                <a:pos x="connsiteX1" y="connsiteY1"/>
              </a:cxn>
            </a:cxnLst>
            <a:rect l="l" t="t" r="r" b="b"/>
            <a:pathLst>
              <a:path w="685190" h="267157">
                <a:moveTo>
                  <a:pt x="9525" y="257632"/>
                </a:moveTo>
                <a:lnTo>
                  <a:pt x="675665" y="9525"/>
                </a:lnTo>
              </a:path>
            </a:pathLst>
          </a:custGeom>
          <a:ln w="12700">
            <a:solidFill>
              <a:srgbClr val="5A5758">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eaLnBrk="0" hangingPunct="0"/>
            <a:endParaRPr lang="zh-CN" altLang="en-US" sz="2000" b="1" dirty="0">
              <a:solidFill>
                <a:srgbClr val="000000"/>
              </a:solidFill>
              <a:latin typeface="Arial" panose="020B0604020202020204" pitchFamily="34" charset="0"/>
            </a:endParaRPr>
          </a:p>
        </p:txBody>
      </p:sp>
      <p:sp>
        <p:nvSpPr>
          <p:cNvPr id="3" name="Date Placeholder 2">
            <a:extLst>
              <a:ext uri="{FF2B5EF4-FFF2-40B4-BE49-F238E27FC236}">
                <a16:creationId xmlns:a16="http://schemas.microsoft.com/office/drawing/2014/main" id="{EAB99876-962A-DE74-835D-5AE93A8E579F}"/>
              </a:ext>
            </a:extLst>
          </p:cNvPr>
          <p:cNvSpPr>
            <a:spLocks noGrp="1"/>
          </p:cNvSpPr>
          <p:nvPr>
            <p:ph type="dt" sz="half" idx="10"/>
          </p:nvPr>
        </p:nvSpPr>
        <p:spPr/>
        <p:txBody>
          <a:bodyPr/>
          <a:lstStyle/>
          <a:p>
            <a:fld id="{3163AC62-A737-421C-BB65-E7E4A7082E72}" type="datetime1">
              <a:rPr lang="en-US" smtClean="0"/>
              <a:t>9/2/2023</a:t>
            </a:fld>
            <a:endParaRPr lang="en-US"/>
          </a:p>
        </p:txBody>
      </p:sp>
      <p:sp>
        <p:nvSpPr>
          <p:cNvPr id="10" name="Footer Placeholder 9">
            <a:extLst>
              <a:ext uri="{FF2B5EF4-FFF2-40B4-BE49-F238E27FC236}">
                <a16:creationId xmlns:a16="http://schemas.microsoft.com/office/drawing/2014/main" id="{5B72B8DB-0678-3049-9CD2-C715AB021CFA}"/>
              </a:ext>
            </a:extLst>
          </p:cNvPr>
          <p:cNvSpPr>
            <a:spLocks noGrp="1"/>
          </p:cNvSpPr>
          <p:nvPr>
            <p:ph type="ftr" sz="quarter" idx="11"/>
          </p:nvPr>
        </p:nvSpPr>
        <p:spPr/>
        <p:txBody>
          <a:bodyPr/>
          <a:lstStyle/>
          <a:p>
            <a:r>
              <a:rPr lang="en-US"/>
              <a:t>D &amp; D - Lecture 4 - Fall 2023</a:t>
            </a:r>
          </a:p>
        </p:txBody>
      </p:sp>
      <p:sp>
        <p:nvSpPr>
          <p:cNvPr id="26" name="Slide Number Placeholder 25">
            <a:extLst>
              <a:ext uri="{FF2B5EF4-FFF2-40B4-BE49-F238E27FC236}">
                <a16:creationId xmlns:a16="http://schemas.microsoft.com/office/drawing/2014/main" id="{2B80EC98-F46E-9ED0-2778-CD5A515C2C48}"/>
              </a:ext>
            </a:extLst>
          </p:cNvPr>
          <p:cNvSpPr>
            <a:spLocks noGrp="1"/>
          </p:cNvSpPr>
          <p:nvPr>
            <p:ph type="sldNum" sz="quarter" idx="12"/>
          </p:nvPr>
        </p:nvSpPr>
        <p:spPr/>
        <p:txBody>
          <a:bodyPr/>
          <a:lstStyle/>
          <a:p>
            <a:fld id="{DC3BB032-4020-48F4-953B-341806DC4A2B}" type="slidenum">
              <a:rPr lang="en-US" smtClean="0"/>
              <a:t>11</a:t>
            </a:fld>
            <a:endParaRPr lang="en-US"/>
          </a:p>
        </p:txBody>
      </p:sp>
    </p:spTree>
    <p:extLst>
      <p:ext uri="{BB962C8B-B14F-4D97-AF65-F5344CB8AC3E}">
        <p14:creationId xmlns:p14="http://schemas.microsoft.com/office/powerpoint/2010/main" val="261352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 y="1588"/>
            <a:ext cx="12192000" cy="642937"/>
          </a:xfrm>
        </p:spPr>
        <p:txBody>
          <a:bodyPr>
            <a:noAutofit/>
          </a:bodyPr>
          <a:lstStyle/>
          <a:p>
            <a:pPr algn="ctr">
              <a:lnSpc>
                <a:spcPct val="100000"/>
              </a:lnSpc>
              <a:spcBef>
                <a:spcPts val="1100"/>
              </a:spcBef>
              <a:spcAft>
                <a:spcPts val="400"/>
              </a:spcAft>
              <a:defRPr/>
            </a:pPr>
            <a:r>
              <a:rPr lang="en-US" altLang="en-US" sz="2600" dirty="0"/>
              <a:t>Dendritic cells acquire antigen from viruses and cancerous cells, activating T-cells</a:t>
            </a:r>
          </a:p>
        </p:txBody>
      </p:sp>
      <p:grpSp>
        <p:nvGrpSpPr>
          <p:cNvPr id="47" name="Group 46">
            <a:extLst>
              <a:ext uri="{FF2B5EF4-FFF2-40B4-BE49-F238E27FC236}">
                <a16:creationId xmlns:a16="http://schemas.microsoft.com/office/drawing/2014/main" id="{036CDB85-DFFB-B022-321F-8E7C040DB93F}"/>
              </a:ext>
            </a:extLst>
          </p:cNvPr>
          <p:cNvGrpSpPr/>
          <p:nvPr/>
        </p:nvGrpSpPr>
        <p:grpSpPr>
          <a:xfrm>
            <a:off x="6037027" y="761614"/>
            <a:ext cx="5987565" cy="4994753"/>
            <a:chOff x="6096000" y="488657"/>
            <a:chExt cx="5987565" cy="4994753"/>
          </a:xfrm>
        </p:grpSpPr>
        <p:pic>
          <p:nvPicPr>
            <p:cNvPr id="38" name="Picture 37">
              <a:extLst>
                <a:ext uri="{FF2B5EF4-FFF2-40B4-BE49-F238E27FC236}">
                  <a16:creationId xmlns:a16="http://schemas.microsoft.com/office/drawing/2014/main" id="{F108C763-82E0-C1B0-B82A-C6E125C519DC}"/>
                </a:ext>
              </a:extLst>
            </p:cNvPr>
            <p:cNvPicPr>
              <a:picLocks noChangeAspect="1"/>
            </p:cNvPicPr>
            <p:nvPr/>
          </p:nvPicPr>
          <p:blipFill rotWithShape="1">
            <a:blip r:embed="rId3" r:link="rId4">
              <a:extLst>
                <a:ext uri="{28A0092B-C50C-407E-A947-70E740481C1C}">
                  <a14:useLocalDpi xmlns:a14="http://schemas.microsoft.com/office/drawing/2010/main" val="0"/>
                </a:ext>
              </a:extLst>
            </a:blip>
            <a:srcRect l="2014" r="2131" b="24136"/>
            <a:stretch>
              <a:fillRect/>
            </a:stretch>
          </p:blipFill>
          <p:spPr>
            <a:xfrm>
              <a:off x="7042802" y="488657"/>
              <a:ext cx="4838204" cy="4994753"/>
            </a:xfrm>
            <a:prstGeom prst="rect">
              <a:avLst/>
            </a:prstGeom>
          </p:spPr>
        </p:pic>
        <p:sp>
          <p:nvSpPr>
            <p:cNvPr id="5" name="TextBox 3">
              <a:extLst>
                <a:ext uri="{FF2B5EF4-FFF2-40B4-BE49-F238E27FC236}">
                  <a16:creationId xmlns:a16="http://schemas.microsoft.com/office/drawing/2014/main" id="{8D4C6A00-BC99-F785-4554-36066786620C}"/>
                </a:ext>
              </a:extLst>
            </p:cNvPr>
            <p:cNvSpPr txBox="1">
              <a:spLocks noChangeArrowheads="1"/>
            </p:cNvSpPr>
            <p:nvPr/>
          </p:nvSpPr>
          <p:spPr bwMode="auto">
            <a:xfrm>
              <a:off x="6671241" y="1512072"/>
              <a:ext cx="14491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panose="020B0604020202020204" pitchFamily="34" charset="0"/>
                </a:rPr>
                <a:t>Dendritic cell</a:t>
              </a:r>
            </a:p>
          </p:txBody>
        </p:sp>
        <p:sp>
          <p:nvSpPr>
            <p:cNvPr id="25" name="TextBox 15">
              <a:extLst>
                <a:ext uri="{FF2B5EF4-FFF2-40B4-BE49-F238E27FC236}">
                  <a16:creationId xmlns:a16="http://schemas.microsoft.com/office/drawing/2014/main" id="{F4C92A6D-65CA-2892-70D2-33B500B5AE54}"/>
                </a:ext>
              </a:extLst>
            </p:cNvPr>
            <p:cNvSpPr txBox="1">
              <a:spLocks noChangeArrowheads="1"/>
            </p:cNvSpPr>
            <p:nvPr/>
          </p:nvSpPr>
          <p:spPr bwMode="auto">
            <a:xfrm>
              <a:off x="8814459" y="1565737"/>
              <a:ext cx="13336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panose="020B0604020202020204" pitchFamily="34" charset="0"/>
                </a:rPr>
                <a:t>Class I MHC</a:t>
              </a:r>
            </a:p>
            <a:p>
              <a:pPr eaLnBrk="0" hangingPunct="0"/>
              <a:r>
                <a:rPr lang="en-US" b="1" dirty="0">
                  <a:solidFill>
                    <a:srgbClr val="000000"/>
                  </a:solidFill>
                  <a:latin typeface="Arial" panose="020B0604020202020204" pitchFamily="34" charset="0"/>
                </a:rPr>
                <a:t>+ peptide</a:t>
              </a:r>
            </a:p>
          </p:txBody>
        </p:sp>
        <p:sp>
          <p:nvSpPr>
            <p:cNvPr id="27" name="TextBox 17">
              <a:extLst>
                <a:ext uri="{FF2B5EF4-FFF2-40B4-BE49-F238E27FC236}">
                  <a16:creationId xmlns:a16="http://schemas.microsoft.com/office/drawing/2014/main" id="{B9A235C9-6B3C-3195-FBAE-33E23DD3EDEA}"/>
                </a:ext>
              </a:extLst>
            </p:cNvPr>
            <p:cNvSpPr txBox="1">
              <a:spLocks noChangeArrowheads="1"/>
            </p:cNvSpPr>
            <p:nvPr/>
          </p:nvSpPr>
          <p:spPr bwMode="auto">
            <a:xfrm>
              <a:off x="6096000" y="1903864"/>
              <a:ext cx="1458270" cy="1384995"/>
            </a:xfrm>
            <a:prstGeom prst="rect">
              <a:avLst/>
            </a:prstGeom>
            <a:solidFill>
              <a:schemeClr val="bg1">
                <a:alpha val="53000"/>
              </a:schemeClr>
            </a:solidFill>
            <a:ln>
              <a:noFill/>
            </a:ln>
          </p:spPr>
          <p:txBody>
            <a:bodyPr wrap="squar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panose="020B0604020202020204" pitchFamily="34" charset="0"/>
                </a:rPr>
                <a:t>Class II MHC + peptide</a:t>
              </a:r>
            </a:p>
            <a:p>
              <a:pPr eaLnBrk="0" hangingPunct="0"/>
              <a:endParaRPr lang="en-US" b="1" dirty="0">
                <a:solidFill>
                  <a:srgbClr val="000000"/>
                </a:solidFill>
                <a:latin typeface="Arial" panose="020B0604020202020204" pitchFamily="34" charset="0"/>
              </a:endParaRPr>
            </a:p>
            <a:p>
              <a:pPr eaLnBrk="0" hangingPunct="0"/>
              <a:r>
                <a:rPr lang="en-US" b="1" dirty="0">
                  <a:solidFill>
                    <a:srgbClr val="000000"/>
                  </a:solidFill>
                  <a:latin typeface="Arial" panose="020B0604020202020204" pitchFamily="34" charset="0"/>
                </a:rPr>
                <a:t>T</a:t>
              </a:r>
              <a:r>
                <a:rPr lang="en-US" b="1" baseline="-25000" dirty="0">
                  <a:solidFill>
                    <a:srgbClr val="000000"/>
                  </a:solidFill>
                  <a:latin typeface="Arial" panose="020B0604020202020204" pitchFamily="34" charset="0"/>
                </a:rPr>
                <a:t>H</a:t>
              </a:r>
              <a:r>
                <a:rPr lang="en-US" b="1" dirty="0">
                  <a:solidFill>
                    <a:srgbClr val="000000"/>
                  </a:solidFill>
                  <a:latin typeface="Arial" panose="020B0604020202020204" pitchFamily="34" charset="0"/>
                </a:rPr>
                <a:t> interaction</a:t>
              </a:r>
            </a:p>
          </p:txBody>
        </p:sp>
        <p:sp>
          <p:nvSpPr>
            <p:cNvPr id="30" name="TextBox 20">
              <a:extLst>
                <a:ext uri="{FF2B5EF4-FFF2-40B4-BE49-F238E27FC236}">
                  <a16:creationId xmlns:a16="http://schemas.microsoft.com/office/drawing/2014/main" id="{8E182DB3-37F5-0FE7-E999-A094D9B7FFF9}"/>
                </a:ext>
              </a:extLst>
            </p:cNvPr>
            <p:cNvSpPr txBox="1">
              <a:spLocks noChangeArrowheads="1"/>
            </p:cNvSpPr>
            <p:nvPr/>
          </p:nvSpPr>
          <p:spPr bwMode="auto">
            <a:xfrm rot="197867">
              <a:off x="9503685" y="2428981"/>
              <a:ext cx="700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panose="020B0604020202020204" pitchFamily="34" charset="0"/>
                </a:rPr>
                <a:t>T</a:t>
              </a:r>
              <a:r>
                <a:rPr lang="en-US" b="1" baseline="-25000" dirty="0">
                  <a:solidFill>
                    <a:srgbClr val="000000"/>
                  </a:solidFill>
                  <a:latin typeface="Arial" panose="020B0604020202020204" pitchFamily="34" charset="0"/>
                </a:rPr>
                <a:t>C</a:t>
              </a:r>
              <a:r>
                <a:rPr lang="en-US" b="1" dirty="0">
                  <a:solidFill>
                    <a:srgbClr val="000000"/>
                  </a:solidFill>
                  <a:latin typeface="Arial" panose="020B0604020202020204" pitchFamily="34" charset="0"/>
                </a:rPr>
                <a:t> cell</a:t>
              </a:r>
            </a:p>
          </p:txBody>
        </p:sp>
        <p:sp>
          <p:nvSpPr>
            <p:cNvPr id="32" name="TextBox 22">
              <a:extLst>
                <a:ext uri="{FF2B5EF4-FFF2-40B4-BE49-F238E27FC236}">
                  <a16:creationId xmlns:a16="http://schemas.microsoft.com/office/drawing/2014/main" id="{916F1EB5-1EF0-A967-ABAB-557B5AB73678}"/>
                </a:ext>
              </a:extLst>
            </p:cNvPr>
            <p:cNvSpPr txBox="1">
              <a:spLocks noChangeArrowheads="1"/>
            </p:cNvSpPr>
            <p:nvPr/>
          </p:nvSpPr>
          <p:spPr bwMode="auto">
            <a:xfrm>
              <a:off x="8271915" y="3621467"/>
              <a:ext cx="700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panose="020B0604020202020204" pitchFamily="34" charset="0"/>
                </a:rPr>
                <a:t>T</a:t>
              </a:r>
              <a:r>
                <a:rPr lang="en-US" b="1" baseline="-25000" dirty="0">
                  <a:solidFill>
                    <a:srgbClr val="000000"/>
                  </a:solidFill>
                  <a:latin typeface="Arial" panose="020B0604020202020204" pitchFamily="34" charset="0"/>
                </a:rPr>
                <a:t>H</a:t>
              </a:r>
              <a:r>
                <a:rPr lang="en-US" b="1" dirty="0">
                  <a:solidFill>
                    <a:srgbClr val="000000"/>
                  </a:solidFill>
                  <a:latin typeface="Arial" panose="020B0604020202020204" pitchFamily="34" charset="0"/>
                </a:rPr>
                <a:t> cell</a:t>
              </a:r>
            </a:p>
          </p:txBody>
        </p:sp>
        <p:sp>
          <p:nvSpPr>
            <p:cNvPr id="33" name="TextBox 26">
              <a:extLst>
                <a:ext uri="{FF2B5EF4-FFF2-40B4-BE49-F238E27FC236}">
                  <a16:creationId xmlns:a16="http://schemas.microsoft.com/office/drawing/2014/main" id="{43355AF9-4926-C49F-071B-E4BE1C91C92A}"/>
                </a:ext>
              </a:extLst>
            </p:cNvPr>
            <p:cNvSpPr txBox="1">
              <a:spLocks noChangeArrowheads="1"/>
            </p:cNvSpPr>
            <p:nvPr/>
          </p:nvSpPr>
          <p:spPr bwMode="auto">
            <a:xfrm>
              <a:off x="9807538" y="3046087"/>
              <a:ext cx="183383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0" hangingPunct="0"/>
              <a:r>
                <a:rPr lang="en-US" b="1" dirty="0">
                  <a:solidFill>
                    <a:srgbClr val="000000"/>
                  </a:solidFill>
                  <a:latin typeface="Arial" panose="020B0604020202020204" pitchFamily="34" charset="0"/>
                </a:rPr>
                <a:t>Cytotoxic T cells</a:t>
              </a:r>
            </a:p>
            <a:p>
              <a:pPr eaLnBrk="0" hangingPunct="0"/>
              <a:r>
                <a:rPr lang="en-US" b="1" dirty="0">
                  <a:solidFill>
                    <a:srgbClr val="000000"/>
                  </a:solidFill>
                  <a:latin typeface="Arial" panose="020B0604020202020204" pitchFamily="34" charset="0"/>
                </a:rPr>
                <a:t>=T</a:t>
              </a:r>
              <a:r>
                <a:rPr lang="en-US" b="1" baseline="-25000" dirty="0">
                  <a:solidFill>
                    <a:srgbClr val="000000"/>
                  </a:solidFill>
                  <a:latin typeface="Arial" panose="020B0604020202020204" pitchFamily="34" charset="0"/>
                </a:rPr>
                <a:t>CTL</a:t>
              </a:r>
            </a:p>
          </p:txBody>
        </p:sp>
        <p:cxnSp>
          <p:nvCxnSpPr>
            <p:cNvPr id="40" name="Straight Arrow Connector 39">
              <a:extLst>
                <a:ext uri="{FF2B5EF4-FFF2-40B4-BE49-F238E27FC236}">
                  <a16:creationId xmlns:a16="http://schemas.microsoft.com/office/drawing/2014/main" id="{B79C5C79-5510-EC76-DF0E-F036ABF41296}"/>
                </a:ext>
              </a:extLst>
            </p:cNvPr>
            <p:cNvCxnSpPr>
              <a:cxnSpLocks/>
              <a:stCxn id="27" idx="3"/>
            </p:cNvCxnSpPr>
            <p:nvPr/>
          </p:nvCxnSpPr>
          <p:spPr>
            <a:xfrm>
              <a:off x="7554270" y="2596362"/>
              <a:ext cx="141396" cy="589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5E096E7E-A19E-E70C-7A1A-FD9A228BF365}"/>
                </a:ext>
              </a:extLst>
            </p:cNvPr>
            <p:cNvCxnSpPr>
              <a:cxnSpLocks/>
            </p:cNvCxnSpPr>
            <p:nvPr/>
          </p:nvCxnSpPr>
          <p:spPr>
            <a:xfrm flipH="1">
              <a:off x="8552308" y="1986208"/>
              <a:ext cx="185292" cy="1439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5" name="TextBox 44">
              <a:extLst>
                <a:ext uri="{FF2B5EF4-FFF2-40B4-BE49-F238E27FC236}">
                  <a16:creationId xmlns:a16="http://schemas.microsoft.com/office/drawing/2014/main" id="{AB03D4C5-9B1D-CDBF-0917-1BD98697F28C}"/>
                </a:ext>
              </a:extLst>
            </p:cNvPr>
            <p:cNvSpPr txBox="1"/>
            <p:nvPr/>
          </p:nvSpPr>
          <p:spPr>
            <a:xfrm>
              <a:off x="10249730" y="890340"/>
              <a:ext cx="1833835" cy="1631216"/>
            </a:xfrm>
            <a:prstGeom prst="rect">
              <a:avLst/>
            </a:prstGeom>
            <a:noFill/>
            <a:ln>
              <a:solidFill>
                <a:srgbClr val="C00000"/>
              </a:solidFill>
            </a:ln>
          </p:spPr>
          <p:txBody>
            <a:bodyPr wrap="square" rtlCol="0">
              <a:spAutoFit/>
            </a:bodyPr>
            <a:lstStyle/>
            <a:p>
              <a:r>
                <a:rPr lang="en-US" sz="2000" i="1" dirty="0">
                  <a:solidFill>
                    <a:srgbClr val="C00000"/>
                  </a:solidFill>
                  <a:latin typeface="Arial" panose="020B0604020202020204" pitchFamily="34" charset="0"/>
                </a:rPr>
                <a:t>Only foreign proteins on self-MHC are recognized by T-cells</a:t>
              </a:r>
            </a:p>
          </p:txBody>
        </p:sp>
      </p:grpSp>
      <p:sp>
        <p:nvSpPr>
          <p:cNvPr id="48" name="TextBox 47">
            <a:extLst>
              <a:ext uri="{FF2B5EF4-FFF2-40B4-BE49-F238E27FC236}">
                <a16:creationId xmlns:a16="http://schemas.microsoft.com/office/drawing/2014/main" id="{D81EC3C3-178D-8154-FBF5-890D4F2EBA55}"/>
              </a:ext>
            </a:extLst>
          </p:cNvPr>
          <p:cNvSpPr txBox="1"/>
          <p:nvPr/>
        </p:nvSpPr>
        <p:spPr>
          <a:xfrm>
            <a:off x="263906" y="969421"/>
            <a:ext cx="5186764" cy="2246769"/>
          </a:xfrm>
          <a:prstGeom prst="rect">
            <a:avLst/>
          </a:prstGeom>
          <a:solidFill>
            <a:schemeClr val="bg1">
              <a:alpha val="85000"/>
            </a:schemeClr>
          </a:solidFill>
        </p:spPr>
        <p:txBody>
          <a:bodyPr wrap="square" rtlCol="0">
            <a:spAutoFit/>
          </a:bodyPr>
          <a:lstStyle/>
          <a:p>
            <a:r>
              <a:rPr lang="en-US" sz="2000" dirty="0">
                <a:latin typeface="Arial" panose="020B0604020202020204" pitchFamily="34" charset="0"/>
              </a:rPr>
              <a:t>Activation of Tc cells requires:</a:t>
            </a:r>
          </a:p>
          <a:p>
            <a:pPr marL="342900" indent="-342900">
              <a:buAutoNum type="arabicPeriod"/>
            </a:pPr>
            <a:r>
              <a:rPr lang="en-US" sz="2000" dirty="0">
                <a:latin typeface="Arial" panose="020B0604020202020204" pitchFamily="34" charset="0"/>
              </a:rPr>
              <a:t>Recognition of foreign peptide on MHC I by TCR on Tc cell</a:t>
            </a:r>
          </a:p>
          <a:p>
            <a:pPr marL="342900" indent="-342900">
              <a:buAutoNum type="arabicPeriod"/>
            </a:pPr>
            <a:endParaRPr lang="en-US" sz="2000" dirty="0">
              <a:latin typeface="Arial" panose="020B0604020202020204" pitchFamily="34" charset="0"/>
            </a:endParaRPr>
          </a:p>
          <a:p>
            <a:pPr marL="342900" indent="-342900">
              <a:buAutoNum type="arabicPeriod"/>
            </a:pPr>
            <a:r>
              <a:rPr lang="en-US" sz="2000" dirty="0">
                <a:latin typeface="Arial" panose="020B0604020202020204" pitchFamily="34" charset="0"/>
              </a:rPr>
              <a:t>Assistance from T-helper cells via secreted messengers (small proteins called cytokines)</a:t>
            </a:r>
          </a:p>
        </p:txBody>
      </p:sp>
      <p:grpSp>
        <p:nvGrpSpPr>
          <p:cNvPr id="49" name="Group 48">
            <a:extLst>
              <a:ext uri="{FF2B5EF4-FFF2-40B4-BE49-F238E27FC236}">
                <a16:creationId xmlns:a16="http://schemas.microsoft.com/office/drawing/2014/main" id="{37795543-0F5E-6BCD-329B-21F2DEAA9074}"/>
              </a:ext>
            </a:extLst>
          </p:cNvPr>
          <p:cNvGrpSpPr/>
          <p:nvPr/>
        </p:nvGrpSpPr>
        <p:grpSpPr>
          <a:xfrm>
            <a:off x="7970072" y="2497352"/>
            <a:ext cx="338529" cy="369332"/>
            <a:chOff x="3459161" y="1449056"/>
            <a:chExt cx="338529" cy="369332"/>
          </a:xfrm>
        </p:grpSpPr>
        <p:sp>
          <p:nvSpPr>
            <p:cNvPr id="50" name="Oval 49">
              <a:extLst>
                <a:ext uri="{FF2B5EF4-FFF2-40B4-BE49-F238E27FC236}">
                  <a16:creationId xmlns:a16="http://schemas.microsoft.com/office/drawing/2014/main" id="{E5F7CFE3-799A-CBDF-6958-D7C3A7961292}"/>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1" name="TextBox 50">
              <a:extLst>
                <a:ext uri="{FF2B5EF4-FFF2-40B4-BE49-F238E27FC236}">
                  <a16:creationId xmlns:a16="http://schemas.microsoft.com/office/drawing/2014/main" id="{186D1552-8801-04C1-C947-33E71A773BF1}"/>
                </a:ext>
              </a:extLst>
            </p:cNvPr>
            <p:cNvSpPr txBox="1"/>
            <p:nvPr/>
          </p:nvSpPr>
          <p:spPr>
            <a:xfrm>
              <a:off x="3459161" y="1449056"/>
              <a:ext cx="33852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a:t>
              </a:r>
            </a:p>
          </p:txBody>
        </p:sp>
      </p:grpSp>
      <p:grpSp>
        <p:nvGrpSpPr>
          <p:cNvPr id="52" name="Group 51">
            <a:extLst>
              <a:ext uri="{FF2B5EF4-FFF2-40B4-BE49-F238E27FC236}">
                <a16:creationId xmlns:a16="http://schemas.microsoft.com/office/drawing/2014/main" id="{08ED7017-D795-728B-B129-1F085C7D14B3}"/>
              </a:ext>
            </a:extLst>
          </p:cNvPr>
          <p:cNvGrpSpPr/>
          <p:nvPr/>
        </p:nvGrpSpPr>
        <p:grpSpPr>
          <a:xfrm>
            <a:off x="8682483" y="4294822"/>
            <a:ext cx="338529" cy="369332"/>
            <a:chOff x="3459161" y="1449056"/>
            <a:chExt cx="338529" cy="369332"/>
          </a:xfrm>
        </p:grpSpPr>
        <p:sp>
          <p:nvSpPr>
            <p:cNvPr id="53" name="Oval 52">
              <a:extLst>
                <a:ext uri="{FF2B5EF4-FFF2-40B4-BE49-F238E27FC236}">
                  <a16:creationId xmlns:a16="http://schemas.microsoft.com/office/drawing/2014/main" id="{E5BDAEEC-E557-2E57-6097-9A61D091DF55}"/>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4" name="TextBox 53">
              <a:extLst>
                <a:ext uri="{FF2B5EF4-FFF2-40B4-BE49-F238E27FC236}">
                  <a16:creationId xmlns:a16="http://schemas.microsoft.com/office/drawing/2014/main" id="{0F939437-B9CD-50A0-1DC2-2B127E8284C9}"/>
                </a:ext>
              </a:extLst>
            </p:cNvPr>
            <p:cNvSpPr txBox="1"/>
            <p:nvPr/>
          </p:nvSpPr>
          <p:spPr>
            <a:xfrm>
              <a:off x="3459161" y="1449056"/>
              <a:ext cx="33852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2</a:t>
              </a:r>
            </a:p>
          </p:txBody>
        </p:sp>
      </p:grpSp>
      <p:sp>
        <p:nvSpPr>
          <p:cNvPr id="55" name="Freeform: Shape 54">
            <a:extLst>
              <a:ext uri="{FF2B5EF4-FFF2-40B4-BE49-F238E27FC236}">
                <a16:creationId xmlns:a16="http://schemas.microsoft.com/office/drawing/2014/main" id="{527BFEB3-87D6-5C44-C3E8-8800AAB56A9E}"/>
              </a:ext>
            </a:extLst>
          </p:cNvPr>
          <p:cNvSpPr/>
          <p:nvPr/>
        </p:nvSpPr>
        <p:spPr>
          <a:xfrm>
            <a:off x="8881501" y="3720287"/>
            <a:ext cx="393663" cy="1149069"/>
          </a:xfrm>
          <a:custGeom>
            <a:avLst/>
            <a:gdLst>
              <a:gd name="connsiteX0" fmla="*/ 364142 w 393663"/>
              <a:gd name="connsiteY0" fmla="*/ 1149069 h 1149069"/>
              <a:gd name="connsiteX1" fmla="*/ 380326 w 393663"/>
              <a:gd name="connsiteY1" fmla="*/ 623087 h 1149069"/>
              <a:gd name="connsiteX2" fmla="*/ 194209 w 393663"/>
              <a:gd name="connsiteY2" fmla="*/ 161841 h 1149069"/>
              <a:gd name="connsiteX3" fmla="*/ 0 w 393663"/>
              <a:gd name="connsiteY3" fmla="*/ 0 h 1149069"/>
            </a:gdLst>
            <a:ahLst/>
            <a:cxnLst>
              <a:cxn ang="0">
                <a:pos x="connsiteX0" y="connsiteY0"/>
              </a:cxn>
              <a:cxn ang="0">
                <a:pos x="connsiteX1" y="connsiteY1"/>
              </a:cxn>
              <a:cxn ang="0">
                <a:pos x="connsiteX2" y="connsiteY2"/>
              </a:cxn>
              <a:cxn ang="0">
                <a:pos x="connsiteX3" y="connsiteY3"/>
              </a:cxn>
            </a:cxnLst>
            <a:rect l="l" t="t" r="r" b="b"/>
            <a:pathLst>
              <a:path w="393663" h="1149069">
                <a:moveTo>
                  <a:pt x="364142" y="1149069"/>
                </a:moveTo>
                <a:cubicBezTo>
                  <a:pt x="386395" y="968347"/>
                  <a:pt x="408648" y="787625"/>
                  <a:pt x="380326" y="623087"/>
                </a:cubicBezTo>
                <a:cubicBezTo>
                  <a:pt x="352004" y="458549"/>
                  <a:pt x="257597" y="265689"/>
                  <a:pt x="194209" y="161841"/>
                </a:cubicBezTo>
                <a:cubicBezTo>
                  <a:pt x="130821" y="57993"/>
                  <a:pt x="65410" y="28996"/>
                  <a:pt x="0" y="0"/>
                </a:cubicBezTo>
              </a:path>
            </a:pathLst>
          </a:custGeom>
          <a:noFill/>
          <a:ln w="38100">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35DF27F9-0478-4362-F857-CE1D9CADC618}"/>
              </a:ext>
            </a:extLst>
          </p:cNvPr>
          <p:cNvSpPr>
            <a:spLocks noGrp="1"/>
          </p:cNvSpPr>
          <p:nvPr>
            <p:ph type="dt" sz="half" idx="10"/>
          </p:nvPr>
        </p:nvSpPr>
        <p:spPr/>
        <p:txBody>
          <a:bodyPr/>
          <a:lstStyle/>
          <a:p>
            <a:fld id="{020086A7-DB32-47EA-9D55-5ADABCB12F0F}" type="datetime1">
              <a:rPr lang="en-US" smtClean="0"/>
              <a:t>9/2/2023</a:t>
            </a:fld>
            <a:endParaRPr lang="en-US"/>
          </a:p>
        </p:txBody>
      </p:sp>
      <p:sp>
        <p:nvSpPr>
          <p:cNvPr id="10" name="Footer Placeholder 9">
            <a:extLst>
              <a:ext uri="{FF2B5EF4-FFF2-40B4-BE49-F238E27FC236}">
                <a16:creationId xmlns:a16="http://schemas.microsoft.com/office/drawing/2014/main" id="{A08FE81D-ED15-B664-7B6F-E39B721AEBB0}"/>
              </a:ext>
            </a:extLst>
          </p:cNvPr>
          <p:cNvSpPr>
            <a:spLocks noGrp="1"/>
          </p:cNvSpPr>
          <p:nvPr>
            <p:ph type="ftr" sz="quarter" idx="11"/>
          </p:nvPr>
        </p:nvSpPr>
        <p:spPr/>
        <p:txBody>
          <a:bodyPr/>
          <a:lstStyle/>
          <a:p>
            <a:r>
              <a:rPr lang="en-US"/>
              <a:t>D &amp; D - Lecture 4 - Fall 2023</a:t>
            </a:r>
          </a:p>
        </p:txBody>
      </p:sp>
      <p:sp>
        <p:nvSpPr>
          <p:cNvPr id="26" name="Slide Number Placeholder 25">
            <a:extLst>
              <a:ext uri="{FF2B5EF4-FFF2-40B4-BE49-F238E27FC236}">
                <a16:creationId xmlns:a16="http://schemas.microsoft.com/office/drawing/2014/main" id="{A200F200-5684-3647-C3E1-26D135AA0AAE}"/>
              </a:ext>
            </a:extLst>
          </p:cNvPr>
          <p:cNvSpPr>
            <a:spLocks noGrp="1"/>
          </p:cNvSpPr>
          <p:nvPr>
            <p:ph type="sldNum" sz="quarter" idx="12"/>
          </p:nvPr>
        </p:nvSpPr>
        <p:spPr/>
        <p:txBody>
          <a:bodyPr/>
          <a:lstStyle/>
          <a:p>
            <a:fld id="{DC3BB032-4020-48F4-953B-341806DC4A2B}" type="slidenum">
              <a:rPr lang="en-US" smtClean="0"/>
              <a:t>12</a:t>
            </a:fld>
            <a:endParaRPr lang="en-US"/>
          </a:p>
        </p:txBody>
      </p:sp>
    </p:spTree>
    <p:extLst>
      <p:ext uri="{BB962C8B-B14F-4D97-AF65-F5344CB8AC3E}">
        <p14:creationId xmlns:p14="http://schemas.microsoft.com/office/powerpoint/2010/main" val="3804638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Diagram&#10;&#10;Description automatically generated">
            <a:extLst>
              <a:ext uri="{FF2B5EF4-FFF2-40B4-BE49-F238E27FC236}">
                <a16:creationId xmlns:a16="http://schemas.microsoft.com/office/drawing/2014/main" id="{C483E5E5-78E1-E4A0-4831-FC16F535214A}"/>
              </a:ext>
            </a:extLst>
          </p:cNvPr>
          <p:cNvPicPr>
            <a:picLocks noChangeAspect="1"/>
          </p:cNvPicPr>
          <p:nvPr/>
        </p:nvPicPr>
        <p:blipFill>
          <a:blip r:embed="rId2"/>
          <a:stretch>
            <a:fillRect/>
          </a:stretch>
        </p:blipFill>
        <p:spPr>
          <a:xfrm>
            <a:off x="3032522" y="433748"/>
            <a:ext cx="4944164" cy="5582430"/>
          </a:xfrm>
          <a:prstGeom prst="rect">
            <a:avLst/>
          </a:prstGeom>
        </p:spPr>
      </p:pic>
      <p:sp>
        <p:nvSpPr>
          <p:cNvPr id="7" name="TextBox 6">
            <a:extLst>
              <a:ext uri="{FF2B5EF4-FFF2-40B4-BE49-F238E27FC236}">
                <a16:creationId xmlns:a16="http://schemas.microsoft.com/office/drawing/2014/main" id="{3D85376A-2328-4A73-90B0-527D7F340342}"/>
              </a:ext>
            </a:extLst>
          </p:cNvPr>
          <p:cNvSpPr txBox="1"/>
          <p:nvPr/>
        </p:nvSpPr>
        <p:spPr>
          <a:xfrm>
            <a:off x="1066800" y="-28253"/>
            <a:ext cx="10359778" cy="461665"/>
          </a:xfrm>
          <a:prstGeom prst="rect">
            <a:avLst/>
          </a:prstGeom>
          <a:noFill/>
        </p:spPr>
        <p:txBody>
          <a:bodyPr wrap="square" rtlCol="0">
            <a:spAutoFit/>
          </a:bodyPr>
          <a:lstStyle/>
          <a:p>
            <a:r>
              <a:rPr lang="en-US" sz="2400" dirty="0">
                <a:latin typeface="Arial" panose="020B0604020202020204" pitchFamily="34" charset="0"/>
              </a:rPr>
              <a:t>Acquired Cellular Immunity - Role of MHC I in Presentation of Peptides</a:t>
            </a:r>
          </a:p>
        </p:txBody>
      </p:sp>
      <p:sp>
        <p:nvSpPr>
          <p:cNvPr id="5" name="TextBox 4">
            <a:extLst>
              <a:ext uri="{FF2B5EF4-FFF2-40B4-BE49-F238E27FC236}">
                <a16:creationId xmlns:a16="http://schemas.microsoft.com/office/drawing/2014/main" id="{2CBD8CAD-E78E-47F3-983E-0E0CA97D2BF8}"/>
              </a:ext>
            </a:extLst>
          </p:cNvPr>
          <p:cNvSpPr txBox="1"/>
          <p:nvPr/>
        </p:nvSpPr>
        <p:spPr>
          <a:xfrm>
            <a:off x="7168200" y="301098"/>
            <a:ext cx="5023800" cy="2031325"/>
          </a:xfrm>
          <a:prstGeom prst="rect">
            <a:avLst/>
          </a:prstGeom>
          <a:noFill/>
        </p:spPr>
        <p:txBody>
          <a:bodyPr wrap="square" rtlCol="0">
            <a:spAutoFit/>
          </a:bodyPr>
          <a:lstStyle/>
          <a:p>
            <a:r>
              <a:rPr lang="en-US" b="1" dirty="0">
                <a:latin typeface="Arial" panose="020B0604020202020204" pitchFamily="34" charset="0"/>
              </a:rPr>
              <a:t>Foreign Peptide Source:</a:t>
            </a:r>
          </a:p>
          <a:p>
            <a:pPr marL="168275" indent="-168275"/>
            <a:r>
              <a:rPr lang="en-US" dirty="0">
                <a:latin typeface="Arial" panose="020B0604020202020204" pitchFamily="34" charset="0"/>
              </a:rPr>
              <a:t>1. From replication of viruses in the cell</a:t>
            </a:r>
          </a:p>
          <a:p>
            <a:pPr marL="168275" indent="-168275"/>
            <a:r>
              <a:rPr lang="en-US" dirty="0">
                <a:latin typeface="Arial" panose="020B0604020202020204" pitchFamily="34" charset="0"/>
              </a:rPr>
              <a:t>2. From replication of intracellular bacteria (e.g. TB)</a:t>
            </a:r>
          </a:p>
          <a:p>
            <a:pPr marL="168275" indent="-168275"/>
            <a:r>
              <a:rPr lang="en-US" dirty="0">
                <a:latin typeface="Arial" panose="020B0604020202020204" pitchFamily="34" charset="0"/>
              </a:rPr>
              <a:t>3. New coding sequences in cancer cells due to genetic changes (e.g. mutations in p53 may lead to novel sequences).</a:t>
            </a:r>
          </a:p>
        </p:txBody>
      </p:sp>
      <p:sp>
        <p:nvSpPr>
          <p:cNvPr id="10" name="TextBox 9">
            <a:extLst>
              <a:ext uri="{FF2B5EF4-FFF2-40B4-BE49-F238E27FC236}">
                <a16:creationId xmlns:a16="http://schemas.microsoft.com/office/drawing/2014/main" id="{ED150AB3-FC7C-4134-9C58-D3723198E192}"/>
              </a:ext>
            </a:extLst>
          </p:cNvPr>
          <p:cNvSpPr txBox="1"/>
          <p:nvPr/>
        </p:nvSpPr>
        <p:spPr>
          <a:xfrm>
            <a:off x="147252" y="1059277"/>
            <a:ext cx="2713268" cy="5355312"/>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rPr>
              <a:t>MHC I present peptides</a:t>
            </a:r>
          </a:p>
          <a:p>
            <a:pPr marL="285750" indent="-285750">
              <a:buFont typeface="Arial" panose="020B0604020202020204" pitchFamily="34" charset="0"/>
              <a:buChar char="•"/>
            </a:pPr>
            <a:r>
              <a:rPr lang="en-US" dirty="0">
                <a:latin typeface="Arial" panose="020B0604020202020204" pitchFamily="34" charset="0"/>
              </a:rPr>
              <a:t>Peptides are generated from of </a:t>
            </a:r>
            <a:r>
              <a:rPr lang="en-US" b="1" i="1" dirty="0">
                <a:latin typeface="Arial" panose="020B0604020202020204" pitchFamily="34" charset="0"/>
              </a:rPr>
              <a:t>all</a:t>
            </a:r>
            <a:r>
              <a:rPr lang="en-US" dirty="0">
                <a:latin typeface="Arial" panose="020B0604020202020204" pitchFamily="34" charset="0"/>
              </a:rPr>
              <a:t> of the proteins that are made in the cell.</a:t>
            </a:r>
          </a:p>
          <a:p>
            <a:pPr marL="285750" indent="-285750">
              <a:buFont typeface="Arial" panose="020B0604020202020204" pitchFamily="34" charset="0"/>
              <a:buChar char="•"/>
            </a:pPr>
            <a:r>
              <a:rPr lang="en-US" dirty="0">
                <a:latin typeface="Arial" panose="020B0604020202020204" pitchFamily="34" charset="0"/>
              </a:rPr>
              <a:t>Steps:</a:t>
            </a:r>
          </a:p>
          <a:p>
            <a:pPr marL="457200" indent="-342900">
              <a:buFont typeface="+mj-lt"/>
              <a:buAutoNum type="arabicPeriod"/>
            </a:pPr>
            <a:r>
              <a:rPr lang="en-US" dirty="0">
                <a:latin typeface="Arial" panose="020B0604020202020204" pitchFamily="34" charset="0"/>
              </a:rPr>
              <a:t>protein targeted for degradation by ubiquitin</a:t>
            </a:r>
          </a:p>
          <a:p>
            <a:pPr marL="457200" indent="-342900">
              <a:buFont typeface="+mj-lt"/>
              <a:buAutoNum type="arabicPeriod"/>
            </a:pPr>
            <a:r>
              <a:rPr lang="en-US" dirty="0">
                <a:latin typeface="Arial" panose="020B0604020202020204" pitchFamily="34" charset="0"/>
              </a:rPr>
              <a:t>Protein digested by proteasome</a:t>
            </a:r>
          </a:p>
          <a:p>
            <a:pPr marL="457200" indent="-342900">
              <a:buFont typeface="+mj-lt"/>
              <a:buAutoNum type="arabicPeriod"/>
            </a:pPr>
            <a:r>
              <a:rPr lang="en-US" dirty="0">
                <a:latin typeface="Arial" panose="020B0604020202020204" pitchFamily="34" charset="0"/>
              </a:rPr>
              <a:t>Peptides transported into ER</a:t>
            </a:r>
          </a:p>
          <a:p>
            <a:pPr marL="457200" indent="-342900">
              <a:buFont typeface="+mj-lt"/>
              <a:buAutoNum type="arabicPeriod"/>
            </a:pPr>
            <a:r>
              <a:rPr lang="en-US" dirty="0">
                <a:latin typeface="Arial" panose="020B0604020202020204" pitchFamily="34" charset="0"/>
              </a:rPr>
              <a:t>Peptides loaded on to MHC I</a:t>
            </a:r>
          </a:p>
          <a:p>
            <a:pPr marL="457200" indent="-342900">
              <a:buFont typeface="+mj-lt"/>
              <a:buAutoNum type="arabicPeriod"/>
            </a:pPr>
            <a:r>
              <a:rPr lang="en-US" dirty="0">
                <a:latin typeface="Arial" panose="020B0604020202020204" pitchFamily="34" charset="0"/>
              </a:rPr>
              <a:t>Peptide/MHC complex transported to cell membrane.</a:t>
            </a:r>
          </a:p>
        </p:txBody>
      </p:sp>
      <p:cxnSp>
        <p:nvCxnSpPr>
          <p:cNvPr id="9" name="Straight Arrow Connector 8">
            <a:extLst>
              <a:ext uri="{FF2B5EF4-FFF2-40B4-BE49-F238E27FC236}">
                <a16:creationId xmlns:a16="http://schemas.microsoft.com/office/drawing/2014/main" id="{A6743285-47D0-44D4-A171-B93B3815DB13}"/>
              </a:ext>
            </a:extLst>
          </p:cNvPr>
          <p:cNvCxnSpPr>
            <a:cxnSpLocks/>
          </p:cNvCxnSpPr>
          <p:nvPr/>
        </p:nvCxnSpPr>
        <p:spPr>
          <a:xfrm flipH="1">
            <a:off x="5606676" y="518757"/>
            <a:ext cx="1629270" cy="1255424"/>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42E4D298-E9BF-4F5A-BA57-DD3B1E9D4BBB}"/>
              </a:ext>
            </a:extLst>
          </p:cNvPr>
          <p:cNvSpPr>
            <a:spLocks noChangeArrowheads="1"/>
          </p:cNvSpPr>
          <p:nvPr/>
        </p:nvSpPr>
        <p:spPr bwMode="auto">
          <a:xfrm>
            <a:off x="7820117" y="2648291"/>
            <a:ext cx="443157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10         20         30         40         50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MEEPQSDPSV EPPLSQETFS DLWKLLPENN VLSPLPSQAM DDLMLSPDDI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60         70         80         90        100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EQWFTEDPGP DEAPRMPEAA PPVAPAPAAP TPAAPAPAPS WPLSSSVPSQ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110        120        130        140        150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KTYQGSYGFR LGFLHSGTAK SVTCTYSPAL NKMFCQLAKT CPVQLWVDST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160        170        180        190        200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PPPGTRVRAM AIYKQSQHMT EVV</a:t>
            </a:r>
            <a:r>
              <a:rPr kumimoji="0" lang="en-US" altLang="en-US" sz="1000" b="0" i="0" u="none" strike="noStrike" cap="none" normalizeH="0" baseline="0" dirty="0">
                <a:ln>
                  <a:noFill/>
                </a:ln>
                <a:solidFill>
                  <a:schemeClr val="tx1"/>
                </a:solidFill>
                <a:effectLst/>
                <a:highlight>
                  <a:srgbClr val="00FFFF"/>
                </a:highlight>
                <a:latin typeface="Courier New" panose="02070309020205020404" pitchFamily="49" charset="0"/>
                <a:cs typeface="Courier New" panose="02070309020205020404" pitchFamily="49" charset="0"/>
              </a:rPr>
              <a:t>RR</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C</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PH</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H</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E</a:t>
            </a: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RCSDSDGLAP PQHLIRVEGN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210        220        230        240        250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LRVEYLDDRN TFRHSVVVPY EPPEVGSDCT </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TIHYNYM</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C</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NS S</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C</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MGGMNRRP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260        270        280        290        300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ILTIITLEDS SGNLLG</a:t>
            </a:r>
            <a:r>
              <a:rPr kumimoji="0" lang="en-US" altLang="en-US" sz="10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R</a:t>
            </a: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NSF EVRVCACPGR DRRTEEENLR KKGEPHHELP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310        320        330        340        350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PGSTKRALPN NTSSSPQPKK KPLDGEYFTL QIRGRERFEM FRELNEALEL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360        370        380        390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KDAQAGKEPG GSRAHSSHLK SKKGQSTSRH KKLMFKTEGP DSD </a:t>
            </a:r>
            <a:endParaRPr kumimoji="0" lang="en-US" altLang="en-US" sz="18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76FDCCB0-AD7E-478A-8C48-6E90AD94F5F0}"/>
              </a:ext>
            </a:extLst>
          </p:cNvPr>
          <p:cNvSpPr txBox="1"/>
          <p:nvPr/>
        </p:nvSpPr>
        <p:spPr>
          <a:xfrm>
            <a:off x="10183234" y="2410698"/>
            <a:ext cx="2204193" cy="307777"/>
          </a:xfrm>
          <a:prstGeom prst="rect">
            <a:avLst/>
          </a:prstGeom>
          <a:noFill/>
        </p:spPr>
        <p:txBody>
          <a:bodyPr wrap="none" rtlCol="0">
            <a:spAutoFit/>
          </a:bodyPr>
          <a:lstStyle/>
          <a:p>
            <a:r>
              <a:rPr lang="en-US" sz="1400" dirty="0">
                <a:latin typeface="Arial" panose="020B0604020202020204" pitchFamily="34" charset="0"/>
              </a:rPr>
              <a:t>Zn Fingers (DNA binding)</a:t>
            </a:r>
          </a:p>
        </p:txBody>
      </p:sp>
      <p:sp>
        <p:nvSpPr>
          <p:cNvPr id="16" name="Rectangle 15">
            <a:extLst>
              <a:ext uri="{FF2B5EF4-FFF2-40B4-BE49-F238E27FC236}">
                <a16:creationId xmlns:a16="http://schemas.microsoft.com/office/drawing/2014/main" id="{ACC321AB-E699-44AE-A5FE-36CE3ECC90A4}"/>
              </a:ext>
            </a:extLst>
          </p:cNvPr>
          <p:cNvSpPr/>
          <p:nvPr/>
        </p:nvSpPr>
        <p:spPr>
          <a:xfrm>
            <a:off x="8265337" y="5393238"/>
            <a:ext cx="4147226" cy="1231106"/>
          </a:xfrm>
          <a:prstGeom prst="rect">
            <a:avLst/>
          </a:prstGeom>
        </p:spPr>
        <p:txBody>
          <a:bodyPr wrap="none">
            <a:spAutoFit/>
          </a:bodyPr>
          <a:lstStyle/>
          <a:p>
            <a:r>
              <a:rPr lang="en-US" altLang="en-US" sz="1400" dirty="0">
                <a:latin typeface="Courier New" panose="02070309020205020404" pitchFamily="49" charset="0"/>
                <a:cs typeface="Courier New" panose="02070309020205020404" pitchFamily="49" charset="0"/>
              </a:rPr>
              <a:t> </a:t>
            </a:r>
            <a:r>
              <a:rPr lang="en-US" altLang="en-US" sz="1600" dirty="0">
                <a:latin typeface="Courier New" panose="02070309020205020404" pitchFamily="49" charset="0"/>
                <a:cs typeface="Courier New" panose="02070309020205020404" pitchFamily="49" charset="0"/>
              </a:rPr>
              <a:t>EVV</a:t>
            </a:r>
            <a:r>
              <a:rPr lang="en-US" altLang="en-US" sz="1600" dirty="0">
                <a:highlight>
                  <a:srgbClr val="00FFFF"/>
                </a:highlight>
                <a:latin typeface="Courier New" panose="02070309020205020404" pitchFamily="49" charset="0"/>
                <a:cs typeface="Courier New" panose="02070309020205020404" pitchFamily="49" charset="0"/>
              </a:rPr>
              <a:t>RR</a:t>
            </a:r>
            <a:r>
              <a:rPr lang="en-US" altLang="en-US" sz="1600" dirty="0">
                <a:highlight>
                  <a:srgbClr val="FFFF00"/>
                </a:highlight>
                <a:latin typeface="Courier New" panose="02070309020205020404" pitchFamily="49" charset="0"/>
                <a:cs typeface="Courier New" panose="02070309020205020404" pitchFamily="49" charset="0"/>
              </a:rPr>
              <a:t>C</a:t>
            </a:r>
            <a:r>
              <a:rPr lang="en-US" altLang="en-US" sz="1600" dirty="0">
                <a:latin typeface="Courier New" panose="02070309020205020404" pitchFamily="49" charset="0"/>
                <a:cs typeface="Courier New" panose="02070309020205020404" pitchFamily="49" charset="0"/>
              </a:rPr>
              <a:t>PH</a:t>
            </a:r>
            <a:r>
              <a:rPr lang="en-US" altLang="en-US" sz="1600" dirty="0">
                <a:highlight>
                  <a:srgbClr val="FFFF00"/>
                </a:highlight>
                <a:latin typeface="Courier New" panose="02070309020205020404" pitchFamily="49" charset="0"/>
                <a:cs typeface="Courier New" panose="02070309020205020404" pitchFamily="49" charset="0"/>
              </a:rPr>
              <a:t>H</a:t>
            </a:r>
            <a:r>
              <a:rPr lang="en-US" altLang="en-US" sz="1600" dirty="0">
                <a:latin typeface="Courier New" panose="02070309020205020404" pitchFamily="49" charset="0"/>
                <a:cs typeface="Courier New" panose="02070309020205020404" pitchFamily="49" charset="0"/>
              </a:rPr>
              <a:t>E  </a:t>
            </a:r>
            <a:r>
              <a:rPr lang="en-US" altLang="en-US" sz="1400" dirty="0">
                <a:latin typeface="Arial" panose="020B0604020202020204" pitchFamily="34" charset="0"/>
                <a:cs typeface="Courier New" panose="02070309020205020404" pitchFamily="49" charset="0"/>
              </a:rPr>
              <a:t>Normal seq., </a:t>
            </a:r>
            <a:r>
              <a:rPr lang="en-US" altLang="en-US" sz="1400" b="1" i="1" dirty="0">
                <a:latin typeface="Arial" panose="020B0604020202020204" pitchFamily="34" charset="0"/>
                <a:cs typeface="Courier New" panose="02070309020205020404" pitchFamily="49" charset="0"/>
              </a:rPr>
              <a:t>ignored</a:t>
            </a:r>
            <a:r>
              <a:rPr lang="en-US" altLang="en-US" sz="1400" dirty="0">
                <a:latin typeface="Arial" panose="020B0604020202020204" pitchFamily="34" charset="0"/>
                <a:cs typeface="Courier New" panose="02070309020205020404" pitchFamily="49" charset="0"/>
              </a:rPr>
              <a:t> by TCR</a:t>
            </a:r>
          </a:p>
          <a:p>
            <a:endParaRPr lang="en-US" altLang="en-US" sz="1400" dirty="0">
              <a:latin typeface="Courier New" panose="02070309020205020404" pitchFamily="49" charset="0"/>
              <a:cs typeface="Courier New" panose="02070309020205020404" pitchFamily="49" charset="0"/>
            </a:endParaRPr>
          </a:p>
          <a:p>
            <a:r>
              <a:rPr lang="en-US" altLang="en-US" sz="1400" dirty="0">
                <a:latin typeface="Courier New" panose="02070309020205020404" pitchFamily="49" charset="0"/>
                <a:cs typeface="Courier New" panose="02070309020205020404" pitchFamily="49" charset="0"/>
              </a:rPr>
              <a:t> </a:t>
            </a:r>
            <a:r>
              <a:rPr lang="en-US" altLang="en-US" sz="1600" dirty="0">
                <a:latin typeface="Courier New" panose="02070309020205020404" pitchFamily="49" charset="0"/>
                <a:cs typeface="Courier New" panose="02070309020205020404" pitchFamily="49" charset="0"/>
              </a:rPr>
              <a:t>EVV</a:t>
            </a:r>
            <a:r>
              <a:rPr lang="en-US" altLang="en-US" sz="1600" b="1" dirty="0">
                <a:highlight>
                  <a:srgbClr val="00FFFF"/>
                </a:highlight>
                <a:latin typeface="Courier New" panose="02070309020205020404" pitchFamily="49" charset="0"/>
                <a:cs typeface="Courier New" panose="02070309020205020404" pitchFamily="49" charset="0"/>
              </a:rPr>
              <a:t>GG</a:t>
            </a:r>
            <a:r>
              <a:rPr lang="en-US" altLang="en-US" sz="1600" dirty="0">
                <a:highlight>
                  <a:srgbClr val="FFFF00"/>
                </a:highlight>
                <a:latin typeface="Courier New" panose="02070309020205020404" pitchFamily="49" charset="0"/>
                <a:cs typeface="Courier New" panose="02070309020205020404" pitchFamily="49" charset="0"/>
              </a:rPr>
              <a:t>C</a:t>
            </a:r>
            <a:r>
              <a:rPr lang="en-US" altLang="en-US" sz="1600" dirty="0">
                <a:latin typeface="Courier New" panose="02070309020205020404" pitchFamily="49" charset="0"/>
                <a:cs typeface="Courier New" panose="02070309020205020404" pitchFamily="49" charset="0"/>
              </a:rPr>
              <a:t>PH</a:t>
            </a:r>
            <a:r>
              <a:rPr lang="en-US" altLang="en-US" sz="1600" dirty="0">
                <a:highlight>
                  <a:srgbClr val="FFFF00"/>
                </a:highlight>
                <a:latin typeface="Courier New" panose="02070309020205020404" pitchFamily="49" charset="0"/>
                <a:cs typeface="Courier New" panose="02070309020205020404" pitchFamily="49" charset="0"/>
              </a:rPr>
              <a:t>H</a:t>
            </a:r>
            <a:r>
              <a:rPr lang="en-US" altLang="en-US" sz="1600" dirty="0">
                <a:latin typeface="Courier New" panose="02070309020205020404" pitchFamily="49" charset="0"/>
                <a:cs typeface="Courier New" panose="02070309020205020404" pitchFamily="49" charset="0"/>
              </a:rPr>
              <a:t>E </a:t>
            </a:r>
            <a:r>
              <a:rPr lang="en-US" altLang="en-US" sz="1400" dirty="0">
                <a:latin typeface="Courier New" panose="02070309020205020404" pitchFamily="49" charset="0"/>
                <a:cs typeface="Courier New" panose="02070309020205020404" pitchFamily="49" charset="0"/>
              </a:rPr>
              <a:t> </a:t>
            </a:r>
            <a:r>
              <a:rPr lang="en-US" altLang="en-US" sz="1400" dirty="0">
                <a:latin typeface="Arial" panose="020B0604020202020204" pitchFamily="34" charset="0"/>
                <a:cs typeface="Courier New" panose="02070309020205020404" pitchFamily="49" charset="0"/>
              </a:rPr>
              <a:t>Mutant seq. in cancer,</a:t>
            </a:r>
          </a:p>
          <a:p>
            <a:r>
              <a:rPr lang="en-US" altLang="en-US" sz="1400" dirty="0">
                <a:latin typeface="Arial" panose="020B0604020202020204" pitchFamily="34" charset="0"/>
                <a:cs typeface="Courier New" panose="02070309020205020404" pitchFamily="49" charset="0"/>
              </a:rPr>
              <a:t>                                       </a:t>
            </a:r>
            <a:r>
              <a:rPr lang="en-US" altLang="en-US" sz="1400" b="1" i="1" dirty="0">
                <a:latin typeface="Arial" panose="020B0604020202020204" pitchFamily="34" charset="0"/>
                <a:cs typeface="Courier New" panose="02070309020205020404" pitchFamily="49" charset="0"/>
              </a:rPr>
              <a:t>detected</a:t>
            </a:r>
            <a:r>
              <a:rPr lang="en-US" altLang="en-US" sz="1400" dirty="0">
                <a:latin typeface="Arial" panose="020B0604020202020204" pitchFamily="34" charset="0"/>
                <a:cs typeface="Courier New" panose="02070309020205020404" pitchFamily="49" charset="0"/>
              </a:rPr>
              <a:t> by TCR</a:t>
            </a:r>
          </a:p>
          <a:p>
            <a:endParaRPr lang="en-US" sz="1400" dirty="0">
              <a:latin typeface="Arial" panose="020B0604020202020204" pitchFamily="34" charset="0"/>
            </a:endParaRPr>
          </a:p>
        </p:txBody>
      </p:sp>
      <p:sp>
        <p:nvSpPr>
          <p:cNvPr id="17" name="Rectangle 16">
            <a:extLst>
              <a:ext uri="{FF2B5EF4-FFF2-40B4-BE49-F238E27FC236}">
                <a16:creationId xmlns:a16="http://schemas.microsoft.com/office/drawing/2014/main" id="{9D00B0D4-50B1-4CC5-A5D1-2CD65E15A631}"/>
              </a:ext>
            </a:extLst>
          </p:cNvPr>
          <p:cNvSpPr/>
          <p:nvPr/>
        </p:nvSpPr>
        <p:spPr>
          <a:xfrm>
            <a:off x="9551706" y="3722451"/>
            <a:ext cx="769674" cy="23117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22" name="Straight Arrow Connector 21">
            <a:extLst>
              <a:ext uri="{FF2B5EF4-FFF2-40B4-BE49-F238E27FC236}">
                <a16:creationId xmlns:a16="http://schemas.microsoft.com/office/drawing/2014/main" id="{71EA3DF9-9092-4E53-B15E-52E882F072F8}"/>
              </a:ext>
            </a:extLst>
          </p:cNvPr>
          <p:cNvCxnSpPr>
            <a:cxnSpLocks/>
          </p:cNvCxnSpPr>
          <p:nvPr/>
        </p:nvCxnSpPr>
        <p:spPr>
          <a:xfrm flipH="1">
            <a:off x="8445390" y="3953629"/>
            <a:ext cx="1106316" cy="15054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39DA398-033D-4CB1-89BB-DF6E61E6F893}"/>
              </a:ext>
            </a:extLst>
          </p:cNvPr>
          <p:cNvCxnSpPr>
            <a:cxnSpLocks/>
          </p:cNvCxnSpPr>
          <p:nvPr/>
        </p:nvCxnSpPr>
        <p:spPr>
          <a:xfrm flipH="1">
            <a:off x="9736057" y="3953629"/>
            <a:ext cx="611793" cy="1486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322DA71-8D5B-459A-A7FF-276FC8F63DC3}"/>
              </a:ext>
            </a:extLst>
          </p:cNvPr>
          <p:cNvSpPr txBox="1"/>
          <p:nvPr/>
        </p:nvSpPr>
        <p:spPr>
          <a:xfrm>
            <a:off x="7645684" y="2212269"/>
            <a:ext cx="2595582" cy="369332"/>
          </a:xfrm>
          <a:prstGeom prst="rect">
            <a:avLst/>
          </a:prstGeom>
          <a:noFill/>
        </p:spPr>
        <p:txBody>
          <a:bodyPr wrap="none" rtlCol="0">
            <a:spAutoFit/>
          </a:bodyPr>
          <a:lstStyle/>
          <a:p>
            <a:r>
              <a:rPr lang="en-US" b="1" dirty="0">
                <a:latin typeface="Arial" panose="020B0604020202020204" pitchFamily="34" charset="0"/>
              </a:rPr>
              <a:t>p53 Protein Sequence</a:t>
            </a:r>
          </a:p>
        </p:txBody>
      </p:sp>
      <p:cxnSp>
        <p:nvCxnSpPr>
          <p:cNvPr id="27" name="Straight Arrow Connector 26">
            <a:extLst>
              <a:ext uri="{FF2B5EF4-FFF2-40B4-BE49-F238E27FC236}">
                <a16:creationId xmlns:a16="http://schemas.microsoft.com/office/drawing/2014/main" id="{2EFA8A23-EEC2-4F5D-88AA-23C1A2DCCE4C}"/>
              </a:ext>
            </a:extLst>
          </p:cNvPr>
          <p:cNvCxnSpPr>
            <a:cxnSpLocks/>
          </p:cNvCxnSpPr>
          <p:nvPr/>
        </p:nvCxnSpPr>
        <p:spPr>
          <a:xfrm flipH="1">
            <a:off x="10160001" y="2727481"/>
            <a:ext cx="991715" cy="10419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081A87FE-39CC-4E63-99F8-1DDC97677BA1}"/>
              </a:ext>
            </a:extLst>
          </p:cNvPr>
          <p:cNvCxnSpPr>
            <a:stCxn id="11" idx="2"/>
          </p:cNvCxnSpPr>
          <p:nvPr/>
        </p:nvCxnSpPr>
        <p:spPr>
          <a:xfrm flipH="1">
            <a:off x="11188426" y="2718475"/>
            <a:ext cx="96905" cy="1421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0E5C37A2-07B9-47C1-8E0B-5F6CD11C155D}"/>
              </a:ext>
            </a:extLst>
          </p:cNvPr>
          <p:cNvSpPr/>
          <p:nvPr/>
        </p:nvSpPr>
        <p:spPr>
          <a:xfrm>
            <a:off x="8445390" y="5454597"/>
            <a:ext cx="1290667" cy="23117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3" name="Rectangle 32">
            <a:extLst>
              <a:ext uri="{FF2B5EF4-FFF2-40B4-BE49-F238E27FC236}">
                <a16:creationId xmlns:a16="http://schemas.microsoft.com/office/drawing/2014/main" id="{6F82FE49-872C-4345-9759-47DC22E8D9B4}"/>
              </a:ext>
            </a:extLst>
          </p:cNvPr>
          <p:cNvSpPr/>
          <p:nvPr/>
        </p:nvSpPr>
        <p:spPr>
          <a:xfrm>
            <a:off x="8431760" y="5910725"/>
            <a:ext cx="1290667" cy="23117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15" name="Group 14">
            <a:extLst>
              <a:ext uri="{FF2B5EF4-FFF2-40B4-BE49-F238E27FC236}">
                <a16:creationId xmlns:a16="http://schemas.microsoft.com/office/drawing/2014/main" id="{3D91A875-D631-AF70-F7C6-53087E3833E5}"/>
              </a:ext>
            </a:extLst>
          </p:cNvPr>
          <p:cNvGrpSpPr/>
          <p:nvPr/>
        </p:nvGrpSpPr>
        <p:grpSpPr>
          <a:xfrm>
            <a:off x="3825837" y="2900118"/>
            <a:ext cx="338529" cy="369332"/>
            <a:chOff x="3459161" y="1449056"/>
            <a:chExt cx="338529" cy="369332"/>
          </a:xfrm>
        </p:grpSpPr>
        <p:sp>
          <p:nvSpPr>
            <p:cNvPr id="14" name="Oval 13">
              <a:extLst>
                <a:ext uri="{FF2B5EF4-FFF2-40B4-BE49-F238E27FC236}">
                  <a16:creationId xmlns:a16="http://schemas.microsoft.com/office/drawing/2014/main" id="{1F5F52AD-99B7-84FF-7A4D-14424CC994C1}"/>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TextBox 12">
              <a:extLst>
                <a:ext uri="{FF2B5EF4-FFF2-40B4-BE49-F238E27FC236}">
                  <a16:creationId xmlns:a16="http://schemas.microsoft.com/office/drawing/2014/main" id="{77AA0343-DF49-01DC-CFCF-4249BB7DE9C4}"/>
                </a:ext>
              </a:extLst>
            </p:cNvPr>
            <p:cNvSpPr txBox="1"/>
            <p:nvPr/>
          </p:nvSpPr>
          <p:spPr>
            <a:xfrm>
              <a:off x="3459161" y="1449056"/>
              <a:ext cx="33852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a:t>
              </a:r>
            </a:p>
          </p:txBody>
        </p:sp>
      </p:grpSp>
      <p:grpSp>
        <p:nvGrpSpPr>
          <p:cNvPr id="18" name="Group 17">
            <a:extLst>
              <a:ext uri="{FF2B5EF4-FFF2-40B4-BE49-F238E27FC236}">
                <a16:creationId xmlns:a16="http://schemas.microsoft.com/office/drawing/2014/main" id="{B7A56369-1126-0F4F-335D-201063728212}"/>
              </a:ext>
            </a:extLst>
          </p:cNvPr>
          <p:cNvGrpSpPr/>
          <p:nvPr/>
        </p:nvGrpSpPr>
        <p:grpSpPr>
          <a:xfrm>
            <a:off x="3759132" y="3696812"/>
            <a:ext cx="338529" cy="369332"/>
            <a:chOff x="3459161" y="1449056"/>
            <a:chExt cx="338529" cy="369332"/>
          </a:xfrm>
        </p:grpSpPr>
        <p:sp>
          <p:nvSpPr>
            <p:cNvPr id="19" name="Oval 18">
              <a:extLst>
                <a:ext uri="{FF2B5EF4-FFF2-40B4-BE49-F238E27FC236}">
                  <a16:creationId xmlns:a16="http://schemas.microsoft.com/office/drawing/2014/main" id="{AF7395F3-FC9D-807C-5171-B63B1531C91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0" name="TextBox 19">
              <a:extLst>
                <a:ext uri="{FF2B5EF4-FFF2-40B4-BE49-F238E27FC236}">
                  <a16:creationId xmlns:a16="http://schemas.microsoft.com/office/drawing/2014/main" id="{AA0354D7-E800-09A6-C7B9-1884D36FFBDC}"/>
                </a:ext>
              </a:extLst>
            </p:cNvPr>
            <p:cNvSpPr txBox="1"/>
            <p:nvPr/>
          </p:nvSpPr>
          <p:spPr>
            <a:xfrm>
              <a:off x="3459161" y="1449056"/>
              <a:ext cx="33852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2</a:t>
              </a:r>
            </a:p>
          </p:txBody>
        </p:sp>
      </p:grpSp>
      <p:grpSp>
        <p:nvGrpSpPr>
          <p:cNvPr id="21" name="Group 20">
            <a:extLst>
              <a:ext uri="{FF2B5EF4-FFF2-40B4-BE49-F238E27FC236}">
                <a16:creationId xmlns:a16="http://schemas.microsoft.com/office/drawing/2014/main" id="{C6696C45-2169-9728-F526-82F64FE34BEA}"/>
              </a:ext>
            </a:extLst>
          </p:cNvPr>
          <p:cNvGrpSpPr/>
          <p:nvPr/>
        </p:nvGrpSpPr>
        <p:grpSpPr>
          <a:xfrm>
            <a:off x="3821674" y="4822861"/>
            <a:ext cx="338529" cy="369332"/>
            <a:chOff x="3459161" y="1449056"/>
            <a:chExt cx="338529" cy="369332"/>
          </a:xfrm>
        </p:grpSpPr>
        <p:sp>
          <p:nvSpPr>
            <p:cNvPr id="23" name="Oval 22">
              <a:extLst>
                <a:ext uri="{FF2B5EF4-FFF2-40B4-BE49-F238E27FC236}">
                  <a16:creationId xmlns:a16="http://schemas.microsoft.com/office/drawing/2014/main" id="{C473D610-1E2D-6A60-0609-1C4424D3D773}"/>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6" name="TextBox 25">
              <a:extLst>
                <a:ext uri="{FF2B5EF4-FFF2-40B4-BE49-F238E27FC236}">
                  <a16:creationId xmlns:a16="http://schemas.microsoft.com/office/drawing/2014/main" id="{0936A6F6-DC56-8ADE-F1E7-4F26C3C698B5}"/>
                </a:ext>
              </a:extLst>
            </p:cNvPr>
            <p:cNvSpPr txBox="1"/>
            <p:nvPr/>
          </p:nvSpPr>
          <p:spPr>
            <a:xfrm>
              <a:off x="3459161" y="1449056"/>
              <a:ext cx="33852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3</a:t>
              </a:r>
            </a:p>
          </p:txBody>
        </p:sp>
      </p:grpSp>
      <p:grpSp>
        <p:nvGrpSpPr>
          <p:cNvPr id="28" name="Group 27">
            <a:extLst>
              <a:ext uri="{FF2B5EF4-FFF2-40B4-BE49-F238E27FC236}">
                <a16:creationId xmlns:a16="http://schemas.microsoft.com/office/drawing/2014/main" id="{63C02087-3798-491F-7C6E-18E6E9714A9F}"/>
              </a:ext>
            </a:extLst>
          </p:cNvPr>
          <p:cNvGrpSpPr/>
          <p:nvPr/>
        </p:nvGrpSpPr>
        <p:grpSpPr>
          <a:xfrm>
            <a:off x="5352075" y="5071097"/>
            <a:ext cx="338529" cy="369332"/>
            <a:chOff x="3459161" y="1449056"/>
            <a:chExt cx="338529" cy="369332"/>
          </a:xfrm>
        </p:grpSpPr>
        <p:sp>
          <p:nvSpPr>
            <p:cNvPr id="30" name="Oval 29">
              <a:extLst>
                <a:ext uri="{FF2B5EF4-FFF2-40B4-BE49-F238E27FC236}">
                  <a16:creationId xmlns:a16="http://schemas.microsoft.com/office/drawing/2014/main" id="{17BD95A3-7E40-9A12-684D-F3A49E8AE1F0}"/>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2" name="TextBox 31">
              <a:extLst>
                <a:ext uri="{FF2B5EF4-FFF2-40B4-BE49-F238E27FC236}">
                  <a16:creationId xmlns:a16="http://schemas.microsoft.com/office/drawing/2014/main" id="{9489FFD7-2F34-AFB1-782C-548E5800FB5B}"/>
                </a:ext>
              </a:extLst>
            </p:cNvPr>
            <p:cNvSpPr txBox="1"/>
            <p:nvPr/>
          </p:nvSpPr>
          <p:spPr>
            <a:xfrm>
              <a:off x="3459161" y="1449056"/>
              <a:ext cx="33852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4</a:t>
              </a:r>
            </a:p>
          </p:txBody>
        </p:sp>
      </p:grpSp>
      <p:grpSp>
        <p:nvGrpSpPr>
          <p:cNvPr id="34" name="Group 33">
            <a:extLst>
              <a:ext uri="{FF2B5EF4-FFF2-40B4-BE49-F238E27FC236}">
                <a16:creationId xmlns:a16="http://schemas.microsoft.com/office/drawing/2014/main" id="{023D86BD-9555-634A-02AC-9B9C4F2B5171}"/>
              </a:ext>
            </a:extLst>
          </p:cNvPr>
          <p:cNvGrpSpPr/>
          <p:nvPr/>
        </p:nvGrpSpPr>
        <p:grpSpPr>
          <a:xfrm>
            <a:off x="5757471" y="3120769"/>
            <a:ext cx="338529" cy="369332"/>
            <a:chOff x="3459161" y="1449056"/>
            <a:chExt cx="338529" cy="369332"/>
          </a:xfrm>
        </p:grpSpPr>
        <p:sp>
          <p:nvSpPr>
            <p:cNvPr id="35" name="Oval 34">
              <a:extLst>
                <a:ext uri="{FF2B5EF4-FFF2-40B4-BE49-F238E27FC236}">
                  <a16:creationId xmlns:a16="http://schemas.microsoft.com/office/drawing/2014/main" id="{5CDD5B36-82DD-3A45-8F5D-A86EAADBD8D2}"/>
                </a:ext>
              </a:extLst>
            </p:cNvPr>
            <p:cNvSpPr/>
            <p:nvPr/>
          </p:nvSpPr>
          <p:spPr>
            <a:xfrm>
              <a:off x="3479637" y="1474696"/>
              <a:ext cx="318053" cy="318053"/>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6" name="TextBox 35">
              <a:extLst>
                <a:ext uri="{FF2B5EF4-FFF2-40B4-BE49-F238E27FC236}">
                  <a16:creationId xmlns:a16="http://schemas.microsoft.com/office/drawing/2014/main" id="{3D5D2244-63AD-EF21-D107-E9F03100A6B0}"/>
                </a:ext>
              </a:extLst>
            </p:cNvPr>
            <p:cNvSpPr txBox="1"/>
            <p:nvPr/>
          </p:nvSpPr>
          <p:spPr>
            <a:xfrm>
              <a:off x="3459161" y="1449056"/>
              <a:ext cx="338529"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5</a:t>
              </a:r>
            </a:p>
          </p:txBody>
        </p:sp>
      </p:grpSp>
      <p:sp>
        <p:nvSpPr>
          <p:cNvPr id="2" name="TextBox 1">
            <a:extLst>
              <a:ext uri="{FF2B5EF4-FFF2-40B4-BE49-F238E27FC236}">
                <a16:creationId xmlns:a16="http://schemas.microsoft.com/office/drawing/2014/main" id="{18BF5611-CE2F-38E7-6376-EFF9B3905361}"/>
              </a:ext>
            </a:extLst>
          </p:cNvPr>
          <p:cNvSpPr txBox="1"/>
          <p:nvPr/>
        </p:nvSpPr>
        <p:spPr>
          <a:xfrm>
            <a:off x="3071041" y="670252"/>
            <a:ext cx="2713268" cy="646331"/>
          </a:xfrm>
          <a:prstGeom prst="rect">
            <a:avLst/>
          </a:prstGeom>
          <a:noFill/>
        </p:spPr>
        <p:txBody>
          <a:bodyPr wrap="square" rtlCol="0">
            <a:spAutoFit/>
          </a:bodyPr>
          <a:lstStyle/>
          <a:p>
            <a:r>
              <a:rPr lang="en-US" b="1" i="1" dirty="0">
                <a:solidFill>
                  <a:srgbClr val="CC0000"/>
                </a:solidFill>
                <a:latin typeface="Arial" panose="020B0604020202020204" pitchFamily="34" charset="0"/>
                <a:cs typeface="Arial" panose="020B0604020202020204" pitchFamily="34" charset="0"/>
              </a:rPr>
              <a:t>Only foreign peptides activate T-cells</a:t>
            </a:r>
          </a:p>
        </p:txBody>
      </p:sp>
      <p:sp>
        <p:nvSpPr>
          <p:cNvPr id="3" name="Date Placeholder 2">
            <a:extLst>
              <a:ext uri="{FF2B5EF4-FFF2-40B4-BE49-F238E27FC236}">
                <a16:creationId xmlns:a16="http://schemas.microsoft.com/office/drawing/2014/main" id="{7F036B27-FD3A-DF36-6F5D-82C30FFFDE3C}"/>
              </a:ext>
            </a:extLst>
          </p:cNvPr>
          <p:cNvSpPr>
            <a:spLocks noGrp="1"/>
          </p:cNvSpPr>
          <p:nvPr>
            <p:ph type="dt" sz="half" idx="10"/>
          </p:nvPr>
        </p:nvSpPr>
        <p:spPr/>
        <p:txBody>
          <a:bodyPr/>
          <a:lstStyle/>
          <a:p>
            <a:fld id="{E4751FBF-98D4-401A-AECB-0C921F2ADFB6}" type="datetime1">
              <a:rPr lang="en-US" smtClean="0"/>
              <a:t>9/2/2023</a:t>
            </a:fld>
            <a:endParaRPr lang="en-US"/>
          </a:p>
        </p:txBody>
      </p:sp>
      <p:sp>
        <p:nvSpPr>
          <p:cNvPr id="4" name="Footer Placeholder 3">
            <a:extLst>
              <a:ext uri="{FF2B5EF4-FFF2-40B4-BE49-F238E27FC236}">
                <a16:creationId xmlns:a16="http://schemas.microsoft.com/office/drawing/2014/main" id="{B8901754-F390-321D-BB7D-5FDE0700C110}"/>
              </a:ext>
            </a:extLst>
          </p:cNvPr>
          <p:cNvSpPr>
            <a:spLocks noGrp="1"/>
          </p:cNvSpPr>
          <p:nvPr>
            <p:ph type="ftr" sz="quarter" idx="11"/>
          </p:nvPr>
        </p:nvSpPr>
        <p:spPr/>
        <p:txBody>
          <a:bodyPr/>
          <a:lstStyle/>
          <a:p>
            <a:r>
              <a:rPr lang="en-US"/>
              <a:t>D &amp; D - Lecture 4 - Fall 2023</a:t>
            </a:r>
          </a:p>
        </p:txBody>
      </p:sp>
      <p:sp>
        <p:nvSpPr>
          <p:cNvPr id="6" name="Slide Number Placeholder 5">
            <a:extLst>
              <a:ext uri="{FF2B5EF4-FFF2-40B4-BE49-F238E27FC236}">
                <a16:creationId xmlns:a16="http://schemas.microsoft.com/office/drawing/2014/main" id="{FE8057E9-A8B4-96F5-D86C-8927B48534F4}"/>
              </a:ext>
            </a:extLst>
          </p:cNvPr>
          <p:cNvSpPr>
            <a:spLocks noGrp="1"/>
          </p:cNvSpPr>
          <p:nvPr>
            <p:ph type="sldNum" sz="quarter" idx="12"/>
          </p:nvPr>
        </p:nvSpPr>
        <p:spPr/>
        <p:txBody>
          <a:bodyPr/>
          <a:lstStyle/>
          <a:p>
            <a:fld id="{DC3BB032-4020-48F4-953B-341806DC4A2B}" type="slidenum">
              <a:rPr lang="en-US" smtClean="0"/>
              <a:t>13</a:t>
            </a:fld>
            <a:endParaRPr lang="en-US"/>
          </a:p>
        </p:txBody>
      </p:sp>
    </p:spTree>
    <p:extLst>
      <p:ext uri="{BB962C8B-B14F-4D97-AF65-F5344CB8AC3E}">
        <p14:creationId xmlns:p14="http://schemas.microsoft.com/office/powerpoint/2010/main" val="3490689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0A995A-6617-4931-9F0C-FDE4DCD37053}"/>
              </a:ext>
            </a:extLst>
          </p:cNvPr>
          <p:cNvPicPr>
            <a:picLocks noChangeAspect="1"/>
          </p:cNvPicPr>
          <p:nvPr/>
        </p:nvPicPr>
        <p:blipFill>
          <a:blip r:embed="rId2"/>
          <a:stretch>
            <a:fillRect/>
          </a:stretch>
        </p:blipFill>
        <p:spPr>
          <a:xfrm>
            <a:off x="3034424" y="460217"/>
            <a:ext cx="4948352" cy="5577084"/>
          </a:xfrm>
          <a:prstGeom prst="rect">
            <a:avLst/>
          </a:prstGeom>
        </p:spPr>
      </p:pic>
      <p:sp>
        <p:nvSpPr>
          <p:cNvPr id="7" name="TextBox 6">
            <a:extLst>
              <a:ext uri="{FF2B5EF4-FFF2-40B4-BE49-F238E27FC236}">
                <a16:creationId xmlns:a16="http://schemas.microsoft.com/office/drawing/2014/main" id="{3D85376A-2328-4A73-90B0-527D7F340342}"/>
              </a:ext>
            </a:extLst>
          </p:cNvPr>
          <p:cNvSpPr txBox="1"/>
          <p:nvPr/>
        </p:nvSpPr>
        <p:spPr>
          <a:xfrm>
            <a:off x="1502822" y="-29359"/>
            <a:ext cx="10308178" cy="461665"/>
          </a:xfrm>
          <a:prstGeom prst="rect">
            <a:avLst/>
          </a:prstGeom>
          <a:noFill/>
        </p:spPr>
        <p:txBody>
          <a:bodyPr wrap="square" rtlCol="0">
            <a:spAutoFit/>
          </a:bodyPr>
          <a:lstStyle/>
          <a:p>
            <a:r>
              <a:rPr lang="en-US" sz="2400" dirty="0">
                <a:latin typeface="Arial" panose="020B0604020202020204" pitchFamily="34" charset="0"/>
              </a:rPr>
              <a:t>Acquired Cellular Immunity – Recognition of MHC I + Peptide by Tc Cells</a:t>
            </a:r>
          </a:p>
        </p:txBody>
      </p:sp>
      <p:sp>
        <p:nvSpPr>
          <p:cNvPr id="5" name="TextBox 4">
            <a:extLst>
              <a:ext uri="{FF2B5EF4-FFF2-40B4-BE49-F238E27FC236}">
                <a16:creationId xmlns:a16="http://schemas.microsoft.com/office/drawing/2014/main" id="{2CBD8CAD-E78E-47F3-983E-0E0CA97D2BF8}"/>
              </a:ext>
            </a:extLst>
          </p:cNvPr>
          <p:cNvSpPr txBox="1"/>
          <p:nvPr/>
        </p:nvSpPr>
        <p:spPr>
          <a:xfrm>
            <a:off x="7086600" y="301098"/>
            <a:ext cx="5105400" cy="2031325"/>
          </a:xfrm>
          <a:prstGeom prst="rect">
            <a:avLst/>
          </a:prstGeom>
          <a:noFill/>
        </p:spPr>
        <p:txBody>
          <a:bodyPr wrap="square" rtlCol="0">
            <a:spAutoFit/>
          </a:bodyPr>
          <a:lstStyle/>
          <a:p>
            <a:r>
              <a:rPr lang="en-US" b="1" dirty="0">
                <a:latin typeface="Arial" panose="020B0604020202020204" pitchFamily="34" charset="0"/>
              </a:rPr>
              <a:t>Foreign Peptide Source:</a:t>
            </a:r>
          </a:p>
          <a:p>
            <a:pPr marL="168275" indent="-168275"/>
            <a:r>
              <a:rPr lang="en-US" dirty="0">
                <a:latin typeface="Arial" panose="020B0604020202020204" pitchFamily="34" charset="0"/>
              </a:rPr>
              <a:t>1. From replication of viruses in the cell</a:t>
            </a:r>
          </a:p>
          <a:p>
            <a:pPr marL="168275" indent="-168275"/>
            <a:r>
              <a:rPr lang="en-US" dirty="0">
                <a:latin typeface="Arial" panose="020B0604020202020204" pitchFamily="34" charset="0"/>
              </a:rPr>
              <a:t>2. From replication of intracellular bacteria (e.g. TB)</a:t>
            </a:r>
          </a:p>
          <a:p>
            <a:pPr marL="168275" indent="-168275"/>
            <a:r>
              <a:rPr lang="en-US" dirty="0">
                <a:latin typeface="Arial" panose="020B0604020202020204" pitchFamily="34" charset="0"/>
              </a:rPr>
              <a:t>3. New coding sequences in cancer cells due to genetic changes (e.g. mutations in p53 may lead to novel sequences).</a:t>
            </a:r>
          </a:p>
        </p:txBody>
      </p:sp>
      <p:sp>
        <p:nvSpPr>
          <p:cNvPr id="10" name="TextBox 9">
            <a:extLst>
              <a:ext uri="{FF2B5EF4-FFF2-40B4-BE49-F238E27FC236}">
                <a16:creationId xmlns:a16="http://schemas.microsoft.com/office/drawing/2014/main" id="{ED150AB3-FC7C-4134-9C58-D3723198E192}"/>
              </a:ext>
            </a:extLst>
          </p:cNvPr>
          <p:cNvSpPr txBox="1"/>
          <p:nvPr/>
        </p:nvSpPr>
        <p:spPr>
          <a:xfrm>
            <a:off x="87534" y="1013045"/>
            <a:ext cx="2698370" cy="397031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rPr>
              <a:t>Tc cells will be activated </a:t>
            </a:r>
            <a:r>
              <a:rPr lang="en-US" b="1" i="1" dirty="0">
                <a:latin typeface="Arial" panose="020B0604020202020204" pitchFamily="34" charset="0"/>
              </a:rPr>
              <a:t>only</a:t>
            </a:r>
            <a:r>
              <a:rPr lang="en-US" dirty="0">
                <a:latin typeface="Arial" panose="020B0604020202020204" pitchFamily="34" charset="0"/>
              </a:rPr>
              <a:t> by </a:t>
            </a:r>
            <a:r>
              <a:rPr lang="en-US" b="1" i="1" dirty="0">
                <a:latin typeface="Arial" panose="020B0604020202020204" pitchFamily="34" charset="0"/>
              </a:rPr>
              <a:t>foreign</a:t>
            </a:r>
            <a:r>
              <a:rPr lang="en-US" dirty="0">
                <a:latin typeface="Arial" panose="020B0604020202020204" pitchFamily="34" charset="0"/>
              </a:rPr>
              <a:t> </a:t>
            </a:r>
            <a:r>
              <a:rPr lang="en-US" b="1" i="1" dirty="0">
                <a:latin typeface="Arial" panose="020B0604020202020204" pitchFamily="34" charset="0"/>
              </a:rPr>
              <a:t>peptides</a:t>
            </a:r>
            <a:r>
              <a:rPr lang="en-US" dirty="0">
                <a:latin typeface="Arial" panose="020B0604020202020204" pitchFamily="34" charset="0"/>
              </a:rPr>
              <a:t> on MHC class I. </a:t>
            </a:r>
          </a:p>
          <a:p>
            <a:pPr marL="285750" indent="-285750">
              <a:buFont typeface="Arial" panose="020B0604020202020204" pitchFamily="34" charset="0"/>
              <a:buChar char="•"/>
            </a:pPr>
            <a:r>
              <a:rPr lang="en-US" dirty="0">
                <a:latin typeface="Arial" panose="020B0604020202020204" pitchFamily="34" charset="0"/>
              </a:rPr>
              <a:t>Tc cells develop into:</a:t>
            </a:r>
          </a:p>
          <a:p>
            <a:pPr marL="742950" lvl="1" indent="-285750">
              <a:buFont typeface="Arial" panose="020B0604020202020204" pitchFamily="34" charset="0"/>
              <a:buChar char="•"/>
            </a:pPr>
            <a:r>
              <a:rPr lang="en-US" dirty="0">
                <a:latin typeface="Arial" panose="020B0604020202020204" pitchFamily="34" charset="0"/>
              </a:rPr>
              <a:t>Tc memory cells</a:t>
            </a:r>
          </a:p>
          <a:p>
            <a:pPr marL="742950" lvl="1" indent="-285750">
              <a:buFont typeface="Arial" panose="020B0604020202020204" pitchFamily="34" charset="0"/>
              <a:buChar char="•"/>
            </a:pPr>
            <a:r>
              <a:rPr lang="en-US" dirty="0">
                <a:latin typeface="Arial" panose="020B0604020202020204" pitchFamily="34" charset="0"/>
              </a:rPr>
              <a:t>cytotoxic T-lymphocytes (T</a:t>
            </a:r>
            <a:r>
              <a:rPr lang="en-US" baseline="-25000" dirty="0">
                <a:latin typeface="Arial" panose="020B0604020202020204" pitchFamily="34" charset="0"/>
              </a:rPr>
              <a:t>CTL</a:t>
            </a:r>
            <a:r>
              <a:rPr lang="en-US" dirty="0">
                <a:latin typeface="Arial" panose="020B0604020202020204" pitchFamily="34" charset="0"/>
              </a:rPr>
              <a:t>)</a:t>
            </a:r>
          </a:p>
          <a:p>
            <a:pPr marL="285750" indent="-285750">
              <a:buFont typeface="Arial" panose="020B0604020202020204" pitchFamily="34" charset="0"/>
              <a:buChar char="•"/>
            </a:pPr>
            <a:r>
              <a:rPr lang="en-US" dirty="0">
                <a:latin typeface="Arial" panose="020B0604020202020204" pitchFamily="34" charset="0"/>
              </a:rPr>
              <a:t>T</a:t>
            </a:r>
            <a:r>
              <a:rPr lang="en-US" baseline="-25000" dirty="0">
                <a:latin typeface="Arial" panose="020B0604020202020204" pitchFamily="34" charset="0"/>
              </a:rPr>
              <a:t>CTL</a:t>
            </a:r>
            <a:r>
              <a:rPr lang="en-US" dirty="0">
                <a:latin typeface="Arial" panose="020B0604020202020204" pitchFamily="34" charset="0"/>
              </a:rPr>
              <a:t> cells kill the infected/cancer cell presenting the same peptide that activated it.</a:t>
            </a:r>
          </a:p>
        </p:txBody>
      </p:sp>
      <p:cxnSp>
        <p:nvCxnSpPr>
          <p:cNvPr id="9" name="Straight Arrow Connector 8">
            <a:extLst>
              <a:ext uri="{FF2B5EF4-FFF2-40B4-BE49-F238E27FC236}">
                <a16:creationId xmlns:a16="http://schemas.microsoft.com/office/drawing/2014/main" id="{A6743285-47D0-44D4-A171-B93B3815DB13}"/>
              </a:ext>
            </a:extLst>
          </p:cNvPr>
          <p:cNvCxnSpPr>
            <a:cxnSpLocks/>
          </p:cNvCxnSpPr>
          <p:nvPr/>
        </p:nvCxnSpPr>
        <p:spPr>
          <a:xfrm flipH="1">
            <a:off x="5508600" y="518757"/>
            <a:ext cx="1727346" cy="138062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1">
            <a:extLst>
              <a:ext uri="{FF2B5EF4-FFF2-40B4-BE49-F238E27FC236}">
                <a16:creationId xmlns:a16="http://schemas.microsoft.com/office/drawing/2014/main" id="{42E4D298-E9BF-4F5A-BA57-DD3B1E9D4BBB}"/>
              </a:ext>
            </a:extLst>
          </p:cNvPr>
          <p:cNvSpPr>
            <a:spLocks noChangeArrowheads="1"/>
          </p:cNvSpPr>
          <p:nvPr/>
        </p:nvSpPr>
        <p:spPr bwMode="auto">
          <a:xfrm>
            <a:off x="7820117" y="2648291"/>
            <a:ext cx="443157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10         20         30         40         50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MEEPQSDPSV EPPLSQETFS DLWKLLPENN VLSPLPSQAM DDLMLSPDDI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60         70         80         90        100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EQWFTEDPGP DEAPRMPEAA PPVAPAPAAP TPAAPAPAPS WPLSSSVPSQ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110        120        130        140        150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KTYQGSYGFR LGFLHSGTAK SVTCTYSPAL NKMFCQLAKT CPVQLWVDST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160        170        180        190        200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PPPGTRVRAM AIYKQSQHMT EVV</a:t>
            </a:r>
            <a:r>
              <a:rPr kumimoji="0" lang="en-US" altLang="en-US" sz="1000" b="0" i="0" u="none" strike="noStrike" cap="none" normalizeH="0" baseline="0" dirty="0">
                <a:ln>
                  <a:noFill/>
                </a:ln>
                <a:solidFill>
                  <a:schemeClr val="tx1"/>
                </a:solidFill>
                <a:effectLst/>
                <a:highlight>
                  <a:srgbClr val="00FFFF"/>
                </a:highlight>
                <a:latin typeface="Courier New" panose="02070309020205020404" pitchFamily="49" charset="0"/>
                <a:cs typeface="Courier New" panose="02070309020205020404" pitchFamily="49" charset="0"/>
              </a:rPr>
              <a:t>RR</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C</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PH</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H</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E</a:t>
            </a: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RCSDSDGLAP PQHLIRVEGN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210        220        230        240        250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LRVEYLDDRN TFRHSVVVPY EPPEVGSDCT </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TIHYNYM</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C</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NS S</a:t>
            </a:r>
            <a:r>
              <a:rPr kumimoji="0" lang="en-US" altLang="en-US" sz="1000" i="0" u="none" strike="noStrike" cap="none" normalizeH="0" baseline="0" dirty="0">
                <a:ln>
                  <a:noFill/>
                </a:ln>
                <a:solidFill>
                  <a:schemeClr val="tx1"/>
                </a:solidFill>
                <a:effectLst/>
                <a:highlight>
                  <a:srgbClr val="FFFF00"/>
                </a:highlight>
                <a:latin typeface="Courier New" panose="02070309020205020404" pitchFamily="49" charset="0"/>
                <a:cs typeface="Courier New" panose="02070309020205020404" pitchFamily="49" charset="0"/>
              </a:rPr>
              <a:t>C</a:t>
            </a:r>
            <a:r>
              <a:rPr kumimoji="0" lang="en-US" altLang="en-US" sz="100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MGGMNRRP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260        270        280        290        300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ILTIITLEDS SGNLLG</a:t>
            </a:r>
            <a:r>
              <a:rPr kumimoji="0" lang="en-US" altLang="en-US" sz="1000" b="1"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R</a:t>
            </a: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NSF EVRVCACPGR DRRTEEENLR KKGEPHHELP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310        320        330        340        350</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PGSTKRALPN NTSSSPQPKK KPLDGEYFTL QIRGRERFEM FRELNEALEL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       360        370        380        390 </a:t>
            </a:r>
            <a:b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br>
            <a:r>
              <a:rPr kumimoji="0" lang="en-US" altLang="en-US" sz="10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rPr>
              <a:t>KDAQAGKEPG GSRAHSSHLK SKKGQSTSRH KKLMFKTEGP DSD </a:t>
            </a:r>
            <a:endParaRPr kumimoji="0" lang="en-US" altLang="en-US" sz="1800" b="0" i="0" u="none" strike="noStrike" cap="none" normalizeH="0" baseline="0" dirty="0">
              <a:ln>
                <a:noFill/>
              </a:ln>
              <a:solidFill>
                <a:schemeClr val="tx1"/>
              </a:solidFill>
              <a:effectLst/>
              <a:latin typeface="Courier New" panose="02070309020205020404" pitchFamily="49" charset="0"/>
              <a:cs typeface="Courier New" panose="02070309020205020404" pitchFamily="49" charset="0"/>
            </a:endParaRPr>
          </a:p>
        </p:txBody>
      </p:sp>
      <p:sp>
        <p:nvSpPr>
          <p:cNvPr id="11" name="TextBox 10">
            <a:extLst>
              <a:ext uri="{FF2B5EF4-FFF2-40B4-BE49-F238E27FC236}">
                <a16:creationId xmlns:a16="http://schemas.microsoft.com/office/drawing/2014/main" id="{76FDCCB0-AD7E-478A-8C48-6E90AD94F5F0}"/>
              </a:ext>
            </a:extLst>
          </p:cNvPr>
          <p:cNvSpPr txBox="1"/>
          <p:nvPr/>
        </p:nvSpPr>
        <p:spPr>
          <a:xfrm>
            <a:off x="10183234" y="2410698"/>
            <a:ext cx="2204193" cy="307777"/>
          </a:xfrm>
          <a:prstGeom prst="rect">
            <a:avLst/>
          </a:prstGeom>
          <a:noFill/>
        </p:spPr>
        <p:txBody>
          <a:bodyPr wrap="none" rtlCol="0">
            <a:spAutoFit/>
          </a:bodyPr>
          <a:lstStyle/>
          <a:p>
            <a:r>
              <a:rPr lang="en-US" sz="1400" dirty="0">
                <a:latin typeface="Arial" panose="020B0604020202020204" pitchFamily="34" charset="0"/>
              </a:rPr>
              <a:t>Zn Fingers (DNA binding)</a:t>
            </a:r>
          </a:p>
        </p:txBody>
      </p:sp>
      <p:sp>
        <p:nvSpPr>
          <p:cNvPr id="16" name="Rectangle 15">
            <a:extLst>
              <a:ext uri="{FF2B5EF4-FFF2-40B4-BE49-F238E27FC236}">
                <a16:creationId xmlns:a16="http://schemas.microsoft.com/office/drawing/2014/main" id="{ACC321AB-E699-44AE-A5FE-36CE3ECC90A4}"/>
              </a:ext>
            </a:extLst>
          </p:cNvPr>
          <p:cNvSpPr/>
          <p:nvPr/>
        </p:nvSpPr>
        <p:spPr>
          <a:xfrm>
            <a:off x="8265337" y="5393238"/>
            <a:ext cx="4147226" cy="1231106"/>
          </a:xfrm>
          <a:prstGeom prst="rect">
            <a:avLst/>
          </a:prstGeom>
        </p:spPr>
        <p:txBody>
          <a:bodyPr wrap="none">
            <a:spAutoFit/>
          </a:bodyPr>
          <a:lstStyle/>
          <a:p>
            <a:r>
              <a:rPr lang="en-US" altLang="en-US" sz="1400" dirty="0">
                <a:latin typeface="Courier New" panose="02070309020205020404" pitchFamily="49" charset="0"/>
                <a:cs typeface="Courier New" panose="02070309020205020404" pitchFamily="49" charset="0"/>
              </a:rPr>
              <a:t> </a:t>
            </a:r>
            <a:r>
              <a:rPr lang="en-US" altLang="en-US" sz="1600" dirty="0">
                <a:latin typeface="Courier New" panose="02070309020205020404" pitchFamily="49" charset="0"/>
                <a:cs typeface="Courier New" panose="02070309020205020404" pitchFamily="49" charset="0"/>
              </a:rPr>
              <a:t>EVV</a:t>
            </a:r>
            <a:r>
              <a:rPr lang="en-US" altLang="en-US" sz="1600" dirty="0">
                <a:highlight>
                  <a:srgbClr val="00FFFF"/>
                </a:highlight>
                <a:latin typeface="Courier New" panose="02070309020205020404" pitchFamily="49" charset="0"/>
                <a:cs typeface="Courier New" panose="02070309020205020404" pitchFamily="49" charset="0"/>
              </a:rPr>
              <a:t>RR</a:t>
            </a:r>
            <a:r>
              <a:rPr lang="en-US" altLang="en-US" sz="1600" dirty="0">
                <a:highlight>
                  <a:srgbClr val="FFFF00"/>
                </a:highlight>
                <a:latin typeface="Courier New" panose="02070309020205020404" pitchFamily="49" charset="0"/>
                <a:cs typeface="Courier New" panose="02070309020205020404" pitchFamily="49" charset="0"/>
              </a:rPr>
              <a:t>C</a:t>
            </a:r>
            <a:r>
              <a:rPr lang="en-US" altLang="en-US" sz="1600" dirty="0">
                <a:latin typeface="Courier New" panose="02070309020205020404" pitchFamily="49" charset="0"/>
                <a:cs typeface="Courier New" panose="02070309020205020404" pitchFamily="49" charset="0"/>
              </a:rPr>
              <a:t>PH</a:t>
            </a:r>
            <a:r>
              <a:rPr lang="en-US" altLang="en-US" sz="1600" dirty="0">
                <a:highlight>
                  <a:srgbClr val="FFFF00"/>
                </a:highlight>
                <a:latin typeface="Courier New" panose="02070309020205020404" pitchFamily="49" charset="0"/>
                <a:cs typeface="Courier New" panose="02070309020205020404" pitchFamily="49" charset="0"/>
              </a:rPr>
              <a:t>H</a:t>
            </a:r>
            <a:r>
              <a:rPr lang="en-US" altLang="en-US" sz="1600" dirty="0">
                <a:latin typeface="Courier New" panose="02070309020205020404" pitchFamily="49" charset="0"/>
                <a:cs typeface="Courier New" panose="02070309020205020404" pitchFamily="49" charset="0"/>
              </a:rPr>
              <a:t>E  </a:t>
            </a:r>
            <a:r>
              <a:rPr lang="en-US" altLang="en-US" sz="1400" dirty="0">
                <a:latin typeface="Arial" panose="020B0604020202020204" pitchFamily="34" charset="0"/>
                <a:cs typeface="Courier New" panose="02070309020205020404" pitchFamily="49" charset="0"/>
              </a:rPr>
              <a:t>Normal seq., </a:t>
            </a:r>
            <a:r>
              <a:rPr lang="en-US" altLang="en-US" sz="1400" b="1" i="1" dirty="0">
                <a:latin typeface="Arial" panose="020B0604020202020204" pitchFamily="34" charset="0"/>
                <a:cs typeface="Courier New" panose="02070309020205020404" pitchFamily="49" charset="0"/>
              </a:rPr>
              <a:t>ignored</a:t>
            </a:r>
            <a:r>
              <a:rPr lang="en-US" altLang="en-US" sz="1400" dirty="0">
                <a:latin typeface="Arial" panose="020B0604020202020204" pitchFamily="34" charset="0"/>
                <a:cs typeface="Courier New" panose="02070309020205020404" pitchFamily="49" charset="0"/>
              </a:rPr>
              <a:t> by TCR</a:t>
            </a:r>
          </a:p>
          <a:p>
            <a:endParaRPr lang="en-US" altLang="en-US" sz="1400" dirty="0">
              <a:latin typeface="Courier New" panose="02070309020205020404" pitchFamily="49" charset="0"/>
              <a:cs typeface="Courier New" panose="02070309020205020404" pitchFamily="49" charset="0"/>
            </a:endParaRPr>
          </a:p>
          <a:p>
            <a:r>
              <a:rPr lang="en-US" altLang="en-US" sz="1400" dirty="0">
                <a:latin typeface="Courier New" panose="02070309020205020404" pitchFamily="49" charset="0"/>
                <a:cs typeface="Courier New" panose="02070309020205020404" pitchFamily="49" charset="0"/>
              </a:rPr>
              <a:t> </a:t>
            </a:r>
            <a:r>
              <a:rPr lang="en-US" altLang="en-US" sz="1600" dirty="0">
                <a:latin typeface="Courier New" panose="02070309020205020404" pitchFamily="49" charset="0"/>
                <a:cs typeface="Courier New" panose="02070309020205020404" pitchFamily="49" charset="0"/>
              </a:rPr>
              <a:t>EVV</a:t>
            </a:r>
            <a:r>
              <a:rPr lang="en-US" altLang="en-US" sz="1600" b="1" dirty="0">
                <a:highlight>
                  <a:srgbClr val="00FFFF"/>
                </a:highlight>
                <a:latin typeface="Courier New" panose="02070309020205020404" pitchFamily="49" charset="0"/>
                <a:cs typeface="Courier New" panose="02070309020205020404" pitchFamily="49" charset="0"/>
              </a:rPr>
              <a:t>GG</a:t>
            </a:r>
            <a:r>
              <a:rPr lang="en-US" altLang="en-US" sz="1600" dirty="0">
                <a:highlight>
                  <a:srgbClr val="FFFF00"/>
                </a:highlight>
                <a:latin typeface="Courier New" panose="02070309020205020404" pitchFamily="49" charset="0"/>
                <a:cs typeface="Courier New" panose="02070309020205020404" pitchFamily="49" charset="0"/>
              </a:rPr>
              <a:t>C</a:t>
            </a:r>
            <a:r>
              <a:rPr lang="en-US" altLang="en-US" sz="1600" dirty="0">
                <a:latin typeface="Courier New" panose="02070309020205020404" pitchFamily="49" charset="0"/>
                <a:cs typeface="Courier New" panose="02070309020205020404" pitchFamily="49" charset="0"/>
              </a:rPr>
              <a:t>PH</a:t>
            </a:r>
            <a:r>
              <a:rPr lang="en-US" altLang="en-US" sz="1600" dirty="0">
                <a:highlight>
                  <a:srgbClr val="FFFF00"/>
                </a:highlight>
                <a:latin typeface="Courier New" panose="02070309020205020404" pitchFamily="49" charset="0"/>
                <a:cs typeface="Courier New" panose="02070309020205020404" pitchFamily="49" charset="0"/>
              </a:rPr>
              <a:t>H</a:t>
            </a:r>
            <a:r>
              <a:rPr lang="en-US" altLang="en-US" sz="1600" dirty="0">
                <a:latin typeface="Courier New" panose="02070309020205020404" pitchFamily="49" charset="0"/>
                <a:cs typeface="Courier New" panose="02070309020205020404" pitchFamily="49" charset="0"/>
              </a:rPr>
              <a:t>E </a:t>
            </a:r>
            <a:r>
              <a:rPr lang="en-US" altLang="en-US" sz="1400" dirty="0">
                <a:latin typeface="Courier New" panose="02070309020205020404" pitchFamily="49" charset="0"/>
                <a:cs typeface="Courier New" panose="02070309020205020404" pitchFamily="49" charset="0"/>
              </a:rPr>
              <a:t> </a:t>
            </a:r>
            <a:r>
              <a:rPr lang="en-US" altLang="en-US" sz="1400" dirty="0">
                <a:latin typeface="Arial" panose="020B0604020202020204" pitchFamily="34" charset="0"/>
                <a:cs typeface="Courier New" panose="02070309020205020404" pitchFamily="49" charset="0"/>
              </a:rPr>
              <a:t>Mutant seq. in cancer,</a:t>
            </a:r>
          </a:p>
          <a:p>
            <a:r>
              <a:rPr lang="en-US" altLang="en-US" sz="1400" dirty="0">
                <a:latin typeface="Arial" panose="020B0604020202020204" pitchFamily="34" charset="0"/>
                <a:cs typeface="Courier New" panose="02070309020205020404" pitchFamily="49" charset="0"/>
              </a:rPr>
              <a:t>                                       </a:t>
            </a:r>
            <a:r>
              <a:rPr lang="en-US" altLang="en-US" sz="1400" b="1" i="1" dirty="0">
                <a:latin typeface="Arial" panose="020B0604020202020204" pitchFamily="34" charset="0"/>
                <a:cs typeface="Courier New" panose="02070309020205020404" pitchFamily="49" charset="0"/>
              </a:rPr>
              <a:t>detected</a:t>
            </a:r>
            <a:r>
              <a:rPr lang="en-US" altLang="en-US" sz="1400" dirty="0">
                <a:latin typeface="Arial" panose="020B0604020202020204" pitchFamily="34" charset="0"/>
                <a:cs typeface="Courier New" panose="02070309020205020404" pitchFamily="49" charset="0"/>
              </a:rPr>
              <a:t> by TCR</a:t>
            </a:r>
          </a:p>
          <a:p>
            <a:endParaRPr lang="en-US" sz="1400" dirty="0">
              <a:latin typeface="Arial" panose="020B0604020202020204" pitchFamily="34" charset="0"/>
            </a:endParaRPr>
          </a:p>
        </p:txBody>
      </p:sp>
      <p:sp>
        <p:nvSpPr>
          <p:cNvPr id="17" name="Rectangle 16">
            <a:extLst>
              <a:ext uri="{FF2B5EF4-FFF2-40B4-BE49-F238E27FC236}">
                <a16:creationId xmlns:a16="http://schemas.microsoft.com/office/drawing/2014/main" id="{9D00B0D4-50B1-4CC5-A5D1-2CD65E15A631}"/>
              </a:ext>
            </a:extLst>
          </p:cNvPr>
          <p:cNvSpPr/>
          <p:nvPr/>
        </p:nvSpPr>
        <p:spPr>
          <a:xfrm>
            <a:off x="9551706" y="3722451"/>
            <a:ext cx="769674" cy="23117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22" name="Straight Arrow Connector 21">
            <a:extLst>
              <a:ext uri="{FF2B5EF4-FFF2-40B4-BE49-F238E27FC236}">
                <a16:creationId xmlns:a16="http://schemas.microsoft.com/office/drawing/2014/main" id="{71EA3DF9-9092-4E53-B15E-52E882F072F8}"/>
              </a:ext>
            </a:extLst>
          </p:cNvPr>
          <p:cNvCxnSpPr>
            <a:cxnSpLocks/>
          </p:cNvCxnSpPr>
          <p:nvPr/>
        </p:nvCxnSpPr>
        <p:spPr>
          <a:xfrm flipH="1">
            <a:off x="8445390" y="3953629"/>
            <a:ext cx="1106316" cy="15054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939DA398-033D-4CB1-89BB-DF6E61E6F893}"/>
              </a:ext>
            </a:extLst>
          </p:cNvPr>
          <p:cNvCxnSpPr>
            <a:cxnSpLocks/>
          </p:cNvCxnSpPr>
          <p:nvPr/>
        </p:nvCxnSpPr>
        <p:spPr>
          <a:xfrm flipH="1">
            <a:off x="9736057" y="3953629"/>
            <a:ext cx="611793" cy="14868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322DA71-8D5B-459A-A7FF-276FC8F63DC3}"/>
              </a:ext>
            </a:extLst>
          </p:cNvPr>
          <p:cNvSpPr txBox="1"/>
          <p:nvPr/>
        </p:nvSpPr>
        <p:spPr>
          <a:xfrm>
            <a:off x="7645684" y="2212269"/>
            <a:ext cx="2595582" cy="369332"/>
          </a:xfrm>
          <a:prstGeom prst="rect">
            <a:avLst/>
          </a:prstGeom>
          <a:noFill/>
        </p:spPr>
        <p:txBody>
          <a:bodyPr wrap="none" rtlCol="0">
            <a:spAutoFit/>
          </a:bodyPr>
          <a:lstStyle/>
          <a:p>
            <a:r>
              <a:rPr lang="en-US" b="1" dirty="0">
                <a:latin typeface="Arial" panose="020B0604020202020204" pitchFamily="34" charset="0"/>
              </a:rPr>
              <a:t>p53 Protein Sequence</a:t>
            </a:r>
          </a:p>
        </p:txBody>
      </p:sp>
      <p:cxnSp>
        <p:nvCxnSpPr>
          <p:cNvPr id="27" name="Straight Arrow Connector 26">
            <a:extLst>
              <a:ext uri="{FF2B5EF4-FFF2-40B4-BE49-F238E27FC236}">
                <a16:creationId xmlns:a16="http://schemas.microsoft.com/office/drawing/2014/main" id="{2EFA8A23-EEC2-4F5D-88AA-23C1A2DCCE4C}"/>
              </a:ext>
            </a:extLst>
          </p:cNvPr>
          <p:cNvCxnSpPr>
            <a:cxnSpLocks/>
          </p:cNvCxnSpPr>
          <p:nvPr/>
        </p:nvCxnSpPr>
        <p:spPr>
          <a:xfrm flipH="1">
            <a:off x="10160001" y="2727481"/>
            <a:ext cx="991715" cy="10419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081A87FE-39CC-4E63-99F8-1DDC97677BA1}"/>
              </a:ext>
            </a:extLst>
          </p:cNvPr>
          <p:cNvCxnSpPr>
            <a:stCxn id="11" idx="2"/>
          </p:cNvCxnSpPr>
          <p:nvPr/>
        </p:nvCxnSpPr>
        <p:spPr>
          <a:xfrm flipH="1">
            <a:off x="11188426" y="2718475"/>
            <a:ext cx="96905" cy="1421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Rectangle 30">
            <a:extLst>
              <a:ext uri="{FF2B5EF4-FFF2-40B4-BE49-F238E27FC236}">
                <a16:creationId xmlns:a16="http://schemas.microsoft.com/office/drawing/2014/main" id="{0E5C37A2-07B9-47C1-8E0B-5F6CD11C155D}"/>
              </a:ext>
            </a:extLst>
          </p:cNvPr>
          <p:cNvSpPr/>
          <p:nvPr/>
        </p:nvSpPr>
        <p:spPr>
          <a:xfrm>
            <a:off x="8445390" y="5454597"/>
            <a:ext cx="1290667" cy="23117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3" name="Rectangle 32">
            <a:extLst>
              <a:ext uri="{FF2B5EF4-FFF2-40B4-BE49-F238E27FC236}">
                <a16:creationId xmlns:a16="http://schemas.microsoft.com/office/drawing/2014/main" id="{6F82FE49-872C-4345-9759-47DC22E8D9B4}"/>
              </a:ext>
            </a:extLst>
          </p:cNvPr>
          <p:cNvSpPr/>
          <p:nvPr/>
        </p:nvSpPr>
        <p:spPr>
          <a:xfrm>
            <a:off x="8431760" y="5910725"/>
            <a:ext cx="1290667" cy="231178"/>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TextBox 11">
            <a:extLst>
              <a:ext uri="{FF2B5EF4-FFF2-40B4-BE49-F238E27FC236}">
                <a16:creationId xmlns:a16="http://schemas.microsoft.com/office/drawing/2014/main" id="{1A1FAA44-8EB8-D858-08D3-3729FA666130}"/>
              </a:ext>
            </a:extLst>
          </p:cNvPr>
          <p:cNvSpPr txBox="1"/>
          <p:nvPr/>
        </p:nvSpPr>
        <p:spPr>
          <a:xfrm>
            <a:off x="4176655" y="658859"/>
            <a:ext cx="769763" cy="461665"/>
          </a:xfrm>
          <a:prstGeom prst="rect">
            <a:avLst/>
          </a:prstGeom>
          <a:noFill/>
        </p:spPr>
        <p:txBody>
          <a:bodyPr wrap="none" rtlCol="0">
            <a:spAutoFit/>
          </a:bodyPr>
          <a:lstStyle/>
          <a:p>
            <a:r>
              <a:rPr lang="en-US" sz="2400" b="1" dirty="0">
                <a:latin typeface="Arial" panose="020B0604020202020204" pitchFamily="34" charset="0"/>
              </a:rPr>
              <a:t>T</a:t>
            </a:r>
            <a:r>
              <a:rPr lang="en-US" sz="2400" b="1" baseline="-25000" dirty="0">
                <a:latin typeface="Arial" panose="020B0604020202020204" pitchFamily="34" charset="0"/>
              </a:rPr>
              <a:t>CTL</a:t>
            </a:r>
          </a:p>
        </p:txBody>
      </p:sp>
      <p:sp>
        <p:nvSpPr>
          <p:cNvPr id="2" name="Date Placeholder 1">
            <a:extLst>
              <a:ext uri="{FF2B5EF4-FFF2-40B4-BE49-F238E27FC236}">
                <a16:creationId xmlns:a16="http://schemas.microsoft.com/office/drawing/2014/main" id="{A0B52102-E784-8647-62E0-AEA389066101}"/>
              </a:ext>
            </a:extLst>
          </p:cNvPr>
          <p:cNvSpPr>
            <a:spLocks noGrp="1"/>
          </p:cNvSpPr>
          <p:nvPr>
            <p:ph type="dt" sz="half" idx="10"/>
          </p:nvPr>
        </p:nvSpPr>
        <p:spPr/>
        <p:txBody>
          <a:bodyPr/>
          <a:lstStyle/>
          <a:p>
            <a:fld id="{399DAEF0-9786-43D9-A986-FFDF346E8C4D}" type="datetime1">
              <a:rPr lang="en-US" smtClean="0"/>
              <a:t>9/2/2023</a:t>
            </a:fld>
            <a:endParaRPr lang="en-US"/>
          </a:p>
        </p:txBody>
      </p:sp>
      <p:sp>
        <p:nvSpPr>
          <p:cNvPr id="3" name="Footer Placeholder 2">
            <a:extLst>
              <a:ext uri="{FF2B5EF4-FFF2-40B4-BE49-F238E27FC236}">
                <a16:creationId xmlns:a16="http://schemas.microsoft.com/office/drawing/2014/main" id="{2B199E8C-3200-D0C7-FF72-45C08238FB93}"/>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B9248744-7274-64A1-5728-5A05589CCA46}"/>
              </a:ext>
            </a:extLst>
          </p:cNvPr>
          <p:cNvSpPr>
            <a:spLocks noGrp="1"/>
          </p:cNvSpPr>
          <p:nvPr>
            <p:ph type="sldNum" sz="quarter" idx="12"/>
          </p:nvPr>
        </p:nvSpPr>
        <p:spPr/>
        <p:txBody>
          <a:bodyPr/>
          <a:lstStyle/>
          <a:p>
            <a:fld id="{DC3BB032-4020-48F4-953B-341806DC4A2B}" type="slidenum">
              <a:rPr lang="en-US" smtClean="0"/>
              <a:t>14</a:t>
            </a:fld>
            <a:endParaRPr lang="en-US"/>
          </a:p>
        </p:txBody>
      </p:sp>
    </p:spTree>
    <p:extLst>
      <p:ext uri="{BB962C8B-B14F-4D97-AF65-F5344CB8AC3E}">
        <p14:creationId xmlns:p14="http://schemas.microsoft.com/office/powerpoint/2010/main" val="712171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BD378F-1832-40B3-B6EE-6CAA29B3F07E}"/>
              </a:ext>
            </a:extLst>
          </p:cNvPr>
          <p:cNvSpPr txBox="1"/>
          <p:nvPr/>
        </p:nvSpPr>
        <p:spPr>
          <a:xfrm>
            <a:off x="2514600" y="121002"/>
            <a:ext cx="8993103" cy="523220"/>
          </a:xfrm>
          <a:prstGeom prst="rect">
            <a:avLst/>
          </a:prstGeom>
          <a:noFill/>
        </p:spPr>
        <p:txBody>
          <a:bodyPr wrap="none" rtlCol="0">
            <a:spAutoFit/>
          </a:bodyPr>
          <a:lstStyle/>
          <a:p>
            <a:r>
              <a:rPr lang="en-US" sz="2800" dirty="0">
                <a:latin typeface="Arial" panose="020B0604020202020204" pitchFamily="34" charset="0"/>
              </a:rPr>
              <a:t>Detection and Killing of Virally Infected or Cancer Cells:</a:t>
            </a:r>
          </a:p>
        </p:txBody>
      </p:sp>
      <p:sp>
        <p:nvSpPr>
          <p:cNvPr id="6" name="TextBox 5">
            <a:extLst>
              <a:ext uri="{FF2B5EF4-FFF2-40B4-BE49-F238E27FC236}">
                <a16:creationId xmlns:a16="http://schemas.microsoft.com/office/drawing/2014/main" id="{9185A756-3C7F-4763-B4DD-F4EC30A09187}"/>
              </a:ext>
            </a:extLst>
          </p:cNvPr>
          <p:cNvSpPr txBox="1"/>
          <p:nvPr/>
        </p:nvSpPr>
        <p:spPr>
          <a:xfrm>
            <a:off x="240645" y="5365954"/>
            <a:ext cx="1582477" cy="923330"/>
          </a:xfrm>
          <a:prstGeom prst="rect">
            <a:avLst/>
          </a:prstGeom>
          <a:solidFill>
            <a:schemeClr val="bg1"/>
          </a:solidFill>
        </p:spPr>
        <p:txBody>
          <a:bodyPr wrap="square" rtlCol="0">
            <a:spAutoFit/>
          </a:bodyPr>
          <a:lstStyle/>
          <a:p>
            <a:pPr algn="ctr"/>
            <a:r>
              <a:rPr lang="en-US" b="1" dirty="0">
                <a:latin typeface="Arial" panose="020B0604020202020204" pitchFamily="34" charset="0"/>
                <a:cs typeface="Arial" panose="020B0604020202020204" pitchFamily="34" charset="0"/>
              </a:rPr>
              <a:t>Cancer cell or</a:t>
            </a:r>
          </a:p>
          <a:p>
            <a:pPr algn="ctr"/>
            <a:r>
              <a:rPr lang="en-US" b="1" dirty="0">
                <a:latin typeface="Arial" panose="020B0604020202020204" pitchFamily="34" charset="0"/>
                <a:cs typeface="Arial" panose="020B0604020202020204" pitchFamily="34" charset="0"/>
              </a:rPr>
              <a:t>Infected cell</a:t>
            </a:r>
          </a:p>
        </p:txBody>
      </p:sp>
      <p:sp>
        <p:nvSpPr>
          <p:cNvPr id="9" name="TextBox 8">
            <a:extLst>
              <a:ext uri="{FF2B5EF4-FFF2-40B4-BE49-F238E27FC236}">
                <a16:creationId xmlns:a16="http://schemas.microsoft.com/office/drawing/2014/main" id="{56830224-8F41-4A62-BC5C-AF2D6D936C94}"/>
              </a:ext>
            </a:extLst>
          </p:cNvPr>
          <p:cNvSpPr txBox="1"/>
          <p:nvPr/>
        </p:nvSpPr>
        <p:spPr>
          <a:xfrm>
            <a:off x="4114520" y="5335177"/>
            <a:ext cx="4663350"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C00000"/>
                </a:solidFill>
                <a:latin typeface="Arial" panose="020B0604020202020204" pitchFamily="34" charset="0"/>
              </a:rPr>
              <a:t>Granzymes enter through perforin pore and cause cell undergo programmed cell death (apoptosis)</a:t>
            </a:r>
          </a:p>
        </p:txBody>
      </p:sp>
      <p:pic>
        <p:nvPicPr>
          <p:cNvPr id="12" name="ctl">
            <a:hlinkClick r:id="" action="ppaction://media"/>
            <a:extLst>
              <a:ext uri="{FF2B5EF4-FFF2-40B4-BE49-F238E27FC236}">
                <a16:creationId xmlns:a16="http://schemas.microsoft.com/office/drawing/2014/main" id="{96DCDFBC-D981-4DA8-B69F-80A3FB1732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846563" y="1993893"/>
            <a:ext cx="3172362" cy="2379272"/>
          </a:xfrm>
          <a:prstGeom prst="rect">
            <a:avLst/>
          </a:prstGeom>
        </p:spPr>
      </p:pic>
      <p:sp>
        <p:nvSpPr>
          <p:cNvPr id="10" name="TextBox 9">
            <a:extLst>
              <a:ext uri="{FF2B5EF4-FFF2-40B4-BE49-F238E27FC236}">
                <a16:creationId xmlns:a16="http://schemas.microsoft.com/office/drawing/2014/main" id="{65CAAD41-818F-4B56-90CB-69E340FD1466}"/>
              </a:ext>
            </a:extLst>
          </p:cNvPr>
          <p:cNvSpPr txBox="1"/>
          <p:nvPr/>
        </p:nvSpPr>
        <p:spPr>
          <a:xfrm>
            <a:off x="3272136" y="1897426"/>
            <a:ext cx="763351" cy="369332"/>
          </a:xfrm>
          <a:prstGeom prst="rect">
            <a:avLst/>
          </a:prstGeom>
          <a:noFill/>
        </p:spPr>
        <p:txBody>
          <a:bodyPr wrap="none" rtlCol="0">
            <a:spAutoFit/>
          </a:bodyPr>
          <a:lstStyle/>
          <a:p>
            <a:r>
              <a:rPr lang="en-US" dirty="0">
                <a:latin typeface="Arial" panose="020B0604020202020204" pitchFamily="34" charset="0"/>
              </a:rPr>
              <a:t>(T</a:t>
            </a:r>
            <a:r>
              <a:rPr lang="en-US" baseline="-25000" dirty="0">
                <a:latin typeface="Arial" panose="020B0604020202020204" pitchFamily="34" charset="0"/>
              </a:rPr>
              <a:t>CTL</a:t>
            </a:r>
            <a:r>
              <a:rPr lang="en-US" dirty="0">
                <a:latin typeface="Arial" panose="020B0604020202020204" pitchFamily="34" charset="0"/>
              </a:rPr>
              <a:t>)</a:t>
            </a:r>
          </a:p>
        </p:txBody>
      </p:sp>
      <p:pic>
        <p:nvPicPr>
          <p:cNvPr id="11" name="Picture 10" descr="Diagram, calendar&#10;&#10;Description automatically generated">
            <a:extLst>
              <a:ext uri="{FF2B5EF4-FFF2-40B4-BE49-F238E27FC236}">
                <a16:creationId xmlns:a16="http://schemas.microsoft.com/office/drawing/2014/main" id="{8858A883-8D2A-6501-88DE-A2329BAA97F0}"/>
              </a:ext>
            </a:extLst>
          </p:cNvPr>
          <p:cNvPicPr>
            <a:picLocks noChangeAspect="1"/>
          </p:cNvPicPr>
          <p:nvPr/>
        </p:nvPicPr>
        <p:blipFill>
          <a:blip r:embed="rId5"/>
          <a:stretch>
            <a:fillRect/>
          </a:stretch>
        </p:blipFill>
        <p:spPr>
          <a:xfrm>
            <a:off x="119913" y="1742839"/>
            <a:ext cx="8587974" cy="3627289"/>
          </a:xfrm>
          <a:prstGeom prst="rect">
            <a:avLst/>
          </a:prstGeom>
        </p:spPr>
      </p:pic>
      <p:cxnSp>
        <p:nvCxnSpPr>
          <p:cNvPr id="17" name="Straight Arrow Connector 16">
            <a:extLst>
              <a:ext uri="{FF2B5EF4-FFF2-40B4-BE49-F238E27FC236}">
                <a16:creationId xmlns:a16="http://schemas.microsoft.com/office/drawing/2014/main" id="{011FA0ED-C52E-B7E3-33C1-AFCD59315194}"/>
              </a:ext>
            </a:extLst>
          </p:cNvPr>
          <p:cNvCxnSpPr/>
          <p:nvPr/>
        </p:nvCxnSpPr>
        <p:spPr>
          <a:xfrm>
            <a:off x="1805992" y="3689131"/>
            <a:ext cx="18496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Date Placeholder 1">
            <a:extLst>
              <a:ext uri="{FF2B5EF4-FFF2-40B4-BE49-F238E27FC236}">
                <a16:creationId xmlns:a16="http://schemas.microsoft.com/office/drawing/2014/main" id="{FA2E18A9-2B4C-901C-6D84-89C962A365D3}"/>
              </a:ext>
            </a:extLst>
          </p:cNvPr>
          <p:cNvSpPr>
            <a:spLocks noGrp="1"/>
          </p:cNvSpPr>
          <p:nvPr>
            <p:ph type="dt" sz="half" idx="10"/>
          </p:nvPr>
        </p:nvSpPr>
        <p:spPr/>
        <p:txBody>
          <a:bodyPr/>
          <a:lstStyle/>
          <a:p>
            <a:fld id="{AD557B3F-DC0F-47C7-815F-1DCD5AFB8E33}" type="datetime1">
              <a:rPr lang="en-US" smtClean="0"/>
              <a:t>9/2/2023</a:t>
            </a:fld>
            <a:endParaRPr lang="en-US"/>
          </a:p>
        </p:txBody>
      </p:sp>
      <p:sp>
        <p:nvSpPr>
          <p:cNvPr id="3" name="Footer Placeholder 2">
            <a:extLst>
              <a:ext uri="{FF2B5EF4-FFF2-40B4-BE49-F238E27FC236}">
                <a16:creationId xmlns:a16="http://schemas.microsoft.com/office/drawing/2014/main" id="{29150A47-CEEC-4F5A-BF1A-8D202FD4BC5E}"/>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C1087A44-A619-EFB2-1416-27109346DC63}"/>
              </a:ext>
            </a:extLst>
          </p:cNvPr>
          <p:cNvSpPr>
            <a:spLocks noGrp="1"/>
          </p:cNvSpPr>
          <p:nvPr>
            <p:ph type="sldNum" sz="quarter" idx="12"/>
          </p:nvPr>
        </p:nvSpPr>
        <p:spPr/>
        <p:txBody>
          <a:bodyPr/>
          <a:lstStyle/>
          <a:p>
            <a:fld id="{DC3BB032-4020-48F4-953B-341806DC4A2B}" type="slidenum">
              <a:rPr lang="en-US" smtClean="0"/>
              <a:t>15</a:t>
            </a:fld>
            <a:endParaRPr lang="en-US"/>
          </a:p>
        </p:txBody>
      </p:sp>
    </p:spTree>
    <p:extLst>
      <p:ext uri="{BB962C8B-B14F-4D97-AF65-F5344CB8AC3E}">
        <p14:creationId xmlns:p14="http://schemas.microsoft.com/office/powerpoint/2010/main" val="65966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3365FA-F527-4F17-BF29-D94849A8CD5D}"/>
              </a:ext>
            </a:extLst>
          </p:cNvPr>
          <p:cNvSpPr/>
          <p:nvPr/>
        </p:nvSpPr>
        <p:spPr>
          <a:xfrm>
            <a:off x="2267626" y="-40936"/>
            <a:ext cx="9009974" cy="461665"/>
          </a:xfrm>
          <a:prstGeom prst="rect">
            <a:avLst/>
          </a:prstGeom>
        </p:spPr>
        <p:txBody>
          <a:bodyPr wrap="square">
            <a:spAutoFit/>
          </a:bodyPr>
          <a:lstStyle/>
          <a:p>
            <a:r>
              <a:rPr lang="en-US" sz="2400" dirty="0">
                <a:latin typeface="Arial" panose="020B0604020202020204" pitchFamily="34" charset="0"/>
              </a:rPr>
              <a:t>Cancer Evasion Mechanism  I - Loss of MHC I on Tumor Cell</a:t>
            </a:r>
            <a:endParaRPr lang="en-US" sz="2400" dirty="0">
              <a:solidFill>
                <a:srgbClr val="00B0F0"/>
              </a:solidFill>
              <a:latin typeface="Arial" panose="020B0604020202020204" pitchFamily="34" charset="0"/>
            </a:endParaRPr>
          </a:p>
        </p:txBody>
      </p:sp>
      <p:pic>
        <p:nvPicPr>
          <p:cNvPr id="6" name="Picture 5">
            <a:extLst>
              <a:ext uri="{FF2B5EF4-FFF2-40B4-BE49-F238E27FC236}">
                <a16:creationId xmlns:a16="http://schemas.microsoft.com/office/drawing/2014/main" id="{EBF0215B-0BC3-408D-8665-118A64E8BA54}"/>
              </a:ext>
            </a:extLst>
          </p:cNvPr>
          <p:cNvPicPr>
            <a:picLocks noChangeAspect="1"/>
          </p:cNvPicPr>
          <p:nvPr/>
        </p:nvPicPr>
        <p:blipFill rotWithShape="1">
          <a:blip r:embed="rId2"/>
          <a:srcRect t="21276" r="49686" b="10860"/>
          <a:stretch/>
        </p:blipFill>
        <p:spPr>
          <a:xfrm>
            <a:off x="4333460" y="830777"/>
            <a:ext cx="4653100" cy="4707138"/>
          </a:xfrm>
          <a:prstGeom prst="rect">
            <a:avLst/>
          </a:prstGeom>
        </p:spPr>
      </p:pic>
      <p:sp>
        <p:nvSpPr>
          <p:cNvPr id="7" name="Rectangle 6">
            <a:extLst>
              <a:ext uri="{FF2B5EF4-FFF2-40B4-BE49-F238E27FC236}">
                <a16:creationId xmlns:a16="http://schemas.microsoft.com/office/drawing/2014/main" id="{B0C2325E-97E0-46AB-83A8-29B9DF04CC3A}"/>
              </a:ext>
            </a:extLst>
          </p:cNvPr>
          <p:cNvSpPr/>
          <p:nvPr/>
        </p:nvSpPr>
        <p:spPr>
          <a:xfrm>
            <a:off x="205152" y="3209030"/>
            <a:ext cx="3075313" cy="1631216"/>
          </a:xfrm>
          <a:prstGeom prst="rect">
            <a:avLst/>
          </a:prstGeom>
        </p:spPr>
        <p:txBody>
          <a:bodyPr wrap="square">
            <a:spAutoFit/>
          </a:bodyPr>
          <a:lstStyle/>
          <a:p>
            <a:r>
              <a:rPr lang="en-US" sz="2000" i="1" dirty="0">
                <a:solidFill>
                  <a:srgbClr val="00B0F0"/>
                </a:solidFill>
                <a:latin typeface="Arial" panose="020B0604020202020204" pitchFamily="34" charset="0"/>
              </a:rPr>
              <a:t>How to re-establish T</a:t>
            </a:r>
            <a:r>
              <a:rPr lang="en-US" sz="2000" i="1" baseline="-25000" dirty="0">
                <a:solidFill>
                  <a:srgbClr val="00B0F0"/>
                </a:solidFill>
                <a:latin typeface="Arial" panose="020B0604020202020204" pitchFamily="34" charset="0"/>
              </a:rPr>
              <a:t>C</a:t>
            </a:r>
            <a:r>
              <a:rPr lang="en-US" sz="2000" i="1" dirty="0">
                <a:solidFill>
                  <a:srgbClr val="00B0F0"/>
                </a:solidFill>
                <a:latin typeface="Arial" panose="020B0604020202020204" pitchFamily="34" charset="0"/>
              </a:rPr>
              <a:t> contact with tumor cell and activation of the T-cell so that the cancer cell is killed?</a:t>
            </a:r>
            <a:endParaRPr lang="en-US" sz="2000" i="1" dirty="0">
              <a:latin typeface="Arial" panose="020B0604020202020204" pitchFamily="34" charset="0"/>
            </a:endParaRPr>
          </a:p>
        </p:txBody>
      </p:sp>
      <p:sp>
        <p:nvSpPr>
          <p:cNvPr id="9" name="TextBox 8">
            <a:extLst>
              <a:ext uri="{FF2B5EF4-FFF2-40B4-BE49-F238E27FC236}">
                <a16:creationId xmlns:a16="http://schemas.microsoft.com/office/drawing/2014/main" id="{BDE9246E-3610-40A9-B0A6-3C7162E77401}"/>
              </a:ext>
            </a:extLst>
          </p:cNvPr>
          <p:cNvSpPr txBox="1"/>
          <p:nvPr/>
        </p:nvSpPr>
        <p:spPr>
          <a:xfrm>
            <a:off x="64363" y="553636"/>
            <a:ext cx="4269097" cy="1938992"/>
          </a:xfrm>
          <a:prstGeom prst="rect">
            <a:avLst/>
          </a:prstGeom>
          <a:noFill/>
        </p:spPr>
        <p:txBody>
          <a:bodyPr wrap="square" rtlCol="0">
            <a:spAutoFit/>
          </a:bodyPr>
          <a:lstStyle/>
          <a:p>
            <a:r>
              <a:rPr lang="en-US" sz="2000" dirty="0">
                <a:latin typeface="Arial" panose="020B0604020202020204" pitchFamily="34" charset="0"/>
              </a:rPr>
              <a:t>Loss of MHC I expression means that T</a:t>
            </a:r>
            <a:r>
              <a:rPr lang="en-US" sz="2000" baseline="-25000" dirty="0">
                <a:latin typeface="Arial" panose="020B0604020202020204" pitchFamily="34" charset="0"/>
              </a:rPr>
              <a:t>CTL</a:t>
            </a:r>
            <a:r>
              <a:rPr lang="en-US" sz="2000" dirty="0">
                <a:latin typeface="Arial" panose="020B0604020202020204" pitchFamily="34" charset="0"/>
              </a:rPr>
              <a:t> cells can no longer recognize and kill cancer cells because T-cell activation requires recognition of the MHC-peptide complex.</a:t>
            </a:r>
          </a:p>
        </p:txBody>
      </p:sp>
      <p:sp>
        <p:nvSpPr>
          <p:cNvPr id="2" name="TextBox 1">
            <a:extLst>
              <a:ext uri="{FF2B5EF4-FFF2-40B4-BE49-F238E27FC236}">
                <a16:creationId xmlns:a16="http://schemas.microsoft.com/office/drawing/2014/main" id="{F0FC84DA-ED46-6E8A-DD68-3E9381CEF750}"/>
              </a:ext>
            </a:extLst>
          </p:cNvPr>
          <p:cNvSpPr txBox="1"/>
          <p:nvPr/>
        </p:nvSpPr>
        <p:spPr>
          <a:xfrm>
            <a:off x="6096000" y="4419600"/>
            <a:ext cx="904415" cy="646331"/>
          </a:xfrm>
          <a:prstGeom prst="rect">
            <a:avLst/>
          </a:prstGeom>
          <a:solidFill>
            <a:srgbClr val="CCCCCC"/>
          </a:solidFill>
        </p:spPr>
        <p:txBody>
          <a:bodyPr wrap="none" rtlCol="0">
            <a:spAutoFit/>
          </a:bodyPr>
          <a:lstStyle/>
          <a:p>
            <a:r>
              <a:rPr lang="en-US" b="1" dirty="0"/>
              <a:t>Cancer</a:t>
            </a:r>
          </a:p>
          <a:p>
            <a:r>
              <a:rPr lang="en-US" b="1" dirty="0"/>
              <a:t>Cell       </a:t>
            </a:r>
          </a:p>
        </p:txBody>
      </p:sp>
      <p:sp>
        <p:nvSpPr>
          <p:cNvPr id="3" name="Date Placeholder 2">
            <a:extLst>
              <a:ext uri="{FF2B5EF4-FFF2-40B4-BE49-F238E27FC236}">
                <a16:creationId xmlns:a16="http://schemas.microsoft.com/office/drawing/2014/main" id="{D6EBE945-3128-3518-A85F-4B488BDCB41C}"/>
              </a:ext>
            </a:extLst>
          </p:cNvPr>
          <p:cNvSpPr>
            <a:spLocks noGrp="1"/>
          </p:cNvSpPr>
          <p:nvPr>
            <p:ph type="dt" sz="half" idx="10"/>
          </p:nvPr>
        </p:nvSpPr>
        <p:spPr/>
        <p:txBody>
          <a:bodyPr/>
          <a:lstStyle/>
          <a:p>
            <a:fld id="{6036D689-C347-4D0B-827E-AFB65F20BE69}" type="datetime1">
              <a:rPr lang="en-US" smtClean="0"/>
              <a:t>9/2/2023</a:t>
            </a:fld>
            <a:endParaRPr lang="en-US"/>
          </a:p>
        </p:txBody>
      </p:sp>
      <p:sp>
        <p:nvSpPr>
          <p:cNvPr id="4" name="Footer Placeholder 3">
            <a:extLst>
              <a:ext uri="{FF2B5EF4-FFF2-40B4-BE49-F238E27FC236}">
                <a16:creationId xmlns:a16="http://schemas.microsoft.com/office/drawing/2014/main" id="{157A2E8B-CDA6-8455-7EAB-2D3F1ED3B26D}"/>
              </a:ext>
            </a:extLst>
          </p:cNvPr>
          <p:cNvSpPr>
            <a:spLocks noGrp="1"/>
          </p:cNvSpPr>
          <p:nvPr>
            <p:ph type="ftr" sz="quarter" idx="11"/>
          </p:nvPr>
        </p:nvSpPr>
        <p:spPr/>
        <p:txBody>
          <a:bodyPr/>
          <a:lstStyle/>
          <a:p>
            <a:r>
              <a:rPr lang="en-US"/>
              <a:t>D &amp; D - Lecture 4 - Fall 2023</a:t>
            </a:r>
          </a:p>
        </p:txBody>
      </p:sp>
      <p:sp>
        <p:nvSpPr>
          <p:cNvPr id="8" name="Slide Number Placeholder 7">
            <a:extLst>
              <a:ext uri="{FF2B5EF4-FFF2-40B4-BE49-F238E27FC236}">
                <a16:creationId xmlns:a16="http://schemas.microsoft.com/office/drawing/2014/main" id="{2B500B63-DE2F-F18C-10F2-88A147EC0D56}"/>
              </a:ext>
            </a:extLst>
          </p:cNvPr>
          <p:cNvSpPr>
            <a:spLocks noGrp="1"/>
          </p:cNvSpPr>
          <p:nvPr>
            <p:ph type="sldNum" sz="quarter" idx="12"/>
          </p:nvPr>
        </p:nvSpPr>
        <p:spPr/>
        <p:txBody>
          <a:bodyPr/>
          <a:lstStyle/>
          <a:p>
            <a:fld id="{DC3BB032-4020-48F4-953B-341806DC4A2B}" type="slidenum">
              <a:rPr lang="en-US" smtClean="0"/>
              <a:t>16</a:t>
            </a:fld>
            <a:endParaRPr lang="en-US"/>
          </a:p>
        </p:txBody>
      </p:sp>
    </p:spTree>
    <p:extLst>
      <p:ext uri="{BB962C8B-B14F-4D97-AF65-F5344CB8AC3E}">
        <p14:creationId xmlns:p14="http://schemas.microsoft.com/office/powerpoint/2010/main" val="1393209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4169DD1-3BC8-4897-8C0F-7A71F353CFFA}"/>
              </a:ext>
            </a:extLst>
          </p:cNvPr>
          <p:cNvPicPr>
            <a:picLocks noChangeAspect="1"/>
          </p:cNvPicPr>
          <p:nvPr/>
        </p:nvPicPr>
        <p:blipFill>
          <a:blip r:embed="rId2"/>
          <a:stretch>
            <a:fillRect/>
          </a:stretch>
        </p:blipFill>
        <p:spPr>
          <a:xfrm>
            <a:off x="3429000" y="495452"/>
            <a:ext cx="6520757" cy="4457548"/>
          </a:xfrm>
          <a:prstGeom prst="rect">
            <a:avLst/>
          </a:prstGeom>
        </p:spPr>
      </p:pic>
      <p:sp>
        <p:nvSpPr>
          <p:cNvPr id="5" name="Rectangle 4">
            <a:extLst>
              <a:ext uri="{FF2B5EF4-FFF2-40B4-BE49-F238E27FC236}">
                <a16:creationId xmlns:a16="http://schemas.microsoft.com/office/drawing/2014/main" id="{AC3365FA-F527-4F17-BF29-D94849A8CD5D}"/>
              </a:ext>
            </a:extLst>
          </p:cNvPr>
          <p:cNvSpPr/>
          <p:nvPr/>
        </p:nvSpPr>
        <p:spPr>
          <a:xfrm>
            <a:off x="64364" y="21319"/>
            <a:ext cx="12127636" cy="461665"/>
          </a:xfrm>
          <a:prstGeom prst="rect">
            <a:avLst/>
          </a:prstGeom>
        </p:spPr>
        <p:txBody>
          <a:bodyPr wrap="square">
            <a:spAutoFit/>
          </a:bodyPr>
          <a:lstStyle/>
          <a:p>
            <a:r>
              <a:rPr lang="en-US" sz="2400" dirty="0">
                <a:latin typeface="Arial" panose="020B0604020202020204" pitchFamily="34" charset="0"/>
              </a:rPr>
              <a:t>Cancer Treatment with Antibodies - 1. Cancer Evasion - Loss of MHC I on Tumor Cell</a:t>
            </a:r>
            <a:endParaRPr lang="en-US" sz="2400" dirty="0">
              <a:solidFill>
                <a:srgbClr val="00B0F0"/>
              </a:solidFill>
              <a:latin typeface="Arial" panose="020B0604020202020204" pitchFamily="34" charset="0"/>
            </a:endParaRPr>
          </a:p>
        </p:txBody>
      </p:sp>
      <p:sp>
        <p:nvSpPr>
          <p:cNvPr id="8" name="TextBox 7">
            <a:extLst>
              <a:ext uri="{FF2B5EF4-FFF2-40B4-BE49-F238E27FC236}">
                <a16:creationId xmlns:a16="http://schemas.microsoft.com/office/drawing/2014/main" id="{8BA32EF0-83AD-4085-AD65-6D23F7574783}"/>
              </a:ext>
            </a:extLst>
          </p:cNvPr>
          <p:cNvSpPr txBox="1"/>
          <p:nvPr/>
        </p:nvSpPr>
        <p:spPr>
          <a:xfrm>
            <a:off x="7086600" y="3431721"/>
            <a:ext cx="1208985" cy="338554"/>
          </a:xfrm>
          <a:prstGeom prst="rect">
            <a:avLst/>
          </a:prstGeom>
          <a:solidFill>
            <a:schemeClr val="bg1"/>
          </a:solidFill>
          <a:ln>
            <a:solidFill>
              <a:schemeClr val="bg1">
                <a:lumMod val="50000"/>
              </a:schemeClr>
            </a:solidFill>
          </a:ln>
        </p:spPr>
        <p:txBody>
          <a:bodyPr wrap="none" rtlCol="0">
            <a:spAutoFit/>
          </a:bodyPr>
          <a:lstStyle/>
          <a:p>
            <a:r>
              <a:rPr lang="en-US" sz="1600" dirty="0">
                <a:latin typeface="Arial" panose="020B0604020202020204" pitchFamily="34" charset="0"/>
              </a:rPr>
              <a:t>Cancer cell</a:t>
            </a:r>
          </a:p>
        </p:txBody>
      </p:sp>
      <p:pic>
        <p:nvPicPr>
          <p:cNvPr id="6" name="Picture 5">
            <a:extLst>
              <a:ext uri="{FF2B5EF4-FFF2-40B4-BE49-F238E27FC236}">
                <a16:creationId xmlns:a16="http://schemas.microsoft.com/office/drawing/2014/main" id="{EBF0215B-0BC3-408D-8665-118A64E8BA54}"/>
              </a:ext>
            </a:extLst>
          </p:cNvPr>
          <p:cNvPicPr>
            <a:picLocks noChangeAspect="1"/>
          </p:cNvPicPr>
          <p:nvPr/>
        </p:nvPicPr>
        <p:blipFill rotWithShape="1">
          <a:blip r:embed="rId3"/>
          <a:srcRect t="21276" r="49686" b="10860"/>
          <a:stretch/>
        </p:blipFill>
        <p:spPr>
          <a:xfrm>
            <a:off x="315889" y="2284092"/>
            <a:ext cx="2513538" cy="2542728"/>
          </a:xfrm>
          <a:prstGeom prst="rect">
            <a:avLst/>
          </a:prstGeom>
        </p:spPr>
      </p:pic>
      <p:sp>
        <p:nvSpPr>
          <p:cNvPr id="7" name="Rectangle 6">
            <a:extLst>
              <a:ext uri="{FF2B5EF4-FFF2-40B4-BE49-F238E27FC236}">
                <a16:creationId xmlns:a16="http://schemas.microsoft.com/office/drawing/2014/main" id="{B0C2325E-97E0-46AB-83A8-29B9DF04CC3A}"/>
              </a:ext>
            </a:extLst>
          </p:cNvPr>
          <p:cNvSpPr/>
          <p:nvPr/>
        </p:nvSpPr>
        <p:spPr>
          <a:xfrm>
            <a:off x="352387" y="4949870"/>
            <a:ext cx="2602635" cy="1477328"/>
          </a:xfrm>
          <a:prstGeom prst="rect">
            <a:avLst/>
          </a:prstGeom>
        </p:spPr>
        <p:txBody>
          <a:bodyPr wrap="square">
            <a:spAutoFit/>
          </a:bodyPr>
          <a:lstStyle/>
          <a:p>
            <a:r>
              <a:rPr lang="en-US" i="1" dirty="0">
                <a:solidFill>
                  <a:srgbClr val="00B0F0"/>
                </a:solidFill>
                <a:latin typeface="Arial" panose="020B0604020202020204" pitchFamily="34" charset="0"/>
              </a:rPr>
              <a:t>How to re-establish T</a:t>
            </a:r>
            <a:r>
              <a:rPr lang="en-US" i="1" baseline="-25000" dirty="0">
                <a:solidFill>
                  <a:srgbClr val="00B0F0"/>
                </a:solidFill>
                <a:latin typeface="Arial" panose="020B0604020202020204" pitchFamily="34" charset="0"/>
              </a:rPr>
              <a:t>C</a:t>
            </a:r>
            <a:r>
              <a:rPr lang="en-US" i="1" dirty="0">
                <a:solidFill>
                  <a:srgbClr val="00B0F0"/>
                </a:solidFill>
                <a:latin typeface="Arial" panose="020B0604020202020204" pitchFamily="34" charset="0"/>
              </a:rPr>
              <a:t> contact with tumor cell and activation of the T-cell so that the cancer cell is killed?</a:t>
            </a:r>
            <a:endParaRPr lang="en-US" i="1" dirty="0">
              <a:latin typeface="Arial" panose="020B0604020202020204" pitchFamily="34" charset="0"/>
            </a:endParaRPr>
          </a:p>
        </p:txBody>
      </p:sp>
      <p:sp>
        <p:nvSpPr>
          <p:cNvPr id="12" name="TextBox 11">
            <a:extLst>
              <a:ext uri="{FF2B5EF4-FFF2-40B4-BE49-F238E27FC236}">
                <a16:creationId xmlns:a16="http://schemas.microsoft.com/office/drawing/2014/main" id="{C9DA3BA7-92EB-4489-AA29-AAD6B2A3F970}"/>
              </a:ext>
            </a:extLst>
          </p:cNvPr>
          <p:cNvSpPr txBox="1"/>
          <p:nvPr/>
        </p:nvSpPr>
        <p:spPr>
          <a:xfrm>
            <a:off x="3197562" y="5020715"/>
            <a:ext cx="9296135" cy="1477328"/>
          </a:xfrm>
          <a:prstGeom prst="rect">
            <a:avLst/>
          </a:prstGeom>
          <a:noFill/>
        </p:spPr>
        <p:txBody>
          <a:bodyPr wrap="none" rtlCol="0">
            <a:spAutoFit/>
          </a:bodyPr>
          <a:lstStyle/>
          <a:p>
            <a:pPr marL="285750" indent="-285750">
              <a:buFont typeface="Arial" panose="020B0604020202020204" pitchFamily="34" charset="0"/>
              <a:buChar char="•"/>
            </a:pPr>
            <a:r>
              <a:rPr lang="en-US" dirty="0">
                <a:latin typeface="Arial" panose="020B0604020202020204" pitchFamily="34" charset="0"/>
              </a:rPr>
              <a:t>Bispecific antibodies are generated from two separate antibodies:</a:t>
            </a:r>
          </a:p>
          <a:p>
            <a:pPr marL="742950" lvl="1" indent="-285750">
              <a:buFont typeface="Arial" panose="020B0604020202020204" pitchFamily="34" charset="0"/>
              <a:buChar char="•"/>
            </a:pPr>
            <a:r>
              <a:rPr lang="en-US" dirty="0">
                <a:latin typeface="Arial" panose="020B0604020202020204" pitchFamily="34" charset="0"/>
              </a:rPr>
              <a:t>One recognizes CD3, which is part of the T-cell receptor (TCR)</a:t>
            </a:r>
          </a:p>
          <a:p>
            <a:pPr marL="742950" lvl="1" indent="-285750">
              <a:buFont typeface="Arial" panose="020B0604020202020204" pitchFamily="34" charset="0"/>
              <a:buChar char="•"/>
            </a:pPr>
            <a:r>
              <a:rPr lang="en-US" dirty="0">
                <a:latin typeface="Arial" panose="020B0604020202020204" pitchFamily="34" charset="0"/>
              </a:rPr>
              <a:t>Other recognizes a tumor antigen.</a:t>
            </a:r>
          </a:p>
          <a:p>
            <a:pPr marL="285750" indent="-285750">
              <a:buFont typeface="Arial" panose="020B0604020202020204" pitchFamily="34" charset="0"/>
              <a:buChar char="•"/>
            </a:pPr>
            <a:r>
              <a:rPr lang="en-US" dirty="0">
                <a:latin typeface="Arial" panose="020B0604020202020204" pitchFamily="34" charset="0"/>
              </a:rPr>
              <a:t>The two variable regions from each antibody are linked into a single polypeptide chain.</a:t>
            </a:r>
          </a:p>
          <a:p>
            <a:pPr marL="285750" indent="-285750">
              <a:buFont typeface="Arial" panose="020B0604020202020204" pitchFamily="34" charset="0"/>
              <a:buChar char="•"/>
            </a:pPr>
            <a:r>
              <a:rPr lang="en-US" dirty="0">
                <a:latin typeface="Arial" panose="020B0604020202020204" pitchFamily="34" charset="0"/>
              </a:rPr>
              <a:t>The dual binding event mimics the original MHC-I TCR interaction.,</a:t>
            </a:r>
          </a:p>
        </p:txBody>
      </p:sp>
      <p:sp>
        <p:nvSpPr>
          <p:cNvPr id="9" name="TextBox 8">
            <a:extLst>
              <a:ext uri="{FF2B5EF4-FFF2-40B4-BE49-F238E27FC236}">
                <a16:creationId xmlns:a16="http://schemas.microsoft.com/office/drawing/2014/main" id="{BDE9246E-3610-40A9-B0A6-3C7162E77401}"/>
              </a:ext>
            </a:extLst>
          </p:cNvPr>
          <p:cNvSpPr txBox="1"/>
          <p:nvPr/>
        </p:nvSpPr>
        <p:spPr>
          <a:xfrm>
            <a:off x="64364" y="553636"/>
            <a:ext cx="3390036" cy="1754326"/>
          </a:xfrm>
          <a:prstGeom prst="rect">
            <a:avLst/>
          </a:prstGeom>
          <a:noFill/>
        </p:spPr>
        <p:txBody>
          <a:bodyPr wrap="square" rtlCol="0">
            <a:spAutoFit/>
          </a:bodyPr>
          <a:lstStyle/>
          <a:p>
            <a:r>
              <a:rPr lang="en-US" dirty="0">
                <a:latin typeface="Arial" panose="020B0604020202020204" pitchFamily="34" charset="0"/>
              </a:rPr>
              <a:t>Loss of MHC I expression means that T</a:t>
            </a:r>
            <a:r>
              <a:rPr lang="en-US" baseline="-25000" dirty="0">
                <a:latin typeface="Arial" panose="020B0604020202020204" pitchFamily="34" charset="0"/>
              </a:rPr>
              <a:t>CTL</a:t>
            </a:r>
            <a:r>
              <a:rPr lang="en-US" dirty="0">
                <a:latin typeface="Arial" panose="020B0604020202020204" pitchFamily="34" charset="0"/>
              </a:rPr>
              <a:t> cells can no longer recognize and kill cancer cells because T-cell activation requires recognition of the MHC-peptide complex.</a:t>
            </a:r>
          </a:p>
        </p:txBody>
      </p:sp>
      <p:sp>
        <p:nvSpPr>
          <p:cNvPr id="2" name="TextBox 1">
            <a:extLst>
              <a:ext uri="{FF2B5EF4-FFF2-40B4-BE49-F238E27FC236}">
                <a16:creationId xmlns:a16="http://schemas.microsoft.com/office/drawing/2014/main" id="{CC668F95-5DF0-83B2-D73E-F1D9321ABEE5}"/>
              </a:ext>
            </a:extLst>
          </p:cNvPr>
          <p:cNvSpPr txBox="1"/>
          <p:nvPr/>
        </p:nvSpPr>
        <p:spPr>
          <a:xfrm>
            <a:off x="1020077" y="4303600"/>
            <a:ext cx="739305" cy="523220"/>
          </a:xfrm>
          <a:prstGeom prst="rect">
            <a:avLst/>
          </a:prstGeom>
          <a:solidFill>
            <a:srgbClr val="CCCCCC"/>
          </a:solidFill>
        </p:spPr>
        <p:txBody>
          <a:bodyPr wrap="none" rtlCol="0">
            <a:spAutoFit/>
          </a:bodyPr>
          <a:lstStyle/>
          <a:p>
            <a:r>
              <a:rPr lang="en-US" sz="1400" b="1" dirty="0"/>
              <a:t>Cancer</a:t>
            </a:r>
          </a:p>
          <a:p>
            <a:r>
              <a:rPr lang="en-US" sz="1400" b="1" dirty="0"/>
              <a:t>Cell       </a:t>
            </a:r>
          </a:p>
        </p:txBody>
      </p:sp>
      <p:sp>
        <p:nvSpPr>
          <p:cNvPr id="3" name="Date Placeholder 2">
            <a:extLst>
              <a:ext uri="{FF2B5EF4-FFF2-40B4-BE49-F238E27FC236}">
                <a16:creationId xmlns:a16="http://schemas.microsoft.com/office/drawing/2014/main" id="{FD2C0ADA-61DB-2522-0AD7-B2366873800A}"/>
              </a:ext>
            </a:extLst>
          </p:cNvPr>
          <p:cNvSpPr>
            <a:spLocks noGrp="1"/>
          </p:cNvSpPr>
          <p:nvPr>
            <p:ph type="dt" sz="half" idx="10"/>
          </p:nvPr>
        </p:nvSpPr>
        <p:spPr/>
        <p:txBody>
          <a:bodyPr/>
          <a:lstStyle/>
          <a:p>
            <a:fld id="{1359C497-A915-4BC4-8BBD-124C3738B544}" type="datetime1">
              <a:rPr lang="en-US" smtClean="0"/>
              <a:t>9/2/2023</a:t>
            </a:fld>
            <a:endParaRPr lang="en-US"/>
          </a:p>
        </p:txBody>
      </p:sp>
      <p:sp>
        <p:nvSpPr>
          <p:cNvPr id="4" name="Footer Placeholder 3">
            <a:extLst>
              <a:ext uri="{FF2B5EF4-FFF2-40B4-BE49-F238E27FC236}">
                <a16:creationId xmlns:a16="http://schemas.microsoft.com/office/drawing/2014/main" id="{EA629DBC-44F0-91D0-C7DA-413EFB34EA98}"/>
              </a:ext>
            </a:extLst>
          </p:cNvPr>
          <p:cNvSpPr>
            <a:spLocks noGrp="1"/>
          </p:cNvSpPr>
          <p:nvPr>
            <p:ph type="ftr" sz="quarter" idx="11"/>
          </p:nvPr>
        </p:nvSpPr>
        <p:spPr/>
        <p:txBody>
          <a:bodyPr/>
          <a:lstStyle/>
          <a:p>
            <a:r>
              <a:rPr lang="en-US"/>
              <a:t>D &amp; D - Lecture 4 - Fall 2023</a:t>
            </a:r>
          </a:p>
        </p:txBody>
      </p:sp>
      <p:sp>
        <p:nvSpPr>
          <p:cNvPr id="10" name="Slide Number Placeholder 9">
            <a:extLst>
              <a:ext uri="{FF2B5EF4-FFF2-40B4-BE49-F238E27FC236}">
                <a16:creationId xmlns:a16="http://schemas.microsoft.com/office/drawing/2014/main" id="{D17DBA69-6653-8238-EF74-F09CEBF57168}"/>
              </a:ext>
            </a:extLst>
          </p:cNvPr>
          <p:cNvSpPr>
            <a:spLocks noGrp="1"/>
          </p:cNvSpPr>
          <p:nvPr>
            <p:ph type="sldNum" sz="quarter" idx="12"/>
          </p:nvPr>
        </p:nvSpPr>
        <p:spPr/>
        <p:txBody>
          <a:bodyPr/>
          <a:lstStyle/>
          <a:p>
            <a:fld id="{DC3BB032-4020-48F4-953B-341806DC4A2B}" type="slidenum">
              <a:rPr lang="en-US" smtClean="0"/>
              <a:t>17</a:t>
            </a:fld>
            <a:endParaRPr lang="en-US"/>
          </a:p>
        </p:txBody>
      </p:sp>
    </p:spTree>
    <p:extLst>
      <p:ext uri="{BB962C8B-B14F-4D97-AF65-F5344CB8AC3E}">
        <p14:creationId xmlns:p14="http://schemas.microsoft.com/office/powerpoint/2010/main" val="218842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C3365FA-F527-4F17-BF29-D94849A8CD5D}"/>
              </a:ext>
            </a:extLst>
          </p:cNvPr>
          <p:cNvSpPr/>
          <p:nvPr/>
        </p:nvSpPr>
        <p:spPr>
          <a:xfrm>
            <a:off x="2917602" y="0"/>
            <a:ext cx="7674197" cy="461665"/>
          </a:xfrm>
          <a:prstGeom prst="rect">
            <a:avLst/>
          </a:prstGeom>
        </p:spPr>
        <p:txBody>
          <a:bodyPr wrap="square">
            <a:spAutoFit/>
          </a:bodyPr>
          <a:lstStyle/>
          <a:p>
            <a:r>
              <a:rPr lang="en-US" sz="2400" dirty="0">
                <a:latin typeface="Arial" panose="020B0604020202020204" pitchFamily="34" charset="0"/>
              </a:rPr>
              <a:t>Chimeric Antigen Receptor T-cells = CAR T-Cells</a:t>
            </a:r>
            <a:endParaRPr lang="en-US" sz="2400" i="1" dirty="0">
              <a:solidFill>
                <a:srgbClr val="00B0F0"/>
              </a:solidFill>
              <a:latin typeface="Arial" panose="020B0604020202020204" pitchFamily="34" charset="0"/>
            </a:endParaRPr>
          </a:p>
        </p:txBody>
      </p:sp>
      <p:sp>
        <p:nvSpPr>
          <p:cNvPr id="8" name="TextBox 7">
            <a:extLst>
              <a:ext uri="{FF2B5EF4-FFF2-40B4-BE49-F238E27FC236}">
                <a16:creationId xmlns:a16="http://schemas.microsoft.com/office/drawing/2014/main" id="{8BA32EF0-83AD-4085-AD65-6D23F7574783}"/>
              </a:ext>
            </a:extLst>
          </p:cNvPr>
          <p:cNvSpPr txBox="1"/>
          <p:nvPr/>
        </p:nvSpPr>
        <p:spPr>
          <a:xfrm>
            <a:off x="9825644" y="2850506"/>
            <a:ext cx="1253292" cy="369332"/>
          </a:xfrm>
          <a:prstGeom prst="rect">
            <a:avLst/>
          </a:prstGeom>
          <a:noFill/>
        </p:spPr>
        <p:txBody>
          <a:bodyPr wrap="none" rtlCol="0">
            <a:spAutoFit/>
          </a:bodyPr>
          <a:lstStyle/>
          <a:p>
            <a:r>
              <a:rPr lang="en-US" dirty="0">
                <a:latin typeface="Arial" panose="020B0604020202020204" pitchFamily="34" charset="0"/>
              </a:rPr>
              <a:t>Tumor cell</a:t>
            </a:r>
          </a:p>
        </p:txBody>
      </p:sp>
      <p:pic>
        <p:nvPicPr>
          <p:cNvPr id="9" name="Picture 8">
            <a:extLst>
              <a:ext uri="{FF2B5EF4-FFF2-40B4-BE49-F238E27FC236}">
                <a16:creationId xmlns:a16="http://schemas.microsoft.com/office/drawing/2014/main" id="{FB707E68-B1F9-4842-895A-8D4F19041EF9}"/>
              </a:ext>
            </a:extLst>
          </p:cNvPr>
          <p:cNvPicPr>
            <a:picLocks noChangeAspect="1"/>
          </p:cNvPicPr>
          <p:nvPr/>
        </p:nvPicPr>
        <p:blipFill rotWithShape="1">
          <a:blip r:embed="rId3"/>
          <a:srcRect t="9564"/>
          <a:stretch/>
        </p:blipFill>
        <p:spPr>
          <a:xfrm>
            <a:off x="8341715" y="979546"/>
            <a:ext cx="3755473" cy="5001556"/>
          </a:xfrm>
          <a:prstGeom prst="rect">
            <a:avLst/>
          </a:prstGeom>
        </p:spPr>
      </p:pic>
      <p:pic>
        <p:nvPicPr>
          <p:cNvPr id="10" name="Picture 9">
            <a:extLst>
              <a:ext uri="{FF2B5EF4-FFF2-40B4-BE49-F238E27FC236}">
                <a16:creationId xmlns:a16="http://schemas.microsoft.com/office/drawing/2014/main" id="{E82D2B9A-E10B-40AE-A525-3D5DA94496AE}"/>
              </a:ext>
            </a:extLst>
          </p:cNvPr>
          <p:cNvPicPr>
            <a:picLocks noChangeAspect="1"/>
          </p:cNvPicPr>
          <p:nvPr/>
        </p:nvPicPr>
        <p:blipFill rotWithShape="1">
          <a:blip r:embed="rId4"/>
          <a:srcRect t="16993" b="20159"/>
          <a:stretch/>
        </p:blipFill>
        <p:spPr>
          <a:xfrm>
            <a:off x="605735" y="4455547"/>
            <a:ext cx="7037689" cy="2040936"/>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6F13FD94-DB8F-417C-8006-6CEEDA4F89CF}"/>
                  </a:ext>
                </a:extLst>
              </p14:cNvPr>
              <p14:cNvContentPartPr/>
              <p14:nvPr/>
            </p14:nvContentPartPr>
            <p14:xfrm>
              <a:off x="1010408" y="2688332"/>
              <a:ext cx="4680" cy="3960"/>
            </p14:xfrm>
          </p:contentPart>
        </mc:Choice>
        <mc:Fallback xmlns="">
          <p:pic>
            <p:nvPicPr>
              <p:cNvPr id="11" name="Ink 10">
                <a:extLst>
                  <a:ext uri="{FF2B5EF4-FFF2-40B4-BE49-F238E27FC236}">
                    <a16:creationId xmlns:a16="http://schemas.microsoft.com/office/drawing/2014/main" id="{6F13FD94-DB8F-417C-8006-6CEEDA4F89CF}"/>
                  </a:ext>
                </a:extLst>
              </p:cNvPr>
              <p:cNvPicPr/>
              <p:nvPr/>
            </p:nvPicPr>
            <p:blipFill>
              <a:blip r:embed="rId7"/>
              <a:stretch>
                <a:fillRect/>
              </a:stretch>
            </p:blipFill>
            <p:spPr>
              <a:xfrm>
                <a:off x="1001768" y="2679692"/>
                <a:ext cx="2232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1" name="Ink 40">
                <a:extLst>
                  <a:ext uri="{FF2B5EF4-FFF2-40B4-BE49-F238E27FC236}">
                    <a16:creationId xmlns:a16="http://schemas.microsoft.com/office/drawing/2014/main" id="{3E535F9A-989E-440E-AE72-A022BF378453}"/>
                  </a:ext>
                </a:extLst>
              </p14:cNvPr>
              <p14:cNvContentPartPr/>
              <p14:nvPr/>
            </p14:nvContentPartPr>
            <p14:xfrm>
              <a:off x="6826928" y="1316732"/>
              <a:ext cx="26280" cy="17640"/>
            </p14:xfrm>
          </p:contentPart>
        </mc:Choice>
        <mc:Fallback xmlns="">
          <p:pic>
            <p:nvPicPr>
              <p:cNvPr id="41" name="Ink 40">
                <a:extLst>
                  <a:ext uri="{FF2B5EF4-FFF2-40B4-BE49-F238E27FC236}">
                    <a16:creationId xmlns:a16="http://schemas.microsoft.com/office/drawing/2014/main" id="{3E535F9A-989E-440E-AE72-A022BF378453}"/>
                  </a:ext>
                </a:extLst>
              </p:cNvPr>
              <p:cNvPicPr/>
              <p:nvPr/>
            </p:nvPicPr>
            <p:blipFill>
              <a:blip r:embed="rId9"/>
              <a:stretch>
                <a:fillRect/>
              </a:stretch>
            </p:blipFill>
            <p:spPr>
              <a:xfrm>
                <a:off x="6817928" y="1308092"/>
                <a:ext cx="43920" cy="35280"/>
              </a:xfrm>
              <a:prstGeom prst="rect">
                <a:avLst/>
              </a:prstGeom>
            </p:spPr>
          </p:pic>
        </mc:Fallback>
      </mc:AlternateContent>
      <p:sp>
        <p:nvSpPr>
          <p:cNvPr id="7" name="TextBox 6">
            <a:extLst>
              <a:ext uri="{FF2B5EF4-FFF2-40B4-BE49-F238E27FC236}">
                <a16:creationId xmlns:a16="http://schemas.microsoft.com/office/drawing/2014/main" id="{4A8A27E2-6724-334B-9A9E-D40E2915E90B}"/>
              </a:ext>
            </a:extLst>
          </p:cNvPr>
          <p:cNvSpPr txBox="1"/>
          <p:nvPr/>
        </p:nvSpPr>
        <p:spPr>
          <a:xfrm>
            <a:off x="47625" y="333215"/>
            <a:ext cx="12034064" cy="646331"/>
          </a:xfrm>
          <a:prstGeom prst="rect">
            <a:avLst/>
          </a:prstGeom>
          <a:noFill/>
        </p:spPr>
        <p:txBody>
          <a:bodyPr wrap="none" rtlCol="0">
            <a:spAutoFit/>
          </a:bodyPr>
          <a:lstStyle/>
          <a:p>
            <a:pPr marL="342900" indent="-342900">
              <a:buFont typeface="+mj-lt"/>
              <a:buAutoNum type="alphaUcPeriod"/>
            </a:pPr>
            <a:r>
              <a:rPr lang="en-US" dirty="0">
                <a:latin typeface="Arial" panose="020B0604020202020204" pitchFamily="34" charset="0"/>
              </a:rPr>
              <a:t>Obtain antibodies against cancer antigen, isolate genes that code for light and heavy chains for those antibodies.</a:t>
            </a:r>
          </a:p>
          <a:p>
            <a:pPr marL="342900" indent="-342900">
              <a:buFont typeface="+mj-lt"/>
              <a:buAutoNum type="alphaUcPeriod"/>
            </a:pPr>
            <a:r>
              <a:rPr lang="en-US" dirty="0">
                <a:latin typeface="Arial" panose="020B0604020202020204" pitchFamily="34" charset="0"/>
              </a:rPr>
              <a:t>Fuse coding region for variable light and heavy domains to coding region for RTK on T-cells = single CAR-T gene.</a:t>
            </a:r>
          </a:p>
        </p:txBody>
      </p:sp>
      <p:sp>
        <p:nvSpPr>
          <p:cNvPr id="13" name="TextBox 12">
            <a:extLst>
              <a:ext uri="{FF2B5EF4-FFF2-40B4-BE49-F238E27FC236}">
                <a16:creationId xmlns:a16="http://schemas.microsoft.com/office/drawing/2014/main" id="{0CE48DD5-B844-E960-B129-BBA774176951}"/>
              </a:ext>
            </a:extLst>
          </p:cNvPr>
          <p:cNvSpPr txBox="1"/>
          <p:nvPr/>
        </p:nvSpPr>
        <p:spPr>
          <a:xfrm>
            <a:off x="406815" y="2903891"/>
            <a:ext cx="5253663" cy="1477328"/>
          </a:xfrm>
          <a:prstGeom prst="rect">
            <a:avLst/>
          </a:prstGeom>
          <a:noFill/>
        </p:spPr>
        <p:txBody>
          <a:bodyPr wrap="square">
            <a:spAutoFit/>
          </a:bodyPr>
          <a:lstStyle/>
          <a:p>
            <a:pPr marL="342900" indent="-342900">
              <a:buFont typeface="+mj-lt"/>
              <a:buAutoNum type="arabicPeriod"/>
            </a:pPr>
            <a:r>
              <a:rPr lang="en-US" dirty="0">
                <a:latin typeface="Arial" panose="020B0604020202020204" pitchFamily="34" charset="0"/>
              </a:rPr>
              <a:t>Obtain white blood cells from patient</a:t>
            </a:r>
          </a:p>
          <a:p>
            <a:pPr marL="342900" indent="-342900">
              <a:buFont typeface="+mj-lt"/>
              <a:buAutoNum type="arabicPeriod"/>
            </a:pPr>
            <a:r>
              <a:rPr lang="en-US" dirty="0">
                <a:latin typeface="Arial" panose="020B0604020202020204" pitchFamily="34" charset="0"/>
              </a:rPr>
              <a:t>Isolate T-cells</a:t>
            </a:r>
          </a:p>
          <a:p>
            <a:pPr marL="342900" indent="-342900">
              <a:buFont typeface="+mj-lt"/>
              <a:buAutoNum type="arabicPeriod"/>
            </a:pPr>
            <a:r>
              <a:rPr lang="en-US" dirty="0">
                <a:latin typeface="Arial" panose="020B0604020202020204" pitchFamily="34" charset="0"/>
              </a:rPr>
              <a:t>Introduce DNA into T-cells</a:t>
            </a:r>
          </a:p>
          <a:p>
            <a:pPr marL="342900" indent="-342900">
              <a:buFont typeface="+mj-lt"/>
              <a:buAutoNum type="arabicPeriod"/>
            </a:pPr>
            <a:r>
              <a:rPr lang="en-US" dirty="0">
                <a:latin typeface="Arial" panose="020B0604020202020204" pitchFamily="34" charset="0"/>
              </a:rPr>
              <a:t>Obtain large amounts of T-cells by cell culture</a:t>
            </a:r>
          </a:p>
          <a:p>
            <a:pPr marL="342900" indent="-342900">
              <a:buFont typeface="+mj-lt"/>
              <a:buAutoNum type="arabicPeriod"/>
            </a:pPr>
            <a:r>
              <a:rPr lang="en-US" dirty="0">
                <a:latin typeface="Arial" panose="020B0604020202020204" pitchFamily="34" charset="0"/>
              </a:rPr>
              <a:t>Inject CAR-T cells into cancer patient.</a:t>
            </a:r>
          </a:p>
        </p:txBody>
      </p:sp>
      <p:sp>
        <p:nvSpPr>
          <p:cNvPr id="15" name="TextBox 14">
            <a:extLst>
              <a:ext uri="{FF2B5EF4-FFF2-40B4-BE49-F238E27FC236}">
                <a16:creationId xmlns:a16="http://schemas.microsoft.com/office/drawing/2014/main" id="{0E371E8B-EF88-D6A6-2D58-74148A340CD5}"/>
              </a:ext>
            </a:extLst>
          </p:cNvPr>
          <p:cNvSpPr txBox="1"/>
          <p:nvPr/>
        </p:nvSpPr>
        <p:spPr>
          <a:xfrm>
            <a:off x="94812" y="2605798"/>
            <a:ext cx="6095170" cy="369332"/>
          </a:xfrm>
          <a:prstGeom prst="rect">
            <a:avLst/>
          </a:prstGeom>
          <a:noFill/>
        </p:spPr>
        <p:txBody>
          <a:bodyPr wrap="square">
            <a:spAutoFit/>
          </a:bodyPr>
          <a:lstStyle/>
          <a:p>
            <a:pPr marL="342900" indent="-342900">
              <a:buFont typeface="+mj-lt"/>
              <a:buAutoNum type="alphaUcPeriod" startAt="3"/>
            </a:pPr>
            <a:r>
              <a:rPr lang="en-US" dirty="0">
                <a:latin typeface="Arial" panose="020B0604020202020204" pitchFamily="34" charset="0"/>
              </a:rPr>
              <a:t>Introduce gene for CAR-T cell into Patient</a:t>
            </a:r>
          </a:p>
        </p:txBody>
      </p:sp>
      <p:sp>
        <p:nvSpPr>
          <p:cNvPr id="16" name="Rectangle 15">
            <a:extLst>
              <a:ext uri="{FF2B5EF4-FFF2-40B4-BE49-F238E27FC236}">
                <a16:creationId xmlns:a16="http://schemas.microsoft.com/office/drawing/2014/main" id="{317A9B7A-A535-975B-6704-003A4A071027}"/>
              </a:ext>
            </a:extLst>
          </p:cNvPr>
          <p:cNvSpPr/>
          <p:nvPr/>
        </p:nvSpPr>
        <p:spPr>
          <a:xfrm>
            <a:off x="695357" y="1324758"/>
            <a:ext cx="1845365" cy="82979"/>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panose="020B0604020202020204" pitchFamily="34" charset="0"/>
            </a:endParaRPr>
          </a:p>
        </p:txBody>
      </p:sp>
      <p:sp>
        <p:nvSpPr>
          <p:cNvPr id="17" name="Rectangle 16">
            <a:extLst>
              <a:ext uri="{FF2B5EF4-FFF2-40B4-BE49-F238E27FC236}">
                <a16:creationId xmlns:a16="http://schemas.microsoft.com/office/drawing/2014/main" id="{C0EA4B4C-C1E9-16DD-63ED-14F01FD7D668}"/>
              </a:ext>
            </a:extLst>
          </p:cNvPr>
          <p:cNvSpPr/>
          <p:nvPr/>
        </p:nvSpPr>
        <p:spPr>
          <a:xfrm>
            <a:off x="3003360" y="1322229"/>
            <a:ext cx="1037852" cy="75807"/>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panose="020B0604020202020204" pitchFamily="34" charset="0"/>
            </a:endParaRPr>
          </a:p>
        </p:txBody>
      </p:sp>
      <p:sp>
        <p:nvSpPr>
          <p:cNvPr id="18" name="Rectangle 17">
            <a:extLst>
              <a:ext uri="{FF2B5EF4-FFF2-40B4-BE49-F238E27FC236}">
                <a16:creationId xmlns:a16="http://schemas.microsoft.com/office/drawing/2014/main" id="{C7A29DD3-4239-2DB7-B701-690D1FA560E5}"/>
              </a:ext>
            </a:extLst>
          </p:cNvPr>
          <p:cNvSpPr/>
          <p:nvPr/>
        </p:nvSpPr>
        <p:spPr>
          <a:xfrm>
            <a:off x="3509066" y="2030806"/>
            <a:ext cx="1373257" cy="82979"/>
          </a:xfrm>
          <a:prstGeom prst="rect">
            <a:avLst/>
          </a:prstGeom>
          <a:solidFill>
            <a:schemeClr val="accent6">
              <a:lumMod val="75000"/>
            </a:schemeClr>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solidFill>
                <a:srgbClr val="00B050"/>
              </a:solidFill>
              <a:latin typeface="Arial" panose="020B0604020202020204" pitchFamily="34" charset="0"/>
            </a:endParaRPr>
          </a:p>
        </p:txBody>
      </p:sp>
      <p:sp>
        <p:nvSpPr>
          <p:cNvPr id="19" name="TextBox 18">
            <a:extLst>
              <a:ext uri="{FF2B5EF4-FFF2-40B4-BE49-F238E27FC236}">
                <a16:creationId xmlns:a16="http://schemas.microsoft.com/office/drawing/2014/main" id="{752AC9C8-3A14-0311-0C88-9F7DB222F618}"/>
              </a:ext>
            </a:extLst>
          </p:cNvPr>
          <p:cNvSpPr txBox="1"/>
          <p:nvPr/>
        </p:nvSpPr>
        <p:spPr>
          <a:xfrm>
            <a:off x="802201" y="989185"/>
            <a:ext cx="1824538"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Heavy chain gene</a:t>
            </a:r>
          </a:p>
        </p:txBody>
      </p:sp>
      <p:sp>
        <p:nvSpPr>
          <p:cNvPr id="20" name="TextBox 19">
            <a:extLst>
              <a:ext uri="{FF2B5EF4-FFF2-40B4-BE49-F238E27FC236}">
                <a16:creationId xmlns:a16="http://schemas.microsoft.com/office/drawing/2014/main" id="{7B629F6B-9D0E-BDAB-7FEF-DEA3B8979A46}"/>
              </a:ext>
            </a:extLst>
          </p:cNvPr>
          <p:cNvSpPr txBox="1"/>
          <p:nvPr/>
        </p:nvSpPr>
        <p:spPr>
          <a:xfrm>
            <a:off x="2744829" y="989185"/>
            <a:ext cx="1688283"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Light chain gene</a:t>
            </a:r>
          </a:p>
        </p:txBody>
      </p:sp>
      <p:sp>
        <p:nvSpPr>
          <p:cNvPr id="21" name="TextBox 20">
            <a:extLst>
              <a:ext uri="{FF2B5EF4-FFF2-40B4-BE49-F238E27FC236}">
                <a16:creationId xmlns:a16="http://schemas.microsoft.com/office/drawing/2014/main" id="{36BC18C8-F916-B186-B552-795405035C08}"/>
              </a:ext>
            </a:extLst>
          </p:cNvPr>
          <p:cNvSpPr txBox="1"/>
          <p:nvPr/>
        </p:nvSpPr>
        <p:spPr>
          <a:xfrm>
            <a:off x="4856046" y="989185"/>
            <a:ext cx="110267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RTK gene</a:t>
            </a:r>
          </a:p>
        </p:txBody>
      </p:sp>
      <p:sp>
        <p:nvSpPr>
          <p:cNvPr id="22" name="Rectangle 21">
            <a:extLst>
              <a:ext uri="{FF2B5EF4-FFF2-40B4-BE49-F238E27FC236}">
                <a16:creationId xmlns:a16="http://schemas.microsoft.com/office/drawing/2014/main" id="{75EEF800-C4FE-F989-8D0E-24D545548AD4}"/>
              </a:ext>
            </a:extLst>
          </p:cNvPr>
          <p:cNvSpPr/>
          <p:nvPr/>
        </p:nvSpPr>
        <p:spPr>
          <a:xfrm>
            <a:off x="2859326" y="2027154"/>
            <a:ext cx="637209" cy="82979"/>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panose="020B0604020202020204" pitchFamily="34" charset="0"/>
            </a:endParaRPr>
          </a:p>
        </p:txBody>
      </p:sp>
      <p:sp>
        <p:nvSpPr>
          <p:cNvPr id="23" name="Rectangle 22">
            <a:extLst>
              <a:ext uri="{FF2B5EF4-FFF2-40B4-BE49-F238E27FC236}">
                <a16:creationId xmlns:a16="http://schemas.microsoft.com/office/drawing/2014/main" id="{80AD5BAE-96D7-8914-087B-57142741D1B1}"/>
              </a:ext>
            </a:extLst>
          </p:cNvPr>
          <p:cNvSpPr/>
          <p:nvPr/>
        </p:nvSpPr>
        <p:spPr>
          <a:xfrm>
            <a:off x="2234648" y="2025825"/>
            <a:ext cx="637209" cy="82979"/>
          </a:xfrm>
          <a:prstGeom prst="rect">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panose="020B0604020202020204" pitchFamily="34" charset="0"/>
            </a:endParaRPr>
          </a:p>
        </p:txBody>
      </p:sp>
      <p:sp>
        <p:nvSpPr>
          <p:cNvPr id="24" name="Rectangle 23">
            <a:extLst>
              <a:ext uri="{FF2B5EF4-FFF2-40B4-BE49-F238E27FC236}">
                <a16:creationId xmlns:a16="http://schemas.microsoft.com/office/drawing/2014/main" id="{C4897D44-36F0-59A1-F963-C77D1A2168E9}"/>
              </a:ext>
            </a:extLst>
          </p:cNvPr>
          <p:cNvSpPr/>
          <p:nvPr/>
        </p:nvSpPr>
        <p:spPr>
          <a:xfrm>
            <a:off x="4614891" y="1340495"/>
            <a:ext cx="1373257" cy="82979"/>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latin typeface="Arial" panose="020B0604020202020204" pitchFamily="34" charset="0"/>
            </a:endParaRPr>
          </a:p>
        </p:txBody>
      </p:sp>
      <p:cxnSp>
        <p:nvCxnSpPr>
          <p:cNvPr id="26" name="Straight Connector 25">
            <a:extLst>
              <a:ext uri="{FF2B5EF4-FFF2-40B4-BE49-F238E27FC236}">
                <a16:creationId xmlns:a16="http://schemas.microsoft.com/office/drawing/2014/main" id="{514CC9CD-5887-1A5E-9872-4F9293736147}"/>
              </a:ext>
            </a:extLst>
          </p:cNvPr>
          <p:cNvCxnSpPr>
            <a:cxnSpLocks/>
          </p:cNvCxnSpPr>
          <p:nvPr/>
        </p:nvCxnSpPr>
        <p:spPr>
          <a:xfrm>
            <a:off x="695357" y="1422191"/>
            <a:ext cx="1562100" cy="58604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6E5711D-74E0-2093-ED8E-551A51635CE0}"/>
              </a:ext>
            </a:extLst>
          </p:cNvPr>
          <p:cNvCxnSpPr>
            <a:cxnSpLocks/>
          </p:cNvCxnSpPr>
          <p:nvPr/>
        </p:nvCxnSpPr>
        <p:spPr>
          <a:xfrm>
            <a:off x="1109282" y="1399461"/>
            <a:ext cx="1777886" cy="63150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F209966-9E9D-99F1-7EB9-D27586986A86}"/>
              </a:ext>
            </a:extLst>
          </p:cNvPr>
          <p:cNvCxnSpPr>
            <a:cxnSpLocks/>
          </p:cNvCxnSpPr>
          <p:nvPr/>
        </p:nvCxnSpPr>
        <p:spPr>
          <a:xfrm flipH="1">
            <a:off x="2908877" y="1342093"/>
            <a:ext cx="91539" cy="679795"/>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3CEC0BCE-84EC-3BD1-267D-C79FBC4AAA68}"/>
              </a:ext>
            </a:extLst>
          </p:cNvPr>
          <p:cNvCxnSpPr>
            <a:cxnSpLocks/>
          </p:cNvCxnSpPr>
          <p:nvPr/>
        </p:nvCxnSpPr>
        <p:spPr>
          <a:xfrm>
            <a:off x="3475788" y="1364850"/>
            <a:ext cx="22219" cy="676799"/>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F7875C5-D564-0D3D-3475-866CB1720598}"/>
              </a:ext>
            </a:extLst>
          </p:cNvPr>
          <p:cNvCxnSpPr>
            <a:cxnSpLocks/>
            <a:stCxn id="24" idx="1"/>
          </p:cNvCxnSpPr>
          <p:nvPr/>
        </p:nvCxnSpPr>
        <p:spPr>
          <a:xfrm flipH="1">
            <a:off x="3526216" y="1381985"/>
            <a:ext cx="1088675" cy="643704"/>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EA354444-75A7-C9AE-FAA1-435C519F7F7D}"/>
              </a:ext>
            </a:extLst>
          </p:cNvPr>
          <p:cNvCxnSpPr>
            <a:cxnSpLocks/>
            <a:stCxn id="24" idx="3"/>
          </p:cNvCxnSpPr>
          <p:nvPr/>
        </p:nvCxnSpPr>
        <p:spPr>
          <a:xfrm flipH="1">
            <a:off x="4865205" y="1381985"/>
            <a:ext cx="1122943" cy="662884"/>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353D7BC5-98E8-92B6-9941-4F2F53E16E4B}"/>
              </a:ext>
            </a:extLst>
          </p:cNvPr>
          <p:cNvSpPr txBox="1"/>
          <p:nvPr/>
        </p:nvSpPr>
        <p:spPr>
          <a:xfrm>
            <a:off x="2387331" y="2058312"/>
            <a:ext cx="420308" cy="338554"/>
          </a:xfrm>
          <a:prstGeom prst="rect">
            <a:avLst/>
          </a:prstGeom>
          <a:noFill/>
        </p:spPr>
        <p:txBody>
          <a:bodyPr wrap="none" rtlCol="0">
            <a:spAutoFit/>
          </a:bodyPr>
          <a:lstStyle/>
          <a:p>
            <a:r>
              <a:rPr lang="en-US" sz="1600" dirty="0">
                <a:latin typeface="Arial" panose="020B0604020202020204" pitchFamily="34" charset="0"/>
              </a:rPr>
              <a:t>V</a:t>
            </a:r>
            <a:r>
              <a:rPr lang="en-US" sz="1600" baseline="-25000" dirty="0">
                <a:latin typeface="Arial" panose="020B0604020202020204" pitchFamily="34" charset="0"/>
              </a:rPr>
              <a:t>H</a:t>
            </a:r>
          </a:p>
        </p:txBody>
      </p:sp>
      <p:sp>
        <p:nvSpPr>
          <p:cNvPr id="54" name="TextBox 53">
            <a:extLst>
              <a:ext uri="{FF2B5EF4-FFF2-40B4-BE49-F238E27FC236}">
                <a16:creationId xmlns:a16="http://schemas.microsoft.com/office/drawing/2014/main" id="{F617622E-D7B4-D917-A21B-DE69D851A408}"/>
              </a:ext>
            </a:extLst>
          </p:cNvPr>
          <p:cNvSpPr txBox="1"/>
          <p:nvPr/>
        </p:nvSpPr>
        <p:spPr>
          <a:xfrm>
            <a:off x="3029548" y="2069397"/>
            <a:ext cx="396262" cy="338554"/>
          </a:xfrm>
          <a:prstGeom prst="rect">
            <a:avLst/>
          </a:prstGeom>
          <a:noFill/>
          <a:ln>
            <a:noFill/>
          </a:ln>
        </p:spPr>
        <p:txBody>
          <a:bodyPr wrap="none" rtlCol="0">
            <a:spAutoFit/>
          </a:bodyPr>
          <a:lstStyle/>
          <a:p>
            <a:r>
              <a:rPr lang="en-US" sz="1600" dirty="0">
                <a:latin typeface="Arial" panose="020B0604020202020204" pitchFamily="34" charset="0"/>
              </a:rPr>
              <a:t>V</a:t>
            </a:r>
            <a:r>
              <a:rPr lang="en-US" sz="1600" baseline="-25000" dirty="0">
                <a:latin typeface="Arial" panose="020B0604020202020204" pitchFamily="34" charset="0"/>
              </a:rPr>
              <a:t>L</a:t>
            </a:r>
          </a:p>
        </p:txBody>
      </p:sp>
      <p:sp>
        <p:nvSpPr>
          <p:cNvPr id="55" name="TextBox 54">
            <a:extLst>
              <a:ext uri="{FF2B5EF4-FFF2-40B4-BE49-F238E27FC236}">
                <a16:creationId xmlns:a16="http://schemas.microsoft.com/office/drawing/2014/main" id="{704CA42B-B81B-7311-C2F9-F44C604093F2}"/>
              </a:ext>
            </a:extLst>
          </p:cNvPr>
          <p:cNvSpPr txBox="1"/>
          <p:nvPr/>
        </p:nvSpPr>
        <p:spPr>
          <a:xfrm>
            <a:off x="3940812" y="2095337"/>
            <a:ext cx="589713" cy="338554"/>
          </a:xfrm>
          <a:prstGeom prst="rect">
            <a:avLst/>
          </a:prstGeom>
          <a:noFill/>
        </p:spPr>
        <p:txBody>
          <a:bodyPr wrap="none" rtlCol="0">
            <a:spAutoFit/>
          </a:bodyPr>
          <a:lstStyle/>
          <a:p>
            <a:r>
              <a:rPr lang="en-US" sz="1600" dirty="0">
                <a:latin typeface="Arial" panose="020B0604020202020204" pitchFamily="34" charset="0"/>
              </a:rPr>
              <a:t>RTK</a:t>
            </a:r>
          </a:p>
        </p:txBody>
      </p:sp>
      <p:sp>
        <p:nvSpPr>
          <p:cNvPr id="57" name="TextBox 56">
            <a:extLst>
              <a:ext uri="{FF2B5EF4-FFF2-40B4-BE49-F238E27FC236}">
                <a16:creationId xmlns:a16="http://schemas.microsoft.com/office/drawing/2014/main" id="{79F7702D-BAFB-CF3A-13D1-6ADBB5304E61}"/>
              </a:ext>
            </a:extLst>
          </p:cNvPr>
          <p:cNvSpPr txBox="1"/>
          <p:nvPr/>
        </p:nvSpPr>
        <p:spPr>
          <a:xfrm>
            <a:off x="2101082" y="2254532"/>
            <a:ext cx="3897798" cy="307777"/>
          </a:xfrm>
          <a:prstGeom prst="rect">
            <a:avLst/>
          </a:prstGeom>
          <a:noFill/>
        </p:spPr>
        <p:txBody>
          <a:bodyPr wrap="none" rtlCol="0">
            <a:spAutoFit/>
          </a:bodyPr>
          <a:lstStyle/>
          <a:p>
            <a:r>
              <a:rPr lang="en-US" sz="1400" dirty="0">
                <a:latin typeface="Arial" panose="020B0604020202020204" pitchFamily="34" charset="0"/>
              </a:rPr>
              <a:t>ATG……………….…………………………..TAA</a:t>
            </a:r>
          </a:p>
        </p:txBody>
      </p:sp>
      <p:sp>
        <p:nvSpPr>
          <p:cNvPr id="58" name="TextBox 57">
            <a:extLst>
              <a:ext uri="{FF2B5EF4-FFF2-40B4-BE49-F238E27FC236}">
                <a16:creationId xmlns:a16="http://schemas.microsoft.com/office/drawing/2014/main" id="{78A755FC-1C01-C094-74E2-9A0829A12B2E}"/>
              </a:ext>
            </a:extLst>
          </p:cNvPr>
          <p:cNvSpPr txBox="1"/>
          <p:nvPr/>
        </p:nvSpPr>
        <p:spPr>
          <a:xfrm>
            <a:off x="561511" y="1379260"/>
            <a:ext cx="2820580" cy="307777"/>
          </a:xfrm>
          <a:prstGeom prst="rect">
            <a:avLst/>
          </a:prstGeom>
          <a:solidFill>
            <a:schemeClr val="bg1">
              <a:alpha val="44000"/>
            </a:schemeClr>
          </a:solidFill>
        </p:spPr>
        <p:txBody>
          <a:bodyPr wrap="none" rtlCol="0">
            <a:spAutoFit/>
          </a:bodyPr>
          <a:lstStyle/>
          <a:p>
            <a:r>
              <a:rPr lang="en-US" sz="1400" dirty="0">
                <a:solidFill>
                  <a:srgbClr val="00B0F0"/>
                </a:solidFill>
                <a:latin typeface="Arial" panose="020B0604020202020204" pitchFamily="34" charset="0"/>
              </a:rPr>
              <a:t>ATG……………….…………..TAA</a:t>
            </a:r>
          </a:p>
        </p:txBody>
      </p:sp>
      <p:sp>
        <p:nvSpPr>
          <p:cNvPr id="59" name="TextBox 58">
            <a:extLst>
              <a:ext uri="{FF2B5EF4-FFF2-40B4-BE49-F238E27FC236}">
                <a16:creationId xmlns:a16="http://schemas.microsoft.com/office/drawing/2014/main" id="{FE78589D-292B-6756-EEC9-5EEC6D448C5B}"/>
              </a:ext>
            </a:extLst>
          </p:cNvPr>
          <p:cNvSpPr txBox="1"/>
          <p:nvPr/>
        </p:nvSpPr>
        <p:spPr>
          <a:xfrm>
            <a:off x="2827568" y="1379260"/>
            <a:ext cx="1722523" cy="307777"/>
          </a:xfrm>
          <a:prstGeom prst="rect">
            <a:avLst/>
          </a:prstGeom>
          <a:solidFill>
            <a:schemeClr val="bg1">
              <a:alpha val="44000"/>
            </a:schemeClr>
          </a:solidFill>
        </p:spPr>
        <p:txBody>
          <a:bodyPr wrap="none" rtlCol="0">
            <a:spAutoFit/>
          </a:bodyPr>
          <a:lstStyle/>
          <a:p>
            <a:r>
              <a:rPr lang="en-US" sz="1400" b="1" dirty="0">
                <a:solidFill>
                  <a:srgbClr val="0070C0"/>
                </a:solidFill>
                <a:latin typeface="Arial" panose="020B0604020202020204" pitchFamily="34" charset="0"/>
              </a:rPr>
              <a:t>ATG…………..TAA</a:t>
            </a:r>
          </a:p>
        </p:txBody>
      </p:sp>
      <p:sp>
        <p:nvSpPr>
          <p:cNvPr id="60" name="TextBox 59">
            <a:extLst>
              <a:ext uri="{FF2B5EF4-FFF2-40B4-BE49-F238E27FC236}">
                <a16:creationId xmlns:a16="http://schemas.microsoft.com/office/drawing/2014/main" id="{3084D379-11CD-B28A-EC68-2A913DF5640D}"/>
              </a:ext>
            </a:extLst>
          </p:cNvPr>
          <p:cNvSpPr txBox="1"/>
          <p:nvPr/>
        </p:nvSpPr>
        <p:spPr>
          <a:xfrm>
            <a:off x="4465694" y="1379260"/>
            <a:ext cx="2261132" cy="307777"/>
          </a:xfrm>
          <a:prstGeom prst="rect">
            <a:avLst/>
          </a:prstGeom>
          <a:solidFill>
            <a:schemeClr val="bg1">
              <a:alpha val="44000"/>
            </a:schemeClr>
          </a:solidFill>
        </p:spPr>
        <p:txBody>
          <a:bodyPr wrap="none" rtlCol="0">
            <a:spAutoFit/>
          </a:bodyPr>
          <a:lstStyle/>
          <a:p>
            <a:r>
              <a:rPr lang="en-US" sz="1400" b="1" dirty="0">
                <a:solidFill>
                  <a:schemeClr val="accent6">
                    <a:lumMod val="75000"/>
                  </a:schemeClr>
                </a:solidFill>
                <a:latin typeface="Arial" panose="020B0604020202020204" pitchFamily="34" charset="0"/>
              </a:rPr>
              <a:t>ATG…………………..TAA</a:t>
            </a:r>
          </a:p>
        </p:txBody>
      </p:sp>
      <p:sp>
        <p:nvSpPr>
          <p:cNvPr id="62" name="TextBox 61">
            <a:extLst>
              <a:ext uri="{FF2B5EF4-FFF2-40B4-BE49-F238E27FC236}">
                <a16:creationId xmlns:a16="http://schemas.microsoft.com/office/drawing/2014/main" id="{9B045C8F-5FFA-E740-B9C6-F3CB00F6A53D}"/>
              </a:ext>
            </a:extLst>
          </p:cNvPr>
          <p:cNvSpPr txBox="1"/>
          <p:nvPr/>
        </p:nvSpPr>
        <p:spPr>
          <a:xfrm>
            <a:off x="5669837" y="2651389"/>
            <a:ext cx="2873711" cy="923330"/>
          </a:xfrm>
          <a:prstGeom prst="rect">
            <a:avLst/>
          </a:prstGeom>
          <a:noFill/>
        </p:spPr>
        <p:txBody>
          <a:bodyPr wrap="square" rtlCol="0">
            <a:spAutoFit/>
          </a:bodyPr>
          <a:lstStyle/>
          <a:p>
            <a:r>
              <a:rPr lang="en-US" dirty="0">
                <a:latin typeface="Arial" panose="020B0604020202020204" pitchFamily="34" charset="0"/>
              </a:rPr>
              <a:t>D. What happens when cancer cell is encountered by </a:t>
            </a:r>
            <a:r>
              <a:rPr lang="en-US" dirty="0" err="1">
                <a:latin typeface="Arial" panose="020B0604020202020204" pitchFamily="34" charset="0"/>
              </a:rPr>
              <a:t>CarT</a:t>
            </a:r>
            <a:r>
              <a:rPr lang="en-US" dirty="0">
                <a:latin typeface="Arial" panose="020B0604020202020204" pitchFamily="34" charset="0"/>
              </a:rPr>
              <a:t> cell?</a:t>
            </a:r>
          </a:p>
        </p:txBody>
      </p:sp>
      <p:sp>
        <p:nvSpPr>
          <p:cNvPr id="6" name="TextBox 5">
            <a:extLst>
              <a:ext uri="{FF2B5EF4-FFF2-40B4-BE49-F238E27FC236}">
                <a16:creationId xmlns:a16="http://schemas.microsoft.com/office/drawing/2014/main" id="{E553DDE9-7C42-4E04-542E-DE3306723CB4}"/>
              </a:ext>
            </a:extLst>
          </p:cNvPr>
          <p:cNvSpPr txBox="1"/>
          <p:nvPr/>
        </p:nvSpPr>
        <p:spPr>
          <a:xfrm>
            <a:off x="5392239" y="1726343"/>
            <a:ext cx="3348032" cy="646331"/>
          </a:xfrm>
          <a:prstGeom prst="rect">
            <a:avLst/>
          </a:prstGeom>
          <a:noFill/>
        </p:spPr>
        <p:txBody>
          <a:bodyPr wrap="none" rtlCol="0">
            <a:spAutoFit/>
          </a:bodyPr>
          <a:lstStyle/>
          <a:p>
            <a:r>
              <a:rPr lang="en-US" dirty="0">
                <a:latin typeface="Arial" panose="020B0604020202020204" pitchFamily="34" charset="0"/>
              </a:rPr>
              <a:t>RTK – receptor tyrosine kinase</a:t>
            </a:r>
          </a:p>
          <a:p>
            <a:r>
              <a:rPr lang="en-US" dirty="0">
                <a:latin typeface="Arial" panose="020B0604020202020204" pitchFamily="34" charset="0"/>
              </a:rPr>
              <a:t>Signaling domain on T-cells</a:t>
            </a:r>
          </a:p>
        </p:txBody>
      </p:sp>
      <p:sp>
        <p:nvSpPr>
          <p:cNvPr id="2" name="Date Placeholder 1">
            <a:extLst>
              <a:ext uri="{FF2B5EF4-FFF2-40B4-BE49-F238E27FC236}">
                <a16:creationId xmlns:a16="http://schemas.microsoft.com/office/drawing/2014/main" id="{2AF3F039-79E9-55B8-342A-7E88E4AB1CBC}"/>
              </a:ext>
            </a:extLst>
          </p:cNvPr>
          <p:cNvSpPr>
            <a:spLocks noGrp="1"/>
          </p:cNvSpPr>
          <p:nvPr>
            <p:ph type="dt" sz="half" idx="10"/>
          </p:nvPr>
        </p:nvSpPr>
        <p:spPr/>
        <p:txBody>
          <a:bodyPr/>
          <a:lstStyle/>
          <a:p>
            <a:fld id="{63B6B76E-50D6-4715-ADF2-7C60C2E51466}" type="datetime1">
              <a:rPr lang="en-US" smtClean="0"/>
              <a:t>9/2/2023</a:t>
            </a:fld>
            <a:endParaRPr lang="en-US"/>
          </a:p>
        </p:txBody>
      </p:sp>
      <p:sp>
        <p:nvSpPr>
          <p:cNvPr id="3" name="Footer Placeholder 2">
            <a:extLst>
              <a:ext uri="{FF2B5EF4-FFF2-40B4-BE49-F238E27FC236}">
                <a16:creationId xmlns:a16="http://schemas.microsoft.com/office/drawing/2014/main" id="{BE4DA634-71A1-FBD1-9B34-4FAFD8D59574}"/>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F6585430-54EC-E104-C3ED-279B24215883}"/>
              </a:ext>
            </a:extLst>
          </p:cNvPr>
          <p:cNvSpPr>
            <a:spLocks noGrp="1"/>
          </p:cNvSpPr>
          <p:nvPr>
            <p:ph type="sldNum" sz="quarter" idx="12"/>
          </p:nvPr>
        </p:nvSpPr>
        <p:spPr/>
        <p:txBody>
          <a:bodyPr/>
          <a:lstStyle/>
          <a:p>
            <a:fld id="{DC3BB032-4020-48F4-953B-341806DC4A2B}" type="slidenum">
              <a:rPr lang="en-US" smtClean="0"/>
              <a:t>18</a:t>
            </a:fld>
            <a:endParaRPr lang="en-US"/>
          </a:p>
        </p:txBody>
      </p:sp>
    </p:spTree>
    <p:extLst>
      <p:ext uri="{BB962C8B-B14F-4D97-AF65-F5344CB8AC3E}">
        <p14:creationId xmlns:p14="http://schemas.microsoft.com/office/powerpoint/2010/main" val="2299930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2E62366-0900-4545-BB05-411C3AA02D8F}"/>
              </a:ext>
            </a:extLst>
          </p:cNvPr>
          <p:cNvSpPr txBox="1"/>
          <p:nvPr/>
        </p:nvSpPr>
        <p:spPr>
          <a:xfrm>
            <a:off x="0" y="2069742"/>
            <a:ext cx="3860800" cy="4401205"/>
          </a:xfrm>
          <a:prstGeom prst="rect">
            <a:avLst/>
          </a:prstGeom>
          <a:noFill/>
        </p:spPr>
        <p:txBody>
          <a:bodyPr wrap="square" rtlCol="0">
            <a:spAutoFit/>
          </a:bodyPr>
          <a:lstStyle/>
          <a:p>
            <a:pPr marL="342900" indent="-342900">
              <a:buFontTx/>
              <a:buAutoNum type="arabicPeriod"/>
            </a:pPr>
            <a:r>
              <a:rPr lang="en-US" sz="2000" b="1" dirty="0">
                <a:latin typeface="Arial" panose="020B0604020202020204" pitchFamily="34" charset="0"/>
              </a:rPr>
              <a:t>Cancer cells overproduce b7. </a:t>
            </a:r>
            <a:r>
              <a:rPr lang="en-US" sz="2000" dirty="0">
                <a:latin typeface="Arial" panose="020B0604020202020204" pitchFamily="34" charset="0"/>
              </a:rPr>
              <a:t>Binding of b7 to CTLA4 receptor on the surface of the Tc cell deactivates the Tc cell - immunosuppressive reaction called anergy.</a:t>
            </a:r>
          </a:p>
          <a:p>
            <a:pPr marL="342900" indent="-342900">
              <a:buFontTx/>
              <a:buAutoNum type="arabicPeriod"/>
            </a:pPr>
            <a:endParaRPr lang="en-US" sz="2000" dirty="0">
              <a:latin typeface="Arial" panose="020B0604020202020204" pitchFamily="34" charset="0"/>
            </a:endParaRPr>
          </a:p>
          <a:p>
            <a:pPr marL="342900" indent="-342900">
              <a:buFontTx/>
              <a:buAutoNum type="arabicPeriod"/>
            </a:pPr>
            <a:r>
              <a:rPr lang="en-US" sz="2000" b="1" dirty="0">
                <a:latin typeface="Arial" panose="020B0604020202020204" pitchFamily="34" charset="0"/>
              </a:rPr>
              <a:t>Cancer cells overproduce PDL1. </a:t>
            </a:r>
            <a:r>
              <a:rPr lang="en-US" sz="2000" dirty="0">
                <a:latin typeface="Arial" panose="020B0604020202020204" pitchFamily="34" charset="0"/>
              </a:rPr>
              <a:t>PDL1 binds to PD1 on T-cells. Activation of signaling causes Tc cell to enter apoptosis (programmed cell death).  </a:t>
            </a:r>
          </a:p>
          <a:p>
            <a:r>
              <a:rPr lang="en-US" sz="2000" i="1" dirty="0">
                <a:solidFill>
                  <a:srgbClr val="00B0F0"/>
                </a:solidFill>
                <a:latin typeface="Arial" panose="020B0604020202020204" pitchFamily="34" charset="0"/>
              </a:rPr>
              <a:t>How to block this signaling?</a:t>
            </a:r>
            <a:endParaRPr lang="en-US" sz="2000" dirty="0">
              <a:latin typeface="Arial" panose="020B0604020202020204" pitchFamily="34" charset="0"/>
            </a:endParaRPr>
          </a:p>
        </p:txBody>
      </p:sp>
      <p:pic>
        <p:nvPicPr>
          <p:cNvPr id="10" name="Picture 9">
            <a:extLst>
              <a:ext uri="{FF2B5EF4-FFF2-40B4-BE49-F238E27FC236}">
                <a16:creationId xmlns:a16="http://schemas.microsoft.com/office/drawing/2014/main" id="{61E3B7D4-C95A-4725-83DF-EEF644B19E36}"/>
              </a:ext>
            </a:extLst>
          </p:cNvPr>
          <p:cNvPicPr>
            <a:picLocks noChangeAspect="1"/>
          </p:cNvPicPr>
          <p:nvPr/>
        </p:nvPicPr>
        <p:blipFill>
          <a:blip r:embed="rId3"/>
          <a:stretch>
            <a:fillRect/>
          </a:stretch>
        </p:blipFill>
        <p:spPr>
          <a:xfrm>
            <a:off x="36797" y="0"/>
            <a:ext cx="1908089" cy="2069742"/>
          </a:xfrm>
          <a:prstGeom prst="rect">
            <a:avLst/>
          </a:prstGeom>
        </p:spPr>
      </p:pic>
      <p:pic>
        <p:nvPicPr>
          <p:cNvPr id="12" name="Picture 11">
            <a:extLst>
              <a:ext uri="{FF2B5EF4-FFF2-40B4-BE49-F238E27FC236}">
                <a16:creationId xmlns:a16="http://schemas.microsoft.com/office/drawing/2014/main" id="{495F7A87-315E-4EB9-A974-FEB70F27456F}"/>
              </a:ext>
            </a:extLst>
          </p:cNvPr>
          <p:cNvPicPr>
            <a:picLocks noChangeAspect="1"/>
          </p:cNvPicPr>
          <p:nvPr/>
        </p:nvPicPr>
        <p:blipFill>
          <a:blip r:embed="rId4"/>
          <a:stretch>
            <a:fillRect/>
          </a:stretch>
        </p:blipFill>
        <p:spPr>
          <a:xfrm>
            <a:off x="3971271" y="1282149"/>
            <a:ext cx="7207200" cy="3511348"/>
          </a:xfrm>
          <a:prstGeom prst="rect">
            <a:avLst/>
          </a:prstGeom>
        </p:spPr>
      </p:pic>
      <p:sp>
        <p:nvSpPr>
          <p:cNvPr id="9" name="Rectangle 8">
            <a:extLst>
              <a:ext uri="{FF2B5EF4-FFF2-40B4-BE49-F238E27FC236}">
                <a16:creationId xmlns:a16="http://schemas.microsoft.com/office/drawing/2014/main" id="{11C7E232-ADDE-40B7-85F3-986EF1DA7A0B}"/>
              </a:ext>
            </a:extLst>
          </p:cNvPr>
          <p:cNvSpPr/>
          <p:nvPr/>
        </p:nvSpPr>
        <p:spPr>
          <a:xfrm>
            <a:off x="2032000" y="-43777"/>
            <a:ext cx="9249923" cy="461665"/>
          </a:xfrm>
          <a:prstGeom prst="rect">
            <a:avLst/>
          </a:prstGeom>
        </p:spPr>
        <p:txBody>
          <a:bodyPr wrap="square">
            <a:spAutoFit/>
          </a:bodyPr>
          <a:lstStyle/>
          <a:p>
            <a:r>
              <a:rPr lang="en-US" sz="2400" dirty="0">
                <a:latin typeface="Arial" panose="020B0604020202020204" pitchFamily="34" charset="0"/>
              </a:rPr>
              <a:t>Cancer Evasion Mechanism II – Downregulation/killing of Tc cells.</a:t>
            </a:r>
            <a:endParaRPr lang="en-US" sz="2400" dirty="0">
              <a:solidFill>
                <a:srgbClr val="00B0F0"/>
              </a:solidFill>
              <a:latin typeface="Arial" panose="020B0604020202020204" pitchFamily="34" charset="0"/>
            </a:endParaRPr>
          </a:p>
        </p:txBody>
      </p:sp>
      <p:sp>
        <p:nvSpPr>
          <p:cNvPr id="2" name="Date Placeholder 1">
            <a:extLst>
              <a:ext uri="{FF2B5EF4-FFF2-40B4-BE49-F238E27FC236}">
                <a16:creationId xmlns:a16="http://schemas.microsoft.com/office/drawing/2014/main" id="{6861F88C-8673-FB6E-FBE3-5E392B6163F0}"/>
              </a:ext>
            </a:extLst>
          </p:cNvPr>
          <p:cNvSpPr>
            <a:spLocks noGrp="1"/>
          </p:cNvSpPr>
          <p:nvPr>
            <p:ph type="dt" sz="half" idx="10"/>
          </p:nvPr>
        </p:nvSpPr>
        <p:spPr/>
        <p:txBody>
          <a:bodyPr/>
          <a:lstStyle/>
          <a:p>
            <a:fld id="{E0C25C72-C2F3-4A0E-ADE8-2695F956B1D0}" type="datetime1">
              <a:rPr lang="en-US" smtClean="0"/>
              <a:t>9/2/2023</a:t>
            </a:fld>
            <a:endParaRPr lang="en-US"/>
          </a:p>
        </p:txBody>
      </p:sp>
      <p:sp>
        <p:nvSpPr>
          <p:cNvPr id="3" name="Footer Placeholder 2">
            <a:extLst>
              <a:ext uri="{FF2B5EF4-FFF2-40B4-BE49-F238E27FC236}">
                <a16:creationId xmlns:a16="http://schemas.microsoft.com/office/drawing/2014/main" id="{70E8B4A6-B7D9-A27E-F458-8ECC164EA2D7}"/>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E8311C7E-1778-F469-F03E-40DF9EA2A803}"/>
              </a:ext>
            </a:extLst>
          </p:cNvPr>
          <p:cNvSpPr>
            <a:spLocks noGrp="1"/>
          </p:cNvSpPr>
          <p:nvPr>
            <p:ph type="sldNum" sz="quarter" idx="12"/>
          </p:nvPr>
        </p:nvSpPr>
        <p:spPr/>
        <p:txBody>
          <a:bodyPr/>
          <a:lstStyle/>
          <a:p>
            <a:fld id="{DC3BB032-4020-48F4-953B-341806DC4A2B}" type="slidenum">
              <a:rPr lang="en-US" smtClean="0"/>
              <a:t>19</a:t>
            </a:fld>
            <a:endParaRPr lang="en-US"/>
          </a:p>
        </p:txBody>
      </p:sp>
    </p:spTree>
    <p:extLst>
      <p:ext uri="{BB962C8B-B14F-4D97-AF65-F5344CB8AC3E}">
        <p14:creationId xmlns:p14="http://schemas.microsoft.com/office/powerpoint/2010/main" val="1270156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33B923-9FE1-4581-80F7-01E670C8E7EB}"/>
              </a:ext>
            </a:extLst>
          </p:cNvPr>
          <p:cNvSpPr txBox="1"/>
          <p:nvPr/>
        </p:nvSpPr>
        <p:spPr>
          <a:xfrm>
            <a:off x="2160432" y="-66309"/>
            <a:ext cx="8637301" cy="523220"/>
          </a:xfrm>
          <a:prstGeom prst="rect">
            <a:avLst/>
          </a:prstGeom>
          <a:noFill/>
        </p:spPr>
        <p:txBody>
          <a:bodyPr wrap="none" rtlCol="0">
            <a:spAutoFit/>
          </a:bodyPr>
          <a:lstStyle/>
          <a:p>
            <a:r>
              <a:rPr lang="en-US" sz="2800" dirty="0">
                <a:latin typeface="Arial" panose="020B0604020202020204" pitchFamily="34" charset="0"/>
              </a:rPr>
              <a:t>B-Cell Biology - From Stem Cells to Pathogen Killing.</a:t>
            </a:r>
          </a:p>
        </p:txBody>
      </p:sp>
      <p:sp>
        <p:nvSpPr>
          <p:cNvPr id="10" name="TextBox 9">
            <a:extLst>
              <a:ext uri="{FF2B5EF4-FFF2-40B4-BE49-F238E27FC236}">
                <a16:creationId xmlns:a16="http://schemas.microsoft.com/office/drawing/2014/main" id="{C97CD9BC-7D40-4282-BAC9-D24C30148934}"/>
              </a:ext>
            </a:extLst>
          </p:cNvPr>
          <p:cNvSpPr txBox="1"/>
          <p:nvPr/>
        </p:nvSpPr>
        <p:spPr>
          <a:xfrm>
            <a:off x="0" y="385880"/>
            <a:ext cx="5105400" cy="6278642"/>
          </a:xfrm>
          <a:prstGeom prst="rect">
            <a:avLst/>
          </a:prstGeom>
          <a:noFill/>
        </p:spPr>
        <p:txBody>
          <a:bodyPr wrap="square" rtlCol="0">
            <a:spAutoFit/>
          </a:bodyPr>
          <a:lstStyle/>
          <a:p>
            <a:pPr marL="117475" indent="-117475"/>
            <a:r>
              <a:rPr lang="en-US" sz="1400" b="1" dirty="0">
                <a:latin typeface="Arial" panose="020B0604020202020204" pitchFamily="34" charset="0"/>
              </a:rPr>
              <a:t>1. </a:t>
            </a:r>
            <a:r>
              <a:rPr lang="en-US" sz="1400" dirty="0">
                <a:latin typeface="Arial" panose="020B0604020202020204" pitchFamily="34" charset="0"/>
              </a:rPr>
              <a:t>Generation of high diversity of chains during development of stem cells to B-cells in bone marrow.</a:t>
            </a:r>
          </a:p>
          <a:p>
            <a:pPr marL="285750" indent="-285750">
              <a:buFont typeface="Arial" panose="020B0604020202020204" pitchFamily="34" charset="0"/>
              <a:buChar char="•"/>
            </a:pPr>
            <a:r>
              <a:rPr lang="en-US" sz="1400" dirty="0">
                <a:solidFill>
                  <a:srgbClr val="C00000"/>
                </a:solidFill>
                <a:latin typeface="Arial" panose="020B0604020202020204" pitchFamily="34" charset="0"/>
              </a:rPr>
              <a:t>DNA rearrangements </a:t>
            </a:r>
            <a:r>
              <a:rPr lang="en-US" sz="1400" dirty="0">
                <a:latin typeface="Arial" panose="020B0604020202020204" pitchFamily="34" charset="0"/>
              </a:rPr>
              <a:t>to generate functional exons for variable segments of both light and heavy chain.</a:t>
            </a:r>
          </a:p>
          <a:p>
            <a:pPr marL="117475" indent="-117475">
              <a:spcBef>
                <a:spcPts val="200"/>
              </a:spcBef>
            </a:pPr>
            <a:r>
              <a:rPr lang="en-US" sz="1400" b="1" dirty="0">
                <a:latin typeface="Arial" panose="020B0604020202020204" pitchFamily="34" charset="0"/>
              </a:rPr>
              <a:t>2. </a:t>
            </a:r>
            <a:r>
              <a:rPr lang="en-US" sz="1400" dirty="0">
                <a:latin typeface="Arial" panose="020B0604020202020204" pitchFamily="34" charset="0"/>
              </a:rPr>
              <a:t>Molecular &amp; cellular biology of </a:t>
            </a:r>
            <a:r>
              <a:rPr lang="en-US" sz="1400" dirty="0">
                <a:solidFill>
                  <a:srgbClr val="C00000"/>
                </a:solidFill>
                <a:latin typeface="Arial" panose="020B0604020202020204" pitchFamily="34" charset="0"/>
              </a:rPr>
              <a:t>membrane bound antibodies </a:t>
            </a:r>
            <a:r>
              <a:rPr lang="en-US" sz="1400" dirty="0">
                <a:latin typeface="Arial" panose="020B0604020202020204" pitchFamily="34" charset="0"/>
              </a:rPr>
              <a:t>on cell surface = B-cell receptor (BCR)</a:t>
            </a:r>
          </a:p>
          <a:p>
            <a:pPr marL="285750" indent="-285750">
              <a:buFont typeface="Arial" panose="020B0604020202020204" pitchFamily="34" charset="0"/>
              <a:buChar char="•"/>
            </a:pPr>
            <a:r>
              <a:rPr lang="en-US" sz="1400" dirty="0">
                <a:latin typeface="Arial" panose="020B0604020202020204" pitchFamily="34" charset="0"/>
              </a:rPr>
              <a:t>Transcriptional enhancers, mRNA splicing</a:t>
            </a:r>
          </a:p>
          <a:p>
            <a:pPr marL="285750" indent="-285750">
              <a:buFont typeface="Arial" panose="020B0604020202020204" pitchFamily="34" charset="0"/>
              <a:buChar char="•"/>
            </a:pPr>
            <a:r>
              <a:rPr lang="en-US" sz="1400" dirty="0">
                <a:latin typeface="Arial" panose="020B0604020202020204" pitchFamily="34" charset="0"/>
              </a:rPr>
              <a:t>Light chain and heavy chain exported to surface of B-cells.</a:t>
            </a:r>
          </a:p>
          <a:p>
            <a:pPr marL="117475" indent="-117475">
              <a:spcBef>
                <a:spcPts val="200"/>
              </a:spcBef>
            </a:pPr>
            <a:r>
              <a:rPr lang="en-US" sz="1400" b="1" dirty="0">
                <a:latin typeface="Arial" panose="020B0604020202020204" pitchFamily="34" charset="0"/>
              </a:rPr>
              <a:t>3. </a:t>
            </a:r>
            <a:r>
              <a:rPr lang="en-US" sz="1400" dirty="0">
                <a:solidFill>
                  <a:srgbClr val="C00000"/>
                </a:solidFill>
                <a:latin typeface="Arial" panose="020B0604020202020204" pitchFamily="34" charset="0"/>
              </a:rPr>
              <a:t>Self tolerance </a:t>
            </a:r>
            <a:r>
              <a:rPr lang="en-US" sz="1400" dirty="0">
                <a:latin typeface="Arial" panose="020B0604020202020204" pitchFamily="34" charset="0"/>
              </a:rPr>
              <a:t>test to prevent autoimmune diseases, autoreactive B-cells eliminated.</a:t>
            </a:r>
            <a:endParaRPr lang="en-US" sz="1400" i="1" dirty="0">
              <a:latin typeface="Arial" panose="020B0604020202020204" pitchFamily="34" charset="0"/>
            </a:endParaRPr>
          </a:p>
          <a:p>
            <a:pPr>
              <a:spcBef>
                <a:spcPts val="200"/>
              </a:spcBef>
            </a:pPr>
            <a:r>
              <a:rPr lang="en-US" sz="1400" b="1" dirty="0">
                <a:latin typeface="Arial" panose="020B0604020202020204" pitchFamily="34" charset="0"/>
              </a:rPr>
              <a:t>4. </a:t>
            </a:r>
            <a:r>
              <a:rPr lang="en-US" sz="1400" dirty="0">
                <a:latin typeface="Arial" panose="020B0604020202020204" pitchFamily="34" charset="0"/>
              </a:rPr>
              <a:t>Encounter and </a:t>
            </a:r>
            <a:r>
              <a:rPr lang="en-US" sz="1400" dirty="0">
                <a:solidFill>
                  <a:srgbClr val="C00000"/>
                </a:solidFill>
                <a:latin typeface="Arial" panose="020B0604020202020204" pitchFamily="34" charset="0"/>
              </a:rPr>
              <a:t>capture of antigen</a:t>
            </a:r>
            <a:r>
              <a:rPr lang="en-US" sz="1400" dirty="0">
                <a:latin typeface="Arial" panose="020B0604020202020204" pitchFamily="34" charset="0"/>
              </a:rPr>
              <a:t> in lymph nodes</a:t>
            </a:r>
          </a:p>
          <a:p>
            <a:pPr>
              <a:spcBef>
                <a:spcPts val="200"/>
              </a:spcBef>
            </a:pPr>
            <a:r>
              <a:rPr lang="en-US" sz="1400" b="1" dirty="0">
                <a:latin typeface="Arial" panose="020B0604020202020204" pitchFamily="34" charset="0"/>
              </a:rPr>
              <a:t>5. </a:t>
            </a:r>
            <a:r>
              <a:rPr lang="en-US" sz="1400" dirty="0">
                <a:latin typeface="Arial" panose="020B0604020202020204" pitchFamily="34" charset="0"/>
              </a:rPr>
              <a:t>Activation of </a:t>
            </a:r>
            <a:r>
              <a:rPr lang="en-US" sz="1400" dirty="0">
                <a:solidFill>
                  <a:srgbClr val="C00000"/>
                </a:solidFill>
                <a:latin typeface="Arial" panose="020B0604020202020204" pitchFamily="34" charset="0"/>
              </a:rPr>
              <a:t>B-cells by T</a:t>
            </a:r>
            <a:r>
              <a:rPr lang="en-US" sz="1400" baseline="-25000" dirty="0">
                <a:solidFill>
                  <a:srgbClr val="C00000"/>
                </a:solidFill>
                <a:latin typeface="Arial" panose="020B0604020202020204" pitchFamily="34" charset="0"/>
              </a:rPr>
              <a:t>H</a:t>
            </a:r>
            <a:r>
              <a:rPr lang="en-US" sz="1400" dirty="0">
                <a:solidFill>
                  <a:srgbClr val="C00000"/>
                </a:solidFill>
                <a:latin typeface="Arial" panose="020B0604020202020204" pitchFamily="34" charset="0"/>
              </a:rPr>
              <a:t> cells</a:t>
            </a:r>
          </a:p>
          <a:p>
            <a:pPr marL="285750" indent="-285750">
              <a:buFont typeface="Arial" panose="020B0604020202020204" pitchFamily="34" charset="0"/>
              <a:buChar char="•"/>
            </a:pPr>
            <a:r>
              <a:rPr lang="en-US" sz="1400" dirty="0">
                <a:latin typeface="Arial" panose="020B0604020202020204" pitchFamily="34" charset="0"/>
              </a:rPr>
              <a:t>Peptides from pathogen presented on major histocompatibility proteins (MHC II).</a:t>
            </a:r>
          </a:p>
          <a:p>
            <a:pPr marL="285750" indent="-285750">
              <a:buFont typeface="Arial" panose="020B0604020202020204" pitchFamily="34" charset="0"/>
              <a:buChar char="•"/>
            </a:pPr>
            <a:r>
              <a:rPr lang="en-US" sz="1400" dirty="0">
                <a:latin typeface="Arial" panose="020B0604020202020204" pitchFamily="34" charset="0"/>
              </a:rPr>
              <a:t>T-cell activation by tyrosine kinase receptors (T-cell Receptor, TCR), secretion of signaling molecules.</a:t>
            </a:r>
          </a:p>
          <a:p>
            <a:pPr>
              <a:spcBef>
                <a:spcPts val="200"/>
              </a:spcBef>
            </a:pPr>
            <a:r>
              <a:rPr lang="en-US" sz="1400" b="1" dirty="0">
                <a:latin typeface="Arial" panose="020B0604020202020204" pitchFamily="34" charset="0"/>
              </a:rPr>
              <a:t>6. </a:t>
            </a:r>
            <a:r>
              <a:rPr lang="en-US" sz="1400" dirty="0">
                <a:latin typeface="Arial" panose="020B0604020202020204" pitchFamily="34" charset="0"/>
              </a:rPr>
              <a:t>Development of</a:t>
            </a:r>
          </a:p>
          <a:p>
            <a:pPr marL="285750" indent="-285750">
              <a:buFont typeface="Arial" panose="020B0604020202020204" pitchFamily="34" charset="0"/>
              <a:buChar char="•"/>
            </a:pPr>
            <a:r>
              <a:rPr lang="en-US" sz="1400" dirty="0">
                <a:solidFill>
                  <a:srgbClr val="C00000"/>
                </a:solidFill>
                <a:latin typeface="Arial" panose="020B0604020202020204" pitchFamily="34" charset="0"/>
              </a:rPr>
              <a:t>Plasma cells </a:t>
            </a:r>
            <a:r>
              <a:rPr lang="en-US" sz="1400" dirty="0">
                <a:latin typeface="Arial" panose="020B0604020202020204" pitchFamily="34" charset="0"/>
              </a:rPr>
              <a:t>- Production of soluble antibodies of the same specificity as the parent B-cell.</a:t>
            </a:r>
          </a:p>
          <a:p>
            <a:pPr marL="285750" indent="-285750">
              <a:buFont typeface="Arial" panose="020B0604020202020204" pitchFamily="34" charset="0"/>
              <a:buChar char="•"/>
            </a:pPr>
            <a:r>
              <a:rPr lang="en-US" sz="1400" dirty="0">
                <a:solidFill>
                  <a:srgbClr val="C00000"/>
                </a:solidFill>
                <a:latin typeface="Arial" panose="020B0604020202020204" pitchFamily="34" charset="0"/>
              </a:rPr>
              <a:t>B-memory</a:t>
            </a:r>
            <a:r>
              <a:rPr lang="en-US" sz="1400" dirty="0">
                <a:latin typeface="Arial" panose="020B0604020202020204" pitchFamily="34" charset="0"/>
              </a:rPr>
              <a:t> cells (basis of immunity)</a:t>
            </a:r>
          </a:p>
          <a:p>
            <a:pPr marL="285750" indent="-285750">
              <a:buFont typeface="Arial" panose="020B0604020202020204" pitchFamily="34" charset="0"/>
              <a:buChar char="•"/>
            </a:pPr>
            <a:r>
              <a:rPr lang="en-US" sz="1400" dirty="0">
                <a:solidFill>
                  <a:srgbClr val="C00000"/>
                </a:solidFill>
                <a:latin typeface="Arial" panose="020B0604020202020204" pitchFamily="34" charset="0"/>
              </a:rPr>
              <a:t>T-memory</a:t>
            </a:r>
            <a:r>
              <a:rPr lang="en-US" sz="1400" dirty="0">
                <a:latin typeface="Arial" panose="020B0604020202020204" pitchFamily="34" charset="0"/>
              </a:rPr>
              <a:t> cells (basis of immunity)</a:t>
            </a:r>
          </a:p>
          <a:p>
            <a:pPr>
              <a:spcBef>
                <a:spcPts val="200"/>
              </a:spcBef>
            </a:pPr>
            <a:r>
              <a:rPr lang="en-US" sz="1400" b="1" dirty="0">
                <a:latin typeface="Arial" panose="020B0604020202020204" pitchFamily="34" charset="0"/>
              </a:rPr>
              <a:t>7. </a:t>
            </a:r>
            <a:r>
              <a:rPr lang="en-US" sz="1400" dirty="0">
                <a:latin typeface="Arial" panose="020B0604020202020204" pitchFamily="34" charset="0"/>
              </a:rPr>
              <a:t>Destruction of Pathogens</a:t>
            </a:r>
          </a:p>
          <a:p>
            <a:pPr marL="285750" indent="-285750">
              <a:buFont typeface="Arial" panose="020B0604020202020204" pitchFamily="34" charset="0"/>
              <a:buChar char="•"/>
            </a:pPr>
            <a:r>
              <a:rPr lang="en-US" sz="1400" dirty="0">
                <a:latin typeface="Arial" panose="020B0604020202020204" pitchFamily="34" charset="0"/>
              </a:rPr>
              <a:t>Fc region of antibody  binds to Fc Receptor on NK cells, neutrophiles, macrophages</a:t>
            </a:r>
          </a:p>
          <a:p>
            <a:pPr marL="285750" indent="-285750">
              <a:buFont typeface="Arial" panose="020B0604020202020204" pitchFamily="34" charset="0"/>
              <a:buChar char="•"/>
            </a:pPr>
            <a:r>
              <a:rPr lang="en-US" sz="1400" dirty="0">
                <a:latin typeface="Arial" panose="020B0604020202020204" pitchFamily="34" charset="0"/>
              </a:rPr>
              <a:t>Pathogen internalized and destroyed.</a:t>
            </a:r>
          </a:p>
          <a:p>
            <a:r>
              <a:rPr lang="en-US" sz="1400" b="1" dirty="0">
                <a:latin typeface="Arial" panose="020B0604020202020204" pitchFamily="34" charset="0"/>
              </a:rPr>
              <a:t>BCR</a:t>
            </a:r>
            <a:r>
              <a:rPr lang="en-US" sz="1400" dirty="0">
                <a:latin typeface="Arial" panose="020B0604020202020204" pitchFamily="34" charset="0"/>
              </a:rPr>
              <a:t> – B-cell receptor = antibody + signaling chains.</a:t>
            </a:r>
          </a:p>
          <a:p>
            <a:r>
              <a:rPr lang="en-US" sz="1400" b="1" dirty="0">
                <a:latin typeface="Arial" panose="020B0604020202020204" pitchFamily="34" charset="0"/>
              </a:rPr>
              <a:t>TCR</a:t>
            </a:r>
            <a:r>
              <a:rPr lang="en-US" sz="1400" dirty="0">
                <a:latin typeface="Arial" panose="020B0604020202020204" pitchFamily="34" charset="0"/>
              </a:rPr>
              <a:t> – T cell receptor = MHC-peptide recognition + signaling.</a:t>
            </a:r>
          </a:p>
        </p:txBody>
      </p:sp>
      <p:graphicFrame>
        <p:nvGraphicFramePr>
          <p:cNvPr id="3" name="Object 2">
            <a:extLst>
              <a:ext uri="{FF2B5EF4-FFF2-40B4-BE49-F238E27FC236}">
                <a16:creationId xmlns:a16="http://schemas.microsoft.com/office/drawing/2014/main" id="{09B4FB3B-7069-4572-B560-DE09336AF683}"/>
              </a:ext>
            </a:extLst>
          </p:cNvPr>
          <p:cNvGraphicFramePr>
            <a:graphicFrameLocks noChangeAspect="1"/>
          </p:cNvGraphicFramePr>
          <p:nvPr/>
        </p:nvGraphicFramePr>
        <p:xfrm>
          <a:off x="5181600" y="385763"/>
          <a:ext cx="6648450" cy="6411912"/>
        </p:xfrm>
        <a:graphic>
          <a:graphicData uri="http://schemas.openxmlformats.org/presentationml/2006/ole">
            <mc:AlternateContent xmlns:mc="http://schemas.openxmlformats.org/markup-compatibility/2006">
              <mc:Choice xmlns:v="urn:schemas-microsoft-com:vml" Requires="v">
                <p:oleObj name="MDLDrawObject Class" r:id="rId3" imgW="9933521" imgH="9571640" progId="MDLDrawOLE.MDLDrawObject.1">
                  <p:embed/>
                </p:oleObj>
              </mc:Choice>
              <mc:Fallback>
                <p:oleObj name="MDLDrawObject Class" r:id="rId3" imgW="9933521" imgH="9571640" progId="MDLDrawOLE.MDLDrawObject.1">
                  <p:embed/>
                  <p:pic>
                    <p:nvPicPr>
                      <p:cNvPr id="3" name="Object 2">
                        <a:extLst>
                          <a:ext uri="{FF2B5EF4-FFF2-40B4-BE49-F238E27FC236}">
                            <a16:creationId xmlns:a16="http://schemas.microsoft.com/office/drawing/2014/main" id="{09B4FB3B-7069-4572-B560-DE09336AF683}"/>
                          </a:ext>
                        </a:extLst>
                      </p:cNvPr>
                      <p:cNvPicPr/>
                      <p:nvPr/>
                    </p:nvPicPr>
                    <p:blipFill>
                      <a:blip r:embed="rId4"/>
                      <a:stretch>
                        <a:fillRect/>
                      </a:stretch>
                    </p:blipFill>
                    <p:spPr>
                      <a:xfrm>
                        <a:off x="5181600" y="385763"/>
                        <a:ext cx="6648450" cy="6411912"/>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9D299CD9-A2DF-777A-B338-6527BE5FB911}"/>
              </a:ext>
            </a:extLst>
          </p:cNvPr>
          <p:cNvSpPr>
            <a:spLocks noGrp="1"/>
          </p:cNvSpPr>
          <p:nvPr>
            <p:ph type="dt" sz="half" idx="10"/>
          </p:nvPr>
        </p:nvSpPr>
        <p:spPr/>
        <p:txBody>
          <a:bodyPr/>
          <a:lstStyle/>
          <a:p>
            <a:fld id="{9C9EDD39-E68D-418E-8795-B3EBD05698DC}" type="datetime1">
              <a:rPr lang="en-US" smtClean="0"/>
              <a:t>9/2/2023</a:t>
            </a:fld>
            <a:endParaRPr lang="en-US"/>
          </a:p>
        </p:txBody>
      </p:sp>
      <p:sp>
        <p:nvSpPr>
          <p:cNvPr id="4" name="Footer Placeholder 3">
            <a:extLst>
              <a:ext uri="{FF2B5EF4-FFF2-40B4-BE49-F238E27FC236}">
                <a16:creationId xmlns:a16="http://schemas.microsoft.com/office/drawing/2014/main" id="{F0DB7D6D-910B-5FEA-DB11-39CA6D9B6652}"/>
              </a:ext>
            </a:extLst>
          </p:cNvPr>
          <p:cNvSpPr>
            <a:spLocks noGrp="1"/>
          </p:cNvSpPr>
          <p:nvPr>
            <p:ph type="ftr" sz="quarter" idx="11"/>
          </p:nvPr>
        </p:nvSpPr>
        <p:spPr/>
        <p:txBody>
          <a:bodyPr/>
          <a:lstStyle/>
          <a:p>
            <a:r>
              <a:rPr lang="en-US"/>
              <a:t>D &amp; D - Lecture 4 - Fall 2023</a:t>
            </a:r>
          </a:p>
        </p:txBody>
      </p:sp>
      <p:sp>
        <p:nvSpPr>
          <p:cNvPr id="5" name="Slide Number Placeholder 4">
            <a:extLst>
              <a:ext uri="{FF2B5EF4-FFF2-40B4-BE49-F238E27FC236}">
                <a16:creationId xmlns:a16="http://schemas.microsoft.com/office/drawing/2014/main" id="{8F9905CE-68CC-B73B-527C-ADD0F6DB9EC8}"/>
              </a:ext>
            </a:extLst>
          </p:cNvPr>
          <p:cNvSpPr>
            <a:spLocks noGrp="1"/>
          </p:cNvSpPr>
          <p:nvPr>
            <p:ph type="sldNum" sz="quarter" idx="12"/>
          </p:nvPr>
        </p:nvSpPr>
        <p:spPr/>
        <p:txBody>
          <a:bodyPr/>
          <a:lstStyle/>
          <a:p>
            <a:fld id="{DC3BB032-4020-48F4-953B-341806DC4A2B}" type="slidenum">
              <a:rPr lang="en-US" smtClean="0"/>
              <a:t>2</a:t>
            </a:fld>
            <a:endParaRPr lang="en-US"/>
          </a:p>
        </p:txBody>
      </p:sp>
    </p:spTree>
    <p:extLst>
      <p:ext uri="{BB962C8B-B14F-4D97-AF65-F5344CB8AC3E}">
        <p14:creationId xmlns:p14="http://schemas.microsoft.com/office/powerpoint/2010/main" val="3330867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66E6B3-593D-48A5-985E-530DFD2B44CE}"/>
              </a:ext>
            </a:extLst>
          </p:cNvPr>
          <p:cNvPicPr>
            <a:picLocks noChangeAspect="1"/>
          </p:cNvPicPr>
          <p:nvPr/>
        </p:nvPicPr>
        <p:blipFill>
          <a:blip r:embed="rId2"/>
          <a:stretch>
            <a:fillRect/>
          </a:stretch>
        </p:blipFill>
        <p:spPr>
          <a:xfrm>
            <a:off x="2393323" y="381797"/>
            <a:ext cx="4481374" cy="3587766"/>
          </a:xfrm>
          <a:prstGeom prst="rect">
            <a:avLst/>
          </a:prstGeom>
        </p:spPr>
      </p:pic>
      <p:pic>
        <p:nvPicPr>
          <p:cNvPr id="10" name="Picture 9">
            <a:extLst>
              <a:ext uri="{FF2B5EF4-FFF2-40B4-BE49-F238E27FC236}">
                <a16:creationId xmlns:a16="http://schemas.microsoft.com/office/drawing/2014/main" id="{87E27DF2-2771-4E0B-AC98-EDF4EE5FA97C}"/>
              </a:ext>
            </a:extLst>
          </p:cNvPr>
          <p:cNvPicPr>
            <a:picLocks noChangeAspect="1"/>
          </p:cNvPicPr>
          <p:nvPr/>
        </p:nvPicPr>
        <p:blipFill>
          <a:blip r:embed="rId3"/>
          <a:stretch>
            <a:fillRect/>
          </a:stretch>
        </p:blipFill>
        <p:spPr>
          <a:xfrm>
            <a:off x="6874697" y="3597516"/>
            <a:ext cx="5130034" cy="2565017"/>
          </a:xfrm>
          <a:prstGeom prst="rect">
            <a:avLst/>
          </a:prstGeom>
        </p:spPr>
      </p:pic>
      <p:sp>
        <p:nvSpPr>
          <p:cNvPr id="5" name="TextBox 4">
            <a:extLst>
              <a:ext uri="{FF2B5EF4-FFF2-40B4-BE49-F238E27FC236}">
                <a16:creationId xmlns:a16="http://schemas.microsoft.com/office/drawing/2014/main" id="{5E6DFB7A-0F2A-4603-942C-E3E09D16798D}"/>
              </a:ext>
            </a:extLst>
          </p:cNvPr>
          <p:cNvSpPr txBox="1"/>
          <p:nvPr/>
        </p:nvSpPr>
        <p:spPr>
          <a:xfrm>
            <a:off x="187269" y="737483"/>
            <a:ext cx="3031664" cy="3693319"/>
          </a:xfrm>
          <a:prstGeom prst="rect">
            <a:avLst/>
          </a:prstGeom>
          <a:noFill/>
        </p:spPr>
        <p:txBody>
          <a:bodyPr wrap="none" rtlCol="0">
            <a:spAutoFit/>
          </a:bodyPr>
          <a:lstStyle/>
          <a:p>
            <a:r>
              <a:rPr lang="en-US" b="1" dirty="0">
                <a:latin typeface="Arial" panose="020B0604020202020204" pitchFamily="34" charset="0"/>
              </a:rPr>
              <a:t>Types of vaccines:</a:t>
            </a:r>
          </a:p>
          <a:p>
            <a:r>
              <a:rPr lang="en-US" dirty="0">
                <a:latin typeface="Arial" panose="020B0604020202020204" pitchFamily="34" charset="0"/>
              </a:rPr>
              <a:t>1. Passive (Ab injected)</a:t>
            </a:r>
          </a:p>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endParaRPr lang="en-US" dirty="0">
              <a:latin typeface="Arial" panose="020B0604020202020204" pitchFamily="34" charset="0"/>
            </a:endParaRPr>
          </a:p>
          <a:p>
            <a:r>
              <a:rPr lang="en-US" dirty="0">
                <a:latin typeface="Arial" panose="020B0604020202020204" pitchFamily="34" charset="0"/>
              </a:rPr>
              <a:t>2. Active (Antigen Provided)</a:t>
            </a:r>
          </a:p>
        </p:txBody>
      </p:sp>
      <p:pic>
        <p:nvPicPr>
          <p:cNvPr id="9" name="Picture 8">
            <a:extLst>
              <a:ext uri="{FF2B5EF4-FFF2-40B4-BE49-F238E27FC236}">
                <a16:creationId xmlns:a16="http://schemas.microsoft.com/office/drawing/2014/main" id="{C6F1A1C6-03EE-43B8-AA27-BBE4B4207818}"/>
              </a:ext>
            </a:extLst>
          </p:cNvPr>
          <p:cNvPicPr>
            <a:picLocks noChangeAspect="1"/>
          </p:cNvPicPr>
          <p:nvPr/>
        </p:nvPicPr>
        <p:blipFill rotWithShape="1">
          <a:blip r:embed="rId4"/>
          <a:srcRect t="9102" b="35725"/>
          <a:stretch/>
        </p:blipFill>
        <p:spPr>
          <a:xfrm>
            <a:off x="7297994" y="1685052"/>
            <a:ext cx="4132212" cy="1519907"/>
          </a:xfrm>
          <a:prstGeom prst="rect">
            <a:avLst/>
          </a:prstGeom>
        </p:spPr>
      </p:pic>
      <p:pic>
        <p:nvPicPr>
          <p:cNvPr id="11" name="Picture 10">
            <a:extLst>
              <a:ext uri="{FF2B5EF4-FFF2-40B4-BE49-F238E27FC236}">
                <a16:creationId xmlns:a16="http://schemas.microsoft.com/office/drawing/2014/main" id="{C55A0680-968E-4E7E-B028-64652D790D48}"/>
              </a:ext>
            </a:extLst>
          </p:cNvPr>
          <p:cNvPicPr>
            <a:picLocks noChangeAspect="1"/>
          </p:cNvPicPr>
          <p:nvPr/>
        </p:nvPicPr>
        <p:blipFill rotWithShape="1">
          <a:blip r:embed="rId5"/>
          <a:srcRect l="20496" r="20496" b="9814"/>
          <a:stretch/>
        </p:blipFill>
        <p:spPr>
          <a:xfrm>
            <a:off x="203383" y="1373639"/>
            <a:ext cx="1890327" cy="1625913"/>
          </a:xfrm>
          <a:prstGeom prst="rect">
            <a:avLst/>
          </a:prstGeom>
        </p:spPr>
      </p:pic>
      <p:sp>
        <p:nvSpPr>
          <p:cNvPr id="12" name="TextBox 11">
            <a:extLst>
              <a:ext uri="{FF2B5EF4-FFF2-40B4-BE49-F238E27FC236}">
                <a16:creationId xmlns:a16="http://schemas.microsoft.com/office/drawing/2014/main" id="{129CB46D-4EBA-4DFB-B8A6-C0A93524D98F}"/>
              </a:ext>
            </a:extLst>
          </p:cNvPr>
          <p:cNvSpPr txBox="1"/>
          <p:nvPr/>
        </p:nvSpPr>
        <p:spPr>
          <a:xfrm>
            <a:off x="5403886" y="0"/>
            <a:ext cx="2183034" cy="523220"/>
          </a:xfrm>
          <a:prstGeom prst="rect">
            <a:avLst/>
          </a:prstGeom>
          <a:noFill/>
        </p:spPr>
        <p:txBody>
          <a:bodyPr wrap="none" rtlCol="0">
            <a:spAutoFit/>
          </a:bodyPr>
          <a:lstStyle/>
          <a:p>
            <a:r>
              <a:rPr lang="en-US" sz="2800" b="1" dirty="0">
                <a:latin typeface="Arial" panose="020B0604020202020204" pitchFamily="34" charset="0"/>
              </a:rPr>
              <a:t>Vaccination</a:t>
            </a:r>
          </a:p>
        </p:txBody>
      </p:sp>
      <p:sp>
        <p:nvSpPr>
          <p:cNvPr id="13" name="TextBox 12">
            <a:extLst>
              <a:ext uri="{FF2B5EF4-FFF2-40B4-BE49-F238E27FC236}">
                <a16:creationId xmlns:a16="http://schemas.microsoft.com/office/drawing/2014/main" id="{6BB932C3-811D-4AF9-8272-0C0A06254B95}"/>
              </a:ext>
            </a:extLst>
          </p:cNvPr>
          <p:cNvSpPr txBox="1"/>
          <p:nvPr/>
        </p:nvSpPr>
        <p:spPr>
          <a:xfrm>
            <a:off x="6111390" y="566455"/>
            <a:ext cx="1236236" cy="369332"/>
          </a:xfrm>
          <a:prstGeom prst="rect">
            <a:avLst/>
          </a:prstGeom>
          <a:noFill/>
        </p:spPr>
        <p:txBody>
          <a:bodyPr wrap="none" rtlCol="0">
            <a:spAutoFit/>
          </a:bodyPr>
          <a:lstStyle/>
          <a:p>
            <a:r>
              <a:rPr lang="en-US" dirty="0">
                <a:latin typeface="Arial" panose="020B0604020202020204" pitchFamily="34" charset="0"/>
              </a:rPr>
              <a:t>Diphtheria</a:t>
            </a:r>
          </a:p>
        </p:txBody>
      </p:sp>
      <p:pic>
        <p:nvPicPr>
          <p:cNvPr id="14" name="Picture 13">
            <a:extLst>
              <a:ext uri="{FF2B5EF4-FFF2-40B4-BE49-F238E27FC236}">
                <a16:creationId xmlns:a16="http://schemas.microsoft.com/office/drawing/2014/main" id="{CBCD053E-F732-4614-A3F7-CE7F87BF204D}"/>
              </a:ext>
            </a:extLst>
          </p:cNvPr>
          <p:cNvPicPr>
            <a:picLocks noChangeAspect="1"/>
          </p:cNvPicPr>
          <p:nvPr/>
        </p:nvPicPr>
        <p:blipFill>
          <a:blip r:embed="rId6"/>
          <a:stretch>
            <a:fillRect/>
          </a:stretch>
        </p:blipFill>
        <p:spPr>
          <a:xfrm>
            <a:off x="7347626" y="551695"/>
            <a:ext cx="1534774" cy="1096268"/>
          </a:xfrm>
          <a:prstGeom prst="rect">
            <a:avLst/>
          </a:prstGeom>
        </p:spPr>
      </p:pic>
      <mc:AlternateContent xmlns:mc="http://schemas.openxmlformats.org/markup-compatibility/2006" xmlns:p14="http://schemas.microsoft.com/office/powerpoint/2010/main">
        <mc:Choice Requires="p14">
          <p:contentPart p14:bwMode="auto" r:id="rId7">
            <p14:nvContentPartPr>
              <p14:cNvPr id="28" name="Ink 27">
                <a:extLst>
                  <a:ext uri="{FF2B5EF4-FFF2-40B4-BE49-F238E27FC236}">
                    <a16:creationId xmlns:a16="http://schemas.microsoft.com/office/drawing/2014/main" id="{B6F33DAE-FDE7-4F5C-98A3-548FDE2A8254}"/>
                  </a:ext>
                </a:extLst>
              </p14:cNvPr>
              <p14:cNvContentPartPr/>
              <p14:nvPr/>
            </p14:nvContentPartPr>
            <p14:xfrm>
              <a:off x="5240232" y="415779"/>
              <a:ext cx="3600" cy="11520"/>
            </p14:xfrm>
          </p:contentPart>
        </mc:Choice>
        <mc:Fallback xmlns="">
          <p:pic>
            <p:nvPicPr>
              <p:cNvPr id="28" name="Ink 27">
                <a:extLst>
                  <a:ext uri="{FF2B5EF4-FFF2-40B4-BE49-F238E27FC236}">
                    <a16:creationId xmlns:a16="http://schemas.microsoft.com/office/drawing/2014/main" id="{B6F33DAE-FDE7-4F5C-98A3-548FDE2A8254}"/>
                  </a:ext>
                </a:extLst>
              </p:cNvPr>
              <p:cNvPicPr/>
              <p:nvPr/>
            </p:nvPicPr>
            <p:blipFill>
              <a:blip r:embed="rId8"/>
              <a:stretch>
                <a:fillRect/>
              </a:stretch>
            </p:blipFill>
            <p:spPr>
              <a:xfrm>
                <a:off x="5231232" y="406779"/>
                <a:ext cx="21240" cy="29160"/>
              </a:xfrm>
              <a:prstGeom prst="rect">
                <a:avLst/>
              </a:prstGeom>
            </p:spPr>
          </p:pic>
        </mc:Fallback>
      </mc:AlternateContent>
      <p:pic>
        <p:nvPicPr>
          <p:cNvPr id="6" name="Picture 5">
            <a:extLst>
              <a:ext uri="{FF2B5EF4-FFF2-40B4-BE49-F238E27FC236}">
                <a16:creationId xmlns:a16="http://schemas.microsoft.com/office/drawing/2014/main" id="{285BA3B4-A933-4651-A2DE-21E92424F631}"/>
              </a:ext>
            </a:extLst>
          </p:cNvPr>
          <p:cNvPicPr>
            <a:picLocks noChangeAspect="1"/>
          </p:cNvPicPr>
          <p:nvPr/>
        </p:nvPicPr>
        <p:blipFill rotWithShape="1">
          <a:blip r:embed="rId9"/>
          <a:srcRect t="6261" b="7641"/>
          <a:stretch/>
        </p:blipFill>
        <p:spPr>
          <a:xfrm>
            <a:off x="8309696" y="3007864"/>
            <a:ext cx="1542109" cy="1327725"/>
          </a:xfrm>
          <a:prstGeom prst="rect">
            <a:avLst/>
          </a:prstGeom>
        </p:spPr>
      </p:pic>
      <p:sp>
        <p:nvSpPr>
          <p:cNvPr id="2" name="TextBox 1">
            <a:extLst>
              <a:ext uri="{FF2B5EF4-FFF2-40B4-BE49-F238E27FC236}">
                <a16:creationId xmlns:a16="http://schemas.microsoft.com/office/drawing/2014/main" id="{E6A53859-395D-035E-0A3B-082FD40AEC51}"/>
              </a:ext>
            </a:extLst>
          </p:cNvPr>
          <p:cNvSpPr txBox="1"/>
          <p:nvPr/>
        </p:nvSpPr>
        <p:spPr>
          <a:xfrm>
            <a:off x="9798677" y="3260484"/>
            <a:ext cx="2451030" cy="646331"/>
          </a:xfrm>
          <a:prstGeom prst="rect">
            <a:avLst/>
          </a:prstGeom>
          <a:noFill/>
        </p:spPr>
        <p:txBody>
          <a:bodyPr wrap="square" rtlCol="0">
            <a:spAutoFit/>
          </a:bodyPr>
          <a:lstStyle/>
          <a:p>
            <a:r>
              <a:rPr lang="en-US" dirty="0"/>
              <a:t>Breast feeding provides IgA to the newborn.</a:t>
            </a:r>
          </a:p>
        </p:txBody>
      </p:sp>
      <p:sp>
        <p:nvSpPr>
          <p:cNvPr id="3" name="Date Placeholder 2">
            <a:extLst>
              <a:ext uri="{FF2B5EF4-FFF2-40B4-BE49-F238E27FC236}">
                <a16:creationId xmlns:a16="http://schemas.microsoft.com/office/drawing/2014/main" id="{8857CA8F-DDA9-F78A-A62F-B53E82F90C97}"/>
              </a:ext>
            </a:extLst>
          </p:cNvPr>
          <p:cNvSpPr>
            <a:spLocks noGrp="1"/>
          </p:cNvSpPr>
          <p:nvPr>
            <p:ph type="dt" sz="half" idx="10"/>
          </p:nvPr>
        </p:nvSpPr>
        <p:spPr/>
        <p:txBody>
          <a:bodyPr/>
          <a:lstStyle/>
          <a:p>
            <a:fld id="{39307624-4219-4C3B-9161-4E6F00B5CDBF}" type="datetime1">
              <a:rPr lang="en-US" smtClean="0"/>
              <a:t>9/2/2023</a:t>
            </a:fld>
            <a:endParaRPr lang="en-US"/>
          </a:p>
        </p:txBody>
      </p:sp>
      <p:sp>
        <p:nvSpPr>
          <p:cNvPr id="4" name="Footer Placeholder 3">
            <a:extLst>
              <a:ext uri="{FF2B5EF4-FFF2-40B4-BE49-F238E27FC236}">
                <a16:creationId xmlns:a16="http://schemas.microsoft.com/office/drawing/2014/main" id="{B238E837-D564-4BF0-833A-98C4C4E16898}"/>
              </a:ext>
            </a:extLst>
          </p:cNvPr>
          <p:cNvSpPr>
            <a:spLocks noGrp="1"/>
          </p:cNvSpPr>
          <p:nvPr>
            <p:ph type="ftr" sz="quarter" idx="11"/>
          </p:nvPr>
        </p:nvSpPr>
        <p:spPr/>
        <p:txBody>
          <a:bodyPr/>
          <a:lstStyle/>
          <a:p>
            <a:r>
              <a:rPr lang="en-US"/>
              <a:t>D &amp; D - Lecture 4 - Fall 2023</a:t>
            </a:r>
          </a:p>
        </p:txBody>
      </p:sp>
      <p:sp>
        <p:nvSpPr>
          <p:cNvPr id="8" name="Slide Number Placeholder 7">
            <a:extLst>
              <a:ext uri="{FF2B5EF4-FFF2-40B4-BE49-F238E27FC236}">
                <a16:creationId xmlns:a16="http://schemas.microsoft.com/office/drawing/2014/main" id="{1D90B05B-2C65-C1CB-AB30-E60CE6A8A580}"/>
              </a:ext>
            </a:extLst>
          </p:cNvPr>
          <p:cNvSpPr>
            <a:spLocks noGrp="1"/>
          </p:cNvSpPr>
          <p:nvPr>
            <p:ph type="sldNum" sz="quarter" idx="12"/>
          </p:nvPr>
        </p:nvSpPr>
        <p:spPr/>
        <p:txBody>
          <a:bodyPr/>
          <a:lstStyle/>
          <a:p>
            <a:fld id="{DC3BB032-4020-48F4-953B-341806DC4A2B}" type="slidenum">
              <a:rPr lang="en-US" smtClean="0"/>
              <a:t>20</a:t>
            </a:fld>
            <a:endParaRPr lang="en-US"/>
          </a:p>
        </p:txBody>
      </p:sp>
    </p:spTree>
    <p:extLst>
      <p:ext uri="{BB962C8B-B14F-4D97-AF65-F5344CB8AC3E}">
        <p14:creationId xmlns:p14="http://schemas.microsoft.com/office/powerpoint/2010/main" val="348182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BEC1C4-F21C-48DB-B9E0-8BCE92240262}"/>
              </a:ext>
            </a:extLst>
          </p:cNvPr>
          <p:cNvSpPr/>
          <p:nvPr/>
        </p:nvSpPr>
        <p:spPr>
          <a:xfrm>
            <a:off x="499043" y="340721"/>
            <a:ext cx="7959157" cy="650691"/>
          </a:xfrm>
          <a:prstGeom prst="rect">
            <a:avLst/>
          </a:prstGeom>
        </p:spPr>
        <p:txBody>
          <a:bodyPr wrap="square">
            <a:spAutoFit/>
          </a:bodyPr>
          <a:lstStyle/>
          <a:p>
            <a:pPr marL="331671" indent="-248753">
              <a:spcBef>
                <a:spcPts val="181"/>
              </a:spcBef>
              <a:tabLst>
                <a:tab pos="2487534" algn="ctr"/>
                <a:tab pos="4975068" algn="r"/>
                <a:tab pos="414589" algn="l"/>
              </a:tabLst>
            </a:pPr>
            <a:r>
              <a:rPr lang="en-US" sz="1814" b="1" dirty="0">
                <a:latin typeface="Arial" panose="020B0604020202020204" pitchFamily="34" charset="0"/>
                <a:ea typeface="Times" panose="02020603050405020304" pitchFamily="18" charset="0"/>
                <a:cs typeface="Arial" panose="020B0604020202020204" pitchFamily="34" charset="0"/>
              </a:rPr>
              <a:t>Vaccine</a:t>
            </a:r>
            <a:r>
              <a:rPr lang="en-US" sz="1814" dirty="0">
                <a:latin typeface="Arial" panose="020B0604020202020204" pitchFamily="34" charset="0"/>
                <a:ea typeface="Times" panose="02020603050405020304" pitchFamily="18" charset="0"/>
                <a:cs typeface="Arial" panose="020B0604020202020204" pitchFamily="34" charset="0"/>
              </a:rPr>
              <a:t>: a vehicle containing a </a:t>
            </a:r>
            <a:r>
              <a:rPr lang="en-US" sz="1814" b="1" dirty="0">
                <a:latin typeface="Arial" panose="020B0604020202020204" pitchFamily="34" charset="0"/>
                <a:ea typeface="Times" panose="02020603050405020304" pitchFamily="18" charset="0"/>
                <a:cs typeface="Arial" panose="020B0604020202020204" pitchFamily="34" charset="0"/>
              </a:rPr>
              <a:t>form of an antigen</a:t>
            </a:r>
            <a:r>
              <a:rPr lang="en-US" sz="1814" dirty="0">
                <a:latin typeface="Arial" panose="020B0604020202020204" pitchFamily="34" charset="0"/>
                <a:ea typeface="Times" panose="02020603050405020304" pitchFamily="18" charset="0"/>
                <a:cs typeface="Arial" panose="020B0604020202020204" pitchFamily="34" charset="0"/>
              </a:rPr>
              <a:t> that is administered to induce memory B and T cells specific for that antigen.  </a:t>
            </a:r>
          </a:p>
        </p:txBody>
      </p:sp>
      <p:sp>
        <p:nvSpPr>
          <p:cNvPr id="10" name="Rectangle 9">
            <a:extLst>
              <a:ext uri="{FF2B5EF4-FFF2-40B4-BE49-F238E27FC236}">
                <a16:creationId xmlns:a16="http://schemas.microsoft.com/office/drawing/2014/main" id="{3D46C911-3F4D-4280-AAD9-6B5058A26DA2}"/>
              </a:ext>
            </a:extLst>
          </p:cNvPr>
          <p:cNvSpPr/>
          <p:nvPr/>
        </p:nvSpPr>
        <p:spPr>
          <a:xfrm>
            <a:off x="844535" y="6013983"/>
            <a:ext cx="7308865" cy="427168"/>
          </a:xfrm>
          <a:prstGeom prst="rect">
            <a:avLst/>
          </a:prstGeom>
        </p:spPr>
        <p:txBody>
          <a:bodyPr wrap="square">
            <a:spAutoFit/>
          </a:bodyPr>
          <a:lstStyle/>
          <a:p>
            <a:r>
              <a:rPr lang="en-US" sz="1088" dirty="0" err="1">
                <a:latin typeface="Arial" panose="020B0604020202020204" pitchFamily="34" charset="0"/>
              </a:rPr>
              <a:t>Jiskoot</a:t>
            </a:r>
            <a:r>
              <a:rPr lang="en-US" sz="1088" dirty="0">
                <a:latin typeface="Arial" panose="020B0604020202020204" pitchFamily="34" charset="0"/>
              </a:rPr>
              <a:t> W., Kersten G.F.A., </a:t>
            </a:r>
            <a:r>
              <a:rPr lang="en-US" sz="1088" dirty="0" err="1">
                <a:latin typeface="Arial" panose="020B0604020202020204" pitchFamily="34" charset="0"/>
              </a:rPr>
              <a:t>Mastrobattista</a:t>
            </a:r>
            <a:r>
              <a:rPr lang="en-US" sz="1088" dirty="0">
                <a:latin typeface="Arial" panose="020B0604020202020204" pitchFamily="34" charset="0"/>
              </a:rPr>
              <a:t> E., </a:t>
            </a:r>
            <a:r>
              <a:rPr lang="en-US" sz="1088" dirty="0" err="1">
                <a:latin typeface="Arial" panose="020B0604020202020204" pitchFamily="34" charset="0"/>
              </a:rPr>
              <a:t>Slütter</a:t>
            </a:r>
            <a:r>
              <a:rPr lang="en-US" sz="1088" dirty="0">
                <a:latin typeface="Arial" panose="020B0604020202020204" pitchFamily="34" charset="0"/>
              </a:rPr>
              <a:t> B. (2019) Vaccines. In: </a:t>
            </a:r>
            <a:r>
              <a:rPr lang="en-US" sz="1088" dirty="0" err="1">
                <a:latin typeface="Arial" panose="020B0604020202020204" pitchFamily="34" charset="0"/>
              </a:rPr>
              <a:t>Crommelin</a:t>
            </a:r>
            <a:r>
              <a:rPr lang="en-US" sz="1088" dirty="0">
                <a:latin typeface="Arial" panose="020B0604020202020204" pitchFamily="34" charset="0"/>
              </a:rPr>
              <a:t> D., </a:t>
            </a:r>
            <a:r>
              <a:rPr lang="en-US" sz="1088" dirty="0" err="1">
                <a:latin typeface="Arial" panose="020B0604020202020204" pitchFamily="34" charset="0"/>
              </a:rPr>
              <a:t>Sindelar</a:t>
            </a:r>
            <a:r>
              <a:rPr lang="en-US" sz="1088" dirty="0">
                <a:latin typeface="Arial" panose="020B0604020202020204" pitchFamily="34" charset="0"/>
              </a:rPr>
              <a:t> R., </a:t>
            </a:r>
            <a:r>
              <a:rPr lang="en-US" sz="1088" dirty="0" err="1">
                <a:latin typeface="Arial" panose="020B0604020202020204" pitchFamily="34" charset="0"/>
              </a:rPr>
              <a:t>Meibohm</a:t>
            </a:r>
            <a:r>
              <a:rPr lang="en-US" sz="1088" dirty="0">
                <a:latin typeface="Arial" panose="020B0604020202020204" pitchFamily="34" charset="0"/>
              </a:rPr>
              <a:t> B. (eds) Pharmaceutical Biotechnology. Springer, Cham. https://doi.org/10.1007/978-3-030-00710-2_14</a:t>
            </a:r>
          </a:p>
        </p:txBody>
      </p:sp>
      <p:grpSp>
        <p:nvGrpSpPr>
          <p:cNvPr id="2" name="Group 1">
            <a:extLst>
              <a:ext uri="{FF2B5EF4-FFF2-40B4-BE49-F238E27FC236}">
                <a16:creationId xmlns:a16="http://schemas.microsoft.com/office/drawing/2014/main" id="{1BD4BB03-74A4-2E7E-BFE1-4C9AF258C22B}"/>
              </a:ext>
            </a:extLst>
          </p:cNvPr>
          <p:cNvGrpSpPr/>
          <p:nvPr/>
        </p:nvGrpSpPr>
        <p:grpSpPr>
          <a:xfrm>
            <a:off x="759053" y="991412"/>
            <a:ext cx="7896792" cy="3147161"/>
            <a:chOff x="860522" y="1278463"/>
            <a:chExt cx="7896792" cy="3147161"/>
          </a:xfrm>
        </p:grpSpPr>
        <p:pic>
          <p:nvPicPr>
            <p:cNvPr id="7" name="Picture 6">
              <a:extLst>
                <a:ext uri="{FF2B5EF4-FFF2-40B4-BE49-F238E27FC236}">
                  <a16:creationId xmlns:a16="http://schemas.microsoft.com/office/drawing/2014/main" id="{2043B018-2CCD-4513-909C-25B43053204E}"/>
                </a:ext>
              </a:extLst>
            </p:cNvPr>
            <p:cNvPicPr>
              <a:picLocks noChangeAspect="1"/>
            </p:cNvPicPr>
            <p:nvPr/>
          </p:nvPicPr>
          <p:blipFill>
            <a:blip r:embed="rId2"/>
            <a:stretch>
              <a:fillRect/>
            </a:stretch>
          </p:blipFill>
          <p:spPr>
            <a:xfrm>
              <a:off x="860522" y="1278463"/>
              <a:ext cx="7896792" cy="3147161"/>
            </a:xfrm>
            <a:prstGeom prst="rect">
              <a:avLst/>
            </a:prstGeom>
          </p:spPr>
        </p:pic>
        <p:sp>
          <p:nvSpPr>
            <p:cNvPr id="6" name="TextBox 5">
              <a:extLst>
                <a:ext uri="{FF2B5EF4-FFF2-40B4-BE49-F238E27FC236}">
                  <a16:creationId xmlns:a16="http://schemas.microsoft.com/office/drawing/2014/main" id="{531D7FF3-B95C-442F-8A1D-C4EFB1003A56}"/>
                </a:ext>
              </a:extLst>
            </p:cNvPr>
            <p:cNvSpPr txBox="1"/>
            <p:nvPr/>
          </p:nvSpPr>
          <p:spPr>
            <a:xfrm>
              <a:off x="2226499" y="1464990"/>
              <a:ext cx="1589409" cy="343492"/>
            </a:xfrm>
            <a:prstGeom prst="rect">
              <a:avLst/>
            </a:prstGeom>
            <a:noFill/>
          </p:spPr>
          <p:txBody>
            <a:bodyPr wrap="none" rtlCol="0">
              <a:spAutoFit/>
            </a:bodyPr>
            <a:lstStyle/>
            <a:p>
              <a:r>
                <a:rPr lang="en-US" sz="1632" dirty="0">
                  <a:latin typeface="Arial" panose="020B0604020202020204" pitchFamily="34" charset="0"/>
                </a:rPr>
                <a:t>Not Vaccinated</a:t>
              </a:r>
            </a:p>
          </p:txBody>
        </p:sp>
        <p:sp>
          <p:nvSpPr>
            <p:cNvPr id="9" name="TextBox 8">
              <a:extLst>
                <a:ext uri="{FF2B5EF4-FFF2-40B4-BE49-F238E27FC236}">
                  <a16:creationId xmlns:a16="http://schemas.microsoft.com/office/drawing/2014/main" id="{F6DFEFF8-C9D8-4F16-AE4C-92375EE306D2}"/>
                </a:ext>
              </a:extLst>
            </p:cNvPr>
            <p:cNvSpPr txBox="1"/>
            <p:nvPr/>
          </p:nvSpPr>
          <p:spPr>
            <a:xfrm>
              <a:off x="6303295" y="1464990"/>
              <a:ext cx="1206292" cy="343492"/>
            </a:xfrm>
            <a:prstGeom prst="rect">
              <a:avLst/>
            </a:prstGeom>
            <a:noFill/>
          </p:spPr>
          <p:txBody>
            <a:bodyPr wrap="none" rtlCol="0">
              <a:spAutoFit/>
            </a:bodyPr>
            <a:lstStyle/>
            <a:p>
              <a:r>
                <a:rPr lang="en-US" sz="1632" dirty="0">
                  <a:latin typeface="Arial" panose="020B0604020202020204" pitchFamily="34" charset="0"/>
                </a:rPr>
                <a:t>Vaccinated</a:t>
              </a:r>
            </a:p>
          </p:txBody>
        </p:sp>
      </p:grpSp>
      <p:graphicFrame>
        <p:nvGraphicFramePr>
          <p:cNvPr id="8" name="Object 7">
            <a:extLst>
              <a:ext uri="{FF2B5EF4-FFF2-40B4-BE49-F238E27FC236}">
                <a16:creationId xmlns:a16="http://schemas.microsoft.com/office/drawing/2014/main" id="{56305316-BD72-91C1-3D0B-AFD786089713}"/>
              </a:ext>
            </a:extLst>
          </p:cNvPr>
          <p:cNvGraphicFramePr>
            <a:graphicFrameLocks noChangeAspect="1"/>
          </p:cNvGraphicFramePr>
          <p:nvPr/>
        </p:nvGraphicFramePr>
        <p:xfrm>
          <a:off x="8853489" y="163923"/>
          <a:ext cx="3184960" cy="2850487"/>
        </p:xfrm>
        <a:graphic>
          <a:graphicData uri="http://schemas.openxmlformats.org/presentationml/2006/ole">
            <mc:AlternateContent xmlns:mc="http://schemas.openxmlformats.org/markup-compatibility/2006">
              <mc:Choice xmlns:v="urn:schemas-microsoft-com:vml" Requires="v">
                <p:oleObj name="MDLDrawObject Class" r:id="rId3" imgW="9934310" imgH="8886234" progId="MDLDrawOLE.MDLDrawObject.1">
                  <p:embed/>
                </p:oleObj>
              </mc:Choice>
              <mc:Fallback>
                <p:oleObj name="MDLDrawObject Class" r:id="rId3" imgW="9934310" imgH="8886234" progId="MDLDrawOLE.MDLDrawObject.1">
                  <p:embed/>
                  <p:pic>
                    <p:nvPicPr>
                      <p:cNvPr id="8" name="Object 7">
                        <a:extLst>
                          <a:ext uri="{FF2B5EF4-FFF2-40B4-BE49-F238E27FC236}">
                            <a16:creationId xmlns:a16="http://schemas.microsoft.com/office/drawing/2014/main" id="{56305316-BD72-91C1-3D0B-AFD786089713}"/>
                          </a:ext>
                        </a:extLst>
                      </p:cNvPr>
                      <p:cNvPicPr/>
                      <p:nvPr/>
                    </p:nvPicPr>
                    <p:blipFill>
                      <a:blip r:embed="rId4"/>
                      <a:stretch>
                        <a:fillRect/>
                      </a:stretch>
                    </p:blipFill>
                    <p:spPr>
                      <a:xfrm>
                        <a:off x="8853489" y="163923"/>
                        <a:ext cx="3184960" cy="2850487"/>
                      </a:xfrm>
                      <a:prstGeom prst="rect">
                        <a:avLst/>
                      </a:prstGeom>
                    </p:spPr>
                  </p:pic>
                </p:oleObj>
              </mc:Fallback>
            </mc:AlternateContent>
          </a:graphicData>
        </a:graphic>
      </p:graphicFrame>
      <p:pic>
        <p:nvPicPr>
          <p:cNvPr id="11" name="Picture 10">
            <a:extLst>
              <a:ext uri="{FF2B5EF4-FFF2-40B4-BE49-F238E27FC236}">
                <a16:creationId xmlns:a16="http://schemas.microsoft.com/office/drawing/2014/main" id="{34AB1F04-CB25-1E13-6579-765D321C0FD1}"/>
              </a:ext>
            </a:extLst>
          </p:cNvPr>
          <p:cNvPicPr>
            <a:picLocks noChangeAspect="1"/>
          </p:cNvPicPr>
          <p:nvPr/>
        </p:nvPicPr>
        <p:blipFill rotWithShape="1">
          <a:blip r:embed="rId5" r:link="rId6" cstate="print">
            <a:extLst>
              <a:ext uri="{28A0092B-C50C-407E-A947-70E740481C1C}">
                <a14:useLocalDpi xmlns:a14="http://schemas.microsoft.com/office/drawing/2010/main" val="0"/>
              </a:ext>
            </a:extLst>
          </a:blip>
          <a:srcRect l="2014" r="2131" b="24136"/>
          <a:stretch>
            <a:fillRect/>
          </a:stretch>
        </p:blipFill>
        <p:spPr>
          <a:xfrm>
            <a:off x="9082168" y="3083509"/>
            <a:ext cx="2872238" cy="2965174"/>
          </a:xfrm>
          <a:prstGeom prst="rect">
            <a:avLst/>
          </a:prstGeom>
        </p:spPr>
      </p:pic>
      <p:sp>
        <p:nvSpPr>
          <p:cNvPr id="12" name="TextBox 11">
            <a:extLst>
              <a:ext uri="{FF2B5EF4-FFF2-40B4-BE49-F238E27FC236}">
                <a16:creationId xmlns:a16="http://schemas.microsoft.com/office/drawing/2014/main" id="{6596F1A2-C017-BFA1-E2ED-15314E6E3D6F}"/>
              </a:ext>
            </a:extLst>
          </p:cNvPr>
          <p:cNvSpPr txBox="1"/>
          <p:nvPr/>
        </p:nvSpPr>
        <p:spPr>
          <a:xfrm>
            <a:off x="9274519" y="3594011"/>
            <a:ext cx="486030" cy="343492"/>
          </a:xfrm>
          <a:prstGeom prst="rect">
            <a:avLst/>
          </a:prstGeom>
          <a:noFill/>
        </p:spPr>
        <p:txBody>
          <a:bodyPr wrap="none" rtlCol="0">
            <a:spAutoFit/>
          </a:bodyPr>
          <a:lstStyle/>
          <a:p>
            <a:r>
              <a:rPr lang="en-US" sz="1632" dirty="0">
                <a:latin typeface="Arial" panose="020B0604020202020204" pitchFamily="34" charset="0"/>
              </a:rPr>
              <a:t>DC</a:t>
            </a:r>
          </a:p>
        </p:txBody>
      </p:sp>
      <p:sp>
        <p:nvSpPr>
          <p:cNvPr id="13" name="TextBox 12">
            <a:extLst>
              <a:ext uri="{FF2B5EF4-FFF2-40B4-BE49-F238E27FC236}">
                <a16:creationId xmlns:a16="http://schemas.microsoft.com/office/drawing/2014/main" id="{59772D02-8F5B-EB08-A8B3-41A2AA61517C}"/>
              </a:ext>
            </a:extLst>
          </p:cNvPr>
          <p:cNvSpPr txBox="1"/>
          <p:nvPr/>
        </p:nvSpPr>
        <p:spPr>
          <a:xfrm>
            <a:off x="9016837" y="5983303"/>
            <a:ext cx="1239442" cy="343492"/>
          </a:xfrm>
          <a:prstGeom prst="rect">
            <a:avLst/>
          </a:prstGeom>
          <a:noFill/>
        </p:spPr>
        <p:txBody>
          <a:bodyPr wrap="none" rtlCol="0">
            <a:spAutoFit/>
          </a:bodyPr>
          <a:lstStyle/>
          <a:p>
            <a:r>
              <a:rPr lang="en-US" sz="1632" dirty="0">
                <a:latin typeface="Arial" panose="020B0604020202020204" pitchFamily="34" charset="0"/>
              </a:rPr>
              <a:t>T</a:t>
            </a:r>
            <a:r>
              <a:rPr lang="en-US" sz="1632" baseline="-25000" dirty="0">
                <a:latin typeface="Arial" panose="020B0604020202020204" pitchFamily="34" charset="0"/>
              </a:rPr>
              <a:t>H</a:t>
            </a:r>
            <a:r>
              <a:rPr lang="en-US" sz="1632" dirty="0">
                <a:latin typeface="Arial" panose="020B0604020202020204" pitchFamily="34" charset="0"/>
              </a:rPr>
              <a:t>-Memory</a:t>
            </a:r>
          </a:p>
        </p:txBody>
      </p:sp>
      <p:sp>
        <p:nvSpPr>
          <p:cNvPr id="14" name="TextBox 13">
            <a:extLst>
              <a:ext uri="{FF2B5EF4-FFF2-40B4-BE49-F238E27FC236}">
                <a16:creationId xmlns:a16="http://schemas.microsoft.com/office/drawing/2014/main" id="{9A58F2DB-E8BF-3E44-829F-5A3708BC5BD1}"/>
              </a:ext>
            </a:extLst>
          </p:cNvPr>
          <p:cNvSpPr txBox="1"/>
          <p:nvPr/>
        </p:nvSpPr>
        <p:spPr>
          <a:xfrm>
            <a:off x="10761113" y="5983303"/>
            <a:ext cx="1239442" cy="343492"/>
          </a:xfrm>
          <a:prstGeom prst="rect">
            <a:avLst/>
          </a:prstGeom>
          <a:noFill/>
        </p:spPr>
        <p:txBody>
          <a:bodyPr wrap="none" rtlCol="0">
            <a:spAutoFit/>
          </a:bodyPr>
          <a:lstStyle/>
          <a:p>
            <a:r>
              <a:rPr lang="en-US" sz="1632" dirty="0">
                <a:latin typeface="Arial" panose="020B0604020202020204" pitchFamily="34" charset="0"/>
              </a:rPr>
              <a:t>T</a:t>
            </a:r>
            <a:r>
              <a:rPr lang="en-US" sz="1632" baseline="-25000" dirty="0">
                <a:latin typeface="Arial" panose="020B0604020202020204" pitchFamily="34" charset="0"/>
              </a:rPr>
              <a:t>C</a:t>
            </a:r>
            <a:r>
              <a:rPr lang="en-US" sz="1632" dirty="0">
                <a:latin typeface="Arial" panose="020B0604020202020204" pitchFamily="34" charset="0"/>
              </a:rPr>
              <a:t>-Memory</a:t>
            </a:r>
          </a:p>
        </p:txBody>
      </p:sp>
      <p:sp>
        <p:nvSpPr>
          <p:cNvPr id="3" name="TextBox 2">
            <a:extLst>
              <a:ext uri="{FF2B5EF4-FFF2-40B4-BE49-F238E27FC236}">
                <a16:creationId xmlns:a16="http://schemas.microsoft.com/office/drawing/2014/main" id="{50E82867-99E0-A40C-A6C3-DCE73125158C}"/>
              </a:ext>
            </a:extLst>
          </p:cNvPr>
          <p:cNvSpPr txBox="1"/>
          <p:nvPr/>
        </p:nvSpPr>
        <p:spPr>
          <a:xfrm>
            <a:off x="786595" y="4159010"/>
            <a:ext cx="3276600" cy="923330"/>
          </a:xfrm>
          <a:prstGeom prst="rect">
            <a:avLst/>
          </a:prstGeom>
          <a:noFill/>
        </p:spPr>
        <p:txBody>
          <a:bodyPr wrap="square" rtlCol="0">
            <a:spAutoFit/>
          </a:bodyPr>
          <a:lstStyle/>
          <a:p>
            <a:r>
              <a:rPr lang="en-US" dirty="0"/>
              <a:t>Large number of pathogens during first (primary) infection causes disease symptoms</a:t>
            </a:r>
          </a:p>
        </p:txBody>
      </p:sp>
      <p:sp>
        <p:nvSpPr>
          <p:cNvPr id="4" name="TextBox 3">
            <a:extLst>
              <a:ext uri="{FF2B5EF4-FFF2-40B4-BE49-F238E27FC236}">
                <a16:creationId xmlns:a16="http://schemas.microsoft.com/office/drawing/2014/main" id="{EEDBEA23-67F9-E6B1-B434-0A6A945CCF1D}"/>
              </a:ext>
            </a:extLst>
          </p:cNvPr>
          <p:cNvSpPr txBox="1"/>
          <p:nvPr/>
        </p:nvSpPr>
        <p:spPr>
          <a:xfrm>
            <a:off x="2286000" y="5059973"/>
            <a:ext cx="3276600" cy="923330"/>
          </a:xfrm>
          <a:prstGeom prst="rect">
            <a:avLst/>
          </a:prstGeom>
          <a:noFill/>
        </p:spPr>
        <p:txBody>
          <a:bodyPr wrap="square" rtlCol="0">
            <a:spAutoFit/>
          </a:bodyPr>
          <a:lstStyle/>
          <a:p>
            <a:r>
              <a:rPr lang="en-US" dirty="0"/>
              <a:t>More rapid secondary response prevents extensive pathogen growth – no symptoms.</a:t>
            </a:r>
          </a:p>
        </p:txBody>
      </p:sp>
      <p:sp>
        <p:nvSpPr>
          <p:cNvPr id="15" name="Date Placeholder 14">
            <a:extLst>
              <a:ext uri="{FF2B5EF4-FFF2-40B4-BE49-F238E27FC236}">
                <a16:creationId xmlns:a16="http://schemas.microsoft.com/office/drawing/2014/main" id="{223D0925-A86C-352E-95AF-9264AFE4EB30}"/>
              </a:ext>
            </a:extLst>
          </p:cNvPr>
          <p:cNvSpPr>
            <a:spLocks noGrp="1"/>
          </p:cNvSpPr>
          <p:nvPr>
            <p:ph type="dt" sz="half" idx="10"/>
          </p:nvPr>
        </p:nvSpPr>
        <p:spPr/>
        <p:txBody>
          <a:bodyPr/>
          <a:lstStyle/>
          <a:p>
            <a:fld id="{07FF6926-F5BC-4F96-B594-ED6A07DED189}" type="datetime1">
              <a:rPr lang="en-US" smtClean="0"/>
              <a:t>9/2/2023</a:t>
            </a:fld>
            <a:endParaRPr lang="en-US"/>
          </a:p>
        </p:txBody>
      </p:sp>
      <p:sp>
        <p:nvSpPr>
          <p:cNvPr id="16" name="Footer Placeholder 15">
            <a:extLst>
              <a:ext uri="{FF2B5EF4-FFF2-40B4-BE49-F238E27FC236}">
                <a16:creationId xmlns:a16="http://schemas.microsoft.com/office/drawing/2014/main" id="{7B688D16-C357-A9F7-AE8A-47C1D1609376}"/>
              </a:ext>
            </a:extLst>
          </p:cNvPr>
          <p:cNvSpPr>
            <a:spLocks noGrp="1"/>
          </p:cNvSpPr>
          <p:nvPr>
            <p:ph type="ftr" sz="quarter" idx="11"/>
          </p:nvPr>
        </p:nvSpPr>
        <p:spPr/>
        <p:txBody>
          <a:bodyPr/>
          <a:lstStyle/>
          <a:p>
            <a:r>
              <a:rPr lang="en-US"/>
              <a:t>D &amp; D - Lecture 4 - Fall 2023</a:t>
            </a:r>
          </a:p>
        </p:txBody>
      </p:sp>
      <p:sp>
        <p:nvSpPr>
          <p:cNvPr id="17" name="Slide Number Placeholder 16">
            <a:extLst>
              <a:ext uri="{FF2B5EF4-FFF2-40B4-BE49-F238E27FC236}">
                <a16:creationId xmlns:a16="http://schemas.microsoft.com/office/drawing/2014/main" id="{48860432-0FC9-EF30-FBC8-CEBE72D82D46}"/>
              </a:ext>
            </a:extLst>
          </p:cNvPr>
          <p:cNvSpPr>
            <a:spLocks noGrp="1"/>
          </p:cNvSpPr>
          <p:nvPr>
            <p:ph type="sldNum" sz="quarter" idx="12"/>
          </p:nvPr>
        </p:nvSpPr>
        <p:spPr/>
        <p:txBody>
          <a:bodyPr/>
          <a:lstStyle/>
          <a:p>
            <a:fld id="{DC3BB032-4020-48F4-953B-341806DC4A2B}" type="slidenum">
              <a:rPr lang="en-US" smtClean="0"/>
              <a:t>21</a:t>
            </a:fld>
            <a:endParaRPr lang="en-US"/>
          </a:p>
        </p:txBody>
      </p:sp>
    </p:spTree>
    <p:extLst>
      <p:ext uri="{BB962C8B-B14F-4D97-AF65-F5344CB8AC3E}">
        <p14:creationId xmlns:p14="http://schemas.microsoft.com/office/powerpoint/2010/main" val="1371644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94DCA53F-06D1-A4E1-2ACE-FE0213C551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72" t="3955" r="3992" b="16410"/>
          <a:stretch/>
        </p:blipFill>
        <p:spPr>
          <a:xfrm>
            <a:off x="5266821" y="115729"/>
            <a:ext cx="5583682" cy="6215397"/>
          </a:xfrm>
          <a:prstGeom prst="rect">
            <a:avLst/>
          </a:prstGeom>
        </p:spPr>
      </p:pic>
      <p:sp>
        <p:nvSpPr>
          <p:cNvPr id="5" name="TextBox 4">
            <a:extLst>
              <a:ext uri="{FF2B5EF4-FFF2-40B4-BE49-F238E27FC236}">
                <a16:creationId xmlns:a16="http://schemas.microsoft.com/office/drawing/2014/main" id="{72226A0D-8C56-4DC8-98BC-DC97EA9FC50E}"/>
              </a:ext>
            </a:extLst>
          </p:cNvPr>
          <p:cNvSpPr txBox="1"/>
          <p:nvPr/>
        </p:nvSpPr>
        <p:spPr>
          <a:xfrm>
            <a:off x="372344" y="5445049"/>
            <a:ext cx="3666256" cy="923330"/>
          </a:xfrm>
          <a:prstGeom prst="rect">
            <a:avLst/>
          </a:prstGeom>
          <a:noFill/>
        </p:spPr>
        <p:txBody>
          <a:bodyPr wrap="square">
            <a:spAutoFit/>
          </a:bodyPr>
          <a:lstStyle/>
          <a:p>
            <a:r>
              <a:rPr lang="en-US" dirty="0">
                <a:latin typeface="Arial" panose="020B0604020202020204" pitchFamily="34" charset="0"/>
              </a:rPr>
              <a:t>https://www.imf.org/en/Publications/fandd/issues/2021/12/Journey-covid-19-vaccine-Stanley</a:t>
            </a:r>
          </a:p>
        </p:txBody>
      </p:sp>
      <p:sp>
        <p:nvSpPr>
          <p:cNvPr id="2" name="TextBox 1">
            <a:extLst>
              <a:ext uri="{FF2B5EF4-FFF2-40B4-BE49-F238E27FC236}">
                <a16:creationId xmlns:a16="http://schemas.microsoft.com/office/drawing/2014/main" id="{F35B3468-9288-4462-9461-058CE025C9C2}"/>
              </a:ext>
            </a:extLst>
          </p:cNvPr>
          <p:cNvSpPr txBox="1"/>
          <p:nvPr/>
        </p:nvSpPr>
        <p:spPr>
          <a:xfrm>
            <a:off x="422037" y="1471069"/>
            <a:ext cx="4030759" cy="1630575"/>
          </a:xfrm>
          <a:prstGeom prst="rect">
            <a:avLst/>
          </a:prstGeom>
          <a:noFill/>
        </p:spPr>
        <p:txBody>
          <a:bodyPr wrap="square" rtlCol="0">
            <a:spAutoFit/>
          </a:bodyPr>
          <a:lstStyle/>
          <a:p>
            <a:pPr marL="342876" indent="-342876">
              <a:buFont typeface="Arial" panose="020B0604020202020204" pitchFamily="34" charset="0"/>
              <a:buChar char="•"/>
            </a:pPr>
            <a:r>
              <a:rPr lang="en-US" sz="1999" dirty="0">
                <a:latin typeface="Arial" panose="020B0604020202020204" pitchFamily="34" charset="0"/>
              </a:rPr>
              <a:t>Some diseases still do not have vaccines</a:t>
            </a:r>
          </a:p>
          <a:p>
            <a:pPr marL="342876" indent="-342876">
              <a:buFont typeface="Arial" panose="020B0604020202020204" pitchFamily="34" charset="0"/>
              <a:buChar char="•"/>
            </a:pPr>
            <a:endParaRPr lang="en-US" sz="1999" dirty="0">
              <a:latin typeface="Arial" panose="020B0604020202020204" pitchFamily="34" charset="0"/>
            </a:endParaRPr>
          </a:p>
          <a:p>
            <a:pPr marL="342876" indent="-342876">
              <a:buFont typeface="Arial" panose="020B0604020202020204" pitchFamily="34" charset="0"/>
              <a:buChar char="•"/>
            </a:pPr>
            <a:r>
              <a:rPr lang="en-US" sz="1999" dirty="0">
                <a:latin typeface="Arial" panose="020B0604020202020204" pitchFamily="34" charset="0"/>
              </a:rPr>
              <a:t>Other diseases have been eliminated by vaccination</a:t>
            </a:r>
          </a:p>
        </p:txBody>
      </p:sp>
      <p:sp>
        <p:nvSpPr>
          <p:cNvPr id="4" name="TextBox 3">
            <a:extLst>
              <a:ext uri="{FF2B5EF4-FFF2-40B4-BE49-F238E27FC236}">
                <a16:creationId xmlns:a16="http://schemas.microsoft.com/office/drawing/2014/main" id="{9DF92B5F-584B-91D6-9758-B9E175425809}"/>
              </a:ext>
            </a:extLst>
          </p:cNvPr>
          <p:cNvSpPr txBox="1"/>
          <p:nvPr/>
        </p:nvSpPr>
        <p:spPr>
          <a:xfrm>
            <a:off x="1679161" y="164126"/>
            <a:ext cx="2535105" cy="954107"/>
          </a:xfrm>
          <a:prstGeom prst="rect">
            <a:avLst/>
          </a:prstGeom>
          <a:noFill/>
        </p:spPr>
        <p:txBody>
          <a:bodyPr wrap="square" rtlCol="0">
            <a:spAutoFit/>
          </a:bodyPr>
          <a:lstStyle/>
          <a:p>
            <a:r>
              <a:rPr lang="en-US" sz="2800" dirty="0">
                <a:latin typeface="Arial" panose="020B0604020202020204" pitchFamily="34" charset="0"/>
              </a:rPr>
              <a:t>Vaccine History</a:t>
            </a:r>
          </a:p>
        </p:txBody>
      </p:sp>
      <p:sp>
        <p:nvSpPr>
          <p:cNvPr id="6" name="Date Placeholder 5">
            <a:extLst>
              <a:ext uri="{FF2B5EF4-FFF2-40B4-BE49-F238E27FC236}">
                <a16:creationId xmlns:a16="http://schemas.microsoft.com/office/drawing/2014/main" id="{C14B6655-F18E-35F8-DB2A-140E079328E7}"/>
              </a:ext>
            </a:extLst>
          </p:cNvPr>
          <p:cNvSpPr>
            <a:spLocks noGrp="1"/>
          </p:cNvSpPr>
          <p:nvPr>
            <p:ph type="dt" sz="half" idx="10"/>
          </p:nvPr>
        </p:nvSpPr>
        <p:spPr/>
        <p:txBody>
          <a:bodyPr/>
          <a:lstStyle/>
          <a:p>
            <a:fld id="{3343471B-D087-4AC9-AFC2-DD18C43C8E6D}" type="datetime1">
              <a:rPr lang="en-US" smtClean="0"/>
              <a:t>9/2/2023</a:t>
            </a:fld>
            <a:endParaRPr lang="en-US"/>
          </a:p>
        </p:txBody>
      </p:sp>
      <p:sp>
        <p:nvSpPr>
          <p:cNvPr id="7" name="Footer Placeholder 6">
            <a:extLst>
              <a:ext uri="{FF2B5EF4-FFF2-40B4-BE49-F238E27FC236}">
                <a16:creationId xmlns:a16="http://schemas.microsoft.com/office/drawing/2014/main" id="{A9A63834-552F-926D-6400-390FE738FAF1}"/>
              </a:ext>
            </a:extLst>
          </p:cNvPr>
          <p:cNvSpPr>
            <a:spLocks noGrp="1"/>
          </p:cNvSpPr>
          <p:nvPr>
            <p:ph type="ftr" sz="quarter" idx="11"/>
          </p:nvPr>
        </p:nvSpPr>
        <p:spPr/>
        <p:txBody>
          <a:bodyPr/>
          <a:lstStyle/>
          <a:p>
            <a:r>
              <a:rPr lang="en-US"/>
              <a:t>D &amp; D - Lecture 4 - Fall 2023</a:t>
            </a:r>
          </a:p>
        </p:txBody>
      </p:sp>
      <p:sp>
        <p:nvSpPr>
          <p:cNvPr id="8" name="Slide Number Placeholder 7">
            <a:extLst>
              <a:ext uri="{FF2B5EF4-FFF2-40B4-BE49-F238E27FC236}">
                <a16:creationId xmlns:a16="http://schemas.microsoft.com/office/drawing/2014/main" id="{8259ECFF-53DC-9907-2876-5D4BFF3FEAAD}"/>
              </a:ext>
            </a:extLst>
          </p:cNvPr>
          <p:cNvSpPr>
            <a:spLocks noGrp="1"/>
          </p:cNvSpPr>
          <p:nvPr>
            <p:ph type="sldNum" sz="quarter" idx="12"/>
          </p:nvPr>
        </p:nvSpPr>
        <p:spPr/>
        <p:txBody>
          <a:bodyPr/>
          <a:lstStyle/>
          <a:p>
            <a:fld id="{DC3BB032-4020-48F4-953B-341806DC4A2B}" type="slidenum">
              <a:rPr lang="en-US" smtClean="0"/>
              <a:t>22</a:t>
            </a:fld>
            <a:endParaRPr lang="en-US"/>
          </a:p>
        </p:txBody>
      </p:sp>
    </p:spTree>
    <p:extLst>
      <p:ext uri="{BB962C8B-B14F-4D97-AF65-F5344CB8AC3E}">
        <p14:creationId xmlns:p14="http://schemas.microsoft.com/office/powerpoint/2010/main" val="943059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8FD67A-0737-478F-8E03-BD79019A2E4F}"/>
              </a:ext>
            </a:extLst>
          </p:cNvPr>
          <p:cNvPicPr>
            <a:picLocks noChangeAspect="1"/>
          </p:cNvPicPr>
          <p:nvPr/>
        </p:nvPicPr>
        <p:blipFill>
          <a:blip r:embed="rId2"/>
          <a:stretch>
            <a:fillRect/>
          </a:stretch>
        </p:blipFill>
        <p:spPr>
          <a:xfrm>
            <a:off x="739247" y="1336680"/>
            <a:ext cx="2229545" cy="1672159"/>
          </a:xfrm>
          <a:prstGeom prst="rect">
            <a:avLst/>
          </a:prstGeom>
        </p:spPr>
      </p:pic>
      <p:pic>
        <p:nvPicPr>
          <p:cNvPr id="6" name="Picture 5">
            <a:extLst>
              <a:ext uri="{FF2B5EF4-FFF2-40B4-BE49-F238E27FC236}">
                <a16:creationId xmlns:a16="http://schemas.microsoft.com/office/drawing/2014/main" id="{F967EF4F-4813-4FA0-BA99-A30D48BEBEB2}"/>
              </a:ext>
            </a:extLst>
          </p:cNvPr>
          <p:cNvPicPr>
            <a:picLocks noChangeAspect="1"/>
          </p:cNvPicPr>
          <p:nvPr/>
        </p:nvPicPr>
        <p:blipFill>
          <a:blip r:embed="rId3"/>
          <a:stretch>
            <a:fillRect/>
          </a:stretch>
        </p:blipFill>
        <p:spPr>
          <a:xfrm>
            <a:off x="4100893" y="1390572"/>
            <a:ext cx="1691426" cy="1550037"/>
          </a:xfrm>
          <a:prstGeom prst="rect">
            <a:avLst/>
          </a:prstGeom>
        </p:spPr>
      </p:pic>
      <p:pic>
        <p:nvPicPr>
          <p:cNvPr id="7" name="Picture 6">
            <a:extLst>
              <a:ext uri="{FF2B5EF4-FFF2-40B4-BE49-F238E27FC236}">
                <a16:creationId xmlns:a16="http://schemas.microsoft.com/office/drawing/2014/main" id="{A9981A4C-F56F-4605-BC58-98A777ABD1EA}"/>
              </a:ext>
            </a:extLst>
          </p:cNvPr>
          <p:cNvPicPr>
            <a:picLocks noChangeAspect="1"/>
          </p:cNvPicPr>
          <p:nvPr/>
        </p:nvPicPr>
        <p:blipFill>
          <a:blip r:embed="rId4"/>
          <a:stretch>
            <a:fillRect/>
          </a:stretch>
        </p:blipFill>
        <p:spPr>
          <a:xfrm>
            <a:off x="481501" y="3679844"/>
            <a:ext cx="1923642" cy="2197709"/>
          </a:xfrm>
          <a:prstGeom prst="rect">
            <a:avLst/>
          </a:prstGeom>
        </p:spPr>
      </p:pic>
      <p:pic>
        <p:nvPicPr>
          <p:cNvPr id="8" name="Picture 7">
            <a:extLst>
              <a:ext uri="{FF2B5EF4-FFF2-40B4-BE49-F238E27FC236}">
                <a16:creationId xmlns:a16="http://schemas.microsoft.com/office/drawing/2014/main" id="{D01DE3FB-ECC8-4A63-84DD-A00080639E9C}"/>
              </a:ext>
            </a:extLst>
          </p:cNvPr>
          <p:cNvPicPr>
            <a:picLocks noChangeAspect="1"/>
          </p:cNvPicPr>
          <p:nvPr/>
        </p:nvPicPr>
        <p:blipFill>
          <a:blip r:embed="rId5"/>
          <a:stretch>
            <a:fillRect/>
          </a:stretch>
        </p:blipFill>
        <p:spPr>
          <a:xfrm>
            <a:off x="2773606" y="3791590"/>
            <a:ext cx="3101808" cy="2067872"/>
          </a:xfrm>
          <a:prstGeom prst="rect">
            <a:avLst/>
          </a:prstGeom>
        </p:spPr>
      </p:pic>
      <p:pic>
        <p:nvPicPr>
          <p:cNvPr id="10" name="Picture 9" descr="A close up of a map&#10;&#10;Description generated with high confidence">
            <a:extLst>
              <a:ext uri="{FF2B5EF4-FFF2-40B4-BE49-F238E27FC236}">
                <a16:creationId xmlns:a16="http://schemas.microsoft.com/office/drawing/2014/main" id="{1406D171-8E80-4E79-9450-03DD42B05C01}"/>
              </a:ext>
            </a:extLst>
          </p:cNvPr>
          <p:cNvPicPr>
            <a:picLocks noChangeAspect="1"/>
          </p:cNvPicPr>
          <p:nvPr/>
        </p:nvPicPr>
        <p:blipFill rotWithShape="1">
          <a:blip r:embed="rId6"/>
          <a:srcRect r="4647" b="5689"/>
          <a:stretch/>
        </p:blipFill>
        <p:spPr>
          <a:xfrm>
            <a:off x="6891616" y="2826302"/>
            <a:ext cx="5287979" cy="3691931"/>
          </a:xfrm>
          <a:prstGeom prst="rect">
            <a:avLst/>
          </a:prstGeom>
        </p:spPr>
      </p:pic>
      <p:sp>
        <p:nvSpPr>
          <p:cNvPr id="11" name="TextBox 10">
            <a:extLst>
              <a:ext uri="{FF2B5EF4-FFF2-40B4-BE49-F238E27FC236}">
                <a16:creationId xmlns:a16="http://schemas.microsoft.com/office/drawing/2014/main" id="{3E006B95-2B66-4A0D-BB67-29D150F41895}"/>
              </a:ext>
            </a:extLst>
          </p:cNvPr>
          <p:cNvSpPr txBox="1"/>
          <p:nvPr/>
        </p:nvSpPr>
        <p:spPr>
          <a:xfrm>
            <a:off x="2726342" y="71803"/>
            <a:ext cx="7028912" cy="523220"/>
          </a:xfrm>
          <a:prstGeom prst="rect">
            <a:avLst/>
          </a:prstGeom>
          <a:noFill/>
        </p:spPr>
        <p:txBody>
          <a:bodyPr wrap="none" rtlCol="0">
            <a:spAutoFit/>
          </a:bodyPr>
          <a:lstStyle/>
          <a:p>
            <a:r>
              <a:rPr lang="en-US" sz="2800" dirty="0">
                <a:latin typeface="Arial" panose="020B0604020202020204" pitchFamily="34" charset="0"/>
              </a:rPr>
              <a:t>Smallpox - A Success Story for Vaccination</a:t>
            </a:r>
          </a:p>
        </p:txBody>
      </p:sp>
      <p:sp>
        <p:nvSpPr>
          <p:cNvPr id="12" name="TextBox 11">
            <a:extLst>
              <a:ext uri="{FF2B5EF4-FFF2-40B4-BE49-F238E27FC236}">
                <a16:creationId xmlns:a16="http://schemas.microsoft.com/office/drawing/2014/main" id="{3676A271-2D83-4B0C-9B0B-04CE863A0961}"/>
              </a:ext>
            </a:extLst>
          </p:cNvPr>
          <p:cNvSpPr txBox="1"/>
          <p:nvPr/>
        </p:nvSpPr>
        <p:spPr>
          <a:xfrm>
            <a:off x="5900956" y="1156829"/>
            <a:ext cx="4952036" cy="1754326"/>
          </a:xfrm>
          <a:prstGeom prst="rect">
            <a:avLst/>
          </a:prstGeom>
          <a:noFill/>
        </p:spPr>
        <p:txBody>
          <a:bodyPr wrap="square" rtlCol="0">
            <a:spAutoFit/>
          </a:bodyPr>
          <a:lstStyle/>
          <a:p>
            <a:r>
              <a:rPr lang="en-US" dirty="0">
                <a:latin typeface="Arial" panose="020B0604020202020204" pitchFamily="34" charset="0"/>
              </a:rPr>
              <a:t>Variolation (1800) provided protection by exposing people to small amounts of smallpox virus (obtained from blisters on infected people).</a:t>
            </a:r>
          </a:p>
          <a:p>
            <a:endParaRPr lang="en-US" dirty="0">
              <a:latin typeface="Arial" panose="020B0604020202020204" pitchFamily="34" charset="0"/>
            </a:endParaRPr>
          </a:p>
          <a:p>
            <a:r>
              <a:rPr lang="en-US" dirty="0">
                <a:latin typeface="Arial" panose="020B0604020202020204" pitchFamily="34" charset="0"/>
              </a:rPr>
              <a:t>Risky because smallpox was used to vaccinate</a:t>
            </a:r>
          </a:p>
        </p:txBody>
      </p:sp>
      <p:sp>
        <p:nvSpPr>
          <p:cNvPr id="13" name="TextBox 12">
            <a:extLst>
              <a:ext uri="{FF2B5EF4-FFF2-40B4-BE49-F238E27FC236}">
                <a16:creationId xmlns:a16="http://schemas.microsoft.com/office/drawing/2014/main" id="{EDB8072A-295F-465D-84DA-3D0B846A2286}"/>
              </a:ext>
            </a:extLst>
          </p:cNvPr>
          <p:cNvSpPr txBox="1"/>
          <p:nvPr/>
        </p:nvSpPr>
        <p:spPr>
          <a:xfrm>
            <a:off x="446944" y="5856639"/>
            <a:ext cx="6801862" cy="646331"/>
          </a:xfrm>
          <a:prstGeom prst="rect">
            <a:avLst/>
          </a:prstGeom>
          <a:noFill/>
        </p:spPr>
        <p:txBody>
          <a:bodyPr wrap="none" rtlCol="0">
            <a:spAutoFit/>
          </a:bodyPr>
          <a:lstStyle/>
          <a:p>
            <a:r>
              <a:rPr lang="en-US" dirty="0">
                <a:latin typeface="Arial" panose="020B0604020202020204" pitchFamily="34" charset="0"/>
              </a:rPr>
              <a:t>Cowpox virus causes production of antibodies against smallpox</a:t>
            </a:r>
          </a:p>
          <a:p>
            <a:r>
              <a:rPr lang="en-US" dirty="0">
                <a:latin typeface="Arial" panose="020B0604020202020204" pitchFamily="34" charset="0"/>
              </a:rPr>
              <a:t>Jenner was the first to use cowpox to vaccinate against smallpox</a:t>
            </a:r>
          </a:p>
        </p:txBody>
      </p:sp>
      <p:sp>
        <p:nvSpPr>
          <p:cNvPr id="14" name="TextBox 13">
            <a:extLst>
              <a:ext uri="{FF2B5EF4-FFF2-40B4-BE49-F238E27FC236}">
                <a16:creationId xmlns:a16="http://schemas.microsoft.com/office/drawing/2014/main" id="{1185DDE0-85D2-486E-BC3B-4862B7121A94}"/>
              </a:ext>
            </a:extLst>
          </p:cNvPr>
          <p:cNvSpPr txBox="1"/>
          <p:nvPr/>
        </p:nvSpPr>
        <p:spPr>
          <a:xfrm>
            <a:off x="760913" y="2940767"/>
            <a:ext cx="2710999" cy="369332"/>
          </a:xfrm>
          <a:prstGeom prst="rect">
            <a:avLst/>
          </a:prstGeom>
          <a:noFill/>
        </p:spPr>
        <p:txBody>
          <a:bodyPr wrap="none" rtlCol="0">
            <a:spAutoFit/>
          </a:bodyPr>
          <a:lstStyle/>
          <a:p>
            <a:r>
              <a:rPr lang="en-US" dirty="0">
                <a:latin typeface="Arial" panose="020B0604020202020204" pitchFamily="34" charset="0"/>
              </a:rPr>
              <a:t>Smallpox - 30% lethality </a:t>
            </a:r>
          </a:p>
        </p:txBody>
      </p:sp>
      <p:sp>
        <p:nvSpPr>
          <p:cNvPr id="2" name="TextBox 1">
            <a:extLst>
              <a:ext uri="{FF2B5EF4-FFF2-40B4-BE49-F238E27FC236}">
                <a16:creationId xmlns:a16="http://schemas.microsoft.com/office/drawing/2014/main" id="{836AFACF-BAD3-4DB3-862D-70C25AD56B8B}"/>
              </a:ext>
            </a:extLst>
          </p:cNvPr>
          <p:cNvSpPr txBox="1"/>
          <p:nvPr/>
        </p:nvSpPr>
        <p:spPr>
          <a:xfrm>
            <a:off x="339395" y="732085"/>
            <a:ext cx="9092361" cy="461537"/>
          </a:xfrm>
          <a:prstGeom prst="rect">
            <a:avLst/>
          </a:prstGeom>
          <a:noFill/>
        </p:spPr>
        <p:txBody>
          <a:bodyPr wrap="none" rtlCol="0">
            <a:spAutoFit/>
          </a:bodyPr>
          <a:lstStyle/>
          <a:p>
            <a:r>
              <a:rPr lang="en-US" sz="2399" i="1" dirty="0">
                <a:latin typeface="Arial" panose="020B0604020202020204" pitchFamily="34" charset="0"/>
              </a:rPr>
              <a:t>Vaccination – to introduce immunity prior to infection by pathogen</a:t>
            </a:r>
          </a:p>
        </p:txBody>
      </p:sp>
      <p:sp>
        <p:nvSpPr>
          <p:cNvPr id="4" name="Arrow: Down 3">
            <a:extLst>
              <a:ext uri="{FF2B5EF4-FFF2-40B4-BE49-F238E27FC236}">
                <a16:creationId xmlns:a16="http://schemas.microsoft.com/office/drawing/2014/main" id="{FFDF63E1-F711-4806-82FB-A26AF221AC75}"/>
              </a:ext>
            </a:extLst>
          </p:cNvPr>
          <p:cNvSpPr/>
          <p:nvPr/>
        </p:nvSpPr>
        <p:spPr>
          <a:xfrm rot="16200000">
            <a:off x="3464531" y="1906910"/>
            <a:ext cx="212429" cy="531696"/>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Arrow: Down 14">
            <a:extLst>
              <a:ext uri="{FF2B5EF4-FFF2-40B4-BE49-F238E27FC236}">
                <a16:creationId xmlns:a16="http://schemas.microsoft.com/office/drawing/2014/main" id="{0201443E-55C9-4146-AEA6-C9901FFDFF03}"/>
              </a:ext>
            </a:extLst>
          </p:cNvPr>
          <p:cNvSpPr/>
          <p:nvPr/>
        </p:nvSpPr>
        <p:spPr>
          <a:xfrm rot="16200000">
            <a:off x="2496397" y="4548538"/>
            <a:ext cx="212429" cy="2474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Arrow: Down 15">
            <a:extLst>
              <a:ext uri="{FF2B5EF4-FFF2-40B4-BE49-F238E27FC236}">
                <a16:creationId xmlns:a16="http://schemas.microsoft.com/office/drawing/2014/main" id="{C819AED6-F318-4FB4-A0D3-22F0468717F5}"/>
              </a:ext>
            </a:extLst>
          </p:cNvPr>
          <p:cNvSpPr/>
          <p:nvPr/>
        </p:nvSpPr>
        <p:spPr>
          <a:xfrm rot="3507562">
            <a:off x="3092219" y="2974050"/>
            <a:ext cx="212429" cy="68404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7" name="Arrow: Down 16">
            <a:extLst>
              <a:ext uri="{FF2B5EF4-FFF2-40B4-BE49-F238E27FC236}">
                <a16:creationId xmlns:a16="http://schemas.microsoft.com/office/drawing/2014/main" id="{59F7A3DF-B7B7-467B-9CCB-76A93A8D83FA}"/>
              </a:ext>
            </a:extLst>
          </p:cNvPr>
          <p:cNvSpPr/>
          <p:nvPr/>
        </p:nvSpPr>
        <p:spPr>
          <a:xfrm rot="16200000">
            <a:off x="6050557" y="4262534"/>
            <a:ext cx="212429" cy="24746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Rectangle 2">
            <a:extLst>
              <a:ext uri="{FF2B5EF4-FFF2-40B4-BE49-F238E27FC236}">
                <a16:creationId xmlns:a16="http://schemas.microsoft.com/office/drawing/2014/main" id="{595B4449-CEF3-4567-963C-C84BBCDB5F7D}"/>
              </a:ext>
            </a:extLst>
          </p:cNvPr>
          <p:cNvSpPr/>
          <p:nvPr/>
        </p:nvSpPr>
        <p:spPr>
          <a:xfrm>
            <a:off x="6019547" y="4463934"/>
            <a:ext cx="2103646" cy="1477328"/>
          </a:xfrm>
          <a:prstGeom prst="rect">
            <a:avLst/>
          </a:prstGeom>
        </p:spPr>
        <p:txBody>
          <a:bodyPr wrap="square">
            <a:spAutoFit/>
          </a:bodyPr>
          <a:lstStyle/>
          <a:p>
            <a:r>
              <a:rPr lang="en-US" dirty="0">
                <a:latin typeface="Arial" panose="020B0604020202020204" pitchFamily="34" charset="0"/>
              </a:rPr>
              <a:t>Vaccinia virus (similar to smallpox) is one form of the current vaccine.</a:t>
            </a:r>
          </a:p>
        </p:txBody>
      </p:sp>
      <p:sp>
        <p:nvSpPr>
          <p:cNvPr id="9" name="Date Placeholder 8">
            <a:extLst>
              <a:ext uri="{FF2B5EF4-FFF2-40B4-BE49-F238E27FC236}">
                <a16:creationId xmlns:a16="http://schemas.microsoft.com/office/drawing/2014/main" id="{DB6C9F1D-1BDC-9024-05C2-479A90AAD6ED}"/>
              </a:ext>
            </a:extLst>
          </p:cNvPr>
          <p:cNvSpPr>
            <a:spLocks noGrp="1"/>
          </p:cNvSpPr>
          <p:nvPr>
            <p:ph type="dt" sz="half" idx="10"/>
          </p:nvPr>
        </p:nvSpPr>
        <p:spPr/>
        <p:txBody>
          <a:bodyPr/>
          <a:lstStyle/>
          <a:p>
            <a:fld id="{AE6D16F3-B407-4FC5-9E11-39963EC10C2F}" type="datetime1">
              <a:rPr lang="en-US" smtClean="0"/>
              <a:t>9/2/2023</a:t>
            </a:fld>
            <a:endParaRPr lang="en-US"/>
          </a:p>
        </p:txBody>
      </p:sp>
      <p:sp>
        <p:nvSpPr>
          <p:cNvPr id="18" name="Footer Placeholder 17">
            <a:extLst>
              <a:ext uri="{FF2B5EF4-FFF2-40B4-BE49-F238E27FC236}">
                <a16:creationId xmlns:a16="http://schemas.microsoft.com/office/drawing/2014/main" id="{98223B0F-359B-B098-458E-C4CD6C97AFBD}"/>
              </a:ext>
            </a:extLst>
          </p:cNvPr>
          <p:cNvSpPr>
            <a:spLocks noGrp="1"/>
          </p:cNvSpPr>
          <p:nvPr>
            <p:ph type="ftr" sz="quarter" idx="11"/>
          </p:nvPr>
        </p:nvSpPr>
        <p:spPr/>
        <p:txBody>
          <a:bodyPr/>
          <a:lstStyle/>
          <a:p>
            <a:r>
              <a:rPr lang="en-US"/>
              <a:t>D &amp; D - Lecture 4 - Fall 2023</a:t>
            </a:r>
          </a:p>
        </p:txBody>
      </p:sp>
      <p:sp>
        <p:nvSpPr>
          <p:cNvPr id="19" name="Slide Number Placeholder 18">
            <a:extLst>
              <a:ext uri="{FF2B5EF4-FFF2-40B4-BE49-F238E27FC236}">
                <a16:creationId xmlns:a16="http://schemas.microsoft.com/office/drawing/2014/main" id="{6BBCCE46-5CCC-60E5-8A3C-1E052F1EE64E}"/>
              </a:ext>
            </a:extLst>
          </p:cNvPr>
          <p:cNvSpPr>
            <a:spLocks noGrp="1"/>
          </p:cNvSpPr>
          <p:nvPr>
            <p:ph type="sldNum" sz="quarter" idx="12"/>
          </p:nvPr>
        </p:nvSpPr>
        <p:spPr/>
        <p:txBody>
          <a:bodyPr/>
          <a:lstStyle/>
          <a:p>
            <a:fld id="{DC3BB032-4020-48F4-953B-341806DC4A2B}" type="slidenum">
              <a:rPr lang="en-US" smtClean="0"/>
              <a:t>23</a:t>
            </a:fld>
            <a:endParaRPr lang="en-US"/>
          </a:p>
        </p:txBody>
      </p:sp>
    </p:spTree>
    <p:extLst>
      <p:ext uri="{BB962C8B-B14F-4D97-AF65-F5344CB8AC3E}">
        <p14:creationId xmlns:p14="http://schemas.microsoft.com/office/powerpoint/2010/main" val="2368011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960E82-C38A-AB2B-BA8F-11A5D18944EB}"/>
              </a:ext>
            </a:extLst>
          </p:cNvPr>
          <p:cNvPicPr>
            <a:picLocks noChangeAspect="1"/>
          </p:cNvPicPr>
          <p:nvPr/>
        </p:nvPicPr>
        <p:blipFill rotWithShape="1">
          <a:blip r:embed="rId2">
            <a:extLst>
              <a:ext uri="{28A0092B-C50C-407E-A947-70E740481C1C}">
                <a14:useLocalDpi xmlns:a14="http://schemas.microsoft.com/office/drawing/2010/main" val="0"/>
              </a:ext>
            </a:extLst>
          </a:blip>
          <a:srcRect r="33082" b="54444"/>
          <a:stretch/>
        </p:blipFill>
        <p:spPr>
          <a:xfrm>
            <a:off x="4196814" y="304800"/>
            <a:ext cx="7051762" cy="5962415"/>
          </a:xfrm>
          <a:prstGeom prst="rect">
            <a:avLst/>
          </a:prstGeom>
        </p:spPr>
      </p:pic>
      <p:sp>
        <p:nvSpPr>
          <p:cNvPr id="2" name="TextBox 1">
            <a:extLst>
              <a:ext uri="{FF2B5EF4-FFF2-40B4-BE49-F238E27FC236}">
                <a16:creationId xmlns:a16="http://schemas.microsoft.com/office/drawing/2014/main" id="{9EB52007-4188-FE8F-FA6C-06DC1C1ED2CB}"/>
              </a:ext>
            </a:extLst>
          </p:cNvPr>
          <p:cNvSpPr txBox="1"/>
          <p:nvPr/>
        </p:nvSpPr>
        <p:spPr>
          <a:xfrm>
            <a:off x="100032" y="949501"/>
            <a:ext cx="3552694" cy="1630575"/>
          </a:xfrm>
          <a:prstGeom prst="rect">
            <a:avLst/>
          </a:prstGeom>
          <a:noFill/>
        </p:spPr>
        <p:txBody>
          <a:bodyPr wrap="square" rtlCol="0">
            <a:spAutoFit/>
          </a:bodyPr>
          <a:lstStyle/>
          <a:p>
            <a:r>
              <a:rPr lang="en-US" sz="1999" b="1" dirty="0">
                <a:latin typeface="Arial" panose="020B0604020202020204" pitchFamily="34" charset="0"/>
              </a:rPr>
              <a:t>A. Subunit Vaccine:</a:t>
            </a:r>
          </a:p>
          <a:p>
            <a:r>
              <a:rPr lang="en-US" sz="1999" dirty="0">
                <a:latin typeface="Arial" panose="020B0604020202020204" pitchFamily="34" charset="0"/>
              </a:rPr>
              <a:t>A protein from the pathogen is used to induce memory cells, e.g. spike protein from the virus.</a:t>
            </a:r>
          </a:p>
        </p:txBody>
      </p:sp>
      <p:sp>
        <p:nvSpPr>
          <p:cNvPr id="4" name="TextBox 3">
            <a:extLst>
              <a:ext uri="{FF2B5EF4-FFF2-40B4-BE49-F238E27FC236}">
                <a16:creationId xmlns:a16="http://schemas.microsoft.com/office/drawing/2014/main" id="{40565B1F-5C54-4B73-C41B-19292443C4FD}"/>
              </a:ext>
            </a:extLst>
          </p:cNvPr>
          <p:cNvSpPr txBox="1"/>
          <p:nvPr/>
        </p:nvSpPr>
        <p:spPr>
          <a:xfrm>
            <a:off x="54902" y="2803363"/>
            <a:ext cx="3148774" cy="1322926"/>
          </a:xfrm>
          <a:prstGeom prst="rect">
            <a:avLst/>
          </a:prstGeom>
          <a:noFill/>
        </p:spPr>
        <p:txBody>
          <a:bodyPr wrap="square" rtlCol="0">
            <a:spAutoFit/>
          </a:bodyPr>
          <a:lstStyle/>
          <a:p>
            <a:r>
              <a:rPr lang="en-US" sz="1999" b="1" dirty="0">
                <a:latin typeface="Arial" panose="020B0604020202020204" pitchFamily="34" charset="0"/>
              </a:rPr>
              <a:t>B. Inactivated Virus</a:t>
            </a:r>
          </a:p>
          <a:p>
            <a:r>
              <a:rPr lang="en-US" sz="1999" dirty="0">
                <a:latin typeface="Arial" panose="020B0604020202020204" pitchFamily="34" charset="0"/>
              </a:rPr>
              <a:t>The virus is </a:t>
            </a:r>
            <a:r>
              <a:rPr lang="en-US" sz="1999" dirty="0" err="1">
                <a:latin typeface="Arial" panose="020B0604020202020204" pitchFamily="34" charset="0"/>
              </a:rPr>
              <a:t>chemicall</a:t>
            </a:r>
            <a:r>
              <a:rPr lang="en-US" sz="1999" dirty="0">
                <a:latin typeface="Arial" panose="020B0604020202020204" pitchFamily="34" charset="0"/>
              </a:rPr>
              <a:t> inactivated before administration.</a:t>
            </a:r>
          </a:p>
        </p:txBody>
      </p:sp>
      <p:sp>
        <p:nvSpPr>
          <p:cNvPr id="5" name="TextBox 4">
            <a:extLst>
              <a:ext uri="{FF2B5EF4-FFF2-40B4-BE49-F238E27FC236}">
                <a16:creationId xmlns:a16="http://schemas.microsoft.com/office/drawing/2014/main" id="{5DFEEF51-8479-24A6-98F7-BAE4A94341CC}"/>
              </a:ext>
            </a:extLst>
          </p:cNvPr>
          <p:cNvSpPr txBox="1"/>
          <p:nvPr/>
        </p:nvSpPr>
        <p:spPr>
          <a:xfrm>
            <a:off x="54902" y="4294677"/>
            <a:ext cx="4212298" cy="1938223"/>
          </a:xfrm>
          <a:prstGeom prst="rect">
            <a:avLst/>
          </a:prstGeom>
          <a:noFill/>
        </p:spPr>
        <p:txBody>
          <a:bodyPr wrap="square" rtlCol="0">
            <a:spAutoFit/>
          </a:bodyPr>
          <a:lstStyle/>
          <a:p>
            <a:r>
              <a:rPr lang="en-US" sz="1999" b="1" dirty="0">
                <a:latin typeface="Arial" panose="020B0604020202020204" pitchFamily="34" charset="0"/>
              </a:rPr>
              <a:t>C. Live Attenuated</a:t>
            </a:r>
          </a:p>
          <a:p>
            <a:r>
              <a:rPr lang="en-US" sz="1999" dirty="0">
                <a:latin typeface="Arial" panose="020B0604020202020204" pitchFamily="34" charset="0"/>
              </a:rPr>
              <a:t>The virus is grown under conditions that select for mutant viruses that:</a:t>
            </a:r>
          </a:p>
          <a:p>
            <a:pPr marL="400021" indent="-400021">
              <a:buAutoNum type="romanLcParenR"/>
            </a:pPr>
            <a:r>
              <a:rPr lang="en-US" sz="1999" dirty="0">
                <a:latin typeface="Arial" panose="020B0604020202020204" pitchFamily="34" charset="0"/>
              </a:rPr>
              <a:t>Induce memory cells in humans</a:t>
            </a:r>
          </a:p>
          <a:p>
            <a:pPr marL="400021" indent="-400021">
              <a:buAutoNum type="romanLcParenR"/>
            </a:pPr>
            <a:r>
              <a:rPr lang="en-US" sz="1999" dirty="0">
                <a:latin typeface="Arial" panose="020B0604020202020204" pitchFamily="34" charset="0"/>
              </a:rPr>
              <a:t>Do not cause disease symptoms</a:t>
            </a:r>
          </a:p>
        </p:txBody>
      </p:sp>
      <p:sp>
        <p:nvSpPr>
          <p:cNvPr id="6" name="TextBox 5">
            <a:extLst>
              <a:ext uri="{FF2B5EF4-FFF2-40B4-BE49-F238E27FC236}">
                <a16:creationId xmlns:a16="http://schemas.microsoft.com/office/drawing/2014/main" id="{210CF6B3-9184-0E06-5DD6-FB93E8639621}"/>
              </a:ext>
            </a:extLst>
          </p:cNvPr>
          <p:cNvSpPr txBox="1"/>
          <p:nvPr/>
        </p:nvSpPr>
        <p:spPr>
          <a:xfrm>
            <a:off x="479383" y="166046"/>
            <a:ext cx="3074881" cy="523220"/>
          </a:xfrm>
          <a:prstGeom prst="rect">
            <a:avLst/>
          </a:prstGeom>
          <a:noFill/>
        </p:spPr>
        <p:txBody>
          <a:bodyPr wrap="none" rtlCol="0">
            <a:spAutoFit/>
          </a:bodyPr>
          <a:lstStyle/>
          <a:p>
            <a:r>
              <a:rPr lang="en-US" sz="2800" dirty="0">
                <a:latin typeface="Arial" panose="020B0604020202020204" pitchFamily="34" charset="0"/>
              </a:rPr>
              <a:t>Types of Vaccines</a:t>
            </a:r>
          </a:p>
        </p:txBody>
      </p:sp>
      <p:sp>
        <p:nvSpPr>
          <p:cNvPr id="10" name="TextBox 9">
            <a:extLst>
              <a:ext uri="{FF2B5EF4-FFF2-40B4-BE49-F238E27FC236}">
                <a16:creationId xmlns:a16="http://schemas.microsoft.com/office/drawing/2014/main" id="{AED65DB2-EDCB-9C7A-AEBD-58A0668EB501}"/>
              </a:ext>
            </a:extLst>
          </p:cNvPr>
          <p:cNvSpPr txBox="1"/>
          <p:nvPr/>
        </p:nvSpPr>
        <p:spPr>
          <a:xfrm>
            <a:off x="4179375" y="958682"/>
            <a:ext cx="352982" cy="371512"/>
          </a:xfrm>
          <a:prstGeom prst="rect">
            <a:avLst/>
          </a:prstGeom>
          <a:noFill/>
        </p:spPr>
        <p:txBody>
          <a:bodyPr wrap="none" rtlCol="0">
            <a:spAutoFit/>
          </a:bodyPr>
          <a:lstStyle/>
          <a:p>
            <a:r>
              <a:rPr lang="en-US" sz="1814" b="1" dirty="0">
                <a:latin typeface="Arial" panose="020B0604020202020204" pitchFamily="34" charset="0"/>
              </a:rPr>
              <a:t>A</a:t>
            </a:r>
          </a:p>
        </p:txBody>
      </p:sp>
      <p:sp>
        <p:nvSpPr>
          <p:cNvPr id="11" name="TextBox 10">
            <a:extLst>
              <a:ext uri="{FF2B5EF4-FFF2-40B4-BE49-F238E27FC236}">
                <a16:creationId xmlns:a16="http://schemas.microsoft.com/office/drawing/2014/main" id="{5C1E9773-93A4-9A83-68FF-69FC9F1A34CA}"/>
              </a:ext>
            </a:extLst>
          </p:cNvPr>
          <p:cNvSpPr txBox="1"/>
          <p:nvPr/>
        </p:nvSpPr>
        <p:spPr>
          <a:xfrm>
            <a:off x="4196707" y="2751038"/>
            <a:ext cx="352982" cy="371512"/>
          </a:xfrm>
          <a:prstGeom prst="rect">
            <a:avLst/>
          </a:prstGeom>
          <a:noFill/>
        </p:spPr>
        <p:txBody>
          <a:bodyPr wrap="none" rtlCol="0">
            <a:spAutoFit/>
          </a:bodyPr>
          <a:lstStyle/>
          <a:p>
            <a:r>
              <a:rPr lang="en-US" sz="1814" b="1" dirty="0">
                <a:latin typeface="Arial" panose="020B0604020202020204" pitchFamily="34" charset="0"/>
              </a:rPr>
              <a:t>B</a:t>
            </a:r>
          </a:p>
        </p:txBody>
      </p:sp>
      <p:sp>
        <p:nvSpPr>
          <p:cNvPr id="12" name="TextBox 11">
            <a:extLst>
              <a:ext uri="{FF2B5EF4-FFF2-40B4-BE49-F238E27FC236}">
                <a16:creationId xmlns:a16="http://schemas.microsoft.com/office/drawing/2014/main" id="{D8C34DB2-D358-A0BC-7A54-9FE53E817DB3}"/>
              </a:ext>
            </a:extLst>
          </p:cNvPr>
          <p:cNvSpPr txBox="1"/>
          <p:nvPr/>
        </p:nvSpPr>
        <p:spPr>
          <a:xfrm>
            <a:off x="4196707" y="4276912"/>
            <a:ext cx="352982" cy="371512"/>
          </a:xfrm>
          <a:prstGeom prst="rect">
            <a:avLst/>
          </a:prstGeom>
          <a:noFill/>
        </p:spPr>
        <p:txBody>
          <a:bodyPr wrap="none" rtlCol="0">
            <a:spAutoFit/>
          </a:bodyPr>
          <a:lstStyle/>
          <a:p>
            <a:r>
              <a:rPr lang="en-US" sz="1814" b="1" dirty="0">
                <a:latin typeface="Arial" panose="020B0604020202020204" pitchFamily="34" charset="0"/>
              </a:rPr>
              <a:t>C</a:t>
            </a:r>
          </a:p>
        </p:txBody>
      </p:sp>
      <p:sp>
        <p:nvSpPr>
          <p:cNvPr id="7" name="Date Placeholder 6">
            <a:extLst>
              <a:ext uri="{FF2B5EF4-FFF2-40B4-BE49-F238E27FC236}">
                <a16:creationId xmlns:a16="http://schemas.microsoft.com/office/drawing/2014/main" id="{6272B129-286B-88F1-1156-178BDC9824E2}"/>
              </a:ext>
            </a:extLst>
          </p:cNvPr>
          <p:cNvSpPr>
            <a:spLocks noGrp="1"/>
          </p:cNvSpPr>
          <p:nvPr>
            <p:ph type="dt" sz="half" idx="10"/>
          </p:nvPr>
        </p:nvSpPr>
        <p:spPr/>
        <p:txBody>
          <a:bodyPr/>
          <a:lstStyle/>
          <a:p>
            <a:fld id="{093A01C1-0C77-4FFC-BB50-AC4C43C35199}" type="datetime1">
              <a:rPr lang="en-US" smtClean="0"/>
              <a:t>9/2/2023</a:t>
            </a:fld>
            <a:endParaRPr lang="en-US"/>
          </a:p>
        </p:txBody>
      </p:sp>
      <p:sp>
        <p:nvSpPr>
          <p:cNvPr id="8" name="Footer Placeholder 7">
            <a:extLst>
              <a:ext uri="{FF2B5EF4-FFF2-40B4-BE49-F238E27FC236}">
                <a16:creationId xmlns:a16="http://schemas.microsoft.com/office/drawing/2014/main" id="{B83FA526-11A3-4B7A-0B1A-BC28F196CB0D}"/>
              </a:ext>
            </a:extLst>
          </p:cNvPr>
          <p:cNvSpPr>
            <a:spLocks noGrp="1"/>
          </p:cNvSpPr>
          <p:nvPr>
            <p:ph type="ftr" sz="quarter" idx="11"/>
          </p:nvPr>
        </p:nvSpPr>
        <p:spPr/>
        <p:txBody>
          <a:bodyPr/>
          <a:lstStyle/>
          <a:p>
            <a:r>
              <a:rPr lang="en-US"/>
              <a:t>D &amp; D - Lecture 4 - Fall 2023</a:t>
            </a:r>
          </a:p>
        </p:txBody>
      </p:sp>
      <p:sp>
        <p:nvSpPr>
          <p:cNvPr id="9" name="Slide Number Placeholder 8">
            <a:extLst>
              <a:ext uri="{FF2B5EF4-FFF2-40B4-BE49-F238E27FC236}">
                <a16:creationId xmlns:a16="http://schemas.microsoft.com/office/drawing/2014/main" id="{BC304E7B-B93B-A3FA-745F-9B4E8E07AA9C}"/>
              </a:ext>
            </a:extLst>
          </p:cNvPr>
          <p:cNvSpPr>
            <a:spLocks noGrp="1"/>
          </p:cNvSpPr>
          <p:nvPr>
            <p:ph type="sldNum" sz="quarter" idx="12"/>
          </p:nvPr>
        </p:nvSpPr>
        <p:spPr/>
        <p:txBody>
          <a:bodyPr/>
          <a:lstStyle/>
          <a:p>
            <a:fld id="{DC3BB032-4020-48F4-953B-341806DC4A2B}" type="slidenum">
              <a:rPr lang="en-US" smtClean="0"/>
              <a:t>24</a:t>
            </a:fld>
            <a:endParaRPr lang="en-US"/>
          </a:p>
        </p:txBody>
      </p:sp>
    </p:spTree>
    <p:extLst>
      <p:ext uri="{BB962C8B-B14F-4D97-AF65-F5344CB8AC3E}">
        <p14:creationId xmlns:p14="http://schemas.microsoft.com/office/powerpoint/2010/main" val="3665387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131915"/>
            <a:ext cx="10744200" cy="448561"/>
          </a:xfrm>
        </p:spPr>
        <p:txBody>
          <a:bodyPr>
            <a:normAutofit fontScale="90000"/>
          </a:bodyPr>
          <a:lstStyle/>
          <a:p>
            <a:r>
              <a:rPr lang="en-US" sz="2800" dirty="0"/>
              <a:t>A. Subunit Vaccine - Producing Covid-19 Spike Protein in Bacteria</a:t>
            </a:r>
          </a:p>
        </p:txBody>
      </p:sp>
      <p:sp>
        <p:nvSpPr>
          <p:cNvPr id="5" name="Content Placeholder 4"/>
          <p:cNvSpPr>
            <a:spLocks noGrp="1"/>
          </p:cNvSpPr>
          <p:nvPr>
            <p:ph idx="4294967295"/>
          </p:nvPr>
        </p:nvSpPr>
        <p:spPr>
          <a:xfrm>
            <a:off x="0" y="1143000"/>
            <a:ext cx="3200400" cy="2667000"/>
          </a:xfrm>
        </p:spPr>
        <p:txBody>
          <a:bodyPr>
            <a:noAutofit/>
          </a:bodyPr>
          <a:lstStyle/>
          <a:p>
            <a:r>
              <a:rPr lang="en-US" sz="1800" i="1" dirty="0"/>
              <a:t>We will incorporate the gene for the spike protein into a plasmid.</a:t>
            </a:r>
          </a:p>
          <a:p>
            <a:r>
              <a:rPr lang="en-US" sz="1800" i="1" dirty="0"/>
              <a:t>Plasmid is a circular DNA molecule that is replicated by the bacteria.</a:t>
            </a:r>
          </a:p>
          <a:p>
            <a:r>
              <a:rPr lang="en-US" sz="1800" i="1" dirty="0"/>
              <a:t>The plasmid will also provide a promotor and mRNA termination sites so that the bacteria will make mRNA and then the mRNA will be translated into the spike protein.</a:t>
            </a:r>
          </a:p>
          <a:p>
            <a:endParaRPr lang="en-US" sz="1800" i="1" dirty="0"/>
          </a:p>
        </p:txBody>
      </p:sp>
      <p:pic>
        <p:nvPicPr>
          <p:cNvPr id="4" name="Picture 3">
            <a:extLst>
              <a:ext uri="{FF2B5EF4-FFF2-40B4-BE49-F238E27FC236}">
                <a16:creationId xmlns:a16="http://schemas.microsoft.com/office/drawing/2014/main" id="{28E583B2-B62D-4880-8431-FD25230EC6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1019" y="1060418"/>
            <a:ext cx="4897745" cy="4737163"/>
          </a:xfrm>
          <a:prstGeom prst="rect">
            <a:avLst/>
          </a:prstGeom>
        </p:spPr>
      </p:pic>
      <p:pic>
        <p:nvPicPr>
          <p:cNvPr id="9" name="Picture 8">
            <a:extLst>
              <a:ext uri="{FF2B5EF4-FFF2-40B4-BE49-F238E27FC236}">
                <a16:creationId xmlns:a16="http://schemas.microsoft.com/office/drawing/2014/main" id="{FD0D2ACA-0431-4392-B10C-B73DE39BBE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942540"/>
            <a:ext cx="7636955" cy="1278566"/>
          </a:xfrm>
          <a:prstGeom prst="rect">
            <a:avLst/>
          </a:prstGeom>
        </p:spPr>
      </p:pic>
      <p:sp>
        <p:nvSpPr>
          <p:cNvPr id="8" name="TextBox 7">
            <a:extLst>
              <a:ext uri="{FF2B5EF4-FFF2-40B4-BE49-F238E27FC236}">
                <a16:creationId xmlns:a16="http://schemas.microsoft.com/office/drawing/2014/main" id="{CAC5E317-1FF4-41F8-843C-04A8B6453883}"/>
              </a:ext>
            </a:extLst>
          </p:cNvPr>
          <p:cNvSpPr txBox="1"/>
          <p:nvPr/>
        </p:nvSpPr>
        <p:spPr>
          <a:xfrm>
            <a:off x="10907685" y="1143001"/>
            <a:ext cx="982961" cy="307777"/>
          </a:xfrm>
          <a:prstGeom prst="rect">
            <a:avLst/>
          </a:prstGeom>
          <a:noFill/>
        </p:spPr>
        <p:txBody>
          <a:bodyPr wrap="none" rtlCol="0">
            <a:spAutoFit/>
          </a:bodyPr>
          <a:lstStyle/>
          <a:p>
            <a:r>
              <a:rPr lang="en-US" sz="1400" b="1" dirty="0">
                <a:solidFill>
                  <a:srgbClr val="C00000"/>
                </a:solidFill>
                <a:latin typeface="Arial" panose="020B0604020202020204" pitchFamily="34" charset="0"/>
              </a:rPr>
              <a:t>Promoter</a:t>
            </a:r>
          </a:p>
        </p:txBody>
      </p:sp>
      <p:sp>
        <p:nvSpPr>
          <p:cNvPr id="10" name="TextBox 9">
            <a:extLst>
              <a:ext uri="{FF2B5EF4-FFF2-40B4-BE49-F238E27FC236}">
                <a16:creationId xmlns:a16="http://schemas.microsoft.com/office/drawing/2014/main" id="{89F0F738-DD91-4F03-8B3C-FF5DCB19866C}"/>
              </a:ext>
            </a:extLst>
          </p:cNvPr>
          <p:cNvSpPr txBox="1"/>
          <p:nvPr/>
        </p:nvSpPr>
        <p:spPr>
          <a:xfrm>
            <a:off x="9674388" y="914968"/>
            <a:ext cx="1107483" cy="307777"/>
          </a:xfrm>
          <a:prstGeom prst="rect">
            <a:avLst/>
          </a:prstGeom>
          <a:noFill/>
        </p:spPr>
        <p:txBody>
          <a:bodyPr wrap="none" rtlCol="0">
            <a:spAutoFit/>
          </a:bodyPr>
          <a:lstStyle/>
          <a:p>
            <a:r>
              <a:rPr lang="en-US" sz="1400" b="1" dirty="0">
                <a:solidFill>
                  <a:srgbClr val="C00000"/>
                </a:solidFill>
                <a:latin typeface="Arial" panose="020B0604020202020204" pitchFamily="34" charset="0"/>
              </a:rPr>
              <a:t>Terminator</a:t>
            </a:r>
          </a:p>
        </p:txBody>
      </p:sp>
      <p:cxnSp>
        <p:nvCxnSpPr>
          <p:cNvPr id="12" name="Straight Arrow Connector 11">
            <a:extLst>
              <a:ext uri="{FF2B5EF4-FFF2-40B4-BE49-F238E27FC236}">
                <a16:creationId xmlns:a16="http://schemas.microsoft.com/office/drawing/2014/main" id="{05E52A85-7EA5-4D86-ABD5-D7F8BC0079B9}"/>
              </a:ext>
            </a:extLst>
          </p:cNvPr>
          <p:cNvCxnSpPr/>
          <p:nvPr/>
        </p:nvCxnSpPr>
        <p:spPr>
          <a:xfrm flipH="1">
            <a:off x="10069485" y="1210762"/>
            <a:ext cx="7620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DA36900-7665-420C-8B20-4EF51A0A4501}"/>
              </a:ext>
            </a:extLst>
          </p:cNvPr>
          <p:cNvCxnSpPr/>
          <p:nvPr/>
        </p:nvCxnSpPr>
        <p:spPr>
          <a:xfrm flipH="1">
            <a:off x="10298085" y="1394914"/>
            <a:ext cx="838200" cy="577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9024954-A79C-474E-BA4D-0C3A8A31B221}"/>
              </a:ext>
            </a:extLst>
          </p:cNvPr>
          <p:cNvPicPr>
            <a:picLocks noChangeAspect="1"/>
          </p:cNvPicPr>
          <p:nvPr/>
        </p:nvPicPr>
        <p:blipFill rotWithShape="1">
          <a:blip r:embed="rId5"/>
          <a:srcRect l="41264" t="13212" b="15571"/>
          <a:stretch/>
        </p:blipFill>
        <p:spPr>
          <a:xfrm>
            <a:off x="3436636" y="1163807"/>
            <a:ext cx="3591043" cy="2449220"/>
          </a:xfrm>
          <a:prstGeom prst="rect">
            <a:avLst/>
          </a:prstGeom>
        </p:spPr>
      </p:pic>
      <p:sp>
        <p:nvSpPr>
          <p:cNvPr id="11" name="Rectangle 10">
            <a:extLst>
              <a:ext uri="{FF2B5EF4-FFF2-40B4-BE49-F238E27FC236}">
                <a16:creationId xmlns:a16="http://schemas.microsoft.com/office/drawing/2014/main" id="{B15306CB-7D08-4373-82A4-BB7FA700303E}"/>
              </a:ext>
            </a:extLst>
          </p:cNvPr>
          <p:cNvSpPr/>
          <p:nvPr/>
        </p:nvSpPr>
        <p:spPr>
          <a:xfrm>
            <a:off x="4081250" y="5848093"/>
            <a:ext cx="6967750" cy="646331"/>
          </a:xfrm>
          <a:prstGeom prst="rect">
            <a:avLst/>
          </a:prstGeom>
        </p:spPr>
        <p:txBody>
          <a:bodyPr wrap="square">
            <a:spAutoFit/>
          </a:bodyPr>
          <a:lstStyle/>
          <a:p>
            <a:r>
              <a:rPr lang="en-US" i="1" dirty="0">
                <a:solidFill>
                  <a:srgbClr val="C00000"/>
                </a:solidFill>
                <a:latin typeface="Arial" panose="020B0604020202020204" pitchFamily="34" charset="0"/>
              </a:rPr>
              <a:t>A synthetic gene the encodes the entire spike protein will be inserted downstream from the promoter using restriction enzymes.</a:t>
            </a:r>
          </a:p>
        </p:txBody>
      </p:sp>
      <p:cxnSp>
        <p:nvCxnSpPr>
          <p:cNvPr id="18" name="Straight Arrow Connector 17">
            <a:extLst>
              <a:ext uri="{FF2B5EF4-FFF2-40B4-BE49-F238E27FC236}">
                <a16:creationId xmlns:a16="http://schemas.microsoft.com/office/drawing/2014/main" id="{4A1AE416-5807-41E2-8995-2D7F7D7F8165}"/>
              </a:ext>
            </a:extLst>
          </p:cNvPr>
          <p:cNvCxnSpPr>
            <a:cxnSpLocks/>
            <a:stCxn id="11" idx="1"/>
          </p:cNvCxnSpPr>
          <p:nvPr/>
        </p:nvCxnSpPr>
        <p:spPr>
          <a:xfrm flipH="1" flipV="1">
            <a:off x="2471530" y="5581823"/>
            <a:ext cx="1609720" cy="5894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5BB6177A-3BA2-4818-82B4-8A850A14B876}"/>
              </a:ext>
            </a:extLst>
          </p:cNvPr>
          <p:cNvSpPr/>
          <p:nvPr/>
        </p:nvSpPr>
        <p:spPr>
          <a:xfrm>
            <a:off x="1157801" y="5525871"/>
            <a:ext cx="3078700" cy="241597"/>
          </a:xfrm>
          <a:prstGeom prst="rect">
            <a:avLst/>
          </a:prstGeom>
          <a:solidFill>
            <a:srgbClr val="FFFF00">
              <a:alpha val="1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E960CC48-0DF0-FD2E-B9E5-B446E6BBF4AF}"/>
              </a:ext>
            </a:extLst>
          </p:cNvPr>
          <p:cNvSpPr>
            <a:spLocks noGrp="1"/>
          </p:cNvSpPr>
          <p:nvPr>
            <p:ph type="dt" sz="half" idx="10"/>
          </p:nvPr>
        </p:nvSpPr>
        <p:spPr/>
        <p:txBody>
          <a:bodyPr/>
          <a:lstStyle/>
          <a:p>
            <a:fld id="{E2217875-F70D-40A5-BF50-40479C9C9BA2}" type="datetime1">
              <a:rPr lang="en-US" smtClean="0"/>
              <a:t>9/2/2023</a:t>
            </a:fld>
            <a:endParaRPr lang="en-US"/>
          </a:p>
        </p:txBody>
      </p:sp>
      <p:sp>
        <p:nvSpPr>
          <p:cNvPr id="6" name="Footer Placeholder 5">
            <a:extLst>
              <a:ext uri="{FF2B5EF4-FFF2-40B4-BE49-F238E27FC236}">
                <a16:creationId xmlns:a16="http://schemas.microsoft.com/office/drawing/2014/main" id="{43D76B0D-3488-7176-0789-BA760D5648D3}"/>
              </a:ext>
            </a:extLst>
          </p:cNvPr>
          <p:cNvSpPr>
            <a:spLocks noGrp="1"/>
          </p:cNvSpPr>
          <p:nvPr>
            <p:ph type="ftr" sz="quarter" idx="11"/>
          </p:nvPr>
        </p:nvSpPr>
        <p:spPr/>
        <p:txBody>
          <a:bodyPr/>
          <a:lstStyle/>
          <a:p>
            <a:r>
              <a:rPr lang="en-US"/>
              <a:t>D &amp; D - Lecture 4 - Fall 2023</a:t>
            </a:r>
          </a:p>
        </p:txBody>
      </p:sp>
      <p:sp>
        <p:nvSpPr>
          <p:cNvPr id="7" name="Slide Number Placeholder 6">
            <a:extLst>
              <a:ext uri="{FF2B5EF4-FFF2-40B4-BE49-F238E27FC236}">
                <a16:creationId xmlns:a16="http://schemas.microsoft.com/office/drawing/2014/main" id="{9B5B76EE-AC25-D531-FE6F-0A50CDBE8A3B}"/>
              </a:ext>
            </a:extLst>
          </p:cNvPr>
          <p:cNvSpPr>
            <a:spLocks noGrp="1"/>
          </p:cNvSpPr>
          <p:nvPr>
            <p:ph type="sldNum" sz="quarter" idx="12"/>
          </p:nvPr>
        </p:nvSpPr>
        <p:spPr/>
        <p:txBody>
          <a:bodyPr/>
          <a:lstStyle/>
          <a:p>
            <a:fld id="{DC3BB032-4020-48F4-953B-341806DC4A2B}" type="slidenum">
              <a:rPr lang="en-US" smtClean="0"/>
              <a:t>25</a:t>
            </a:fld>
            <a:endParaRPr lang="en-US"/>
          </a:p>
        </p:txBody>
      </p:sp>
    </p:spTree>
    <p:extLst>
      <p:ext uri="{BB962C8B-B14F-4D97-AF65-F5344CB8AC3E}">
        <p14:creationId xmlns:p14="http://schemas.microsoft.com/office/powerpoint/2010/main" val="1460721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 y="-246063"/>
            <a:ext cx="11810999" cy="1143001"/>
          </a:xfrm>
        </p:spPr>
        <p:txBody>
          <a:bodyPr>
            <a:normAutofit/>
          </a:bodyPr>
          <a:lstStyle/>
          <a:p>
            <a:r>
              <a:rPr lang="en-US" sz="2800" dirty="0"/>
              <a:t>How to insert a DNA fragment into a Plasmid – Restriction enzymes</a:t>
            </a:r>
          </a:p>
        </p:txBody>
      </p:sp>
      <p:pic>
        <p:nvPicPr>
          <p:cNvPr id="9" name="Content Placeholder 8"/>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b="2923"/>
          <a:stretch/>
        </p:blipFill>
        <p:spPr>
          <a:xfrm>
            <a:off x="0" y="596900"/>
            <a:ext cx="7950200" cy="5664200"/>
          </a:xfrm>
        </p:spPr>
      </p:pic>
      <p:sp>
        <p:nvSpPr>
          <p:cNvPr id="21" name="TextBox 20">
            <a:extLst>
              <a:ext uri="{FF2B5EF4-FFF2-40B4-BE49-F238E27FC236}">
                <a16:creationId xmlns:a16="http://schemas.microsoft.com/office/drawing/2014/main" id="{9D41E1FB-93F4-4148-A1E3-0718CCE9694F}"/>
              </a:ext>
            </a:extLst>
          </p:cNvPr>
          <p:cNvSpPr txBox="1"/>
          <p:nvPr/>
        </p:nvSpPr>
        <p:spPr>
          <a:xfrm>
            <a:off x="8026400" y="751344"/>
            <a:ext cx="3996987" cy="5509200"/>
          </a:xfrm>
          <a:prstGeom prst="rect">
            <a:avLst/>
          </a:prstGeom>
          <a:noFill/>
        </p:spPr>
        <p:txBody>
          <a:bodyPr wrap="square" rtlCol="0">
            <a:spAutoFit/>
          </a:bodyPr>
          <a:lstStyle/>
          <a:p>
            <a:r>
              <a:rPr lang="en-US" sz="1600" dirty="0">
                <a:latin typeface="Arial" panose="020B0604020202020204" pitchFamily="34" charset="0"/>
              </a:rPr>
              <a:t>EcoR1</a:t>
            </a:r>
          </a:p>
          <a:p>
            <a:endParaRPr lang="en-US" sz="1600" dirty="0">
              <a:latin typeface="Arial" panose="020B0604020202020204" pitchFamily="34" charset="0"/>
            </a:endParaRPr>
          </a:p>
          <a:p>
            <a:r>
              <a:rPr lang="en-US" sz="1600" dirty="0">
                <a:latin typeface="Arial" panose="020B0604020202020204" pitchFamily="34" charset="0"/>
              </a:rPr>
              <a:t>GAATTC                    G          AATTC</a:t>
            </a:r>
          </a:p>
          <a:p>
            <a:r>
              <a:rPr lang="en-US" sz="1600" dirty="0">
                <a:latin typeface="Arial" panose="020B0604020202020204" pitchFamily="34" charset="0"/>
              </a:rPr>
              <a:t>CTTAAG                    CTTAA          G</a:t>
            </a:r>
          </a:p>
          <a:p>
            <a:endParaRPr lang="en-US" sz="1600" dirty="0">
              <a:latin typeface="Arial" panose="020B0604020202020204" pitchFamily="34" charset="0"/>
            </a:endParaRPr>
          </a:p>
          <a:p>
            <a:r>
              <a:rPr lang="en-US" sz="1600" dirty="0" err="1">
                <a:latin typeface="Arial" panose="020B0604020202020204" pitchFamily="34" charset="0"/>
                <a:cs typeface="Courier New" panose="02070309020205020404" pitchFamily="49" charset="0"/>
              </a:rPr>
              <a:t>NdeI</a:t>
            </a:r>
            <a:endParaRPr lang="en-US" sz="1600" dirty="0">
              <a:latin typeface="Arial" panose="020B0604020202020204" pitchFamily="34" charset="0"/>
              <a:cs typeface="Courier New" panose="02070309020205020404" pitchFamily="49" charset="0"/>
            </a:endParaRPr>
          </a:p>
          <a:p>
            <a:endParaRPr lang="en-US" sz="1600" dirty="0">
              <a:latin typeface="Arial" panose="020B0604020202020204" pitchFamily="34" charset="0"/>
              <a:cs typeface="Courier New" panose="02070309020205020404" pitchFamily="49" charset="0"/>
            </a:endParaRPr>
          </a:p>
          <a:p>
            <a:r>
              <a:rPr lang="en-US" sz="1600" dirty="0">
                <a:latin typeface="Arial" panose="020B0604020202020204" pitchFamily="34" charset="0"/>
                <a:cs typeface="Courier New" panose="02070309020205020404" pitchFamily="49" charset="0"/>
              </a:rPr>
              <a:t>CATATG                     CA         TATG</a:t>
            </a:r>
          </a:p>
          <a:p>
            <a:r>
              <a:rPr lang="en-US" sz="1600" dirty="0">
                <a:latin typeface="Arial" panose="020B0604020202020204" pitchFamily="34" charset="0"/>
                <a:cs typeface="Courier New" panose="02070309020205020404" pitchFamily="49" charset="0"/>
              </a:rPr>
              <a:t>GTATAC                     GTAT         AC</a:t>
            </a:r>
            <a:endParaRPr lang="en-US" sz="1600" dirty="0">
              <a:latin typeface="Arial" panose="020B0604020202020204" pitchFamily="34" charset="0"/>
            </a:endParaRPr>
          </a:p>
          <a:p>
            <a:endParaRPr lang="en-US" sz="1600" dirty="0">
              <a:latin typeface="Arial" panose="020B0604020202020204" pitchFamily="34" charset="0"/>
            </a:endParaRPr>
          </a:p>
          <a:p>
            <a:r>
              <a:rPr lang="en-US" sz="1600" dirty="0" err="1">
                <a:latin typeface="Arial" panose="020B0604020202020204" pitchFamily="34" charset="0"/>
              </a:rPr>
              <a:t>BamHI</a:t>
            </a:r>
            <a:endParaRPr lang="en-US" sz="1600" dirty="0">
              <a:latin typeface="Arial" panose="020B0604020202020204" pitchFamily="34" charset="0"/>
            </a:endParaRPr>
          </a:p>
          <a:p>
            <a:endParaRPr lang="en-US" sz="1600" dirty="0">
              <a:latin typeface="Arial" panose="020B0604020202020204" pitchFamily="34" charset="0"/>
            </a:endParaRPr>
          </a:p>
          <a:p>
            <a:r>
              <a:rPr lang="en-US" sz="1600" dirty="0">
                <a:latin typeface="Arial" panose="020B0604020202020204" pitchFamily="34" charset="0"/>
              </a:rPr>
              <a:t>GGATCC                     G           GATCC</a:t>
            </a:r>
          </a:p>
          <a:p>
            <a:r>
              <a:rPr lang="en-US" sz="1600" dirty="0">
                <a:latin typeface="Arial" panose="020B0604020202020204" pitchFamily="34" charset="0"/>
              </a:rPr>
              <a:t>CCTAGG                     CCTAG           G</a:t>
            </a:r>
          </a:p>
          <a:p>
            <a:endParaRPr lang="en-US" sz="1600" dirty="0">
              <a:latin typeface="Arial" panose="020B0604020202020204" pitchFamily="34" charset="0"/>
            </a:endParaRPr>
          </a:p>
          <a:p>
            <a:r>
              <a:rPr lang="en-US" sz="1600" dirty="0">
                <a:latin typeface="Arial" panose="020B0604020202020204" pitchFamily="34" charset="0"/>
              </a:rPr>
              <a:t>Cuts both strands, generating single-stranded DNA (sticky ends).</a:t>
            </a:r>
          </a:p>
          <a:p>
            <a:endParaRPr lang="en-US" sz="1600" dirty="0">
              <a:latin typeface="Arial" panose="020B0604020202020204" pitchFamily="34" charset="0"/>
            </a:endParaRPr>
          </a:p>
          <a:p>
            <a:r>
              <a:rPr lang="en-US" sz="1600" dirty="0">
                <a:latin typeface="Arial" panose="020B0604020202020204" pitchFamily="34" charset="0"/>
              </a:rPr>
              <a:t>Complementary sticky ends can bind to each other.</a:t>
            </a:r>
          </a:p>
          <a:p>
            <a:endParaRPr lang="en-US" sz="1600" dirty="0">
              <a:latin typeface="Arial" panose="020B0604020202020204" pitchFamily="34" charset="0"/>
            </a:endParaRPr>
          </a:p>
          <a:p>
            <a:r>
              <a:rPr lang="en-US" sz="1600" dirty="0">
                <a:latin typeface="Arial" panose="020B0604020202020204" pitchFamily="34" charset="0"/>
              </a:rPr>
              <a:t>DNA can be joined by DNA ligase.</a:t>
            </a:r>
          </a:p>
        </p:txBody>
      </p:sp>
      <p:cxnSp>
        <p:nvCxnSpPr>
          <p:cNvPr id="5" name="Straight Arrow Connector 4">
            <a:extLst>
              <a:ext uri="{FF2B5EF4-FFF2-40B4-BE49-F238E27FC236}">
                <a16:creationId xmlns:a16="http://schemas.microsoft.com/office/drawing/2014/main" id="{05C20FF7-9AD5-4794-9E24-9FD0BD4AB730}"/>
              </a:ext>
            </a:extLst>
          </p:cNvPr>
          <p:cNvCxnSpPr/>
          <p:nvPr/>
        </p:nvCxnSpPr>
        <p:spPr>
          <a:xfrm>
            <a:off x="8382000" y="2425430"/>
            <a:ext cx="0" cy="1361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070C9D3E-02E4-4D92-8695-1019E4A1FACE}"/>
              </a:ext>
            </a:extLst>
          </p:cNvPr>
          <p:cNvCxnSpPr/>
          <p:nvPr/>
        </p:nvCxnSpPr>
        <p:spPr>
          <a:xfrm>
            <a:off x="8305800" y="3657600"/>
            <a:ext cx="0" cy="1361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24A7CE11-1F1E-4D4E-B94A-538DD6280502}"/>
              </a:ext>
            </a:extLst>
          </p:cNvPr>
          <p:cNvCxnSpPr/>
          <p:nvPr/>
        </p:nvCxnSpPr>
        <p:spPr>
          <a:xfrm>
            <a:off x="8281481" y="1238658"/>
            <a:ext cx="0" cy="1361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C580A5A3-C79C-425A-90FE-41D51225EE49}"/>
              </a:ext>
            </a:extLst>
          </p:cNvPr>
          <p:cNvCxnSpPr>
            <a:cxnSpLocks/>
          </p:cNvCxnSpPr>
          <p:nvPr/>
        </p:nvCxnSpPr>
        <p:spPr>
          <a:xfrm flipV="1">
            <a:off x="8763000" y="1695856"/>
            <a:ext cx="0" cy="1199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BD06CD1-8D6B-452C-895A-BBA27D4BD21A}"/>
              </a:ext>
            </a:extLst>
          </p:cNvPr>
          <p:cNvCxnSpPr>
            <a:cxnSpLocks/>
          </p:cNvCxnSpPr>
          <p:nvPr/>
        </p:nvCxnSpPr>
        <p:spPr>
          <a:xfrm flipV="1">
            <a:off x="8686800" y="2905327"/>
            <a:ext cx="0" cy="1199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C925C7D1-48B7-4C72-B0F1-4B4407574BCC}"/>
              </a:ext>
            </a:extLst>
          </p:cNvPr>
          <p:cNvCxnSpPr>
            <a:cxnSpLocks/>
          </p:cNvCxnSpPr>
          <p:nvPr/>
        </p:nvCxnSpPr>
        <p:spPr>
          <a:xfrm flipV="1">
            <a:off x="8839200" y="4166682"/>
            <a:ext cx="0" cy="1199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Arrow: Right 13">
            <a:extLst>
              <a:ext uri="{FF2B5EF4-FFF2-40B4-BE49-F238E27FC236}">
                <a16:creationId xmlns:a16="http://schemas.microsoft.com/office/drawing/2014/main" id="{F970748E-2E7C-4A11-888A-BFCD581C48DC}"/>
              </a:ext>
            </a:extLst>
          </p:cNvPr>
          <p:cNvSpPr/>
          <p:nvPr/>
        </p:nvSpPr>
        <p:spPr>
          <a:xfrm>
            <a:off x="9319098" y="1433209"/>
            <a:ext cx="492868" cy="1297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8" name="Arrow: Right 17">
            <a:extLst>
              <a:ext uri="{FF2B5EF4-FFF2-40B4-BE49-F238E27FC236}">
                <a16:creationId xmlns:a16="http://schemas.microsoft.com/office/drawing/2014/main" id="{ECA936E7-FB7A-423A-9EE4-496DF8A2F374}"/>
              </a:ext>
            </a:extLst>
          </p:cNvPr>
          <p:cNvSpPr/>
          <p:nvPr/>
        </p:nvSpPr>
        <p:spPr>
          <a:xfrm>
            <a:off x="9319098" y="2649166"/>
            <a:ext cx="492868" cy="1297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9" name="Arrow: Right 18">
            <a:extLst>
              <a:ext uri="{FF2B5EF4-FFF2-40B4-BE49-F238E27FC236}">
                <a16:creationId xmlns:a16="http://schemas.microsoft.com/office/drawing/2014/main" id="{C3427E69-DD62-4A18-9BC2-2D0145F6C1F7}"/>
              </a:ext>
            </a:extLst>
          </p:cNvPr>
          <p:cNvSpPr/>
          <p:nvPr/>
        </p:nvSpPr>
        <p:spPr>
          <a:xfrm>
            <a:off x="9319098" y="3873381"/>
            <a:ext cx="492868" cy="12970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4CB702B1-63AE-380F-DEBE-9C32FFE56CE7}"/>
              </a:ext>
            </a:extLst>
          </p:cNvPr>
          <p:cNvSpPr>
            <a:spLocks noGrp="1"/>
          </p:cNvSpPr>
          <p:nvPr>
            <p:ph type="dt" sz="half" idx="10"/>
          </p:nvPr>
        </p:nvSpPr>
        <p:spPr/>
        <p:txBody>
          <a:bodyPr/>
          <a:lstStyle/>
          <a:p>
            <a:fld id="{4BAB341E-6F19-463C-8D7F-3DF6EBEB9395}" type="datetime1">
              <a:rPr lang="en-US" smtClean="0"/>
              <a:t>9/2/2023</a:t>
            </a:fld>
            <a:endParaRPr lang="en-US"/>
          </a:p>
        </p:txBody>
      </p:sp>
      <p:sp>
        <p:nvSpPr>
          <p:cNvPr id="4" name="Footer Placeholder 3">
            <a:extLst>
              <a:ext uri="{FF2B5EF4-FFF2-40B4-BE49-F238E27FC236}">
                <a16:creationId xmlns:a16="http://schemas.microsoft.com/office/drawing/2014/main" id="{A08EE556-AD94-0C6C-5A52-0D08EEF7A567}"/>
              </a:ext>
            </a:extLst>
          </p:cNvPr>
          <p:cNvSpPr>
            <a:spLocks noGrp="1"/>
          </p:cNvSpPr>
          <p:nvPr>
            <p:ph type="ftr" sz="quarter" idx="11"/>
          </p:nvPr>
        </p:nvSpPr>
        <p:spPr/>
        <p:txBody>
          <a:bodyPr/>
          <a:lstStyle/>
          <a:p>
            <a:r>
              <a:rPr lang="en-US"/>
              <a:t>D &amp; D - Lecture 4 - Fall 2023</a:t>
            </a:r>
          </a:p>
        </p:txBody>
      </p:sp>
      <p:sp>
        <p:nvSpPr>
          <p:cNvPr id="6" name="Slide Number Placeholder 5">
            <a:extLst>
              <a:ext uri="{FF2B5EF4-FFF2-40B4-BE49-F238E27FC236}">
                <a16:creationId xmlns:a16="http://schemas.microsoft.com/office/drawing/2014/main" id="{A8DB03B7-7A9B-9F1D-12B0-282420256B49}"/>
              </a:ext>
            </a:extLst>
          </p:cNvPr>
          <p:cNvSpPr>
            <a:spLocks noGrp="1"/>
          </p:cNvSpPr>
          <p:nvPr>
            <p:ph type="sldNum" sz="quarter" idx="12"/>
          </p:nvPr>
        </p:nvSpPr>
        <p:spPr/>
        <p:txBody>
          <a:bodyPr/>
          <a:lstStyle/>
          <a:p>
            <a:fld id="{DC3BB032-4020-48F4-953B-341806DC4A2B}" type="slidenum">
              <a:rPr lang="en-US" smtClean="0"/>
              <a:t>26</a:t>
            </a:fld>
            <a:endParaRPr lang="en-US"/>
          </a:p>
        </p:txBody>
      </p:sp>
    </p:spTree>
    <p:extLst>
      <p:ext uri="{BB962C8B-B14F-4D97-AF65-F5344CB8AC3E}">
        <p14:creationId xmlns:p14="http://schemas.microsoft.com/office/powerpoint/2010/main" val="236877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4294967295"/>
          </p:nvPr>
        </p:nvSpPr>
        <p:spPr>
          <a:xfrm>
            <a:off x="0" y="5076825"/>
            <a:ext cx="5287784" cy="935038"/>
          </a:xfrm>
        </p:spPr>
        <p:txBody>
          <a:bodyPr>
            <a:noAutofit/>
          </a:bodyPr>
          <a:lstStyle/>
          <a:p>
            <a:pPr>
              <a:spcBef>
                <a:spcPts val="0"/>
              </a:spcBef>
            </a:pPr>
            <a:r>
              <a:rPr lang="en-US" sz="1600" dirty="0"/>
              <a:t>Cut plasmid and synthetic gene with both </a:t>
            </a:r>
            <a:r>
              <a:rPr lang="en-US" sz="1600" dirty="0" err="1"/>
              <a:t>NdeI</a:t>
            </a:r>
            <a:r>
              <a:rPr lang="en-US" sz="1600" dirty="0"/>
              <a:t> and </a:t>
            </a:r>
            <a:r>
              <a:rPr lang="en-US" sz="1600" dirty="0" err="1"/>
              <a:t>BamHI</a:t>
            </a:r>
            <a:r>
              <a:rPr lang="en-US" sz="1600" dirty="0"/>
              <a:t> enzymes to make sticky ends.</a:t>
            </a:r>
          </a:p>
          <a:p>
            <a:pPr>
              <a:spcBef>
                <a:spcPts val="0"/>
              </a:spcBef>
            </a:pPr>
            <a:r>
              <a:rPr lang="en-US" sz="1600" dirty="0"/>
              <a:t>Cool to allow sticky ends to anneal TA from </a:t>
            </a:r>
            <a:r>
              <a:rPr lang="en-US" sz="1600" dirty="0" err="1"/>
              <a:t>NdeI</a:t>
            </a:r>
            <a:r>
              <a:rPr lang="en-US" sz="1600" dirty="0"/>
              <a:t> will anneal, GATC from BamH1 will anneal. </a:t>
            </a:r>
          </a:p>
          <a:p>
            <a:pPr>
              <a:spcBef>
                <a:spcPts val="0"/>
              </a:spcBef>
            </a:pPr>
            <a:r>
              <a:rPr lang="en-US" sz="1600" dirty="0"/>
              <a:t>DNA ligase to join fragments.</a:t>
            </a:r>
          </a:p>
        </p:txBody>
      </p:sp>
      <p:pic>
        <p:nvPicPr>
          <p:cNvPr id="9" name="Content Placeholder 8"/>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b="2923"/>
          <a:stretch/>
        </p:blipFill>
        <p:spPr>
          <a:xfrm>
            <a:off x="0" y="588963"/>
            <a:ext cx="4635500" cy="3302000"/>
          </a:xfrm>
        </p:spPr>
      </p:pic>
      <p:sp>
        <p:nvSpPr>
          <p:cNvPr id="23" name="Title 1">
            <a:extLst>
              <a:ext uri="{FF2B5EF4-FFF2-40B4-BE49-F238E27FC236}">
                <a16:creationId xmlns:a16="http://schemas.microsoft.com/office/drawing/2014/main" id="{EB7E32EF-24E2-40A8-A383-86EB27BFB835}"/>
              </a:ext>
            </a:extLst>
          </p:cNvPr>
          <p:cNvSpPr>
            <a:spLocks noGrp="1"/>
          </p:cNvSpPr>
          <p:nvPr>
            <p:ph type="title" idx="4294967295"/>
          </p:nvPr>
        </p:nvSpPr>
        <p:spPr>
          <a:xfrm>
            <a:off x="2418788" y="78168"/>
            <a:ext cx="8229600" cy="352425"/>
          </a:xfrm>
        </p:spPr>
        <p:txBody>
          <a:bodyPr>
            <a:noAutofit/>
          </a:bodyPr>
          <a:lstStyle/>
          <a:p>
            <a:r>
              <a:rPr lang="en-US" sz="2800" dirty="0"/>
              <a:t>How to insert a DNA fragment into a Plasmid</a:t>
            </a:r>
          </a:p>
        </p:txBody>
      </p:sp>
      <p:sp>
        <p:nvSpPr>
          <p:cNvPr id="13" name="TextBox 12">
            <a:extLst>
              <a:ext uri="{FF2B5EF4-FFF2-40B4-BE49-F238E27FC236}">
                <a16:creationId xmlns:a16="http://schemas.microsoft.com/office/drawing/2014/main" id="{5D426277-1D2E-4754-A272-671F9B656061}"/>
              </a:ext>
            </a:extLst>
          </p:cNvPr>
          <p:cNvSpPr txBox="1"/>
          <p:nvPr/>
        </p:nvSpPr>
        <p:spPr>
          <a:xfrm>
            <a:off x="6096000" y="1290036"/>
            <a:ext cx="3657600" cy="523220"/>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CAT</a:t>
            </a:r>
            <a:r>
              <a:rPr lang="en-US" sz="1400" b="1" dirty="0">
                <a:highlight>
                  <a:srgbClr val="00FF00"/>
                </a:highlight>
                <a:latin typeface="Courier New" panose="02070309020205020404" pitchFamily="49" charset="0"/>
                <a:cs typeface="Courier New" panose="02070309020205020404" pitchFamily="49" charset="0"/>
              </a:rPr>
              <a:t>ATG</a:t>
            </a:r>
            <a:r>
              <a:rPr lang="en-US" sz="1400" dirty="0">
                <a:latin typeface="Courier New" panose="02070309020205020404" pitchFamily="49" charset="0"/>
                <a:cs typeface="Courier New" panose="02070309020205020404" pitchFamily="49" charset="0"/>
              </a:rPr>
              <a:t>GCTACAG...TGGCTTC</a:t>
            </a:r>
            <a:r>
              <a:rPr lang="en-US" sz="1400" dirty="0">
                <a:solidFill>
                  <a:srgbClr val="FF0000"/>
                </a:solidFill>
                <a:latin typeface="Courier New" panose="02070309020205020404" pitchFamily="49" charset="0"/>
                <a:cs typeface="Courier New" panose="02070309020205020404" pitchFamily="49" charset="0"/>
              </a:rPr>
              <a:t>TAG</a:t>
            </a:r>
            <a:r>
              <a:rPr lang="en-US" sz="1400" b="1" dirty="0">
                <a:latin typeface="Courier New" panose="02070309020205020404" pitchFamily="49" charset="0"/>
                <a:cs typeface="Courier New" panose="02070309020205020404" pitchFamily="49" charset="0"/>
              </a:rPr>
              <a:t>GGATCC</a:t>
            </a:r>
          </a:p>
          <a:p>
            <a:r>
              <a:rPr lang="en-US" sz="1400" b="1" dirty="0">
                <a:latin typeface="Courier New" panose="02070309020205020404" pitchFamily="49" charset="0"/>
                <a:cs typeface="Courier New" panose="02070309020205020404" pitchFamily="49" charset="0"/>
              </a:rPr>
              <a:t>GTATAC</a:t>
            </a:r>
            <a:r>
              <a:rPr lang="en-US" sz="1400" dirty="0">
                <a:latin typeface="Courier New" panose="02070309020205020404" pitchFamily="49" charset="0"/>
                <a:cs typeface="Courier New" panose="02070309020205020404" pitchFamily="49" charset="0"/>
              </a:rPr>
              <a:t>CGATGTC...ACCGAAGATC</a:t>
            </a:r>
            <a:r>
              <a:rPr lang="en-US" sz="1400" b="1" dirty="0">
                <a:latin typeface="Courier New" panose="02070309020205020404" pitchFamily="49" charset="0"/>
                <a:cs typeface="Courier New" panose="02070309020205020404" pitchFamily="49" charset="0"/>
              </a:rPr>
              <a:t>CCTAGG</a:t>
            </a:r>
          </a:p>
        </p:txBody>
      </p:sp>
      <p:pic>
        <p:nvPicPr>
          <p:cNvPr id="14" name="Picture 13">
            <a:extLst>
              <a:ext uri="{FF2B5EF4-FFF2-40B4-BE49-F238E27FC236}">
                <a16:creationId xmlns:a16="http://schemas.microsoft.com/office/drawing/2014/main" id="{8E099159-C2F0-4D83-993B-E0DA0832BC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2699"/>
          <a:stretch/>
        </p:blipFill>
        <p:spPr>
          <a:xfrm>
            <a:off x="141623" y="3891303"/>
            <a:ext cx="4077969" cy="1146968"/>
          </a:xfrm>
          <a:prstGeom prst="rect">
            <a:avLst/>
          </a:prstGeom>
        </p:spPr>
      </p:pic>
      <p:sp>
        <p:nvSpPr>
          <p:cNvPr id="21" name="TextBox 20">
            <a:extLst>
              <a:ext uri="{FF2B5EF4-FFF2-40B4-BE49-F238E27FC236}">
                <a16:creationId xmlns:a16="http://schemas.microsoft.com/office/drawing/2014/main" id="{C0318D38-AFA1-45B5-B857-A15BDCA67C2C}"/>
              </a:ext>
            </a:extLst>
          </p:cNvPr>
          <p:cNvSpPr txBox="1"/>
          <p:nvPr/>
        </p:nvSpPr>
        <p:spPr>
          <a:xfrm>
            <a:off x="6469326" y="586320"/>
            <a:ext cx="3082895" cy="369332"/>
          </a:xfrm>
          <a:prstGeom prst="rect">
            <a:avLst/>
          </a:prstGeom>
          <a:noFill/>
        </p:spPr>
        <p:txBody>
          <a:bodyPr wrap="none" rtlCol="0">
            <a:spAutoFit/>
          </a:bodyPr>
          <a:lstStyle/>
          <a:p>
            <a:r>
              <a:rPr lang="en-US" dirty="0">
                <a:solidFill>
                  <a:srgbClr val="C00000"/>
                </a:solidFill>
                <a:latin typeface="Arial" panose="020B0604020202020204" pitchFamily="34" charset="0"/>
              </a:rPr>
              <a:t>Synthetic spike protein gene</a:t>
            </a:r>
          </a:p>
        </p:txBody>
      </p:sp>
      <p:sp>
        <p:nvSpPr>
          <p:cNvPr id="15" name="TextBox 14">
            <a:extLst>
              <a:ext uri="{FF2B5EF4-FFF2-40B4-BE49-F238E27FC236}">
                <a16:creationId xmlns:a16="http://schemas.microsoft.com/office/drawing/2014/main" id="{3CA02EA2-B712-43E9-954A-D601167C63A2}"/>
              </a:ext>
            </a:extLst>
          </p:cNvPr>
          <p:cNvSpPr txBox="1"/>
          <p:nvPr/>
        </p:nvSpPr>
        <p:spPr>
          <a:xfrm>
            <a:off x="5562600" y="2157535"/>
            <a:ext cx="5812818" cy="523220"/>
          </a:xfrm>
          <a:prstGeom prst="rect">
            <a:avLst/>
          </a:prstGeom>
          <a:noFill/>
        </p:spPr>
        <p:txBody>
          <a:bodyPr wrap="square" rtlCol="0">
            <a:spAutoFit/>
          </a:bodyPr>
          <a:lstStyle/>
          <a:p>
            <a:r>
              <a:rPr lang="en-US" sz="1400" b="1" dirty="0">
                <a:latin typeface="Courier New" panose="02070309020205020404" pitchFamily="49" charset="0"/>
                <a:cs typeface="Courier New" panose="02070309020205020404" pitchFamily="49" charset="0"/>
              </a:rPr>
              <a:t>CA    </a:t>
            </a:r>
            <a:r>
              <a:rPr lang="en-US" sz="1400" b="1" u="sng" dirty="0">
                <a:highlight>
                  <a:srgbClr val="FFFF00"/>
                </a:highlight>
                <a:latin typeface="Courier New" panose="02070309020205020404" pitchFamily="49" charset="0"/>
                <a:cs typeface="Courier New" panose="02070309020205020404" pitchFamily="49" charset="0"/>
              </a:rPr>
              <a:t>T</a:t>
            </a:r>
            <a:r>
              <a:rPr lang="en-US" sz="1400" b="1" u="sng" dirty="0">
                <a:highlight>
                  <a:srgbClr val="00FF00"/>
                </a:highlight>
                <a:latin typeface="Courier New" panose="02070309020205020404" pitchFamily="49" charset="0"/>
                <a:cs typeface="Courier New" panose="02070309020205020404" pitchFamily="49" charset="0"/>
              </a:rPr>
              <a:t>ATG</a:t>
            </a:r>
            <a:r>
              <a:rPr lang="en-US" sz="1400" u="sng" dirty="0">
                <a:highlight>
                  <a:srgbClr val="FFFF00"/>
                </a:highlight>
                <a:latin typeface="Courier New" panose="02070309020205020404" pitchFamily="49" charset="0"/>
                <a:cs typeface="Courier New" panose="02070309020205020404" pitchFamily="49" charset="0"/>
              </a:rPr>
              <a:t>GCTACAG...TGGCTTC</a:t>
            </a:r>
            <a:r>
              <a:rPr lang="en-US" sz="1400" u="sng" dirty="0">
                <a:solidFill>
                  <a:srgbClr val="FF0000"/>
                </a:solidFill>
                <a:highlight>
                  <a:srgbClr val="FFFF00"/>
                </a:highlight>
                <a:latin typeface="Courier New" panose="02070309020205020404" pitchFamily="49" charset="0"/>
                <a:cs typeface="Courier New" panose="02070309020205020404" pitchFamily="49" charset="0"/>
              </a:rPr>
              <a:t>TAG</a:t>
            </a:r>
            <a:r>
              <a:rPr lang="en-US" sz="1400" b="1" u="sng" dirty="0">
                <a:highlight>
                  <a:srgbClr val="FFFF00"/>
                </a:highlight>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    GATCC</a:t>
            </a:r>
          </a:p>
          <a:p>
            <a:r>
              <a:rPr lang="en-US" sz="1400" b="1" dirty="0">
                <a:latin typeface="Courier New" panose="02070309020205020404" pitchFamily="49" charset="0"/>
                <a:cs typeface="Courier New" panose="02070309020205020404" pitchFamily="49" charset="0"/>
              </a:rPr>
              <a:t>GTAT    </a:t>
            </a:r>
            <a:r>
              <a:rPr lang="en-US" sz="1400" b="1" u="sng" dirty="0">
                <a:highlight>
                  <a:srgbClr val="FFFF00"/>
                </a:highlight>
                <a:latin typeface="Courier New" panose="02070309020205020404" pitchFamily="49" charset="0"/>
                <a:cs typeface="Courier New" panose="02070309020205020404" pitchFamily="49" charset="0"/>
              </a:rPr>
              <a:t>AC</a:t>
            </a:r>
            <a:r>
              <a:rPr lang="en-US" sz="1400" u="sng" dirty="0">
                <a:highlight>
                  <a:srgbClr val="FFFF00"/>
                </a:highlight>
                <a:latin typeface="Courier New" panose="02070309020205020404" pitchFamily="49" charset="0"/>
                <a:cs typeface="Courier New" panose="02070309020205020404" pitchFamily="49" charset="0"/>
              </a:rPr>
              <a:t>CGATGTC...ACCGAAGATC</a:t>
            </a:r>
            <a:r>
              <a:rPr lang="en-US" sz="1400" b="1" u="sng" dirty="0">
                <a:highlight>
                  <a:srgbClr val="FFFF00"/>
                </a:highlight>
                <a:latin typeface="Courier New" panose="02070309020205020404" pitchFamily="49" charset="0"/>
                <a:cs typeface="Courier New" panose="02070309020205020404" pitchFamily="49" charset="0"/>
              </a:rPr>
              <a:t>CCTAG</a:t>
            </a:r>
            <a:r>
              <a:rPr lang="en-US" sz="1400" b="1" dirty="0">
                <a:latin typeface="Courier New" panose="02070309020205020404" pitchFamily="49" charset="0"/>
                <a:cs typeface="Courier New" panose="02070309020205020404" pitchFamily="49" charset="0"/>
              </a:rPr>
              <a:t>    G</a:t>
            </a:r>
          </a:p>
        </p:txBody>
      </p:sp>
      <p:sp>
        <p:nvSpPr>
          <p:cNvPr id="2" name="TextBox 1">
            <a:extLst>
              <a:ext uri="{FF2B5EF4-FFF2-40B4-BE49-F238E27FC236}">
                <a16:creationId xmlns:a16="http://schemas.microsoft.com/office/drawing/2014/main" id="{9E8737FA-17CD-4300-9788-D365D9AF6A2A}"/>
              </a:ext>
            </a:extLst>
          </p:cNvPr>
          <p:cNvSpPr txBox="1"/>
          <p:nvPr/>
        </p:nvSpPr>
        <p:spPr>
          <a:xfrm>
            <a:off x="10084329" y="2157535"/>
            <a:ext cx="1824490" cy="523220"/>
          </a:xfrm>
          <a:prstGeom prst="rect">
            <a:avLst/>
          </a:prstGeom>
          <a:noFill/>
        </p:spPr>
        <p:txBody>
          <a:bodyPr wrap="square" rtlCol="0">
            <a:spAutoFit/>
          </a:bodyPr>
          <a:lstStyle/>
          <a:p>
            <a:r>
              <a:rPr lang="en-US" sz="1400" dirty="0">
                <a:latin typeface="Arial" panose="020B0604020202020204" pitchFamily="34" charset="0"/>
              </a:rPr>
              <a:t>After digestion with </a:t>
            </a:r>
            <a:r>
              <a:rPr lang="en-US" sz="1400" dirty="0" err="1">
                <a:latin typeface="Arial" panose="020B0604020202020204" pitchFamily="34" charset="0"/>
              </a:rPr>
              <a:t>NdeI</a:t>
            </a:r>
            <a:r>
              <a:rPr lang="en-US" sz="1400" dirty="0">
                <a:latin typeface="Arial" panose="020B0604020202020204" pitchFamily="34" charset="0"/>
              </a:rPr>
              <a:t> and </a:t>
            </a:r>
            <a:r>
              <a:rPr lang="en-US" sz="1400" dirty="0" err="1">
                <a:latin typeface="Arial" panose="020B0604020202020204" pitchFamily="34" charset="0"/>
              </a:rPr>
              <a:t>BamHI</a:t>
            </a:r>
            <a:endParaRPr lang="en-US" sz="1400" dirty="0">
              <a:latin typeface="Arial" panose="020B0604020202020204" pitchFamily="34" charset="0"/>
            </a:endParaRPr>
          </a:p>
        </p:txBody>
      </p:sp>
      <p:sp>
        <p:nvSpPr>
          <p:cNvPr id="19" name="TextBox 18">
            <a:extLst>
              <a:ext uri="{FF2B5EF4-FFF2-40B4-BE49-F238E27FC236}">
                <a16:creationId xmlns:a16="http://schemas.microsoft.com/office/drawing/2014/main" id="{37AAFF80-5ED3-4BDC-9CD8-C9084CC33613}"/>
              </a:ext>
            </a:extLst>
          </p:cNvPr>
          <p:cNvSpPr txBox="1"/>
          <p:nvPr/>
        </p:nvSpPr>
        <p:spPr>
          <a:xfrm>
            <a:off x="7383523" y="4016718"/>
            <a:ext cx="4632813" cy="523220"/>
          </a:xfrm>
          <a:prstGeom prst="rect">
            <a:avLst/>
          </a:prstGeom>
          <a:noFill/>
        </p:spPr>
        <p:txBody>
          <a:bodyPr wrap="square" rtlCol="0">
            <a:spAutoFit/>
          </a:bodyPr>
          <a:lstStyle/>
          <a:p>
            <a:r>
              <a:rPr lang="en-US" sz="1400" b="1" dirty="0">
                <a:solidFill>
                  <a:srgbClr val="C00000"/>
                </a:solidFill>
                <a:latin typeface="Courier New" panose="02070309020205020404" pitchFamily="49" charset="0"/>
                <a:cs typeface="Courier New" panose="02070309020205020404" pitchFamily="49" charset="0"/>
              </a:rPr>
              <a:t>---CA                       GATCC</a:t>
            </a:r>
            <a:r>
              <a:rPr lang="en-US" sz="1400" dirty="0">
                <a:solidFill>
                  <a:srgbClr val="C00000"/>
                </a:solidFill>
                <a:latin typeface="Courier New" panose="02070309020205020404" pitchFamily="49" charset="0"/>
                <a:cs typeface="Courier New" panose="02070309020205020404" pitchFamily="49" charset="0"/>
              </a:rPr>
              <a:t>-</a:t>
            </a:r>
            <a:r>
              <a:rPr lang="en-US" sz="1400" b="1" dirty="0">
                <a:solidFill>
                  <a:srgbClr val="C00000"/>
                </a:solidFill>
                <a:latin typeface="Courier New" panose="02070309020205020404" pitchFamily="49" charset="0"/>
                <a:cs typeface="Courier New" panose="02070309020205020404" pitchFamily="49" charset="0"/>
              </a:rPr>
              <a:t>--</a:t>
            </a:r>
          </a:p>
          <a:p>
            <a:r>
              <a:rPr lang="en-US" sz="1400" b="1" dirty="0">
                <a:solidFill>
                  <a:srgbClr val="C00000"/>
                </a:solidFill>
                <a:latin typeface="Courier New" panose="02070309020205020404" pitchFamily="49" charset="0"/>
                <a:cs typeface="Courier New" panose="02070309020205020404" pitchFamily="49" charset="0"/>
              </a:rPr>
              <a:t>---GTAT                         G---</a:t>
            </a:r>
          </a:p>
        </p:txBody>
      </p:sp>
      <p:sp>
        <p:nvSpPr>
          <p:cNvPr id="20" name="TextBox 19">
            <a:extLst>
              <a:ext uri="{FF2B5EF4-FFF2-40B4-BE49-F238E27FC236}">
                <a16:creationId xmlns:a16="http://schemas.microsoft.com/office/drawing/2014/main" id="{8E2ACFC0-DB29-49EA-B283-5EEBD6934230}"/>
              </a:ext>
            </a:extLst>
          </p:cNvPr>
          <p:cNvSpPr txBox="1"/>
          <p:nvPr/>
        </p:nvSpPr>
        <p:spPr>
          <a:xfrm>
            <a:off x="6110912" y="2897696"/>
            <a:ext cx="5812818" cy="523220"/>
          </a:xfrm>
          <a:prstGeom prst="rect">
            <a:avLst/>
          </a:prstGeom>
          <a:noFill/>
        </p:spPr>
        <p:txBody>
          <a:bodyPr wrap="square" rtlCol="0">
            <a:spAutoFit/>
          </a:bodyPr>
          <a:lstStyle/>
          <a:p>
            <a:r>
              <a:rPr lang="en-US" sz="1400" b="1" dirty="0">
                <a:solidFill>
                  <a:srgbClr val="C00000"/>
                </a:solidFill>
                <a:latin typeface="Courier New" panose="02070309020205020404" pitchFamily="49" charset="0"/>
                <a:cs typeface="Courier New" panose="02070309020205020404" pitchFamily="49" charset="0"/>
              </a:rPr>
              <a:t>---CA</a:t>
            </a:r>
            <a:r>
              <a:rPr lang="en-US" sz="1400" b="1" u="sng" dirty="0">
                <a:highlight>
                  <a:srgbClr val="FFFF00"/>
                </a:highlight>
                <a:latin typeface="Courier New" panose="02070309020205020404" pitchFamily="49" charset="0"/>
                <a:cs typeface="Courier New" panose="02070309020205020404" pitchFamily="49" charset="0"/>
              </a:rPr>
              <a:t>TATG</a:t>
            </a:r>
            <a:r>
              <a:rPr lang="en-US" sz="1400" u="sng" dirty="0">
                <a:highlight>
                  <a:srgbClr val="FFFF00"/>
                </a:highlight>
                <a:latin typeface="Courier New" panose="02070309020205020404" pitchFamily="49" charset="0"/>
                <a:cs typeface="Courier New" panose="02070309020205020404" pitchFamily="49" charset="0"/>
              </a:rPr>
              <a:t>GCTACAG...TGGCTTC</a:t>
            </a:r>
            <a:r>
              <a:rPr lang="en-US" sz="1400" u="sng" dirty="0">
                <a:solidFill>
                  <a:srgbClr val="FF0000"/>
                </a:solidFill>
                <a:highlight>
                  <a:srgbClr val="FFFF00"/>
                </a:highlight>
                <a:latin typeface="Courier New" panose="02070309020205020404" pitchFamily="49" charset="0"/>
                <a:cs typeface="Courier New" panose="02070309020205020404" pitchFamily="49" charset="0"/>
              </a:rPr>
              <a:t>TAG</a:t>
            </a:r>
            <a:r>
              <a:rPr lang="en-US" sz="1400" b="1" u="sng" dirty="0">
                <a:highlight>
                  <a:srgbClr val="FFFF00"/>
                </a:highlight>
                <a:latin typeface="Courier New" panose="02070309020205020404" pitchFamily="49" charset="0"/>
                <a:cs typeface="Courier New" panose="02070309020205020404" pitchFamily="49" charset="0"/>
              </a:rPr>
              <a:t>G</a:t>
            </a:r>
            <a:r>
              <a:rPr lang="en-US" sz="1400" b="1" dirty="0">
                <a:solidFill>
                  <a:srgbClr val="C00000"/>
                </a:solidFill>
                <a:latin typeface="Courier New" panose="02070309020205020404" pitchFamily="49" charset="0"/>
                <a:cs typeface="Courier New" panose="02070309020205020404" pitchFamily="49" charset="0"/>
              </a:rPr>
              <a:t>GATCC</a:t>
            </a:r>
            <a:r>
              <a:rPr lang="en-US" sz="1400" dirty="0">
                <a:solidFill>
                  <a:srgbClr val="C00000"/>
                </a:solidFill>
                <a:latin typeface="Courier New" panose="02070309020205020404" pitchFamily="49" charset="0"/>
                <a:cs typeface="Courier New" panose="02070309020205020404" pitchFamily="49" charset="0"/>
              </a:rPr>
              <a:t>-</a:t>
            </a:r>
            <a:r>
              <a:rPr lang="en-US" sz="1400" b="1" dirty="0">
                <a:solidFill>
                  <a:srgbClr val="C00000"/>
                </a:solidFill>
                <a:latin typeface="Courier New" panose="02070309020205020404" pitchFamily="49" charset="0"/>
                <a:cs typeface="Courier New" panose="02070309020205020404" pitchFamily="49" charset="0"/>
              </a:rPr>
              <a:t>--</a:t>
            </a:r>
          </a:p>
          <a:p>
            <a:r>
              <a:rPr lang="en-US" sz="1400" b="1" dirty="0">
                <a:solidFill>
                  <a:srgbClr val="C00000"/>
                </a:solidFill>
                <a:latin typeface="Courier New" panose="02070309020205020404" pitchFamily="49" charset="0"/>
                <a:cs typeface="Courier New" panose="02070309020205020404" pitchFamily="49" charset="0"/>
              </a:rPr>
              <a:t>---GTAT</a:t>
            </a:r>
            <a:r>
              <a:rPr lang="en-US" sz="1400" b="1" u="sng" dirty="0">
                <a:highlight>
                  <a:srgbClr val="FFFF00"/>
                </a:highlight>
                <a:latin typeface="Courier New" panose="02070309020205020404" pitchFamily="49" charset="0"/>
                <a:cs typeface="Courier New" panose="02070309020205020404" pitchFamily="49" charset="0"/>
              </a:rPr>
              <a:t>AC</a:t>
            </a:r>
            <a:r>
              <a:rPr lang="en-US" sz="1400" u="sng" dirty="0">
                <a:highlight>
                  <a:srgbClr val="FFFF00"/>
                </a:highlight>
                <a:latin typeface="Courier New" panose="02070309020205020404" pitchFamily="49" charset="0"/>
                <a:cs typeface="Courier New" panose="02070309020205020404" pitchFamily="49" charset="0"/>
              </a:rPr>
              <a:t>CGATGTC...ACCGAAGATC</a:t>
            </a:r>
            <a:r>
              <a:rPr lang="en-US" sz="1400" b="1" u="sng" dirty="0">
                <a:highlight>
                  <a:srgbClr val="FFFF00"/>
                </a:highlight>
                <a:latin typeface="Courier New" panose="02070309020205020404" pitchFamily="49" charset="0"/>
                <a:cs typeface="Courier New" panose="02070309020205020404" pitchFamily="49" charset="0"/>
              </a:rPr>
              <a:t>CCTAG</a:t>
            </a:r>
            <a:r>
              <a:rPr lang="en-US" sz="1400" b="1" dirty="0">
                <a:solidFill>
                  <a:srgbClr val="C00000"/>
                </a:solidFill>
                <a:latin typeface="Courier New" panose="02070309020205020404" pitchFamily="49" charset="0"/>
                <a:cs typeface="Courier New" panose="02070309020205020404" pitchFamily="49" charset="0"/>
              </a:rPr>
              <a:t>G---</a:t>
            </a:r>
          </a:p>
        </p:txBody>
      </p:sp>
      <p:grpSp>
        <p:nvGrpSpPr>
          <p:cNvPr id="26" name="Group 25">
            <a:extLst>
              <a:ext uri="{FF2B5EF4-FFF2-40B4-BE49-F238E27FC236}">
                <a16:creationId xmlns:a16="http://schemas.microsoft.com/office/drawing/2014/main" id="{3F709463-B502-48E1-AD4F-0806D62E2263}"/>
              </a:ext>
            </a:extLst>
          </p:cNvPr>
          <p:cNvGrpSpPr/>
          <p:nvPr/>
        </p:nvGrpSpPr>
        <p:grpSpPr>
          <a:xfrm>
            <a:off x="6904217" y="5220552"/>
            <a:ext cx="5064378" cy="1017714"/>
            <a:chOff x="7184375" y="4388743"/>
            <a:chExt cx="5064378" cy="1017714"/>
          </a:xfrm>
        </p:grpSpPr>
        <p:sp>
          <p:nvSpPr>
            <p:cNvPr id="17" name="TextBox 16">
              <a:extLst>
                <a:ext uri="{FF2B5EF4-FFF2-40B4-BE49-F238E27FC236}">
                  <a16:creationId xmlns:a16="http://schemas.microsoft.com/office/drawing/2014/main" id="{014AF082-1819-495A-9BA8-186B0C07DBDB}"/>
                </a:ext>
              </a:extLst>
            </p:cNvPr>
            <p:cNvSpPr txBox="1"/>
            <p:nvPr/>
          </p:nvSpPr>
          <p:spPr>
            <a:xfrm>
              <a:off x="7644859" y="4388743"/>
              <a:ext cx="4217482" cy="523220"/>
            </a:xfrm>
            <a:prstGeom prst="rect">
              <a:avLst/>
            </a:prstGeom>
            <a:noFill/>
          </p:spPr>
          <p:txBody>
            <a:bodyPr wrap="square" rtlCol="0">
              <a:spAutoFit/>
            </a:bodyPr>
            <a:lstStyle/>
            <a:p>
              <a:r>
                <a:rPr lang="en-US" sz="1400" b="1" dirty="0">
                  <a:solidFill>
                    <a:srgbClr val="C00000"/>
                  </a:solidFill>
                  <a:latin typeface="Courier New" panose="02070309020205020404" pitchFamily="49" charset="0"/>
                  <a:cs typeface="Courier New" panose="02070309020205020404" pitchFamily="49" charset="0"/>
                </a:rPr>
                <a:t>---CATATG</a:t>
              </a:r>
              <a:r>
                <a:rPr lang="en-US" sz="1400" dirty="0">
                  <a:solidFill>
                    <a:srgbClr val="C00000"/>
                  </a:solidFill>
                  <a:latin typeface="Courier New" panose="02070309020205020404" pitchFamily="49" charset="0"/>
                  <a:cs typeface="Courier New" panose="02070309020205020404" pitchFamily="49" charset="0"/>
                </a:rPr>
                <a:t>GCTAGCA....GGGTCGC</a:t>
              </a:r>
              <a:r>
                <a:rPr lang="en-US" sz="1400" b="1" dirty="0">
                  <a:solidFill>
                    <a:srgbClr val="C00000"/>
                  </a:solidFill>
                  <a:latin typeface="Courier New" panose="02070309020205020404" pitchFamily="49" charset="0"/>
                  <a:cs typeface="Courier New" panose="02070309020205020404" pitchFamily="49" charset="0"/>
                </a:rPr>
                <a:t>GGATCC</a:t>
              </a:r>
              <a:r>
                <a:rPr lang="en-US" sz="1400" dirty="0">
                  <a:solidFill>
                    <a:srgbClr val="C00000"/>
                  </a:solidFill>
                  <a:latin typeface="Courier New" panose="02070309020205020404" pitchFamily="49" charset="0"/>
                  <a:cs typeface="Courier New" panose="02070309020205020404" pitchFamily="49" charset="0"/>
                </a:rPr>
                <a:t>-</a:t>
              </a:r>
              <a:r>
                <a:rPr lang="en-US" sz="1400" b="1" dirty="0">
                  <a:solidFill>
                    <a:srgbClr val="C00000"/>
                  </a:solidFill>
                  <a:latin typeface="Courier New" panose="02070309020205020404" pitchFamily="49" charset="0"/>
                  <a:cs typeface="Courier New" panose="02070309020205020404" pitchFamily="49" charset="0"/>
                </a:rPr>
                <a:t>--</a:t>
              </a:r>
            </a:p>
            <a:p>
              <a:r>
                <a:rPr lang="en-US" sz="1400" b="1" dirty="0">
                  <a:solidFill>
                    <a:srgbClr val="C00000"/>
                  </a:solidFill>
                  <a:latin typeface="Courier New" panose="02070309020205020404" pitchFamily="49" charset="0"/>
                  <a:cs typeface="Courier New" panose="02070309020205020404" pitchFamily="49" charset="0"/>
                </a:rPr>
                <a:t>---GTATAC</a:t>
              </a:r>
              <a:r>
                <a:rPr lang="en-US" sz="1400" dirty="0">
                  <a:solidFill>
                    <a:srgbClr val="C00000"/>
                  </a:solidFill>
                  <a:latin typeface="Courier New" panose="02070309020205020404" pitchFamily="49" charset="0"/>
                  <a:cs typeface="Courier New" panose="02070309020205020404" pitchFamily="49" charset="0"/>
                </a:rPr>
                <a:t>CGATCGT....CCCAGCG</a:t>
              </a:r>
              <a:r>
                <a:rPr lang="en-US" sz="1400" b="1" dirty="0">
                  <a:solidFill>
                    <a:srgbClr val="C00000"/>
                  </a:solidFill>
                  <a:latin typeface="Courier New" panose="02070309020205020404" pitchFamily="49" charset="0"/>
                  <a:cs typeface="Courier New" panose="02070309020205020404" pitchFamily="49" charset="0"/>
                </a:rPr>
                <a:t>CCTAGG---</a:t>
              </a:r>
            </a:p>
          </p:txBody>
        </p:sp>
        <p:sp>
          <p:nvSpPr>
            <p:cNvPr id="18" name="Freeform: Shape 17">
              <a:extLst>
                <a:ext uri="{FF2B5EF4-FFF2-40B4-BE49-F238E27FC236}">
                  <a16:creationId xmlns:a16="http://schemas.microsoft.com/office/drawing/2014/main" id="{A8E2122A-C5BA-40B5-BEAD-BD6377B2FE65}"/>
                </a:ext>
              </a:extLst>
            </p:cNvPr>
            <p:cNvSpPr/>
            <p:nvPr/>
          </p:nvSpPr>
          <p:spPr>
            <a:xfrm>
              <a:off x="7326944" y="4748299"/>
              <a:ext cx="4728050" cy="520977"/>
            </a:xfrm>
            <a:custGeom>
              <a:avLst/>
              <a:gdLst>
                <a:gd name="connsiteX0" fmla="*/ 416273 w 4728050"/>
                <a:gd name="connsiteY0" fmla="*/ 5284 h 520977"/>
                <a:gd name="connsiteX1" fmla="*/ 221720 w 4728050"/>
                <a:gd name="connsiteY1" fmla="*/ 76620 h 520977"/>
                <a:gd name="connsiteX2" fmla="*/ 241175 w 4728050"/>
                <a:gd name="connsiteY2" fmla="*/ 452756 h 520977"/>
                <a:gd name="connsiteX3" fmla="*/ 3315116 w 4728050"/>
                <a:gd name="connsiteY3" fmla="*/ 504637 h 520977"/>
                <a:gd name="connsiteX4" fmla="*/ 4676988 w 4728050"/>
                <a:gd name="connsiteY4" fmla="*/ 264688 h 520977"/>
                <a:gd name="connsiteX5" fmla="*/ 4417584 w 4728050"/>
                <a:gd name="connsiteY5" fmla="*/ 18254 h 520977"/>
                <a:gd name="connsiteX6" fmla="*/ 4210060 w 4728050"/>
                <a:gd name="connsiteY6" fmla="*/ 18254 h 520977"/>
                <a:gd name="connsiteX7" fmla="*/ 4210060 w 4728050"/>
                <a:gd name="connsiteY7" fmla="*/ 18254 h 52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8050" h="520977">
                  <a:moveTo>
                    <a:pt x="416273" y="5284"/>
                  </a:moveTo>
                  <a:cubicBezTo>
                    <a:pt x="333588" y="3662"/>
                    <a:pt x="250903" y="2041"/>
                    <a:pt x="221720" y="76620"/>
                  </a:cubicBezTo>
                  <a:cubicBezTo>
                    <a:pt x="192537" y="151199"/>
                    <a:pt x="-274391" y="381420"/>
                    <a:pt x="241175" y="452756"/>
                  </a:cubicBezTo>
                  <a:cubicBezTo>
                    <a:pt x="756741" y="524092"/>
                    <a:pt x="2575814" y="535982"/>
                    <a:pt x="3315116" y="504637"/>
                  </a:cubicBezTo>
                  <a:cubicBezTo>
                    <a:pt x="4054418" y="473292"/>
                    <a:pt x="4493243" y="345752"/>
                    <a:pt x="4676988" y="264688"/>
                  </a:cubicBezTo>
                  <a:cubicBezTo>
                    <a:pt x="4860733" y="183624"/>
                    <a:pt x="4495405" y="59326"/>
                    <a:pt x="4417584" y="18254"/>
                  </a:cubicBezTo>
                  <a:cubicBezTo>
                    <a:pt x="4339763" y="-22818"/>
                    <a:pt x="4210060" y="18254"/>
                    <a:pt x="4210060" y="18254"/>
                  </a:cubicBezTo>
                  <a:lnTo>
                    <a:pt x="4210060" y="18254"/>
                  </a:ln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Freeform: Shape 23">
              <a:extLst>
                <a:ext uri="{FF2B5EF4-FFF2-40B4-BE49-F238E27FC236}">
                  <a16:creationId xmlns:a16="http://schemas.microsoft.com/office/drawing/2014/main" id="{B8E2D3E2-D15B-4CF0-B45D-7C4AE557DC65}"/>
                </a:ext>
              </a:extLst>
            </p:cNvPr>
            <p:cNvSpPr/>
            <p:nvPr/>
          </p:nvSpPr>
          <p:spPr>
            <a:xfrm>
              <a:off x="7184375" y="4526604"/>
              <a:ext cx="5064378" cy="879853"/>
            </a:xfrm>
            <a:custGeom>
              <a:avLst/>
              <a:gdLst>
                <a:gd name="connsiteX0" fmla="*/ 552357 w 5064378"/>
                <a:gd name="connsiteY0" fmla="*/ 19456 h 879853"/>
                <a:gd name="connsiteX1" fmla="*/ 344834 w 5064378"/>
                <a:gd name="connsiteY1" fmla="*/ 90792 h 879853"/>
                <a:gd name="connsiteX2" fmla="*/ 78944 w 5064378"/>
                <a:gd name="connsiteY2" fmla="*/ 421532 h 879853"/>
                <a:gd name="connsiteX3" fmla="*/ 20578 w 5064378"/>
                <a:gd name="connsiteY3" fmla="*/ 654996 h 879853"/>
                <a:gd name="connsiteX4" fmla="*/ 390229 w 5064378"/>
                <a:gd name="connsiteY4" fmla="*/ 817124 h 879853"/>
                <a:gd name="connsiteX5" fmla="*/ 1168442 w 5064378"/>
                <a:gd name="connsiteY5" fmla="*/ 862519 h 879853"/>
                <a:gd name="connsiteX6" fmla="*/ 2874025 w 5064378"/>
                <a:gd name="connsiteY6" fmla="*/ 875490 h 879853"/>
                <a:gd name="connsiteX7" fmla="*/ 4456391 w 5064378"/>
                <a:gd name="connsiteY7" fmla="*/ 791183 h 879853"/>
                <a:gd name="connsiteX8" fmla="*/ 4994655 w 5064378"/>
                <a:gd name="connsiteY8" fmla="*/ 564205 h 879853"/>
                <a:gd name="connsiteX9" fmla="*/ 4988170 w 5064378"/>
                <a:gd name="connsiteY9" fmla="*/ 291830 h 879853"/>
                <a:gd name="connsiteX10" fmla="*/ 4359114 w 5064378"/>
                <a:gd name="connsiteY10" fmla="*/ 0 h 87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64378" h="879853">
                  <a:moveTo>
                    <a:pt x="552357" y="19456"/>
                  </a:moveTo>
                  <a:cubicBezTo>
                    <a:pt x="488046" y="21617"/>
                    <a:pt x="423736" y="23779"/>
                    <a:pt x="344834" y="90792"/>
                  </a:cubicBezTo>
                  <a:cubicBezTo>
                    <a:pt x="265932" y="157805"/>
                    <a:pt x="132987" y="327498"/>
                    <a:pt x="78944" y="421532"/>
                  </a:cubicBezTo>
                  <a:cubicBezTo>
                    <a:pt x="24901" y="515566"/>
                    <a:pt x="-31303" y="589064"/>
                    <a:pt x="20578" y="654996"/>
                  </a:cubicBezTo>
                  <a:cubicBezTo>
                    <a:pt x="72459" y="720928"/>
                    <a:pt x="198918" y="782537"/>
                    <a:pt x="390229" y="817124"/>
                  </a:cubicBezTo>
                  <a:cubicBezTo>
                    <a:pt x="581540" y="851711"/>
                    <a:pt x="754476" y="852791"/>
                    <a:pt x="1168442" y="862519"/>
                  </a:cubicBezTo>
                  <a:cubicBezTo>
                    <a:pt x="1582408" y="872247"/>
                    <a:pt x="2326034" y="887379"/>
                    <a:pt x="2874025" y="875490"/>
                  </a:cubicBezTo>
                  <a:cubicBezTo>
                    <a:pt x="3422017" y="863601"/>
                    <a:pt x="4102953" y="843064"/>
                    <a:pt x="4456391" y="791183"/>
                  </a:cubicBezTo>
                  <a:cubicBezTo>
                    <a:pt x="4809829" y="739302"/>
                    <a:pt x="4906025" y="647430"/>
                    <a:pt x="4994655" y="564205"/>
                  </a:cubicBezTo>
                  <a:cubicBezTo>
                    <a:pt x="5083285" y="480980"/>
                    <a:pt x="5094093" y="385864"/>
                    <a:pt x="4988170" y="291830"/>
                  </a:cubicBezTo>
                  <a:cubicBezTo>
                    <a:pt x="4882247" y="197796"/>
                    <a:pt x="4620680" y="98898"/>
                    <a:pt x="4359114" y="0"/>
                  </a:cubicBez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27" name="TextBox 26">
            <a:extLst>
              <a:ext uri="{FF2B5EF4-FFF2-40B4-BE49-F238E27FC236}">
                <a16:creationId xmlns:a16="http://schemas.microsoft.com/office/drawing/2014/main" id="{1890C728-D187-4066-ABFD-B62D92D00A17}"/>
              </a:ext>
            </a:extLst>
          </p:cNvPr>
          <p:cNvSpPr txBox="1"/>
          <p:nvPr/>
        </p:nvSpPr>
        <p:spPr>
          <a:xfrm>
            <a:off x="8919883" y="5633989"/>
            <a:ext cx="975460" cy="369332"/>
          </a:xfrm>
          <a:prstGeom prst="rect">
            <a:avLst/>
          </a:prstGeom>
          <a:noFill/>
        </p:spPr>
        <p:txBody>
          <a:bodyPr wrap="none" rtlCol="0">
            <a:spAutoFit/>
          </a:bodyPr>
          <a:lstStyle/>
          <a:p>
            <a:r>
              <a:rPr lang="en-US" dirty="0">
                <a:latin typeface="Arial" panose="020B0604020202020204" pitchFamily="34" charset="0"/>
              </a:rPr>
              <a:t>pET11a</a:t>
            </a:r>
          </a:p>
        </p:txBody>
      </p:sp>
      <p:sp>
        <p:nvSpPr>
          <p:cNvPr id="28" name="TextBox 27">
            <a:extLst>
              <a:ext uri="{FF2B5EF4-FFF2-40B4-BE49-F238E27FC236}">
                <a16:creationId xmlns:a16="http://schemas.microsoft.com/office/drawing/2014/main" id="{EC97AF86-7487-4F87-B24B-2A6314DE1C9D}"/>
              </a:ext>
            </a:extLst>
          </p:cNvPr>
          <p:cNvSpPr txBox="1"/>
          <p:nvPr/>
        </p:nvSpPr>
        <p:spPr>
          <a:xfrm>
            <a:off x="7746594" y="5586727"/>
            <a:ext cx="671979" cy="369332"/>
          </a:xfrm>
          <a:prstGeom prst="rect">
            <a:avLst/>
          </a:prstGeom>
          <a:noFill/>
        </p:spPr>
        <p:txBody>
          <a:bodyPr wrap="none" rtlCol="0">
            <a:spAutoFit/>
          </a:bodyPr>
          <a:lstStyle/>
          <a:p>
            <a:r>
              <a:rPr lang="en-US" dirty="0" err="1">
                <a:latin typeface="Arial" panose="020B0604020202020204" pitchFamily="34" charset="0"/>
              </a:rPr>
              <a:t>NdeI</a:t>
            </a:r>
            <a:endParaRPr lang="en-US" dirty="0">
              <a:latin typeface="Arial" panose="020B0604020202020204" pitchFamily="34" charset="0"/>
            </a:endParaRPr>
          </a:p>
        </p:txBody>
      </p:sp>
      <p:sp>
        <p:nvSpPr>
          <p:cNvPr id="29" name="TextBox 28">
            <a:extLst>
              <a:ext uri="{FF2B5EF4-FFF2-40B4-BE49-F238E27FC236}">
                <a16:creationId xmlns:a16="http://schemas.microsoft.com/office/drawing/2014/main" id="{EEABCA78-23BA-4137-950D-0A92A80E8782}"/>
              </a:ext>
            </a:extLst>
          </p:cNvPr>
          <p:cNvSpPr txBox="1"/>
          <p:nvPr/>
        </p:nvSpPr>
        <p:spPr>
          <a:xfrm>
            <a:off x="6197599" y="881962"/>
            <a:ext cx="671979" cy="369332"/>
          </a:xfrm>
          <a:prstGeom prst="rect">
            <a:avLst/>
          </a:prstGeom>
          <a:noFill/>
        </p:spPr>
        <p:txBody>
          <a:bodyPr wrap="none" rtlCol="0">
            <a:spAutoFit/>
          </a:bodyPr>
          <a:lstStyle/>
          <a:p>
            <a:r>
              <a:rPr lang="en-US" dirty="0" err="1">
                <a:latin typeface="Arial" panose="020B0604020202020204" pitchFamily="34" charset="0"/>
              </a:rPr>
              <a:t>NdeI</a:t>
            </a:r>
            <a:endParaRPr lang="en-US" dirty="0">
              <a:latin typeface="Arial" panose="020B0604020202020204" pitchFamily="34" charset="0"/>
            </a:endParaRPr>
          </a:p>
        </p:txBody>
      </p:sp>
      <p:sp>
        <p:nvSpPr>
          <p:cNvPr id="30" name="TextBox 29">
            <a:extLst>
              <a:ext uri="{FF2B5EF4-FFF2-40B4-BE49-F238E27FC236}">
                <a16:creationId xmlns:a16="http://schemas.microsoft.com/office/drawing/2014/main" id="{A99B293D-A0C5-4A03-B83D-4F19CB0783A1}"/>
              </a:ext>
            </a:extLst>
          </p:cNvPr>
          <p:cNvSpPr txBox="1"/>
          <p:nvPr/>
        </p:nvSpPr>
        <p:spPr>
          <a:xfrm>
            <a:off x="10237206" y="5561916"/>
            <a:ext cx="954107" cy="369332"/>
          </a:xfrm>
          <a:prstGeom prst="rect">
            <a:avLst/>
          </a:prstGeom>
          <a:noFill/>
        </p:spPr>
        <p:txBody>
          <a:bodyPr wrap="none" rtlCol="0">
            <a:spAutoFit/>
          </a:bodyPr>
          <a:lstStyle/>
          <a:p>
            <a:r>
              <a:rPr lang="en-US" dirty="0">
                <a:latin typeface="Arial" panose="020B0604020202020204" pitchFamily="34" charset="0"/>
              </a:rPr>
              <a:t>BamH1</a:t>
            </a:r>
          </a:p>
        </p:txBody>
      </p:sp>
      <p:sp>
        <p:nvSpPr>
          <p:cNvPr id="31" name="TextBox 30">
            <a:extLst>
              <a:ext uri="{FF2B5EF4-FFF2-40B4-BE49-F238E27FC236}">
                <a16:creationId xmlns:a16="http://schemas.microsoft.com/office/drawing/2014/main" id="{AB364E53-6B2E-49F1-9A08-1DF3456D4E3F}"/>
              </a:ext>
            </a:extLst>
          </p:cNvPr>
          <p:cNvSpPr txBox="1"/>
          <p:nvPr/>
        </p:nvSpPr>
        <p:spPr>
          <a:xfrm>
            <a:off x="8887657" y="943310"/>
            <a:ext cx="954107" cy="369332"/>
          </a:xfrm>
          <a:prstGeom prst="rect">
            <a:avLst/>
          </a:prstGeom>
          <a:noFill/>
        </p:spPr>
        <p:txBody>
          <a:bodyPr wrap="none" rtlCol="0">
            <a:spAutoFit/>
          </a:bodyPr>
          <a:lstStyle/>
          <a:p>
            <a:r>
              <a:rPr lang="en-US" dirty="0">
                <a:latin typeface="Arial" panose="020B0604020202020204" pitchFamily="34" charset="0"/>
              </a:rPr>
              <a:t>BamH1</a:t>
            </a:r>
          </a:p>
        </p:txBody>
      </p:sp>
      <p:grpSp>
        <p:nvGrpSpPr>
          <p:cNvPr id="32" name="Group 31">
            <a:extLst>
              <a:ext uri="{FF2B5EF4-FFF2-40B4-BE49-F238E27FC236}">
                <a16:creationId xmlns:a16="http://schemas.microsoft.com/office/drawing/2014/main" id="{955CFE50-7E3C-4879-928C-7152E5047F14}"/>
              </a:ext>
            </a:extLst>
          </p:cNvPr>
          <p:cNvGrpSpPr/>
          <p:nvPr/>
        </p:nvGrpSpPr>
        <p:grpSpPr>
          <a:xfrm>
            <a:off x="5764899" y="3023398"/>
            <a:ext cx="5064378" cy="879853"/>
            <a:chOff x="7161726" y="2736611"/>
            <a:chExt cx="5064378" cy="879853"/>
          </a:xfrm>
        </p:grpSpPr>
        <p:sp>
          <p:nvSpPr>
            <p:cNvPr id="34" name="Freeform: Shape 33">
              <a:extLst>
                <a:ext uri="{FF2B5EF4-FFF2-40B4-BE49-F238E27FC236}">
                  <a16:creationId xmlns:a16="http://schemas.microsoft.com/office/drawing/2014/main" id="{433B1980-61A7-40A2-9974-1E3865E05320}"/>
                </a:ext>
              </a:extLst>
            </p:cNvPr>
            <p:cNvSpPr/>
            <p:nvPr/>
          </p:nvSpPr>
          <p:spPr>
            <a:xfrm>
              <a:off x="7326944" y="2949718"/>
              <a:ext cx="4728050" cy="520977"/>
            </a:xfrm>
            <a:custGeom>
              <a:avLst/>
              <a:gdLst>
                <a:gd name="connsiteX0" fmla="*/ 416273 w 4728050"/>
                <a:gd name="connsiteY0" fmla="*/ 5284 h 520977"/>
                <a:gd name="connsiteX1" fmla="*/ 221720 w 4728050"/>
                <a:gd name="connsiteY1" fmla="*/ 76620 h 520977"/>
                <a:gd name="connsiteX2" fmla="*/ 241175 w 4728050"/>
                <a:gd name="connsiteY2" fmla="*/ 452756 h 520977"/>
                <a:gd name="connsiteX3" fmla="*/ 3315116 w 4728050"/>
                <a:gd name="connsiteY3" fmla="*/ 504637 h 520977"/>
                <a:gd name="connsiteX4" fmla="*/ 4676988 w 4728050"/>
                <a:gd name="connsiteY4" fmla="*/ 264688 h 520977"/>
                <a:gd name="connsiteX5" fmla="*/ 4417584 w 4728050"/>
                <a:gd name="connsiteY5" fmla="*/ 18254 h 520977"/>
                <a:gd name="connsiteX6" fmla="*/ 4210060 w 4728050"/>
                <a:gd name="connsiteY6" fmla="*/ 18254 h 520977"/>
                <a:gd name="connsiteX7" fmla="*/ 4210060 w 4728050"/>
                <a:gd name="connsiteY7" fmla="*/ 18254 h 52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8050" h="520977">
                  <a:moveTo>
                    <a:pt x="416273" y="5284"/>
                  </a:moveTo>
                  <a:cubicBezTo>
                    <a:pt x="333588" y="3662"/>
                    <a:pt x="250903" y="2041"/>
                    <a:pt x="221720" y="76620"/>
                  </a:cubicBezTo>
                  <a:cubicBezTo>
                    <a:pt x="192537" y="151199"/>
                    <a:pt x="-274391" y="381420"/>
                    <a:pt x="241175" y="452756"/>
                  </a:cubicBezTo>
                  <a:cubicBezTo>
                    <a:pt x="756741" y="524092"/>
                    <a:pt x="2575814" y="535982"/>
                    <a:pt x="3315116" y="504637"/>
                  </a:cubicBezTo>
                  <a:cubicBezTo>
                    <a:pt x="4054418" y="473292"/>
                    <a:pt x="4493243" y="345752"/>
                    <a:pt x="4676988" y="264688"/>
                  </a:cubicBezTo>
                  <a:cubicBezTo>
                    <a:pt x="4860733" y="183624"/>
                    <a:pt x="4495405" y="59326"/>
                    <a:pt x="4417584" y="18254"/>
                  </a:cubicBezTo>
                  <a:cubicBezTo>
                    <a:pt x="4339763" y="-22818"/>
                    <a:pt x="4210060" y="18254"/>
                    <a:pt x="4210060" y="18254"/>
                  </a:cubicBezTo>
                  <a:lnTo>
                    <a:pt x="4210060" y="18254"/>
                  </a:ln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5" name="Freeform: Shape 34">
              <a:extLst>
                <a:ext uri="{FF2B5EF4-FFF2-40B4-BE49-F238E27FC236}">
                  <a16:creationId xmlns:a16="http://schemas.microsoft.com/office/drawing/2014/main" id="{C438CD39-BCBB-4AC6-AF78-CD1F4181A9A8}"/>
                </a:ext>
              </a:extLst>
            </p:cNvPr>
            <p:cNvSpPr/>
            <p:nvPr/>
          </p:nvSpPr>
          <p:spPr>
            <a:xfrm>
              <a:off x="7161726" y="2736611"/>
              <a:ext cx="5064378" cy="879853"/>
            </a:xfrm>
            <a:custGeom>
              <a:avLst/>
              <a:gdLst>
                <a:gd name="connsiteX0" fmla="*/ 552357 w 5064378"/>
                <a:gd name="connsiteY0" fmla="*/ 19456 h 879853"/>
                <a:gd name="connsiteX1" fmla="*/ 344834 w 5064378"/>
                <a:gd name="connsiteY1" fmla="*/ 90792 h 879853"/>
                <a:gd name="connsiteX2" fmla="*/ 78944 w 5064378"/>
                <a:gd name="connsiteY2" fmla="*/ 421532 h 879853"/>
                <a:gd name="connsiteX3" fmla="*/ 20578 w 5064378"/>
                <a:gd name="connsiteY3" fmla="*/ 654996 h 879853"/>
                <a:gd name="connsiteX4" fmla="*/ 390229 w 5064378"/>
                <a:gd name="connsiteY4" fmla="*/ 817124 h 879853"/>
                <a:gd name="connsiteX5" fmla="*/ 1168442 w 5064378"/>
                <a:gd name="connsiteY5" fmla="*/ 862519 h 879853"/>
                <a:gd name="connsiteX6" fmla="*/ 2874025 w 5064378"/>
                <a:gd name="connsiteY6" fmla="*/ 875490 h 879853"/>
                <a:gd name="connsiteX7" fmla="*/ 4456391 w 5064378"/>
                <a:gd name="connsiteY7" fmla="*/ 791183 h 879853"/>
                <a:gd name="connsiteX8" fmla="*/ 4994655 w 5064378"/>
                <a:gd name="connsiteY8" fmla="*/ 564205 h 879853"/>
                <a:gd name="connsiteX9" fmla="*/ 4988170 w 5064378"/>
                <a:gd name="connsiteY9" fmla="*/ 291830 h 879853"/>
                <a:gd name="connsiteX10" fmla="*/ 4359114 w 5064378"/>
                <a:gd name="connsiteY10" fmla="*/ 0 h 87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64378" h="879853">
                  <a:moveTo>
                    <a:pt x="552357" y="19456"/>
                  </a:moveTo>
                  <a:cubicBezTo>
                    <a:pt x="488046" y="21617"/>
                    <a:pt x="423736" y="23779"/>
                    <a:pt x="344834" y="90792"/>
                  </a:cubicBezTo>
                  <a:cubicBezTo>
                    <a:pt x="265932" y="157805"/>
                    <a:pt x="132987" y="327498"/>
                    <a:pt x="78944" y="421532"/>
                  </a:cubicBezTo>
                  <a:cubicBezTo>
                    <a:pt x="24901" y="515566"/>
                    <a:pt x="-31303" y="589064"/>
                    <a:pt x="20578" y="654996"/>
                  </a:cubicBezTo>
                  <a:cubicBezTo>
                    <a:pt x="72459" y="720928"/>
                    <a:pt x="198918" y="782537"/>
                    <a:pt x="390229" y="817124"/>
                  </a:cubicBezTo>
                  <a:cubicBezTo>
                    <a:pt x="581540" y="851711"/>
                    <a:pt x="754476" y="852791"/>
                    <a:pt x="1168442" y="862519"/>
                  </a:cubicBezTo>
                  <a:cubicBezTo>
                    <a:pt x="1582408" y="872247"/>
                    <a:pt x="2326034" y="887379"/>
                    <a:pt x="2874025" y="875490"/>
                  </a:cubicBezTo>
                  <a:cubicBezTo>
                    <a:pt x="3422017" y="863601"/>
                    <a:pt x="4102953" y="843064"/>
                    <a:pt x="4456391" y="791183"/>
                  </a:cubicBezTo>
                  <a:cubicBezTo>
                    <a:pt x="4809829" y="739302"/>
                    <a:pt x="4906025" y="647430"/>
                    <a:pt x="4994655" y="564205"/>
                  </a:cubicBezTo>
                  <a:cubicBezTo>
                    <a:pt x="5083285" y="480980"/>
                    <a:pt x="5094093" y="385864"/>
                    <a:pt x="4988170" y="291830"/>
                  </a:cubicBezTo>
                  <a:cubicBezTo>
                    <a:pt x="4882247" y="197796"/>
                    <a:pt x="4620680" y="98898"/>
                    <a:pt x="4359114" y="0"/>
                  </a:cubicBez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36" name="Group 35">
            <a:extLst>
              <a:ext uri="{FF2B5EF4-FFF2-40B4-BE49-F238E27FC236}">
                <a16:creationId xmlns:a16="http://schemas.microsoft.com/office/drawing/2014/main" id="{BC8CE73A-E48A-4638-8448-5096BA06F36F}"/>
              </a:ext>
            </a:extLst>
          </p:cNvPr>
          <p:cNvGrpSpPr/>
          <p:nvPr/>
        </p:nvGrpSpPr>
        <p:grpSpPr>
          <a:xfrm>
            <a:off x="6957850" y="4148497"/>
            <a:ext cx="5064378" cy="879853"/>
            <a:chOff x="7161726" y="2736611"/>
            <a:chExt cx="5064378" cy="879853"/>
          </a:xfrm>
        </p:grpSpPr>
        <p:sp>
          <p:nvSpPr>
            <p:cNvPr id="37" name="Freeform: Shape 36">
              <a:extLst>
                <a:ext uri="{FF2B5EF4-FFF2-40B4-BE49-F238E27FC236}">
                  <a16:creationId xmlns:a16="http://schemas.microsoft.com/office/drawing/2014/main" id="{928305FF-A757-4822-9F28-16D06B994CAA}"/>
                </a:ext>
              </a:extLst>
            </p:cNvPr>
            <p:cNvSpPr/>
            <p:nvPr/>
          </p:nvSpPr>
          <p:spPr>
            <a:xfrm>
              <a:off x="7326944" y="2949718"/>
              <a:ext cx="4728050" cy="520977"/>
            </a:xfrm>
            <a:custGeom>
              <a:avLst/>
              <a:gdLst>
                <a:gd name="connsiteX0" fmla="*/ 416273 w 4728050"/>
                <a:gd name="connsiteY0" fmla="*/ 5284 h 520977"/>
                <a:gd name="connsiteX1" fmla="*/ 221720 w 4728050"/>
                <a:gd name="connsiteY1" fmla="*/ 76620 h 520977"/>
                <a:gd name="connsiteX2" fmla="*/ 241175 w 4728050"/>
                <a:gd name="connsiteY2" fmla="*/ 452756 h 520977"/>
                <a:gd name="connsiteX3" fmla="*/ 3315116 w 4728050"/>
                <a:gd name="connsiteY3" fmla="*/ 504637 h 520977"/>
                <a:gd name="connsiteX4" fmla="*/ 4676988 w 4728050"/>
                <a:gd name="connsiteY4" fmla="*/ 264688 h 520977"/>
                <a:gd name="connsiteX5" fmla="*/ 4417584 w 4728050"/>
                <a:gd name="connsiteY5" fmla="*/ 18254 h 520977"/>
                <a:gd name="connsiteX6" fmla="*/ 4210060 w 4728050"/>
                <a:gd name="connsiteY6" fmla="*/ 18254 h 520977"/>
                <a:gd name="connsiteX7" fmla="*/ 4210060 w 4728050"/>
                <a:gd name="connsiteY7" fmla="*/ 18254 h 52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8050" h="520977">
                  <a:moveTo>
                    <a:pt x="416273" y="5284"/>
                  </a:moveTo>
                  <a:cubicBezTo>
                    <a:pt x="333588" y="3662"/>
                    <a:pt x="250903" y="2041"/>
                    <a:pt x="221720" y="76620"/>
                  </a:cubicBezTo>
                  <a:cubicBezTo>
                    <a:pt x="192537" y="151199"/>
                    <a:pt x="-274391" y="381420"/>
                    <a:pt x="241175" y="452756"/>
                  </a:cubicBezTo>
                  <a:cubicBezTo>
                    <a:pt x="756741" y="524092"/>
                    <a:pt x="2575814" y="535982"/>
                    <a:pt x="3315116" y="504637"/>
                  </a:cubicBezTo>
                  <a:cubicBezTo>
                    <a:pt x="4054418" y="473292"/>
                    <a:pt x="4493243" y="345752"/>
                    <a:pt x="4676988" y="264688"/>
                  </a:cubicBezTo>
                  <a:cubicBezTo>
                    <a:pt x="4860733" y="183624"/>
                    <a:pt x="4495405" y="59326"/>
                    <a:pt x="4417584" y="18254"/>
                  </a:cubicBezTo>
                  <a:cubicBezTo>
                    <a:pt x="4339763" y="-22818"/>
                    <a:pt x="4210060" y="18254"/>
                    <a:pt x="4210060" y="18254"/>
                  </a:cubicBezTo>
                  <a:lnTo>
                    <a:pt x="4210060" y="18254"/>
                  </a:ln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8" name="Freeform: Shape 37">
              <a:extLst>
                <a:ext uri="{FF2B5EF4-FFF2-40B4-BE49-F238E27FC236}">
                  <a16:creationId xmlns:a16="http://schemas.microsoft.com/office/drawing/2014/main" id="{0F9D3648-774B-4428-966C-E21A4573B8EF}"/>
                </a:ext>
              </a:extLst>
            </p:cNvPr>
            <p:cNvSpPr/>
            <p:nvPr/>
          </p:nvSpPr>
          <p:spPr>
            <a:xfrm>
              <a:off x="7161726" y="2736611"/>
              <a:ext cx="5064378" cy="879853"/>
            </a:xfrm>
            <a:custGeom>
              <a:avLst/>
              <a:gdLst>
                <a:gd name="connsiteX0" fmla="*/ 552357 w 5064378"/>
                <a:gd name="connsiteY0" fmla="*/ 19456 h 879853"/>
                <a:gd name="connsiteX1" fmla="*/ 344834 w 5064378"/>
                <a:gd name="connsiteY1" fmla="*/ 90792 h 879853"/>
                <a:gd name="connsiteX2" fmla="*/ 78944 w 5064378"/>
                <a:gd name="connsiteY2" fmla="*/ 421532 h 879853"/>
                <a:gd name="connsiteX3" fmla="*/ 20578 w 5064378"/>
                <a:gd name="connsiteY3" fmla="*/ 654996 h 879853"/>
                <a:gd name="connsiteX4" fmla="*/ 390229 w 5064378"/>
                <a:gd name="connsiteY4" fmla="*/ 817124 h 879853"/>
                <a:gd name="connsiteX5" fmla="*/ 1168442 w 5064378"/>
                <a:gd name="connsiteY5" fmla="*/ 862519 h 879853"/>
                <a:gd name="connsiteX6" fmla="*/ 2874025 w 5064378"/>
                <a:gd name="connsiteY6" fmla="*/ 875490 h 879853"/>
                <a:gd name="connsiteX7" fmla="*/ 4456391 w 5064378"/>
                <a:gd name="connsiteY7" fmla="*/ 791183 h 879853"/>
                <a:gd name="connsiteX8" fmla="*/ 4994655 w 5064378"/>
                <a:gd name="connsiteY8" fmla="*/ 564205 h 879853"/>
                <a:gd name="connsiteX9" fmla="*/ 4988170 w 5064378"/>
                <a:gd name="connsiteY9" fmla="*/ 291830 h 879853"/>
                <a:gd name="connsiteX10" fmla="*/ 4359114 w 5064378"/>
                <a:gd name="connsiteY10" fmla="*/ 0 h 879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64378" h="879853">
                  <a:moveTo>
                    <a:pt x="552357" y="19456"/>
                  </a:moveTo>
                  <a:cubicBezTo>
                    <a:pt x="488046" y="21617"/>
                    <a:pt x="423736" y="23779"/>
                    <a:pt x="344834" y="90792"/>
                  </a:cubicBezTo>
                  <a:cubicBezTo>
                    <a:pt x="265932" y="157805"/>
                    <a:pt x="132987" y="327498"/>
                    <a:pt x="78944" y="421532"/>
                  </a:cubicBezTo>
                  <a:cubicBezTo>
                    <a:pt x="24901" y="515566"/>
                    <a:pt x="-31303" y="589064"/>
                    <a:pt x="20578" y="654996"/>
                  </a:cubicBezTo>
                  <a:cubicBezTo>
                    <a:pt x="72459" y="720928"/>
                    <a:pt x="198918" y="782537"/>
                    <a:pt x="390229" y="817124"/>
                  </a:cubicBezTo>
                  <a:cubicBezTo>
                    <a:pt x="581540" y="851711"/>
                    <a:pt x="754476" y="852791"/>
                    <a:pt x="1168442" y="862519"/>
                  </a:cubicBezTo>
                  <a:cubicBezTo>
                    <a:pt x="1582408" y="872247"/>
                    <a:pt x="2326034" y="887379"/>
                    <a:pt x="2874025" y="875490"/>
                  </a:cubicBezTo>
                  <a:cubicBezTo>
                    <a:pt x="3422017" y="863601"/>
                    <a:pt x="4102953" y="843064"/>
                    <a:pt x="4456391" y="791183"/>
                  </a:cubicBezTo>
                  <a:cubicBezTo>
                    <a:pt x="4809829" y="739302"/>
                    <a:pt x="4906025" y="647430"/>
                    <a:pt x="4994655" y="564205"/>
                  </a:cubicBezTo>
                  <a:cubicBezTo>
                    <a:pt x="5083285" y="480980"/>
                    <a:pt x="5094093" y="385864"/>
                    <a:pt x="4988170" y="291830"/>
                  </a:cubicBezTo>
                  <a:cubicBezTo>
                    <a:pt x="4882247" y="197796"/>
                    <a:pt x="4620680" y="98898"/>
                    <a:pt x="4359114" y="0"/>
                  </a:cubicBezTo>
                </a:path>
              </a:pathLst>
            </a:cu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cxnSp>
        <p:nvCxnSpPr>
          <p:cNvPr id="40" name="Straight Arrow Connector 39">
            <a:extLst>
              <a:ext uri="{FF2B5EF4-FFF2-40B4-BE49-F238E27FC236}">
                <a16:creationId xmlns:a16="http://schemas.microsoft.com/office/drawing/2014/main" id="{2541278B-5A1D-4C44-BD4D-DC4FE1BC32DE}"/>
              </a:ext>
            </a:extLst>
          </p:cNvPr>
          <p:cNvCxnSpPr/>
          <p:nvPr/>
        </p:nvCxnSpPr>
        <p:spPr>
          <a:xfrm>
            <a:off x="7872919" y="1840905"/>
            <a:ext cx="0" cy="3448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E2AC3B3A-998A-4066-8FB7-17C0B4BA1AA8}"/>
              </a:ext>
            </a:extLst>
          </p:cNvPr>
          <p:cNvCxnSpPr>
            <a:cxnSpLocks/>
          </p:cNvCxnSpPr>
          <p:nvPr/>
        </p:nvCxnSpPr>
        <p:spPr>
          <a:xfrm>
            <a:off x="8025319" y="2678544"/>
            <a:ext cx="0" cy="2131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1C5B4875-BEEF-4575-9693-998CF85582DC}"/>
              </a:ext>
            </a:extLst>
          </p:cNvPr>
          <p:cNvCxnSpPr>
            <a:stCxn id="17" idx="0"/>
          </p:cNvCxnSpPr>
          <p:nvPr/>
        </p:nvCxnSpPr>
        <p:spPr>
          <a:xfrm flipH="1" flipV="1">
            <a:off x="9450379" y="5102467"/>
            <a:ext cx="23063" cy="1180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a:extLst>
              <a:ext uri="{FF2B5EF4-FFF2-40B4-BE49-F238E27FC236}">
                <a16:creationId xmlns:a16="http://schemas.microsoft.com/office/drawing/2014/main" id="{CF9C6F58-0F31-4DA0-9EE2-7EBDDC6BD7C9}"/>
              </a:ext>
            </a:extLst>
          </p:cNvPr>
          <p:cNvCxnSpPr/>
          <p:nvPr/>
        </p:nvCxnSpPr>
        <p:spPr>
          <a:xfrm flipH="1" flipV="1">
            <a:off x="9059694" y="3989147"/>
            <a:ext cx="129702" cy="1433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D58658FB-B884-4C78-A7BC-64073A65B88F}"/>
              </a:ext>
            </a:extLst>
          </p:cNvPr>
          <p:cNvCxnSpPr>
            <a:cxnSpLocks/>
          </p:cNvCxnSpPr>
          <p:nvPr/>
        </p:nvCxnSpPr>
        <p:spPr>
          <a:xfrm>
            <a:off x="6408188" y="1251294"/>
            <a:ext cx="0" cy="1170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A3537EFD-A2E0-4399-BDEC-5630774E4205}"/>
              </a:ext>
            </a:extLst>
          </p:cNvPr>
          <p:cNvCxnSpPr>
            <a:cxnSpLocks/>
          </p:cNvCxnSpPr>
          <p:nvPr/>
        </p:nvCxnSpPr>
        <p:spPr>
          <a:xfrm>
            <a:off x="9072665" y="1273661"/>
            <a:ext cx="0" cy="11706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a:extLst>
              <a:ext uri="{FF2B5EF4-FFF2-40B4-BE49-F238E27FC236}">
                <a16:creationId xmlns:a16="http://schemas.microsoft.com/office/drawing/2014/main" id="{DF620535-E63F-46B5-9050-1D7645C21541}"/>
              </a:ext>
            </a:extLst>
          </p:cNvPr>
          <p:cNvCxnSpPr>
            <a:cxnSpLocks/>
          </p:cNvCxnSpPr>
          <p:nvPr/>
        </p:nvCxnSpPr>
        <p:spPr>
          <a:xfrm flipV="1">
            <a:off x="6605986" y="1717856"/>
            <a:ext cx="0" cy="1138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AFB4DD73-98F4-49E3-B179-B0F2B400C444}"/>
              </a:ext>
            </a:extLst>
          </p:cNvPr>
          <p:cNvCxnSpPr>
            <a:cxnSpLocks/>
          </p:cNvCxnSpPr>
          <p:nvPr/>
        </p:nvCxnSpPr>
        <p:spPr>
          <a:xfrm flipV="1">
            <a:off x="9487093" y="1699360"/>
            <a:ext cx="0" cy="11389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TextBox 52">
            <a:extLst>
              <a:ext uri="{FF2B5EF4-FFF2-40B4-BE49-F238E27FC236}">
                <a16:creationId xmlns:a16="http://schemas.microsoft.com/office/drawing/2014/main" id="{A6833C51-0CAD-48D8-9CE3-CCA76D11BACA}"/>
              </a:ext>
            </a:extLst>
          </p:cNvPr>
          <p:cNvSpPr txBox="1"/>
          <p:nvPr/>
        </p:nvSpPr>
        <p:spPr>
          <a:xfrm>
            <a:off x="10855032" y="2904016"/>
            <a:ext cx="1230522" cy="738664"/>
          </a:xfrm>
          <a:prstGeom prst="rect">
            <a:avLst/>
          </a:prstGeom>
          <a:noFill/>
        </p:spPr>
        <p:txBody>
          <a:bodyPr wrap="square" rtlCol="0">
            <a:spAutoFit/>
          </a:bodyPr>
          <a:lstStyle/>
          <a:p>
            <a:r>
              <a:rPr lang="en-US" sz="1400" dirty="0">
                <a:latin typeface="Arial" panose="020B0604020202020204" pitchFamily="34" charset="0"/>
              </a:rPr>
              <a:t>Anneal and ligate to pET11a</a:t>
            </a:r>
          </a:p>
        </p:txBody>
      </p:sp>
      <p:sp>
        <p:nvSpPr>
          <p:cNvPr id="54" name="TextBox 53">
            <a:extLst>
              <a:ext uri="{FF2B5EF4-FFF2-40B4-BE49-F238E27FC236}">
                <a16:creationId xmlns:a16="http://schemas.microsoft.com/office/drawing/2014/main" id="{1D21EAB6-028E-4445-85DA-7846880E7242}"/>
              </a:ext>
            </a:extLst>
          </p:cNvPr>
          <p:cNvSpPr txBox="1"/>
          <p:nvPr/>
        </p:nvSpPr>
        <p:spPr>
          <a:xfrm>
            <a:off x="8647878" y="4287487"/>
            <a:ext cx="1824490" cy="523220"/>
          </a:xfrm>
          <a:prstGeom prst="rect">
            <a:avLst/>
          </a:prstGeom>
          <a:noFill/>
        </p:spPr>
        <p:txBody>
          <a:bodyPr wrap="square" rtlCol="0">
            <a:spAutoFit/>
          </a:bodyPr>
          <a:lstStyle/>
          <a:p>
            <a:r>
              <a:rPr lang="en-US" sz="1400" dirty="0">
                <a:latin typeface="Arial" panose="020B0604020202020204" pitchFamily="34" charset="0"/>
              </a:rPr>
              <a:t>After digestion with </a:t>
            </a:r>
            <a:r>
              <a:rPr lang="en-US" sz="1400" dirty="0" err="1">
                <a:latin typeface="Arial" panose="020B0604020202020204" pitchFamily="34" charset="0"/>
              </a:rPr>
              <a:t>NdeI</a:t>
            </a:r>
            <a:r>
              <a:rPr lang="en-US" sz="1400" dirty="0">
                <a:latin typeface="Arial" panose="020B0604020202020204" pitchFamily="34" charset="0"/>
              </a:rPr>
              <a:t> and </a:t>
            </a:r>
            <a:r>
              <a:rPr lang="en-US" sz="1400" dirty="0" err="1">
                <a:latin typeface="Arial" panose="020B0604020202020204" pitchFamily="34" charset="0"/>
              </a:rPr>
              <a:t>BamHI</a:t>
            </a:r>
            <a:endParaRPr lang="en-US" sz="1400" dirty="0">
              <a:latin typeface="Arial" panose="020B0604020202020204" pitchFamily="34" charset="0"/>
            </a:endParaRPr>
          </a:p>
        </p:txBody>
      </p:sp>
      <p:sp>
        <p:nvSpPr>
          <p:cNvPr id="4" name="Date Placeholder 3">
            <a:extLst>
              <a:ext uri="{FF2B5EF4-FFF2-40B4-BE49-F238E27FC236}">
                <a16:creationId xmlns:a16="http://schemas.microsoft.com/office/drawing/2014/main" id="{0CE1F1C5-22CA-927B-C73D-1836D8984888}"/>
              </a:ext>
            </a:extLst>
          </p:cNvPr>
          <p:cNvSpPr>
            <a:spLocks noGrp="1"/>
          </p:cNvSpPr>
          <p:nvPr>
            <p:ph type="dt" sz="half" idx="10"/>
          </p:nvPr>
        </p:nvSpPr>
        <p:spPr/>
        <p:txBody>
          <a:bodyPr/>
          <a:lstStyle/>
          <a:p>
            <a:fld id="{5C7E9934-53DF-41FA-B564-46D109224825}" type="datetime1">
              <a:rPr lang="en-US" smtClean="0"/>
              <a:t>9/2/2023</a:t>
            </a:fld>
            <a:endParaRPr lang="en-US"/>
          </a:p>
        </p:txBody>
      </p:sp>
      <p:sp>
        <p:nvSpPr>
          <p:cNvPr id="5" name="Footer Placeholder 4">
            <a:extLst>
              <a:ext uri="{FF2B5EF4-FFF2-40B4-BE49-F238E27FC236}">
                <a16:creationId xmlns:a16="http://schemas.microsoft.com/office/drawing/2014/main" id="{ED9CB29F-31A6-248D-266C-DF355E56700D}"/>
              </a:ext>
            </a:extLst>
          </p:cNvPr>
          <p:cNvSpPr>
            <a:spLocks noGrp="1"/>
          </p:cNvSpPr>
          <p:nvPr>
            <p:ph type="ftr" sz="quarter" idx="11"/>
          </p:nvPr>
        </p:nvSpPr>
        <p:spPr/>
        <p:txBody>
          <a:bodyPr/>
          <a:lstStyle/>
          <a:p>
            <a:r>
              <a:rPr lang="en-US"/>
              <a:t>D &amp; D - Lecture 4 - Fall 2023</a:t>
            </a:r>
          </a:p>
        </p:txBody>
      </p:sp>
      <p:sp>
        <p:nvSpPr>
          <p:cNvPr id="6" name="Slide Number Placeholder 5">
            <a:extLst>
              <a:ext uri="{FF2B5EF4-FFF2-40B4-BE49-F238E27FC236}">
                <a16:creationId xmlns:a16="http://schemas.microsoft.com/office/drawing/2014/main" id="{F99DB117-2D8D-E35B-EE6E-561C2BBD1F27}"/>
              </a:ext>
            </a:extLst>
          </p:cNvPr>
          <p:cNvSpPr>
            <a:spLocks noGrp="1"/>
          </p:cNvSpPr>
          <p:nvPr>
            <p:ph type="sldNum" sz="quarter" idx="12"/>
          </p:nvPr>
        </p:nvSpPr>
        <p:spPr/>
        <p:txBody>
          <a:bodyPr/>
          <a:lstStyle/>
          <a:p>
            <a:fld id="{DC3BB032-4020-48F4-953B-341806DC4A2B}" type="slidenum">
              <a:rPr lang="en-US" smtClean="0"/>
              <a:t>27</a:t>
            </a:fld>
            <a:endParaRPr lang="en-US"/>
          </a:p>
        </p:txBody>
      </p:sp>
    </p:spTree>
    <p:extLst>
      <p:ext uri="{BB962C8B-B14F-4D97-AF65-F5344CB8AC3E}">
        <p14:creationId xmlns:p14="http://schemas.microsoft.com/office/powerpoint/2010/main" val="3095833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1B1593-7817-4758-8D04-96C176BEB0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0582" y="1210047"/>
            <a:ext cx="4897745" cy="4737163"/>
          </a:xfrm>
          <a:prstGeom prst="rect">
            <a:avLst/>
          </a:prstGeom>
        </p:spPr>
      </p:pic>
      <p:sp>
        <p:nvSpPr>
          <p:cNvPr id="9" name="TextBox 8">
            <a:extLst>
              <a:ext uri="{FF2B5EF4-FFF2-40B4-BE49-F238E27FC236}">
                <a16:creationId xmlns:a16="http://schemas.microsoft.com/office/drawing/2014/main" id="{269D5428-7498-4473-AE8D-AA18249B98DD}"/>
              </a:ext>
            </a:extLst>
          </p:cNvPr>
          <p:cNvSpPr txBox="1"/>
          <p:nvPr/>
        </p:nvSpPr>
        <p:spPr>
          <a:xfrm>
            <a:off x="2398684" y="136524"/>
            <a:ext cx="9323386" cy="523220"/>
          </a:xfrm>
          <a:prstGeom prst="rect">
            <a:avLst/>
          </a:prstGeom>
          <a:noFill/>
        </p:spPr>
        <p:txBody>
          <a:bodyPr wrap="none" rtlCol="0">
            <a:spAutoFit/>
          </a:bodyPr>
          <a:lstStyle/>
          <a:p>
            <a:r>
              <a:rPr lang="en-US" sz="2800" dirty="0">
                <a:latin typeface="Arial" panose="020B0604020202020204" pitchFamily="34" charset="0"/>
              </a:rPr>
              <a:t>Final Product – Covid-19 Spike protein codons in plasmid</a:t>
            </a:r>
          </a:p>
        </p:txBody>
      </p:sp>
      <p:sp>
        <p:nvSpPr>
          <p:cNvPr id="3" name="TextBox 2">
            <a:extLst>
              <a:ext uri="{FF2B5EF4-FFF2-40B4-BE49-F238E27FC236}">
                <a16:creationId xmlns:a16="http://schemas.microsoft.com/office/drawing/2014/main" id="{8D39FA7C-69CE-468E-92C1-AD772D67AAC9}"/>
              </a:ext>
            </a:extLst>
          </p:cNvPr>
          <p:cNvSpPr txBox="1"/>
          <p:nvPr/>
        </p:nvSpPr>
        <p:spPr>
          <a:xfrm>
            <a:off x="1316477" y="4099171"/>
            <a:ext cx="2529191" cy="1200329"/>
          </a:xfrm>
          <a:prstGeom prst="rect">
            <a:avLst/>
          </a:prstGeom>
          <a:noFill/>
        </p:spPr>
        <p:txBody>
          <a:bodyPr wrap="square" rtlCol="0">
            <a:spAutoFit/>
          </a:bodyPr>
          <a:lstStyle/>
          <a:p>
            <a:r>
              <a:rPr lang="en-US" dirty="0">
                <a:latin typeface="Arial" panose="020B0604020202020204" pitchFamily="34" charset="0"/>
              </a:rPr>
              <a:t>Origin of replication so that the plasmid is copied when the bacteria divide.</a:t>
            </a:r>
          </a:p>
        </p:txBody>
      </p:sp>
      <p:sp>
        <p:nvSpPr>
          <p:cNvPr id="4" name="TextBox 3">
            <a:extLst>
              <a:ext uri="{FF2B5EF4-FFF2-40B4-BE49-F238E27FC236}">
                <a16:creationId xmlns:a16="http://schemas.microsoft.com/office/drawing/2014/main" id="{B89F4C59-4CBC-4811-BB40-F5E9C5DBACBE}"/>
              </a:ext>
            </a:extLst>
          </p:cNvPr>
          <p:cNvSpPr txBox="1"/>
          <p:nvPr/>
        </p:nvSpPr>
        <p:spPr>
          <a:xfrm>
            <a:off x="1173804" y="1488039"/>
            <a:ext cx="2970179" cy="1477328"/>
          </a:xfrm>
          <a:prstGeom prst="rect">
            <a:avLst/>
          </a:prstGeom>
          <a:noFill/>
        </p:spPr>
        <p:txBody>
          <a:bodyPr wrap="square" rtlCol="0">
            <a:spAutoFit/>
          </a:bodyPr>
          <a:lstStyle/>
          <a:p>
            <a:r>
              <a:rPr lang="en-US" dirty="0">
                <a:latin typeface="Arial" panose="020B0604020202020204" pitchFamily="34" charset="0"/>
              </a:rPr>
              <a:t>Gene that codes for a protein that makes the bacteria containing the plasmid resistant to penicillin.</a:t>
            </a:r>
          </a:p>
        </p:txBody>
      </p:sp>
      <p:cxnSp>
        <p:nvCxnSpPr>
          <p:cNvPr id="11" name="Straight Arrow Connector 10">
            <a:extLst>
              <a:ext uri="{FF2B5EF4-FFF2-40B4-BE49-F238E27FC236}">
                <a16:creationId xmlns:a16="http://schemas.microsoft.com/office/drawing/2014/main" id="{181FC069-DF94-43E2-B5B8-37B9C078E5BD}"/>
              </a:ext>
            </a:extLst>
          </p:cNvPr>
          <p:cNvCxnSpPr/>
          <p:nvPr/>
        </p:nvCxnSpPr>
        <p:spPr>
          <a:xfrm>
            <a:off x="3709481" y="2127115"/>
            <a:ext cx="972766" cy="39559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EC8B1B7C-35E5-44BE-B156-A970743AB55D}"/>
              </a:ext>
            </a:extLst>
          </p:cNvPr>
          <p:cNvCxnSpPr/>
          <p:nvPr/>
        </p:nvCxnSpPr>
        <p:spPr>
          <a:xfrm flipV="1">
            <a:off x="3333345" y="4559030"/>
            <a:ext cx="1024646" cy="518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D96427DB-5C66-447C-9F57-4E98FA7F3075}"/>
              </a:ext>
            </a:extLst>
          </p:cNvPr>
          <p:cNvSpPr txBox="1"/>
          <p:nvPr/>
        </p:nvSpPr>
        <p:spPr>
          <a:xfrm>
            <a:off x="7522723" y="1026727"/>
            <a:ext cx="2707216" cy="369332"/>
          </a:xfrm>
          <a:prstGeom prst="rect">
            <a:avLst/>
          </a:prstGeom>
          <a:noFill/>
        </p:spPr>
        <p:txBody>
          <a:bodyPr wrap="square" rtlCol="0">
            <a:spAutoFit/>
          </a:bodyPr>
          <a:lstStyle/>
          <a:p>
            <a:r>
              <a:rPr lang="en-US" dirty="0" err="1">
                <a:latin typeface="Arial" panose="020B0604020202020204" pitchFamily="34" charset="0"/>
              </a:rPr>
              <a:t>Covid</a:t>
            </a:r>
            <a:r>
              <a:rPr lang="en-US" dirty="0">
                <a:latin typeface="Arial" panose="020B0604020202020204" pitchFamily="34" charset="0"/>
              </a:rPr>
              <a:t> spike protein</a:t>
            </a:r>
          </a:p>
        </p:txBody>
      </p:sp>
      <p:cxnSp>
        <p:nvCxnSpPr>
          <p:cNvPr id="18" name="Straight Arrow Connector 17">
            <a:extLst>
              <a:ext uri="{FF2B5EF4-FFF2-40B4-BE49-F238E27FC236}">
                <a16:creationId xmlns:a16="http://schemas.microsoft.com/office/drawing/2014/main" id="{B076FE8D-BC2F-408A-88CC-C30574690A1E}"/>
              </a:ext>
            </a:extLst>
          </p:cNvPr>
          <p:cNvCxnSpPr>
            <a:stCxn id="16" idx="1"/>
          </p:cNvCxnSpPr>
          <p:nvPr/>
        </p:nvCxnSpPr>
        <p:spPr>
          <a:xfrm flipH="1">
            <a:off x="6612626" y="1211393"/>
            <a:ext cx="910097" cy="9555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Date Placeholder 1">
            <a:extLst>
              <a:ext uri="{FF2B5EF4-FFF2-40B4-BE49-F238E27FC236}">
                <a16:creationId xmlns:a16="http://schemas.microsoft.com/office/drawing/2014/main" id="{3A58FD75-3FD0-41C6-2B4C-54D7ADDA2116}"/>
              </a:ext>
            </a:extLst>
          </p:cNvPr>
          <p:cNvSpPr>
            <a:spLocks noGrp="1"/>
          </p:cNvSpPr>
          <p:nvPr>
            <p:ph type="dt" sz="half" idx="10"/>
          </p:nvPr>
        </p:nvSpPr>
        <p:spPr/>
        <p:txBody>
          <a:bodyPr/>
          <a:lstStyle/>
          <a:p>
            <a:fld id="{4D228A7B-A899-4FC5-9240-E7211194794D}" type="datetime1">
              <a:rPr lang="en-US" smtClean="0"/>
              <a:t>9/2/2023</a:t>
            </a:fld>
            <a:endParaRPr lang="en-US"/>
          </a:p>
        </p:txBody>
      </p:sp>
      <p:sp>
        <p:nvSpPr>
          <p:cNvPr id="5" name="Footer Placeholder 4">
            <a:extLst>
              <a:ext uri="{FF2B5EF4-FFF2-40B4-BE49-F238E27FC236}">
                <a16:creationId xmlns:a16="http://schemas.microsoft.com/office/drawing/2014/main" id="{2F2484B6-79E6-2FE8-3CF5-98C404B1CDF0}"/>
              </a:ext>
            </a:extLst>
          </p:cNvPr>
          <p:cNvSpPr>
            <a:spLocks noGrp="1"/>
          </p:cNvSpPr>
          <p:nvPr>
            <p:ph type="ftr" sz="quarter" idx="11"/>
          </p:nvPr>
        </p:nvSpPr>
        <p:spPr/>
        <p:txBody>
          <a:bodyPr/>
          <a:lstStyle/>
          <a:p>
            <a:r>
              <a:rPr lang="en-US"/>
              <a:t>D &amp; D - Lecture 4 - Fall 2023</a:t>
            </a:r>
          </a:p>
        </p:txBody>
      </p:sp>
      <p:sp>
        <p:nvSpPr>
          <p:cNvPr id="6" name="Slide Number Placeholder 5">
            <a:extLst>
              <a:ext uri="{FF2B5EF4-FFF2-40B4-BE49-F238E27FC236}">
                <a16:creationId xmlns:a16="http://schemas.microsoft.com/office/drawing/2014/main" id="{B8BA619C-BE07-97CD-14EE-71586C134A15}"/>
              </a:ext>
            </a:extLst>
          </p:cNvPr>
          <p:cNvSpPr>
            <a:spLocks noGrp="1"/>
          </p:cNvSpPr>
          <p:nvPr>
            <p:ph type="sldNum" sz="quarter" idx="12"/>
          </p:nvPr>
        </p:nvSpPr>
        <p:spPr/>
        <p:txBody>
          <a:bodyPr/>
          <a:lstStyle/>
          <a:p>
            <a:fld id="{DC3BB032-4020-48F4-953B-341806DC4A2B}" type="slidenum">
              <a:rPr lang="en-US" smtClean="0"/>
              <a:t>28</a:t>
            </a:fld>
            <a:endParaRPr lang="en-US"/>
          </a:p>
        </p:txBody>
      </p:sp>
    </p:spTree>
    <p:extLst>
      <p:ext uri="{BB962C8B-B14F-4D97-AF65-F5344CB8AC3E}">
        <p14:creationId xmlns:p14="http://schemas.microsoft.com/office/powerpoint/2010/main" val="974137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8425"/>
            <a:ext cx="10972800" cy="1143000"/>
          </a:xfrm>
        </p:spPr>
        <p:txBody>
          <a:bodyPr>
            <a:normAutofit/>
          </a:bodyPr>
          <a:lstStyle/>
          <a:p>
            <a:r>
              <a:rPr lang="en-US" sz="2800" dirty="0"/>
              <a:t>Inserting the Plasmid into Bacterial Cells</a:t>
            </a:r>
          </a:p>
        </p:txBody>
      </p:sp>
      <p:pic>
        <p:nvPicPr>
          <p:cNvPr id="8" name="Content Placeholder 7"/>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5228295" y="845507"/>
            <a:ext cx="3341688" cy="3040062"/>
          </a:xfrm>
        </p:spPr>
      </p:pic>
      <p:sp>
        <p:nvSpPr>
          <p:cNvPr id="7" name="Content Placeholder 6"/>
          <p:cNvSpPr>
            <a:spLocks noGrp="1"/>
          </p:cNvSpPr>
          <p:nvPr>
            <p:ph sz="half" idx="4294967295"/>
          </p:nvPr>
        </p:nvSpPr>
        <p:spPr>
          <a:xfrm>
            <a:off x="266010" y="912664"/>
            <a:ext cx="4001189" cy="2057400"/>
          </a:xfrm>
        </p:spPr>
        <p:txBody>
          <a:bodyPr>
            <a:noAutofit/>
          </a:bodyPr>
          <a:lstStyle/>
          <a:p>
            <a:r>
              <a:rPr lang="en-US" sz="1800" dirty="0"/>
              <a:t>Cells can take up DNA from the environment and incorporate it into their genomes in a process called transformation.</a:t>
            </a:r>
          </a:p>
          <a:p>
            <a:endParaRPr lang="en-US" sz="1800" dirty="0"/>
          </a:p>
          <a:p>
            <a:r>
              <a:rPr lang="en-US" sz="1800" dirty="0"/>
              <a:t>To transform bacterial cells with a plasmid, researchers increase the permeability of the cell’s membrane using a chemical treatment (calcium chloride).</a:t>
            </a:r>
          </a:p>
        </p:txBody>
      </p:sp>
      <p:pic>
        <p:nvPicPr>
          <p:cNvPr id="5" name="Picture 4">
            <a:extLst>
              <a:ext uri="{FF2B5EF4-FFF2-40B4-BE49-F238E27FC236}">
                <a16:creationId xmlns:a16="http://schemas.microsoft.com/office/drawing/2014/main" id="{1020DF29-9935-4AAD-9CA3-56831C68C2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 y="5278538"/>
            <a:ext cx="1066117" cy="799588"/>
          </a:xfrm>
          <a:prstGeom prst="rect">
            <a:avLst/>
          </a:prstGeom>
        </p:spPr>
      </p:pic>
      <p:sp>
        <p:nvSpPr>
          <p:cNvPr id="3" name="TextBox 2">
            <a:extLst>
              <a:ext uri="{FF2B5EF4-FFF2-40B4-BE49-F238E27FC236}">
                <a16:creationId xmlns:a16="http://schemas.microsoft.com/office/drawing/2014/main" id="{3E8F44C6-4F0C-40BB-8EA5-977BC7D63443}"/>
              </a:ext>
            </a:extLst>
          </p:cNvPr>
          <p:cNvSpPr txBox="1"/>
          <p:nvPr/>
        </p:nvSpPr>
        <p:spPr>
          <a:xfrm>
            <a:off x="228600" y="3982236"/>
            <a:ext cx="4321800"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rPr>
              <a:t>Cell that contain the plasmid are selected by growth on ampicillin.</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Only those cells with plasmid can grow.</a:t>
            </a:r>
          </a:p>
        </p:txBody>
      </p:sp>
      <p:sp>
        <p:nvSpPr>
          <p:cNvPr id="10" name="Content Placeholder 2">
            <a:extLst>
              <a:ext uri="{FF2B5EF4-FFF2-40B4-BE49-F238E27FC236}">
                <a16:creationId xmlns:a16="http://schemas.microsoft.com/office/drawing/2014/main" id="{E13CEAB7-E907-4028-B726-3D741643D05B}"/>
              </a:ext>
            </a:extLst>
          </p:cNvPr>
          <p:cNvSpPr txBox="1">
            <a:spLocks/>
          </p:cNvSpPr>
          <p:nvPr/>
        </p:nvSpPr>
        <p:spPr>
          <a:xfrm>
            <a:off x="5214532" y="4075993"/>
            <a:ext cx="4767668" cy="19365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1800" dirty="0"/>
              <a:t>The plasmid with the cDNA produces the spike protein in bacteria.</a:t>
            </a:r>
          </a:p>
          <a:p>
            <a:endParaRPr lang="en-US" sz="1800" dirty="0"/>
          </a:p>
          <a:p>
            <a:r>
              <a:rPr lang="en-US" sz="1800" dirty="0"/>
              <a:t>Large amounts of E.coli that produce the vaccine can be grown in a fermenter.</a:t>
            </a:r>
          </a:p>
          <a:p>
            <a:endParaRPr lang="en-US" sz="1800" dirty="0"/>
          </a:p>
          <a:p>
            <a:r>
              <a:rPr lang="en-US" sz="1800" dirty="0"/>
              <a:t>The spike protein can be used as a vaccine</a:t>
            </a:r>
          </a:p>
          <a:p>
            <a:endParaRPr lang="en-US" sz="1800" dirty="0"/>
          </a:p>
          <a:p>
            <a:endParaRPr lang="en-US" sz="1800" dirty="0"/>
          </a:p>
        </p:txBody>
      </p:sp>
      <p:pic>
        <p:nvPicPr>
          <p:cNvPr id="14" name="Picture 2" descr="Image result for fermentor">
            <a:extLst>
              <a:ext uri="{FF2B5EF4-FFF2-40B4-BE49-F238E27FC236}">
                <a16:creationId xmlns:a16="http://schemas.microsoft.com/office/drawing/2014/main" id="{B0294171-1516-4E8E-A8BB-3917110753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7877" y="1524000"/>
            <a:ext cx="2366421" cy="2705038"/>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D55E49DC-FA4C-3373-8391-23BB23571006}"/>
              </a:ext>
            </a:extLst>
          </p:cNvPr>
          <p:cNvSpPr>
            <a:spLocks noGrp="1"/>
          </p:cNvSpPr>
          <p:nvPr>
            <p:ph type="dt" sz="half" idx="10"/>
          </p:nvPr>
        </p:nvSpPr>
        <p:spPr/>
        <p:txBody>
          <a:bodyPr/>
          <a:lstStyle/>
          <a:p>
            <a:fld id="{B4E7B0FF-EA38-4763-ABF7-F71A149A3352}" type="datetime1">
              <a:rPr lang="en-US" smtClean="0"/>
              <a:t>9/2/2023</a:t>
            </a:fld>
            <a:endParaRPr lang="en-US"/>
          </a:p>
        </p:txBody>
      </p:sp>
      <p:sp>
        <p:nvSpPr>
          <p:cNvPr id="6" name="Footer Placeholder 5">
            <a:extLst>
              <a:ext uri="{FF2B5EF4-FFF2-40B4-BE49-F238E27FC236}">
                <a16:creationId xmlns:a16="http://schemas.microsoft.com/office/drawing/2014/main" id="{9904AE68-334D-217B-90D5-6241FC7DE742}"/>
              </a:ext>
            </a:extLst>
          </p:cNvPr>
          <p:cNvSpPr>
            <a:spLocks noGrp="1"/>
          </p:cNvSpPr>
          <p:nvPr>
            <p:ph type="ftr" sz="quarter" idx="11"/>
          </p:nvPr>
        </p:nvSpPr>
        <p:spPr/>
        <p:txBody>
          <a:bodyPr/>
          <a:lstStyle/>
          <a:p>
            <a:r>
              <a:rPr lang="en-US"/>
              <a:t>D &amp; D - Lecture 4 - Fall 2023</a:t>
            </a:r>
          </a:p>
        </p:txBody>
      </p:sp>
      <p:sp>
        <p:nvSpPr>
          <p:cNvPr id="9" name="Slide Number Placeholder 8">
            <a:extLst>
              <a:ext uri="{FF2B5EF4-FFF2-40B4-BE49-F238E27FC236}">
                <a16:creationId xmlns:a16="http://schemas.microsoft.com/office/drawing/2014/main" id="{2C2D73B4-F10F-0AF5-DA5F-DCF16EF28B4B}"/>
              </a:ext>
            </a:extLst>
          </p:cNvPr>
          <p:cNvSpPr>
            <a:spLocks noGrp="1"/>
          </p:cNvSpPr>
          <p:nvPr>
            <p:ph type="sldNum" sz="quarter" idx="12"/>
          </p:nvPr>
        </p:nvSpPr>
        <p:spPr/>
        <p:txBody>
          <a:bodyPr/>
          <a:lstStyle/>
          <a:p>
            <a:fld id="{DC3BB032-4020-48F4-953B-341806DC4A2B}" type="slidenum">
              <a:rPr lang="en-US" smtClean="0"/>
              <a:t>29</a:t>
            </a:fld>
            <a:endParaRPr lang="en-US"/>
          </a:p>
        </p:txBody>
      </p:sp>
    </p:spTree>
    <p:extLst>
      <p:ext uri="{BB962C8B-B14F-4D97-AF65-F5344CB8AC3E}">
        <p14:creationId xmlns:p14="http://schemas.microsoft.com/office/powerpoint/2010/main" val="4154033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430B45EC-9709-42D2-B8A4-D72E78111939}"/>
              </a:ext>
            </a:extLst>
          </p:cNvPr>
          <p:cNvPicPr>
            <a:picLocks noChangeAspect="1"/>
          </p:cNvPicPr>
          <p:nvPr/>
        </p:nvPicPr>
        <p:blipFill>
          <a:blip r:embed="rId3"/>
          <a:stretch>
            <a:fillRect/>
          </a:stretch>
        </p:blipFill>
        <p:spPr>
          <a:xfrm>
            <a:off x="6074796" y="975449"/>
            <a:ext cx="5243087" cy="1277457"/>
          </a:xfrm>
          <a:prstGeom prst="rect">
            <a:avLst/>
          </a:prstGeom>
        </p:spPr>
      </p:pic>
      <p:sp>
        <p:nvSpPr>
          <p:cNvPr id="3" name="Content Placeholder 2"/>
          <p:cNvSpPr>
            <a:spLocks noGrp="1"/>
          </p:cNvSpPr>
          <p:nvPr>
            <p:ph sz="half" idx="4294967295"/>
          </p:nvPr>
        </p:nvSpPr>
        <p:spPr>
          <a:xfrm>
            <a:off x="0" y="838200"/>
            <a:ext cx="4562475" cy="1935163"/>
          </a:xfrm>
        </p:spPr>
        <p:txBody>
          <a:bodyPr>
            <a:noAutofit/>
          </a:bodyPr>
          <a:lstStyle/>
          <a:p>
            <a:r>
              <a:rPr lang="en-US" sz="1800" dirty="0"/>
              <a:t>When DNA sequences were aligned to RNA sequences, it was found that segments were deleted in the final RNA.</a:t>
            </a:r>
          </a:p>
          <a:p>
            <a:r>
              <a:rPr lang="en-US" sz="1800" dirty="0"/>
              <a:t>This suggested that the gene encoding a protein was coded by segments of the DNA:</a:t>
            </a:r>
          </a:p>
          <a:p>
            <a:pPr lvl="1"/>
            <a:r>
              <a:rPr lang="en-US" sz="1800" dirty="0"/>
              <a:t>Those to be in the final mRNA were called </a:t>
            </a:r>
            <a:r>
              <a:rPr lang="en-US" sz="1800" b="1" dirty="0"/>
              <a:t>exons</a:t>
            </a:r>
            <a:r>
              <a:rPr lang="en-US" sz="1800" dirty="0"/>
              <a:t>.</a:t>
            </a:r>
          </a:p>
          <a:p>
            <a:pPr lvl="1"/>
            <a:r>
              <a:rPr lang="en-US" sz="1800" dirty="0"/>
              <a:t>Those sections not in the mRNA were called introns (intervening sequences).</a:t>
            </a:r>
          </a:p>
        </p:txBody>
      </p:sp>
      <p:pic>
        <p:nvPicPr>
          <p:cNvPr id="17" name="Content Placeholder 16">
            <a:extLst>
              <a:ext uri="{FF2B5EF4-FFF2-40B4-BE49-F238E27FC236}">
                <a16:creationId xmlns:a16="http://schemas.microsoft.com/office/drawing/2014/main" id="{A2A80BC9-1888-4DCE-BE6E-08A8788FC3F9}"/>
              </a:ext>
            </a:extLst>
          </p:cNvPr>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152400" y="4500283"/>
            <a:ext cx="4872038" cy="1703388"/>
          </a:xfrm>
        </p:spPr>
      </p:pic>
      <p:pic>
        <p:nvPicPr>
          <p:cNvPr id="13" name="Picture 12">
            <a:extLst>
              <a:ext uri="{FF2B5EF4-FFF2-40B4-BE49-F238E27FC236}">
                <a16:creationId xmlns:a16="http://schemas.microsoft.com/office/drawing/2014/main" id="{2F3F18BF-E1CE-41AF-8E94-89145A8157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54047" y="2359672"/>
            <a:ext cx="3042293" cy="4061605"/>
          </a:xfrm>
          <a:prstGeom prst="rect">
            <a:avLst/>
          </a:prstGeom>
        </p:spPr>
      </p:pic>
      <p:sp>
        <p:nvSpPr>
          <p:cNvPr id="2" name="Rectangle 1">
            <a:extLst>
              <a:ext uri="{FF2B5EF4-FFF2-40B4-BE49-F238E27FC236}">
                <a16:creationId xmlns:a16="http://schemas.microsoft.com/office/drawing/2014/main" id="{0C71CD79-F10A-4C2A-9F60-1DF9C58143ED}"/>
              </a:ext>
            </a:extLst>
          </p:cNvPr>
          <p:cNvSpPr/>
          <p:nvPr/>
        </p:nvSpPr>
        <p:spPr>
          <a:xfrm>
            <a:off x="4419600" y="439781"/>
            <a:ext cx="7695653" cy="923330"/>
          </a:xfrm>
          <a:prstGeom prst="rect">
            <a:avLst/>
          </a:prstGeom>
        </p:spPr>
        <p:txBody>
          <a:bodyPr wrap="square">
            <a:spAutoFit/>
          </a:bodyPr>
          <a:lstStyle/>
          <a:p>
            <a:pPr lvl="1"/>
            <a:r>
              <a:rPr lang="en-US" dirty="0">
                <a:latin typeface="Arial" panose="020B0604020202020204" pitchFamily="34" charset="0"/>
              </a:rPr>
              <a:t>Splice sites are recognized due to specific sequences at the exon-intron boundaries.  </a:t>
            </a:r>
            <a:r>
              <a:rPr lang="en-US" i="1" dirty="0">
                <a:latin typeface="Arial" panose="020B0604020202020204" pitchFamily="34" charset="0"/>
              </a:rPr>
              <a:t>Sequences in both the exon and intron are recognized.</a:t>
            </a:r>
          </a:p>
        </p:txBody>
      </p:sp>
      <p:sp>
        <p:nvSpPr>
          <p:cNvPr id="23" name="TextBox 22">
            <a:extLst>
              <a:ext uri="{FF2B5EF4-FFF2-40B4-BE49-F238E27FC236}">
                <a16:creationId xmlns:a16="http://schemas.microsoft.com/office/drawing/2014/main" id="{1D40DB55-0F60-476A-B062-03A3ED912EAE}"/>
              </a:ext>
            </a:extLst>
          </p:cNvPr>
          <p:cNvSpPr txBox="1"/>
          <p:nvPr/>
        </p:nvSpPr>
        <p:spPr>
          <a:xfrm>
            <a:off x="8696340" y="2318859"/>
            <a:ext cx="3452691" cy="2585323"/>
          </a:xfrm>
          <a:prstGeom prst="rect">
            <a:avLst/>
          </a:prstGeom>
          <a:noFill/>
        </p:spPr>
        <p:txBody>
          <a:bodyPr wrap="square" rtlCol="0">
            <a:spAutoFit/>
          </a:bodyPr>
          <a:lstStyle/>
          <a:p>
            <a:pPr marL="342900" indent="-342900">
              <a:buFont typeface="+mj-lt"/>
              <a:buAutoNum type="arabicPeriod"/>
            </a:pPr>
            <a:r>
              <a:rPr lang="en-US" dirty="0">
                <a:latin typeface="Arial" panose="020B0604020202020204" pitchFamily="34" charset="0"/>
              </a:rPr>
              <a:t>There is a 5’ splice site with a conserved sequence:</a:t>
            </a:r>
          </a:p>
          <a:p>
            <a:pPr lvl="1"/>
            <a:r>
              <a:rPr lang="en-US" dirty="0">
                <a:latin typeface="Arial" panose="020B0604020202020204" pitchFamily="34" charset="0"/>
              </a:rPr>
              <a:t>(A/C)AG|GU(A/G)AGU</a:t>
            </a:r>
          </a:p>
          <a:p>
            <a:pPr marL="342900" indent="-342900">
              <a:buFont typeface="+mj-lt"/>
              <a:buAutoNum type="arabicPeriod"/>
            </a:pPr>
            <a:r>
              <a:rPr lang="en-US" dirty="0">
                <a:latin typeface="Arial" panose="020B0604020202020204" pitchFamily="34" charset="0"/>
              </a:rPr>
              <a:t>There is a 3’ splice site with a conserved sequence:</a:t>
            </a:r>
          </a:p>
          <a:p>
            <a:pPr lvl="1"/>
            <a:r>
              <a:rPr lang="en-US" dirty="0">
                <a:latin typeface="Arial" panose="020B0604020202020204" pitchFamily="34" charset="0"/>
              </a:rPr>
              <a:t>CAG|G </a:t>
            </a:r>
          </a:p>
          <a:p>
            <a:pPr marL="342900" indent="-342900">
              <a:buFont typeface="+mj-lt"/>
              <a:buAutoNum type="arabicPeriod"/>
            </a:pPr>
            <a:r>
              <a:rPr lang="en-US" dirty="0">
                <a:latin typeface="Arial" panose="020B0604020202020204" pitchFamily="34" charset="0"/>
              </a:rPr>
              <a:t>There is an A in the intron (branch point) required for splicing.</a:t>
            </a:r>
          </a:p>
        </p:txBody>
      </p:sp>
      <p:sp>
        <p:nvSpPr>
          <p:cNvPr id="24" name="TextBox 23">
            <a:extLst>
              <a:ext uri="{FF2B5EF4-FFF2-40B4-BE49-F238E27FC236}">
                <a16:creationId xmlns:a16="http://schemas.microsoft.com/office/drawing/2014/main" id="{E02420AA-D272-40D7-9C50-77145E0199A7}"/>
              </a:ext>
            </a:extLst>
          </p:cNvPr>
          <p:cNvSpPr txBox="1"/>
          <p:nvPr/>
        </p:nvSpPr>
        <p:spPr>
          <a:xfrm>
            <a:off x="6074797" y="1171625"/>
            <a:ext cx="1092992" cy="523220"/>
          </a:xfrm>
          <a:prstGeom prst="rect">
            <a:avLst/>
          </a:prstGeom>
          <a:noFill/>
        </p:spPr>
        <p:txBody>
          <a:bodyPr wrap="square" rtlCol="0">
            <a:spAutoFit/>
          </a:bodyPr>
          <a:lstStyle/>
          <a:p>
            <a:r>
              <a:rPr lang="en-US" sz="1400" b="1" dirty="0">
                <a:solidFill>
                  <a:srgbClr val="C00000"/>
                </a:solidFill>
                <a:latin typeface="Arial" panose="020B0604020202020204" pitchFamily="34" charset="0"/>
              </a:rPr>
              <a:t>5’ splice site</a:t>
            </a:r>
          </a:p>
        </p:txBody>
      </p:sp>
      <p:sp>
        <p:nvSpPr>
          <p:cNvPr id="25" name="TextBox 24">
            <a:extLst>
              <a:ext uri="{FF2B5EF4-FFF2-40B4-BE49-F238E27FC236}">
                <a16:creationId xmlns:a16="http://schemas.microsoft.com/office/drawing/2014/main" id="{03E9210E-4C45-495D-B60A-610D9E8D2B27}"/>
              </a:ext>
            </a:extLst>
          </p:cNvPr>
          <p:cNvSpPr txBox="1"/>
          <p:nvPr/>
        </p:nvSpPr>
        <p:spPr>
          <a:xfrm>
            <a:off x="9474844" y="1113023"/>
            <a:ext cx="1092992" cy="523220"/>
          </a:xfrm>
          <a:prstGeom prst="rect">
            <a:avLst/>
          </a:prstGeom>
          <a:noFill/>
        </p:spPr>
        <p:txBody>
          <a:bodyPr wrap="square" rtlCol="0">
            <a:spAutoFit/>
          </a:bodyPr>
          <a:lstStyle/>
          <a:p>
            <a:r>
              <a:rPr lang="en-US" sz="1400" b="1" dirty="0">
                <a:solidFill>
                  <a:srgbClr val="C00000"/>
                </a:solidFill>
                <a:latin typeface="Arial" panose="020B0604020202020204" pitchFamily="34" charset="0"/>
              </a:rPr>
              <a:t>3’ splice site</a:t>
            </a:r>
          </a:p>
        </p:txBody>
      </p:sp>
      <p:sp>
        <p:nvSpPr>
          <p:cNvPr id="26" name="Rectangle 25">
            <a:extLst>
              <a:ext uri="{FF2B5EF4-FFF2-40B4-BE49-F238E27FC236}">
                <a16:creationId xmlns:a16="http://schemas.microsoft.com/office/drawing/2014/main" id="{70AF285F-4CE2-43BB-9866-E9E07EA833A8}"/>
              </a:ext>
            </a:extLst>
          </p:cNvPr>
          <p:cNvSpPr/>
          <p:nvPr/>
        </p:nvSpPr>
        <p:spPr>
          <a:xfrm>
            <a:off x="0" y="-19618"/>
            <a:ext cx="12115253" cy="523220"/>
          </a:xfrm>
          <a:prstGeom prst="rect">
            <a:avLst/>
          </a:prstGeom>
        </p:spPr>
        <p:txBody>
          <a:bodyPr wrap="square">
            <a:spAutoFit/>
          </a:bodyPr>
          <a:lstStyle/>
          <a:p>
            <a:r>
              <a:rPr lang="en-US" sz="2800" dirty="0">
                <a:latin typeface="Arial" panose="020B0604020202020204" pitchFamily="34" charset="0"/>
              </a:rPr>
              <a:t>Antibody Genes are Modular – mRNA Splicing Required to Produce mRNA</a:t>
            </a:r>
          </a:p>
        </p:txBody>
      </p:sp>
      <p:sp>
        <p:nvSpPr>
          <p:cNvPr id="27" name="Rectangle 26">
            <a:extLst>
              <a:ext uri="{FF2B5EF4-FFF2-40B4-BE49-F238E27FC236}">
                <a16:creationId xmlns:a16="http://schemas.microsoft.com/office/drawing/2014/main" id="{E2EB0C98-18D1-498E-A034-71FEDADC8CC8}"/>
              </a:ext>
            </a:extLst>
          </p:cNvPr>
          <p:cNvSpPr/>
          <p:nvPr/>
        </p:nvSpPr>
        <p:spPr>
          <a:xfrm>
            <a:off x="8604929" y="4877996"/>
            <a:ext cx="3510324" cy="1754326"/>
          </a:xfrm>
          <a:prstGeom prst="rect">
            <a:avLst/>
          </a:prstGeom>
        </p:spPr>
        <p:txBody>
          <a:bodyPr wrap="square">
            <a:spAutoFit/>
          </a:bodyPr>
          <a:lstStyle/>
          <a:p>
            <a:r>
              <a:rPr lang="en-US" b="1" dirty="0">
                <a:latin typeface="Arial" panose="020B0604020202020204" pitchFamily="34" charset="0"/>
              </a:rPr>
              <a:t>Steps:</a:t>
            </a:r>
          </a:p>
          <a:p>
            <a:pPr marL="342900" indent="-342900">
              <a:buFont typeface="+mj-lt"/>
              <a:buAutoNum type="arabicPeriod"/>
            </a:pPr>
            <a:r>
              <a:rPr lang="en-US" dirty="0">
                <a:latin typeface="Arial" panose="020B0604020202020204" pitchFamily="34" charset="0"/>
              </a:rPr>
              <a:t>The branch A breaks at the 5’ splice site,  forming a lariat.</a:t>
            </a:r>
          </a:p>
          <a:p>
            <a:pPr marL="342900" indent="-342900">
              <a:buFont typeface="+mj-lt"/>
              <a:buAutoNum type="arabicPeriod"/>
            </a:pPr>
            <a:r>
              <a:rPr lang="en-US" dirty="0">
                <a:latin typeface="Arial" panose="020B0604020202020204" pitchFamily="34" charset="0"/>
              </a:rPr>
              <a:t>The 5’-OH is joined to the 5’ end of the downstream 3’ exon.</a:t>
            </a:r>
          </a:p>
        </p:txBody>
      </p:sp>
      <p:sp>
        <p:nvSpPr>
          <p:cNvPr id="29" name="TextBox 28">
            <a:extLst>
              <a:ext uri="{FF2B5EF4-FFF2-40B4-BE49-F238E27FC236}">
                <a16:creationId xmlns:a16="http://schemas.microsoft.com/office/drawing/2014/main" id="{CBFF619B-57F1-4272-98C1-275FD539D441}"/>
              </a:ext>
            </a:extLst>
          </p:cNvPr>
          <p:cNvSpPr txBox="1"/>
          <p:nvPr/>
        </p:nvSpPr>
        <p:spPr>
          <a:xfrm>
            <a:off x="7849470" y="1747340"/>
            <a:ext cx="1133131" cy="523220"/>
          </a:xfrm>
          <a:prstGeom prst="rect">
            <a:avLst/>
          </a:prstGeom>
          <a:noFill/>
        </p:spPr>
        <p:txBody>
          <a:bodyPr wrap="square" rtlCol="0">
            <a:spAutoFit/>
          </a:bodyPr>
          <a:lstStyle/>
          <a:p>
            <a:r>
              <a:rPr lang="en-US" sz="1400" b="1" dirty="0">
                <a:solidFill>
                  <a:srgbClr val="C00000"/>
                </a:solidFill>
                <a:latin typeface="Arial" panose="020B0604020202020204" pitchFamily="34" charset="0"/>
              </a:rPr>
              <a:t>Branch Point</a:t>
            </a:r>
          </a:p>
        </p:txBody>
      </p:sp>
      <p:sp>
        <p:nvSpPr>
          <p:cNvPr id="4" name="Date Placeholder 3">
            <a:extLst>
              <a:ext uri="{FF2B5EF4-FFF2-40B4-BE49-F238E27FC236}">
                <a16:creationId xmlns:a16="http://schemas.microsoft.com/office/drawing/2014/main" id="{A53B226D-A304-230D-5D92-4BD3E8453DC3}"/>
              </a:ext>
            </a:extLst>
          </p:cNvPr>
          <p:cNvSpPr>
            <a:spLocks noGrp="1"/>
          </p:cNvSpPr>
          <p:nvPr>
            <p:ph type="dt" sz="half" idx="10"/>
          </p:nvPr>
        </p:nvSpPr>
        <p:spPr/>
        <p:txBody>
          <a:bodyPr/>
          <a:lstStyle/>
          <a:p>
            <a:fld id="{A42BC54E-2A2B-4CC8-88C1-AC1A87AF3352}" type="datetime1">
              <a:rPr lang="en-US" smtClean="0"/>
              <a:t>9/2/2023</a:t>
            </a:fld>
            <a:endParaRPr lang="en-US"/>
          </a:p>
        </p:txBody>
      </p:sp>
      <p:sp>
        <p:nvSpPr>
          <p:cNvPr id="5" name="Footer Placeholder 4">
            <a:extLst>
              <a:ext uri="{FF2B5EF4-FFF2-40B4-BE49-F238E27FC236}">
                <a16:creationId xmlns:a16="http://schemas.microsoft.com/office/drawing/2014/main" id="{2D967FE1-F9DA-212B-262F-7E65B5FE368D}"/>
              </a:ext>
            </a:extLst>
          </p:cNvPr>
          <p:cNvSpPr>
            <a:spLocks noGrp="1"/>
          </p:cNvSpPr>
          <p:nvPr>
            <p:ph type="ftr" sz="quarter" idx="11"/>
          </p:nvPr>
        </p:nvSpPr>
        <p:spPr/>
        <p:txBody>
          <a:bodyPr/>
          <a:lstStyle/>
          <a:p>
            <a:r>
              <a:rPr lang="en-US"/>
              <a:t>D &amp; D - Lecture 4 - Fall 2023</a:t>
            </a:r>
          </a:p>
        </p:txBody>
      </p:sp>
      <p:sp>
        <p:nvSpPr>
          <p:cNvPr id="6" name="Slide Number Placeholder 5">
            <a:extLst>
              <a:ext uri="{FF2B5EF4-FFF2-40B4-BE49-F238E27FC236}">
                <a16:creationId xmlns:a16="http://schemas.microsoft.com/office/drawing/2014/main" id="{12F4E629-0D12-39D2-0404-9AF864D4D636}"/>
              </a:ext>
            </a:extLst>
          </p:cNvPr>
          <p:cNvSpPr>
            <a:spLocks noGrp="1"/>
          </p:cNvSpPr>
          <p:nvPr>
            <p:ph type="sldNum" sz="quarter" idx="12"/>
          </p:nvPr>
        </p:nvSpPr>
        <p:spPr/>
        <p:txBody>
          <a:bodyPr/>
          <a:lstStyle/>
          <a:p>
            <a:fld id="{DC3BB032-4020-48F4-953B-341806DC4A2B}" type="slidenum">
              <a:rPr lang="en-US" smtClean="0"/>
              <a:t>3</a:t>
            </a:fld>
            <a:endParaRPr lang="en-US"/>
          </a:p>
        </p:txBody>
      </p:sp>
    </p:spTree>
    <p:extLst>
      <p:ext uri="{BB962C8B-B14F-4D97-AF65-F5344CB8AC3E}">
        <p14:creationId xmlns:p14="http://schemas.microsoft.com/office/powerpoint/2010/main" val="3464988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540A930-77FC-9ADE-C158-10B574568E7A}"/>
              </a:ext>
            </a:extLst>
          </p:cNvPr>
          <p:cNvSpPr txBox="1"/>
          <p:nvPr/>
        </p:nvSpPr>
        <p:spPr>
          <a:xfrm flipH="1">
            <a:off x="3733893" y="136"/>
            <a:ext cx="3525280" cy="954107"/>
          </a:xfrm>
          <a:prstGeom prst="rect">
            <a:avLst/>
          </a:prstGeom>
          <a:noFill/>
        </p:spPr>
        <p:txBody>
          <a:bodyPr wrap="square" rtlCol="0">
            <a:spAutoFit/>
          </a:bodyPr>
          <a:lstStyle/>
          <a:p>
            <a:r>
              <a:rPr lang="en-US" sz="2800" dirty="0">
                <a:latin typeface="Arial" panose="020B0604020202020204" pitchFamily="34" charset="0"/>
              </a:rPr>
              <a:t>B. Inactivated Viruses</a:t>
            </a:r>
          </a:p>
        </p:txBody>
      </p:sp>
      <p:pic>
        <p:nvPicPr>
          <p:cNvPr id="11" name="Picture 10">
            <a:extLst>
              <a:ext uri="{FF2B5EF4-FFF2-40B4-BE49-F238E27FC236}">
                <a16:creationId xmlns:a16="http://schemas.microsoft.com/office/drawing/2014/main" id="{2F527C26-E2B0-11F8-1EBC-F069FB28A361}"/>
              </a:ext>
            </a:extLst>
          </p:cNvPr>
          <p:cNvPicPr>
            <a:picLocks noChangeAspect="1"/>
          </p:cNvPicPr>
          <p:nvPr/>
        </p:nvPicPr>
        <p:blipFill>
          <a:blip r:embed="rId2"/>
          <a:stretch>
            <a:fillRect/>
          </a:stretch>
        </p:blipFill>
        <p:spPr>
          <a:xfrm>
            <a:off x="7259173" y="494520"/>
            <a:ext cx="4704227" cy="2283117"/>
          </a:xfrm>
          <a:prstGeom prst="rect">
            <a:avLst/>
          </a:prstGeom>
        </p:spPr>
      </p:pic>
      <p:pic>
        <p:nvPicPr>
          <p:cNvPr id="10" name="Picture 9" descr="Diagram&#10;&#10;Description automatically generated">
            <a:extLst>
              <a:ext uri="{FF2B5EF4-FFF2-40B4-BE49-F238E27FC236}">
                <a16:creationId xmlns:a16="http://schemas.microsoft.com/office/drawing/2014/main" id="{949C43ED-4710-FA0C-FAE8-45CD57E51B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232" y="2289859"/>
            <a:ext cx="8341566" cy="3962244"/>
          </a:xfrm>
          <a:prstGeom prst="rect">
            <a:avLst/>
          </a:prstGeom>
        </p:spPr>
      </p:pic>
      <p:pic>
        <p:nvPicPr>
          <p:cNvPr id="2" name="Picture 1">
            <a:extLst>
              <a:ext uri="{FF2B5EF4-FFF2-40B4-BE49-F238E27FC236}">
                <a16:creationId xmlns:a16="http://schemas.microsoft.com/office/drawing/2014/main" id="{F7EF7997-07A7-68D6-F165-91B2C33AC7F8}"/>
              </a:ext>
            </a:extLst>
          </p:cNvPr>
          <p:cNvPicPr>
            <a:picLocks noChangeAspect="1"/>
          </p:cNvPicPr>
          <p:nvPr/>
        </p:nvPicPr>
        <p:blipFill rotWithShape="1">
          <a:blip r:embed="rId4">
            <a:extLst>
              <a:ext uri="{28A0092B-C50C-407E-A947-70E740481C1C}">
                <a14:useLocalDpi xmlns:a14="http://schemas.microsoft.com/office/drawing/2010/main" val="0"/>
              </a:ext>
            </a:extLst>
          </a:blip>
          <a:srcRect t="17958" r="33082" b="69233"/>
          <a:stretch/>
        </p:blipFill>
        <p:spPr>
          <a:xfrm>
            <a:off x="76200" y="494520"/>
            <a:ext cx="7051762" cy="1676400"/>
          </a:xfrm>
          <a:prstGeom prst="rect">
            <a:avLst/>
          </a:prstGeom>
        </p:spPr>
      </p:pic>
      <p:sp>
        <p:nvSpPr>
          <p:cNvPr id="3" name="Date Placeholder 2">
            <a:extLst>
              <a:ext uri="{FF2B5EF4-FFF2-40B4-BE49-F238E27FC236}">
                <a16:creationId xmlns:a16="http://schemas.microsoft.com/office/drawing/2014/main" id="{2BF19F0F-FE24-607B-885C-5462F376C293}"/>
              </a:ext>
            </a:extLst>
          </p:cNvPr>
          <p:cNvSpPr>
            <a:spLocks noGrp="1"/>
          </p:cNvSpPr>
          <p:nvPr>
            <p:ph type="dt" sz="half" idx="10"/>
          </p:nvPr>
        </p:nvSpPr>
        <p:spPr/>
        <p:txBody>
          <a:bodyPr/>
          <a:lstStyle/>
          <a:p>
            <a:fld id="{34D4EDAC-44C0-4D5F-8CC5-CF743307E2AB}" type="datetime1">
              <a:rPr lang="en-US" smtClean="0"/>
              <a:t>9/2/2023</a:t>
            </a:fld>
            <a:endParaRPr lang="en-US"/>
          </a:p>
        </p:txBody>
      </p:sp>
      <p:sp>
        <p:nvSpPr>
          <p:cNvPr id="4" name="Footer Placeholder 3">
            <a:extLst>
              <a:ext uri="{FF2B5EF4-FFF2-40B4-BE49-F238E27FC236}">
                <a16:creationId xmlns:a16="http://schemas.microsoft.com/office/drawing/2014/main" id="{28C55A5C-B980-85CE-9810-6A467F36120B}"/>
              </a:ext>
            </a:extLst>
          </p:cNvPr>
          <p:cNvSpPr>
            <a:spLocks noGrp="1"/>
          </p:cNvSpPr>
          <p:nvPr>
            <p:ph type="ftr" sz="quarter" idx="11"/>
          </p:nvPr>
        </p:nvSpPr>
        <p:spPr/>
        <p:txBody>
          <a:bodyPr/>
          <a:lstStyle/>
          <a:p>
            <a:r>
              <a:rPr lang="en-US"/>
              <a:t>D &amp; D - Lecture 4 - Fall 2023</a:t>
            </a:r>
          </a:p>
        </p:txBody>
      </p:sp>
      <p:sp>
        <p:nvSpPr>
          <p:cNvPr id="5" name="Slide Number Placeholder 4">
            <a:extLst>
              <a:ext uri="{FF2B5EF4-FFF2-40B4-BE49-F238E27FC236}">
                <a16:creationId xmlns:a16="http://schemas.microsoft.com/office/drawing/2014/main" id="{31B647CA-52F5-5A86-2E12-1E9818EB1580}"/>
              </a:ext>
            </a:extLst>
          </p:cNvPr>
          <p:cNvSpPr>
            <a:spLocks noGrp="1"/>
          </p:cNvSpPr>
          <p:nvPr>
            <p:ph type="sldNum" sz="quarter" idx="12"/>
          </p:nvPr>
        </p:nvSpPr>
        <p:spPr/>
        <p:txBody>
          <a:bodyPr/>
          <a:lstStyle/>
          <a:p>
            <a:fld id="{DC3BB032-4020-48F4-953B-341806DC4A2B}" type="slidenum">
              <a:rPr lang="en-US" smtClean="0"/>
              <a:t>30</a:t>
            </a:fld>
            <a:endParaRPr lang="en-US"/>
          </a:p>
        </p:txBody>
      </p:sp>
    </p:spTree>
    <p:extLst>
      <p:ext uri="{BB962C8B-B14F-4D97-AF65-F5344CB8AC3E}">
        <p14:creationId xmlns:p14="http://schemas.microsoft.com/office/powerpoint/2010/main" val="36680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5E9A26-0EB8-4DE7-A0E6-E6C5A7FA05FD}"/>
              </a:ext>
            </a:extLst>
          </p:cNvPr>
          <p:cNvSpPr txBox="1"/>
          <p:nvPr/>
        </p:nvSpPr>
        <p:spPr>
          <a:xfrm flipH="1">
            <a:off x="4285153" y="136"/>
            <a:ext cx="3525280" cy="954107"/>
          </a:xfrm>
          <a:prstGeom prst="rect">
            <a:avLst/>
          </a:prstGeom>
          <a:noFill/>
        </p:spPr>
        <p:txBody>
          <a:bodyPr wrap="square" rtlCol="0">
            <a:spAutoFit/>
          </a:bodyPr>
          <a:lstStyle/>
          <a:p>
            <a:r>
              <a:rPr lang="en-US" sz="2800" dirty="0">
                <a:latin typeface="Arial" panose="020B0604020202020204" pitchFamily="34" charset="0"/>
              </a:rPr>
              <a:t>C. Attenuated Viruses</a:t>
            </a:r>
          </a:p>
        </p:txBody>
      </p:sp>
      <p:pic>
        <p:nvPicPr>
          <p:cNvPr id="2" name="Picture 1">
            <a:extLst>
              <a:ext uri="{FF2B5EF4-FFF2-40B4-BE49-F238E27FC236}">
                <a16:creationId xmlns:a16="http://schemas.microsoft.com/office/drawing/2014/main" id="{C18DAF98-8A9C-16B4-A207-93E8248CC181}"/>
              </a:ext>
            </a:extLst>
          </p:cNvPr>
          <p:cNvPicPr>
            <a:picLocks noChangeAspect="1"/>
          </p:cNvPicPr>
          <p:nvPr/>
        </p:nvPicPr>
        <p:blipFill rotWithShape="1">
          <a:blip r:embed="rId2"/>
          <a:srcRect b="18938"/>
          <a:stretch/>
        </p:blipFill>
        <p:spPr>
          <a:xfrm>
            <a:off x="7268663" y="504963"/>
            <a:ext cx="4869734" cy="1973753"/>
          </a:xfrm>
          <a:prstGeom prst="rect">
            <a:avLst/>
          </a:prstGeom>
        </p:spPr>
      </p:pic>
      <p:pic>
        <p:nvPicPr>
          <p:cNvPr id="9" name="Picture 8">
            <a:extLst>
              <a:ext uri="{FF2B5EF4-FFF2-40B4-BE49-F238E27FC236}">
                <a16:creationId xmlns:a16="http://schemas.microsoft.com/office/drawing/2014/main" id="{27CD80EA-48E0-4156-91E7-F3410317EBE6}"/>
              </a:ext>
            </a:extLst>
          </p:cNvPr>
          <p:cNvPicPr>
            <a:picLocks noChangeAspect="1"/>
          </p:cNvPicPr>
          <p:nvPr/>
        </p:nvPicPr>
        <p:blipFill rotWithShape="1">
          <a:blip r:embed="rId3"/>
          <a:srcRect t="26667" b="30000"/>
          <a:stretch/>
        </p:blipFill>
        <p:spPr>
          <a:xfrm>
            <a:off x="1295400" y="2851407"/>
            <a:ext cx="8742386" cy="2841275"/>
          </a:xfrm>
          <a:prstGeom prst="rect">
            <a:avLst/>
          </a:prstGeom>
        </p:spPr>
      </p:pic>
      <p:pic>
        <p:nvPicPr>
          <p:cNvPr id="3" name="Picture 2">
            <a:extLst>
              <a:ext uri="{FF2B5EF4-FFF2-40B4-BE49-F238E27FC236}">
                <a16:creationId xmlns:a16="http://schemas.microsoft.com/office/drawing/2014/main" id="{2963B98A-DA23-1FB6-993C-5FA7867ED81E}"/>
              </a:ext>
            </a:extLst>
          </p:cNvPr>
          <p:cNvPicPr>
            <a:picLocks noChangeAspect="1"/>
          </p:cNvPicPr>
          <p:nvPr/>
        </p:nvPicPr>
        <p:blipFill rotWithShape="1">
          <a:blip r:embed="rId4">
            <a:extLst>
              <a:ext uri="{28A0092B-C50C-407E-A947-70E740481C1C}">
                <a14:useLocalDpi xmlns:a14="http://schemas.microsoft.com/office/drawing/2010/main" val="0"/>
              </a:ext>
            </a:extLst>
          </a:blip>
          <a:srcRect t="29900" r="33082" b="54380"/>
          <a:stretch/>
        </p:blipFill>
        <p:spPr>
          <a:xfrm>
            <a:off x="152400" y="528611"/>
            <a:ext cx="7051762" cy="2057345"/>
          </a:xfrm>
          <a:prstGeom prst="rect">
            <a:avLst/>
          </a:prstGeom>
        </p:spPr>
      </p:pic>
      <p:sp>
        <p:nvSpPr>
          <p:cNvPr id="4" name="Date Placeholder 3">
            <a:extLst>
              <a:ext uri="{FF2B5EF4-FFF2-40B4-BE49-F238E27FC236}">
                <a16:creationId xmlns:a16="http://schemas.microsoft.com/office/drawing/2014/main" id="{FB46405F-ECD5-2FAA-B3DB-65E2E8B286DA}"/>
              </a:ext>
            </a:extLst>
          </p:cNvPr>
          <p:cNvSpPr>
            <a:spLocks noGrp="1"/>
          </p:cNvSpPr>
          <p:nvPr>
            <p:ph type="dt" sz="half" idx="10"/>
          </p:nvPr>
        </p:nvSpPr>
        <p:spPr/>
        <p:txBody>
          <a:bodyPr/>
          <a:lstStyle/>
          <a:p>
            <a:fld id="{26585C16-D07B-4CA2-9BF5-657A5667CA9E}" type="datetime1">
              <a:rPr lang="en-US" smtClean="0"/>
              <a:t>9/2/2023</a:t>
            </a:fld>
            <a:endParaRPr lang="en-US"/>
          </a:p>
        </p:txBody>
      </p:sp>
      <p:sp>
        <p:nvSpPr>
          <p:cNvPr id="5" name="Footer Placeholder 4">
            <a:extLst>
              <a:ext uri="{FF2B5EF4-FFF2-40B4-BE49-F238E27FC236}">
                <a16:creationId xmlns:a16="http://schemas.microsoft.com/office/drawing/2014/main" id="{35CDE62A-E88C-B0E4-CFAA-63137CEFFD11}"/>
              </a:ext>
            </a:extLst>
          </p:cNvPr>
          <p:cNvSpPr>
            <a:spLocks noGrp="1"/>
          </p:cNvSpPr>
          <p:nvPr>
            <p:ph type="ftr" sz="quarter" idx="11"/>
          </p:nvPr>
        </p:nvSpPr>
        <p:spPr/>
        <p:txBody>
          <a:bodyPr/>
          <a:lstStyle/>
          <a:p>
            <a:r>
              <a:rPr lang="en-US"/>
              <a:t>D &amp; D - Lecture 4 - Fall 2023</a:t>
            </a:r>
          </a:p>
        </p:txBody>
      </p:sp>
      <p:sp>
        <p:nvSpPr>
          <p:cNvPr id="6" name="Slide Number Placeholder 5">
            <a:extLst>
              <a:ext uri="{FF2B5EF4-FFF2-40B4-BE49-F238E27FC236}">
                <a16:creationId xmlns:a16="http://schemas.microsoft.com/office/drawing/2014/main" id="{E3177112-3AF9-1FCD-44B5-83C81AFC162A}"/>
              </a:ext>
            </a:extLst>
          </p:cNvPr>
          <p:cNvSpPr>
            <a:spLocks noGrp="1"/>
          </p:cNvSpPr>
          <p:nvPr>
            <p:ph type="sldNum" sz="quarter" idx="12"/>
          </p:nvPr>
        </p:nvSpPr>
        <p:spPr/>
        <p:txBody>
          <a:bodyPr/>
          <a:lstStyle/>
          <a:p>
            <a:fld id="{DC3BB032-4020-48F4-953B-341806DC4A2B}" type="slidenum">
              <a:rPr lang="en-US" smtClean="0"/>
              <a:t>31</a:t>
            </a:fld>
            <a:endParaRPr lang="en-US"/>
          </a:p>
        </p:txBody>
      </p:sp>
    </p:spTree>
    <p:extLst>
      <p:ext uri="{BB962C8B-B14F-4D97-AF65-F5344CB8AC3E}">
        <p14:creationId xmlns:p14="http://schemas.microsoft.com/office/powerpoint/2010/main" val="2796885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5E9A26-0EB8-4DE7-A0E6-E6C5A7FA05FD}"/>
              </a:ext>
            </a:extLst>
          </p:cNvPr>
          <p:cNvSpPr txBox="1"/>
          <p:nvPr/>
        </p:nvSpPr>
        <p:spPr>
          <a:xfrm flipH="1">
            <a:off x="4285153" y="136"/>
            <a:ext cx="4132140" cy="523220"/>
          </a:xfrm>
          <a:prstGeom prst="rect">
            <a:avLst/>
          </a:prstGeom>
          <a:noFill/>
        </p:spPr>
        <p:txBody>
          <a:bodyPr wrap="square" rtlCol="0">
            <a:spAutoFit/>
          </a:bodyPr>
          <a:lstStyle/>
          <a:p>
            <a:r>
              <a:rPr lang="en-US" sz="2800" dirty="0">
                <a:latin typeface="Arial" panose="020B0604020202020204" pitchFamily="34" charset="0"/>
              </a:rPr>
              <a:t>C. Attenuated Viruses</a:t>
            </a:r>
          </a:p>
        </p:txBody>
      </p:sp>
      <p:pic>
        <p:nvPicPr>
          <p:cNvPr id="2" name="Picture 1">
            <a:extLst>
              <a:ext uri="{FF2B5EF4-FFF2-40B4-BE49-F238E27FC236}">
                <a16:creationId xmlns:a16="http://schemas.microsoft.com/office/drawing/2014/main" id="{C18DAF98-8A9C-16B4-A207-93E8248CC181}"/>
              </a:ext>
            </a:extLst>
          </p:cNvPr>
          <p:cNvPicPr>
            <a:picLocks noChangeAspect="1"/>
          </p:cNvPicPr>
          <p:nvPr/>
        </p:nvPicPr>
        <p:blipFill rotWithShape="1">
          <a:blip r:embed="rId2"/>
          <a:srcRect b="18938"/>
          <a:stretch/>
        </p:blipFill>
        <p:spPr>
          <a:xfrm>
            <a:off x="5029242" y="732678"/>
            <a:ext cx="7010124" cy="2841275"/>
          </a:xfrm>
          <a:prstGeom prst="rect">
            <a:avLst/>
          </a:prstGeom>
        </p:spPr>
      </p:pic>
      <p:pic>
        <p:nvPicPr>
          <p:cNvPr id="11" name="Picture 10">
            <a:extLst>
              <a:ext uri="{FF2B5EF4-FFF2-40B4-BE49-F238E27FC236}">
                <a16:creationId xmlns:a16="http://schemas.microsoft.com/office/drawing/2014/main" id="{88372DBC-334C-3952-7F55-B2C157E92A20}"/>
              </a:ext>
            </a:extLst>
          </p:cNvPr>
          <p:cNvPicPr>
            <a:picLocks noChangeAspect="1"/>
          </p:cNvPicPr>
          <p:nvPr/>
        </p:nvPicPr>
        <p:blipFill>
          <a:blip r:embed="rId3"/>
          <a:stretch>
            <a:fillRect/>
          </a:stretch>
        </p:blipFill>
        <p:spPr>
          <a:xfrm>
            <a:off x="5626045" y="3718241"/>
            <a:ext cx="4533955" cy="2407081"/>
          </a:xfrm>
          <a:prstGeom prst="rect">
            <a:avLst/>
          </a:prstGeom>
        </p:spPr>
      </p:pic>
      <p:pic>
        <p:nvPicPr>
          <p:cNvPr id="4" name="Picture 3">
            <a:extLst>
              <a:ext uri="{FF2B5EF4-FFF2-40B4-BE49-F238E27FC236}">
                <a16:creationId xmlns:a16="http://schemas.microsoft.com/office/drawing/2014/main" id="{F471E158-0424-A9D3-8662-B088FFC4783C}"/>
              </a:ext>
            </a:extLst>
          </p:cNvPr>
          <p:cNvPicPr>
            <a:picLocks noChangeAspect="1"/>
          </p:cNvPicPr>
          <p:nvPr/>
        </p:nvPicPr>
        <p:blipFill>
          <a:blip r:embed="rId4">
            <a:alphaModFix amt="67000"/>
          </a:blip>
          <a:stretch>
            <a:fillRect/>
          </a:stretch>
        </p:blipFill>
        <p:spPr>
          <a:xfrm>
            <a:off x="13741" y="666627"/>
            <a:ext cx="5426285" cy="5524746"/>
          </a:xfrm>
          <a:prstGeom prst="rect">
            <a:avLst/>
          </a:prstGeom>
        </p:spPr>
      </p:pic>
      <p:sp>
        <p:nvSpPr>
          <p:cNvPr id="3" name="Date Placeholder 2">
            <a:extLst>
              <a:ext uri="{FF2B5EF4-FFF2-40B4-BE49-F238E27FC236}">
                <a16:creationId xmlns:a16="http://schemas.microsoft.com/office/drawing/2014/main" id="{D939F780-1E5B-D612-20BA-A1BB7564551A}"/>
              </a:ext>
            </a:extLst>
          </p:cNvPr>
          <p:cNvSpPr>
            <a:spLocks noGrp="1"/>
          </p:cNvSpPr>
          <p:nvPr>
            <p:ph type="dt" sz="half" idx="10"/>
          </p:nvPr>
        </p:nvSpPr>
        <p:spPr/>
        <p:txBody>
          <a:bodyPr/>
          <a:lstStyle/>
          <a:p>
            <a:fld id="{89032999-DBAD-412C-AB06-9A98551AF223}" type="datetime1">
              <a:rPr lang="en-US" smtClean="0"/>
              <a:t>9/2/2023</a:t>
            </a:fld>
            <a:endParaRPr lang="en-US"/>
          </a:p>
        </p:txBody>
      </p:sp>
      <p:sp>
        <p:nvSpPr>
          <p:cNvPr id="5" name="Footer Placeholder 4">
            <a:extLst>
              <a:ext uri="{FF2B5EF4-FFF2-40B4-BE49-F238E27FC236}">
                <a16:creationId xmlns:a16="http://schemas.microsoft.com/office/drawing/2014/main" id="{BF04633F-2FC3-DF09-3DAD-695753F27928}"/>
              </a:ext>
            </a:extLst>
          </p:cNvPr>
          <p:cNvSpPr>
            <a:spLocks noGrp="1"/>
          </p:cNvSpPr>
          <p:nvPr>
            <p:ph type="ftr" sz="quarter" idx="11"/>
          </p:nvPr>
        </p:nvSpPr>
        <p:spPr/>
        <p:txBody>
          <a:bodyPr/>
          <a:lstStyle/>
          <a:p>
            <a:r>
              <a:rPr lang="en-US"/>
              <a:t>D &amp; D - Lecture 4 - Fall 2023</a:t>
            </a:r>
          </a:p>
        </p:txBody>
      </p:sp>
      <p:sp>
        <p:nvSpPr>
          <p:cNvPr id="6" name="Slide Number Placeholder 5">
            <a:extLst>
              <a:ext uri="{FF2B5EF4-FFF2-40B4-BE49-F238E27FC236}">
                <a16:creationId xmlns:a16="http://schemas.microsoft.com/office/drawing/2014/main" id="{1D0404C4-D771-0410-3902-4307263E2E46}"/>
              </a:ext>
            </a:extLst>
          </p:cNvPr>
          <p:cNvSpPr>
            <a:spLocks noGrp="1"/>
          </p:cNvSpPr>
          <p:nvPr>
            <p:ph type="sldNum" sz="quarter" idx="12"/>
          </p:nvPr>
        </p:nvSpPr>
        <p:spPr/>
        <p:txBody>
          <a:bodyPr/>
          <a:lstStyle/>
          <a:p>
            <a:fld id="{DC3BB032-4020-48F4-953B-341806DC4A2B}" type="slidenum">
              <a:rPr lang="en-US" smtClean="0"/>
              <a:t>32</a:t>
            </a:fld>
            <a:endParaRPr lang="en-US"/>
          </a:p>
        </p:txBody>
      </p:sp>
    </p:spTree>
    <p:extLst>
      <p:ext uri="{BB962C8B-B14F-4D97-AF65-F5344CB8AC3E}">
        <p14:creationId xmlns:p14="http://schemas.microsoft.com/office/powerpoint/2010/main" val="1901009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C960E82-C38A-AB2B-BA8F-11A5D18944EB}"/>
              </a:ext>
            </a:extLst>
          </p:cNvPr>
          <p:cNvPicPr>
            <a:picLocks noChangeAspect="1"/>
          </p:cNvPicPr>
          <p:nvPr/>
        </p:nvPicPr>
        <p:blipFill rotWithShape="1">
          <a:blip r:embed="rId2">
            <a:extLst>
              <a:ext uri="{28A0092B-C50C-407E-A947-70E740481C1C}">
                <a14:useLocalDpi xmlns:a14="http://schemas.microsoft.com/office/drawing/2010/main" val="0"/>
              </a:ext>
            </a:extLst>
          </a:blip>
          <a:srcRect t="44794" r="32868"/>
          <a:stretch/>
        </p:blipFill>
        <p:spPr>
          <a:xfrm>
            <a:off x="5424844" y="648850"/>
            <a:ext cx="5723448" cy="5845766"/>
          </a:xfrm>
          <a:prstGeom prst="rect">
            <a:avLst/>
          </a:prstGeom>
        </p:spPr>
      </p:pic>
      <p:pic>
        <p:nvPicPr>
          <p:cNvPr id="4" name="Picture 3" descr="Graphical user interface, application&#10;&#10;Description automatically generated">
            <a:extLst>
              <a:ext uri="{FF2B5EF4-FFF2-40B4-BE49-F238E27FC236}">
                <a16:creationId xmlns:a16="http://schemas.microsoft.com/office/drawing/2014/main" id="{BAAD6ECD-DC1E-3D81-966E-9B1910F62096}"/>
              </a:ext>
            </a:extLst>
          </p:cNvPr>
          <p:cNvPicPr>
            <a:picLocks noChangeAspect="1"/>
          </p:cNvPicPr>
          <p:nvPr/>
        </p:nvPicPr>
        <p:blipFill rotWithShape="1">
          <a:blip r:embed="rId2">
            <a:extLst>
              <a:ext uri="{28A0092B-C50C-407E-A947-70E740481C1C}">
                <a14:useLocalDpi xmlns:a14="http://schemas.microsoft.com/office/drawing/2010/main" val="0"/>
              </a:ext>
            </a:extLst>
          </a:blip>
          <a:srcRect r="33564" b="94806"/>
          <a:stretch/>
        </p:blipFill>
        <p:spPr>
          <a:xfrm>
            <a:off x="5424844" y="88416"/>
            <a:ext cx="5664134" cy="549939"/>
          </a:xfrm>
          <a:prstGeom prst="rect">
            <a:avLst/>
          </a:prstGeom>
        </p:spPr>
      </p:pic>
      <p:sp>
        <p:nvSpPr>
          <p:cNvPr id="2" name="TextBox 1">
            <a:extLst>
              <a:ext uri="{FF2B5EF4-FFF2-40B4-BE49-F238E27FC236}">
                <a16:creationId xmlns:a16="http://schemas.microsoft.com/office/drawing/2014/main" id="{3325A7B0-C9D3-706B-0E14-20CC6CF48630}"/>
              </a:ext>
            </a:extLst>
          </p:cNvPr>
          <p:cNvSpPr txBox="1"/>
          <p:nvPr/>
        </p:nvSpPr>
        <p:spPr>
          <a:xfrm>
            <a:off x="228600" y="304800"/>
            <a:ext cx="4194006" cy="1322926"/>
          </a:xfrm>
          <a:prstGeom prst="rect">
            <a:avLst/>
          </a:prstGeom>
          <a:noFill/>
        </p:spPr>
        <p:txBody>
          <a:bodyPr wrap="square" rtlCol="0">
            <a:spAutoFit/>
          </a:bodyPr>
          <a:lstStyle/>
          <a:p>
            <a:r>
              <a:rPr lang="en-US" sz="1999" b="1" dirty="0">
                <a:latin typeface="Arial" panose="020B0604020202020204" pitchFamily="34" charset="0"/>
              </a:rPr>
              <a:t>D – Virus Like Particles:</a:t>
            </a:r>
          </a:p>
          <a:p>
            <a:r>
              <a:rPr lang="en-US" sz="1999" dirty="0">
                <a:latin typeface="Arial" panose="020B0604020202020204" pitchFamily="34" charset="0"/>
              </a:rPr>
              <a:t>Proteins isolated from the virus form virus-like-particles, </a:t>
            </a:r>
            <a:r>
              <a:rPr lang="en-US" sz="1999" i="1" dirty="0">
                <a:latin typeface="Arial" panose="020B0604020202020204" pitchFamily="34" charset="0"/>
              </a:rPr>
              <a:t>without</a:t>
            </a:r>
            <a:r>
              <a:rPr lang="en-US" sz="1999" dirty="0">
                <a:latin typeface="Arial" panose="020B0604020202020204" pitchFamily="34" charset="0"/>
              </a:rPr>
              <a:t> the genetic material of the virus</a:t>
            </a:r>
          </a:p>
        </p:txBody>
      </p:sp>
      <p:sp>
        <p:nvSpPr>
          <p:cNvPr id="5" name="TextBox 4">
            <a:extLst>
              <a:ext uri="{FF2B5EF4-FFF2-40B4-BE49-F238E27FC236}">
                <a16:creationId xmlns:a16="http://schemas.microsoft.com/office/drawing/2014/main" id="{B4B0722C-ADB2-FF5B-512C-A90C294FC4C2}"/>
              </a:ext>
            </a:extLst>
          </p:cNvPr>
          <p:cNvSpPr txBox="1"/>
          <p:nvPr/>
        </p:nvSpPr>
        <p:spPr>
          <a:xfrm>
            <a:off x="223028" y="1669557"/>
            <a:ext cx="4863377" cy="3245760"/>
          </a:xfrm>
          <a:prstGeom prst="rect">
            <a:avLst/>
          </a:prstGeom>
          <a:noFill/>
        </p:spPr>
        <p:txBody>
          <a:bodyPr wrap="square" rtlCol="0">
            <a:spAutoFit/>
          </a:bodyPr>
          <a:lstStyle/>
          <a:p>
            <a:r>
              <a:rPr lang="en-US" sz="1999" b="1" dirty="0">
                <a:latin typeface="Arial" panose="020B0604020202020204" pitchFamily="34" charset="0"/>
              </a:rPr>
              <a:t>E. Recombinant Virus:</a:t>
            </a:r>
          </a:p>
          <a:p>
            <a:r>
              <a:rPr lang="en-US" sz="1999" dirty="0">
                <a:latin typeface="Arial" panose="020B0604020202020204" pitchFamily="34" charset="0"/>
              </a:rPr>
              <a:t>A “safe virus” is used (e.g. cold virus)</a:t>
            </a:r>
          </a:p>
          <a:p>
            <a:r>
              <a:rPr lang="en-US" sz="1999" dirty="0">
                <a:latin typeface="Arial" panose="020B0604020202020204" pitchFamily="34" charset="0"/>
              </a:rPr>
              <a:t>Gene for a protein from a pathogen is inserted into the DNA of  the virus.</a:t>
            </a:r>
          </a:p>
          <a:p>
            <a:pPr marL="342876" indent="-342876">
              <a:buFont typeface="Arial" panose="020B0604020202020204" pitchFamily="34" charset="0"/>
              <a:buChar char="•"/>
            </a:pPr>
            <a:r>
              <a:rPr lang="en-US" sz="1999" dirty="0">
                <a:latin typeface="Arial" panose="020B0604020202020204" pitchFamily="34" charset="0"/>
              </a:rPr>
              <a:t>When virus grows it produces the protein from the pathogen generating immunity.</a:t>
            </a:r>
          </a:p>
          <a:p>
            <a:pPr>
              <a:spcBef>
                <a:spcPts val="600"/>
              </a:spcBef>
            </a:pPr>
            <a:r>
              <a:rPr lang="en-US" sz="1999" dirty="0">
                <a:latin typeface="Arial" panose="020B0604020202020204" pitchFamily="34" charset="0"/>
              </a:rPr>
              <a:t>Also includes vaccines that are a mixture of genetic material from human and animal viruses (reassortment viruses)</a:t>
            </a:r>
          </a:p>
        </p:txBody>
      </p:sp>
      <p:sp>
        <p:nvSpPr>
          <p:cNvPr id="6" name="TextBox 5">
            <a:extLst>
              <a:ext uri="{FF2B5EF4-FFF2-40B4-BE49-F238E27FC236}">
                <a16:creationId xmlns:a16="http://schemas.microsoft.com/office/drawing/2014/main" id="{C6260F51-6C71-703A-3316-8B81BF5D50A0}"/>
              </a:ext>
            </a:extLst>
          </p:cNvPr>
          <p:cNvSpPr txBox="1"/>
          <p:nvPr/>
        </p:nvSpPr>
        <p:spPr>
          <a:xfrm>
            <a:off x="223028" y="4981958"/>
            <a:ext cx="4958571" cy="1630575"/>
          </a:xfrm>
          <a:prstGeom prst="rect">
            <a:avLst/>
          </a:prstGeom>
          <a:noFill/>
        </p:spPr>
        <p:txBody>
          <a:bodyPr wrap="square" rtlCol="0">
            <a:spAutoFit/>
          </a:bodyPr>
          <a:lstStyle/>
          <a:p>
            <a:r>
              <a:rPr lang="en-US" sz="1999" b="1" dirty="0">
                <a:latin typeface="Arial" panose="020B0604020202020204" pitchFamily="34" charset="0"/>
              </a:rPr>
              <a:t>F. RNA Vaccines </a:t>
            </a:r>
            <a:r>
              <a:rPr lang="en-US" sz="1999" dirty="0">
                <a:latin typeface="Arial" panose="020B0604020202020204" pitchFamily="34" charset="0"/>
              </a:rPr>
              <a:t>(Pfizer Covid Vaccines)</a:t>
            </a:r>
          </a:p>
          <a:p>
            <a:r>
              <a:rPr lang="en-US" sz="1999" dirty="0">
                <a:latin typeface="Arial" panose="020B0604020202020204" pitchFamily="34" charset="0"/>
              </a:rPr>
              <a:t>RNA coding for a viral protein is introduced into cells. The RNA is used by the cell to make viral proteins, inducing an immune response.</a:t>
            </a:r>
          </a:p>
        </p:txBody>
      </p:sp>
      <p:sp>
        <p:nvSpPr>
          <p:cNvPr id="10" name="TextBox 9">
            <a:extLst>
              <a:ext uri="{FF2B5EF4-FFF2-40B4-BE49-F238E27FC236}">
                <a16:creationId xmlns:a16="http://schemas.microsoft.com/office/drawing/2014/main" id="{524F450B-5321-0D13-A9F4-AC2D7102CE04}"/>
              </a:ext>
            </a:extLst>
          </p:cNvPr>
          <p:cNvSpPr txBox="1"/>
          <p:nvPr/>
        </p:nvSpPr>
        <p:spPr>
          <a:xfrm>
            <a:off x="5446463" y="638355"/>
            <a:ext cx="352982" cy="371512"/>
          </a:xfrm>
          <a:prstGeom prst="rect">
            <a:avLst/>
          </a:prstGeom>
          <a:noFill/>
        </p:spPr>
        <p:txBody>
          <a:bodyPr wrap="none" rtlCol="0">
            <a:spAutoFit/>
          </a:bodyPr>
          <a:lstStyle/>
          <a:p>
            <a:r>
              <a:rPr lang="en-US" sz="1814" b="1" dirty="0">
                <a:latin typeface="Arial" panose="020B0604020202020204" pitchFamily="34" charset="0"/>
              </a:rPr>
              <a:t>D</a:t>
            </a:r>
          </a:p>
        </p:txBody>
      </p:sp>
      <p:sp>
        <p:nvSpPr>
          <p:cNvPr id="11" name="TextBox 10">
            <a:extLst>
              <a:ext uri="{FF2B5EF4-FFF2-40B4-BE49-F238E27FC236}">
                <a16:creationId xmlns:a16="http://schemas.microsoft.com/office/drawing/2014/main" id="{A45A06EE-541F-948B-2463-CC3C60BFA257}"/>
              </a:ext>
            </a:extLst>
          </p:cNvPr>
          <p:cNvSpPr txBox="1"/>
          <p:nvPr/>
        </p:nvSpPr>
        <p:spPr>
          <a:xfrm>
            <a:off x="5469345" y="2266487"/>
            <a:ext cx="340158" cy="371512"/>
          </a:xfrm>
          <a:prstGeom prst="rect">
            <a:avLst/>
          </a:prstGeom>
          <a:noFill/>
        </p:spPr>
        <p:txBody>
          <a:bodyPr wrap="none" rtlCol="0">
            <a:spAutoFit/>
          </a:bodyPr>
          <a:lstStyle/>
          <a:p>
            <a:r>
              <a:rPr lang="en-US" sz="1814" b="1" dirty="0">
                <a:latin typeface="Arial" panose="020B0604020202020204" pitchFamily="34" charset="0"/>
              </a:rPr>
              <a:t>E</a:t>
            </a:r>
          </a:p>
        </p:txBody>
      </p:sp>
      <p:sp>
        <p:nvSpPr>
          <p:cNvPr id="12" name="TextBox 11">
            <a:extLst>
              <a:ext uri="{FF2B5EF4-FFF2-40B4-BE49-F238E27FC236}">
                <a16:creationId xmlns:a16="http://schemas.microsoft.com/office/drawing/2014/main" id="{7D71BE9F-F06E-C935-5789-6142CF3A3338}"/>
              </a:ext>
            </a:extLst>
          </p:cNvPr>
          <p:cNvSpPr txBox="1"/>
          <p:nvPr/>
        </p:nvSpPr>
        <p:spPr>
          <a:xfrm>
            <a:off x="5469345" y="4880063"/>
            <a:ext cx="327334" cy="371512"/>
          </a:xfrm>
          <a:prstGeom prst="rect">
            <a:avLst/>
          </a:prstGeom>
          <a:noFill/>
        </p:spPr>
        <p:txBody>
          <a:bodyPr wrap="none" rtlCol="0">
            <a:spAutoFit/>
          </a:bodyPr>
          <a:lstStyle/>
          <a:p>
            <a:r>
              <a:rPr lang="en-US" sz="1814" b="1" dirty="0">
                <a:latin typeface="Arial" panose="020B0604020202020204" pitchFamily="34" charset="0"/>
              </a:rPr>
              <a:t>F</a:t>
            </a:r>
          </a:p>
        </p:txBody>
      </p:sp>
      <p:sp>
        <p:nvSpPr>
          <p:cNvPr id="7" name="Date Placeholder 6">
            <a:extLst>
              <a:ext uri="{FF2B5EF4-FFF2-40B4-BE49-F238E27FC236}">
                <a16:creationId xmlns:a16="http://schemas.microsoft.com/office/drawing/2014/main" id="{02B810C1-3265-ADD1-B4AC-80E36895C0DE}"/>
              </a:ext>
            </a:extLst>
          </p:cNvPr>
          <p:cNvSpPr>
            <a:spLocks noGrp="1"/>
          </p:cNvSpPr>
          <p:nvPr>
            <p:ph type="dt" sz="half" idx="10"/>
          </p:nvPr>
        </p:nvSpPr>
        <p:spPr/>
        <p:txBody>
          <a:bodyPr/>
          <a:lstStyle/>
          <a:p>
            <a:fld id="{5AC97975-2940-4C0A-B98F-D5F535535AB1}" type="datetime1">
              <a:rPr lang="en-US" smtClean="0"/>
              <a:t>9/2/2023</a:t>
            </a:fld>
            <a:endParaRPr lang="en-US"/>
          </a:p>
        </p:txBody>
      </p:sp>
      <p:sp>
        <p:nvSpPr>
          <p:cNvPr id="8" name="Footer Placeholder 7">
            <a:extLst>
              <a:ext uri="{FF2B5EF4-FFF2-40B4-BE49-F238E27FC236}">
                <a16:creationId xmlns:a16="http://schemas.microsoft.com/office/drawing/2014/main" id="{6EACE8DB-AEB5-E3E9-7173-161B64EF6110}"/>
              </a:ext>
            </a:extLst>
          </p:cNvPr>
          <p:cNvSpPr>
            <a:spLocks noGrp="1"/>
          </p:cNvSpPr>
          <p:nvPr>
            <p:ph type="ftr" sz="quarter" idx="11"/>
          </p:nvPr>
        </p:nvSpPr>
        <p:spPr/>
        <p:txBody>
          <a:bodyPr/>
          <a:lstStyle/>
          <a:p>
            <a:r>
              <a:rPr lang="en-US"/>
              <a:t>D &amp; D - Lecture 4 - Fall 2023</a:t>
            </a:r>
          </a:p>
        </p:txBody>
      </p:sp>
      <p:sp>
        <p:nvSpPr>
          <p:cNvPr id="9" name="Slide Number Placeholder 8">
            <a:extLst>
              <a:ext uri="{FF2B5EF4-FFF2-40B4-BE49-F238E27FC236}">
                <a16:creationId xmlns:a16="http://schemas.microsoft.com/office/drawing/2014/main" id="{2B723C1C-11EF-719D-8B29-9DA511B51124}"/>
              </a:ext>
            </a:extLst>
          </p:cNvPr>
          <p:cNvSpPr>
            <a:spLocks noGrp="1"/>
          </p:cNvSpPr>
          <p:nvPr>
            <p:ph type="sldNum" sz="quarter" idx="12"/>
          </p:nvPr>
        </p:nvSpPr>
        <p:spPr/>
        <p:txBody>
          <a:bodyPr/>
          <a:lstStyle/>
          <a:p>
            <a:fld id="{DC3BB032-4020-48F4-953B-341806DC4A2B}" type="slidenum">
              <a:rPr lang="en-US" smtClean="0"/>
              <a:t>33</a:t>
            </a:fld>
            <a:endParaRPr lang="en-US"/>
          </a:p>
        </p:txBody>
      </p:sp>
    </p:spTree>
    <p:extLst>
      <p:ext uri="{BB962C8B-B14F-4D97-AF65-F5344CB8AC3E}">
        <p14:creationId xmlns:p14="http://schemas.microsoft.com/office/powerpoint/2010/main" val="2589820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B5E9A26-0EB8-4DE7-A0E6-E6C5A7FA05FD}"/>
              </a:ext>
            </a:extLst>
          </p:cNvPr>
          <p:cNvSpPr txBox="1"/>
          <p:nvPr/>
        </p:nvSpPr>
        <p:spPr>
          <a:xfrm flipH="1">
            <a:off x="3272268" y="-31245"/>
            <a:ext cx="5816371" cy="523220"/>
          </a:xfrm>
          <a:prstGeom prst="rect">
            <a:avLst/>
          </a:prstGeom>
          <a:noFill/>
        </p:spPr>
        <p:txBody>
          <a:bodyPr wrap="square" rtlCol="0">
            <a:spAutoFit/>
          </a:bodyPr>
          <a:lstStyle/>
          <a:p>
            <a:r>
              <a:rPr lang="en-US" sz="2800" dirty="0">
                <a:latin typeface="Arial" panose="020B0604020202020204" pitchFamily="34" charset="0"/>
              </a:rPr>
              <a:t>E. Viral Vectors for Antigen Delivery</a:t>
            </a:r>
          </a:p>
        </p:txBody>
      </p:sp>
      <p:pic>
        <p:nvPicPr>
          <p:cNvPr id="2" name="Picture 1">
            <a:extLst>
              <a:ext uri="{FF2B5EF4-FFF2-40B4-BE49-F238E27FC236}">
                <a16:creationId xmlns:a16="http://schemas.microsoft.com/office/drawing/2014/main" id="{A0FC8F49-603C-44A1-B0ED-2A0AE78A7299}"/>
              </a:ext>
            </a:extLst>
          </p:cNvPr>
          <p:cNvPicPr>
            <a:picLocks noChangeAspect="1"/>
          </p:cNvPicPr>
          <p:nvPr/>
        </p:nvPicPr>
        <p:blipFill>
          <a:blip r:embed="rId2"/>
          <a:stretch>
            <a:fillRect/>
          </a:stretch>
        </p:blipFill>
        <p:spPr>
          <a:xfrm>
            <a:off x="6616681" y="3465947"/>
            <a:ext cx="4943915" cy="2890289"/>
          </a:xfrm>
          <a:prstGeom prst="rect">
            <a:avLst/>
          </a:prstGeom>
        </p:spPr>
      </p:pic>
      <p:pic>
        <p:nvPicPr>
          <p:cNvPr id="3" name="Picture 2">
            <a:extLst>
              <a:ext uri="{FF2B5EF4-FFF2-40B4-BE49-F238E27FC236}">
                <a16:creationId xmlns:a16="http://schemas.microsoft.com/office/drawing/2014/main" id="{BC806565-6414-410F-9114-7A2563D20478}"/>
              </a:ext>
            </a:extLst>
          </p:cNvPr>
          <p:cNvPicPr>
            <a:picLocks noChangeAspect="1"/>
          </p:cNvPicPr>
          <p:nvPr/>
        </p:nvPicPr>
        <p:blipFill>
          <a:blip r:embed="rId3"/>
          <a:stretch>
            <a:fillRect/>
          </a:stretch>
        </p:blipFill>
        <p:spPr>
          <a:xfrm>
            <a:off x="275984" y="603313"/>
            <a:ext cx="6178306" cy="2687563"/>
          </a:xfrm>
          <a:prstGeom prst="rect">
            <a:avLst/>
          </a:prstGeom>
        </p:spPr>
      </p:pic>
      <p:sp>
        <p:nvSpPr>
          <p:cNvPr id="4" name="TextBox 3">
            <a:extLst>
              <a:ext uri="{FF2B5EF4-FFF2-40B4-BE49-F238E27FC236}">
                <a16:creationId xmlns:a16="http://schemas.microsoft.com/office/drawing/2014/main" id="{7C7A33AE-3D5B-495F-B608-97AB505E80B6}"/>
              </a:ext>
            </a:extLst>
          </p:cNvPr>
          <p:cNvSpPr txBox="1"/>
          <p:nvPr/>
        </p:nvSpPr>
        <p:spPr>
          <a:xfrm>
            <a:off x="301853" y="3396477"/>
            <a:ext cx="4895870" cy="2352760"/>
          </a:xfrm>
          <a:prstGeom prst="rect">
            <a:avLst/>
          </a:prstGeom>
          <a:noFill/>
        </p:spPr>
        <p:txBody>
          <a:bodyPr wrap="square" rtlCol="0">
            <a:spAutoFit/>
          </a:bodyPr>
          <a:lstStyle/>
          <a:p>
            <a:r>
              <a:rPr lang="en-US" sz="1632" b="1" dirty="0">
                <a:latin typeface="Arial" panose="020B0604020202020204" pitchFamily="34" charset="0"/>
              </a:rPr>
              <a:t>1. Production of vaccine</a:t>
            </a:r>
          </a:p>
          <a:p>
            <a:pPr marL="514313" indent="-514313">
              <a:buFont typeface="+mj-lt"/>
              <a:buAutoNum type="romanUcPeriod"/>
            </a:pPr>
            <a:r>
              <a:rPr lang="en-US" sz="1632" dirty="0">
                <a:latin typeface="Arial" panose="020B0604020202020204" pitchFamily="34" charset="0"/>
              </a:rPr>
              <a:t>Genes from the pathogenic virus are added to an adenovirus (common cold)</a:t>
            </a:r>
          </a:p>
          <a:p>
            <a:pPr marL="514313" indent="-514313">
              <a:buFont typeface="+mj-lt"/>
              <a:buAutoNum type="romanUcPeriod"/>
            </a:pPr>
            <a:r>
              <a:rPr lang="en-US" sz="1632" dirty="0">
                <a:latin typeface="Arial" panose="020B0604020202020204" pitchFamily="34" charset="0"/>
              </a:rPr>
              <a:t>Adenovirus is defective and cannot replicate without key structural proteins that are provided in the producer cell.</a:t>
            </a:r>
          </a:p>
          <a:p>
            <a:pPr marL="514313" indent="-514313">
              <a:buFont typeface="+mj-lt"/>
              <a:buAutoNum type="romanUcPeriod"/>
            </a:pPr>
            <a:r>
              <a:rPr lang="en-US" sz="1632" dirty="0">
                <a:latin typeface="Arial" panose="020B0604020202020204" pitchFamily="34" charset="0"/>
              </a:rPr>
              <a:t>No viral particles are released in the vaccinee’s cells because they lack the key structural proteins.</a:t>
            </a:r>
          </a:p>
        </p:txBody>
      </p:sp>
      <p:sp>
        <p:nvSpPr>
          <p:cNvPr id="10" name="Rectangle 9">
            <a:extLst>
              <a:ext uri="{FF2B5EF4-FFF2-40B4-BE49-F238E27FC236}">
                <a16:creationId xmlns:a16="http://schemas.microsoft.com/office/drawing/2014/main" id="{065E048C-4C2D-48F3-ADF6-5859A4F10FE7}"/>
              </a:ext>
            </a:extLst>
          </p:cNvPr>
          <p:cNvSpPr/>
          <p:nvPr/>
        </p:nvSpPr>
        <p:spPr>
          <a:xfrm>
            <a:off x="40130" y="5603679"/>
            <a:ext cx="2899930" cy="769441"/>
          </a:xfrm>
          <a:prstGeom prst="rect">
            <a:avLst/>
          </a:prstGeom>
        </p:spPr>
        <p:txBody>
          <a:bodyPr wrap="square">
            <a:spAutoFit/>
          </a:bodyPr>
          <a:lstStyle/>
          <a:p>
            <a:r>
              <a:rPr lang="en-US" sz="1100" dirty="0">
                <a:latin typeface="Arial" panose="020B0604020202020204" pitchFamily="34" charset="0"/>
              </a:rPr>
              <a:t>DOI: </a:t>
            </a:r>
            <a:r>
              <a:rPr lang="en-US" sz="1100" dirty="0">
                <a:latin typeface="Arial" panose="020B0604020202020204" pitchFamily="34" charset="0"/>
                <a:hlinkClick r:id="rId4"/>
              </a:rPr>
              <a:t>https://doi.org/10.4414/smw.2017.14465</a:t>
            </a:r>
            <a:br>
              <a:rPr lang="en-US" sz="1100" dirty="0">
                <a:latin typeface="Arial" panose="020B0604020202020204" pitchFamily="34" charset="0"/>
              </a:rPr>
            </a:br>
            <a:r>
              <a:rPr lang="en-US" sz="1100" dirty="0">
                <a:latin typeface="Arial" panose="020B0604020202020204" pitchFamily="34" charset="0"/>
              </a:rPr>
              <a:t>Publication Date: 08.08.2017</a:t>
            </a:r>
            <a:br>
              <a:rPr lang="en-US" sz="1100" dirty="0">
                <a:latin typeface="Arial" panose="020B0604020202020204" pitchFamily="34" charset="0"/>
              </a:rPr>
            </a:br>
            <a:r>
              <a:rPr lang="en-US" sz="1100" dirty="0">
                <a:latin typeface="Arial" panose="020B0604020202020204" pitchFamily="34" charset="0"/>
              </a:rPr>
              <a:t>Swiss Med Wkly. 2017;147:w14465 </a:t>
            </a:r>
          </a:p>
        </p:txBody>
      </p:sp>
      <p:sp>
        <p:nvSpPr>
          <p:cNvPr id="17" name="TextBox 16">
            <a:extLst>
              <a:ext uri="{FF2B5EF4-FFF2-40B4-BE49-F238E27FC236}">
                <a16:creationId xmlns:a16="http://schemas.microsoft.com/office/drawing/2014/main" id="{0EFAFF80-899D-4A5D-80A1-310D021959C9}"/>
              </a:ext>
            </a:extLst>
          </p:cNvPr>
          <p:cNvSpPr txBox="1"/>
          <p:nvPr/>
        </p:nvSpPr>
        <p:spPr>
          <a:xfrm>
            <a:off x="6840121" y="506743"/>
            <a:ext cx="4666079" cy="2603918"/>
          </a:xfrm>
          <a:prstGeom prst="rect">
            <a:avLst/>
          </a:prstGeom>
          <a:noFill/>
        </p:spPr>
        <p:txBody>
          <a:bodyPr wrap="square" rtlCol="0">
            <a:spAutoFit/>
          </a:bodyPr>
          <a:lstStyle/>
          <a:p>
            <a:r>
              <a:rPr lang="en-US" sz="1632" b="1" dirty="0">
                <a:latin typeface="Arial" panose="020B0604020202020204" pitchFamily="34" charset="0"/>
              </a:rPr>
              <a:t>2. Action of vaccine</a:t>
            </a:r>
          </a:p>
          <a:p>
            <a:pPr marL="457167" indent="-457167">
              <a:buFont typeface="+mj-lt"/>
              <a:buAutoNum type="alphaLcParenR"/>
            </a:pPr>
            <a:r>
              <a:rPr lang="en-US" sz="1632" dirty="0">
                <a:latin typeface="Arial" panose="020B0604020202020204" pitchFamily="34" charset="0"/>
              </a:rPr>
              <a:t>Virus infects host cell in vaccinated person.</a:t>
            </a:r>
          </a:p>
          <a:p>
            <a:pPr marL="457167" indent="-457167">
              <a:buFont typeface="+mj-lt"/>
              <a:buAutoNum type="alphaLcParenR"/>
            </a:pPr>
            <a:r>
              <a:rPr lang="en-US" sz="1632" dirty="0">
                <a:latin typeface="Arial" panose="020B0604020202020204" pitchFamily="34" charset="0"/>
              </a:rPr>
              <a:t>Viral genome is used to make viral proteins, including proteins from the pathogen.</a:t>
            </a:r>
          </a:p>
          <a:p>
            <a:pPr marL="457167" indent="-457167">
              <a:buFont typeface="+mj-lt"/>
              <a:buAutoNum type="alphaLcParenR"/>
            </a:pPr>
            <a:r>
              <a:rPr lang="en-US" sz="1632" dirty="0">
                <a:latin typeface="Arial" panose="020B0604020202020204" pitchFamily="34" charset="0"/>
              </a:rPr>
              <a:t>Activate T</a:t>
            </a:r>
            <a:r>
              <a:rPr lang="en-US" sz="1632" baseline="-25000" dirty="0">
                <a:latin typeface="Arial" panose="020B0604020202020204" pitchFamily="34" charset="0"/>
              </a:rPr>
              <a:t>C </a:t>
            </a:r>
            <a:r>
              <a:rPr lang="en-US" sz="1632" dirty="0">
                <a:latin typeface="Arial" panose="020B0604020202020204" pitchFamily="34" charset="0"/>
              </a:rPr>
              <a:t>cells to become T</a:t>
            </a:r>
            <a:r>
              <a:rPr lang="en-US" sz="1632" baseline="-25000" dirty="0">
                <a:latin typeface="Arial" panose="020B0604020202020204" pitchFamily="34" charset="0"/>
              </a:rPr>
              <a:t>C</a:t>
            </a:r>
            <a:r>
              <a:rPr lang="en-US" sz="1632" dirty="0">
                <a:latin typeface="Arial" panose="020B0604020202020204" pitchFamily="34" charset="0"/>
              </a:rPr>
              <a:t> – memory cells (can be re-activated by MHC I + Peptide).</a:t>
            </a:r>
            <a:endParaRPr lang="en-US" sz="1632" baseline="-25000" dirty="0">
              <a:latin typeface="Arial" panose="020B0604020202020204" pitchFamily="34" charset="0"/>
            </a:endParaRPr>
          </a:p>
          <a:p>
            <a:pPr marL="457167" indent="-457167">
              <a:buFont typeface="+mj-lt"/>
              <a:buAutoNum type="alphaLcParenR"/>
            </a:pPr>
            <a:r>
              <a:rPr lang="en-US" sz="1632" dirty="0">
                <a:latin typeface="Arial" panose="020B0604020202020204" pitchFamily="34" charset="0"/>
              </a:rPr>
              <a:t>B-cell response can occur due to antigens that are sent to the surface of the cell, generating B- and T</a:t>
            </a:r>
            <a:r>
              <a:rPr lang="en-US" sz="1632" baseline="-25000" dirty="0">
                <a:latin typeface="Arial" panose="020B0604020202020204" pitchFamily="34" charset="0"/>
              </a:rPr>
              <a:t>H</a:t>
            </a:r>
            <a:r>
              <a:rPr lang="en-US" sz="1632" dirty="0">
                <a:latin typeface="Arial" panose="020B0604020202020204" pitchFamily="34" charset="0"/>
              </a:rPr>
              <a:t>-memory cells.</a:t>
            </a:r>
          </a:p>
        </p:txBody>
      </p:sp>
      <p:sp>
        <p:nvSpPr>
          <p:cNvPr id="19" name="TextBox 18">
            <a:extLst>
              <a:ext uri="{FF2B5EF4-FFF2-40B4-BE49-F238E27FC236}">
                <a16:creationId xmlns:a16="http://schemas.microsoft.com/office/drawing/2014/main" id="{F9D34CA2-650C-4833-9D08-2490611D2EC6}"/>
              </a:ext>
            </a:extLst>
          </p:cNvPr>
          <p:cNvSpPr txBox="1"/>
          <p:nvPr/>
        </p:nvSpPr>
        <p:spPr>
          <a:xfrm>
            <a:off x="9208014" y="76227"/>
            <a:ext cx="2146742" cy="369332"/>
          </a:xfrm>
          <a:prstGeom prst="rect">
            <a:avLst/>
          </a:prstGeom>
          <a:noFill/>
        </p:spPr>
        <p:txBody>
          <a:bodyPr wrap="none" rtlCol="0">
            <a:spAutoFit/>
          </a:bodyPr>
          <a:lstStyle/>
          <a:p>
            <a:r>
              <a:rPr lang="en-US" dirty="0">
                <a:latin typeface="Arial" panose="020B0604020202020204" pitchFamily="34" charset="0"/>
              </a:rPr>
              <a:t>AstraZeneca Covid</a:t>
            </a:r>
          </a:p>
        </p:txBody>
      </p:sp>
      <p:sp>
        <p:nvSpPr>
          <p:cNvPr id="5" name="Date Placeholder 4">
            <a:extLst>
              <a:ext uri="{FF2B5EF4-FFF2-40B4-BE49-F238E27FC236}">
                <a16:creationId xmlns:a16="http://schemas.microsoft.com/office/drawing/2014/main" id="{49B81054-659B-E6BB-C7F2-D01907ECF8E1}"/>
              </a:ext>
            </a:extLst>
          </p:cNvPr>
          <p:cNvSpPr>
            <a:spLocks noGrp="1"/>
          </p:cNvSpPr>
          <p:nvPr>
            <p:ph type="dt" sz="half" idx="10"/>
          </p:nvPr>
        </p:nvSpPr>
        <p:spPr/>
        <p:txBody>
          <a:bodyPr/>
          <a:lstStyle/>
          <a:p>
            <a:fld id="{EF1CC86C-CBE5-403F-AC82-BD862FA9FEED}" type="datetime1">
              <a:rPr lang="en-US" smtClean="0"/>
              <a:t>9/2/2023</a:t>
            </a:fld>
            <a:endParaRPr lang="en-US"/>
          </a:p>
        </p:txBody>
      </p:sp>
      <p:sp>
        <p:nvSpPr>
          <p:cNvPr id="6" name="Footer Placeholder 5">
            <a:extLst>
              <a:ext uri="{FF2B5EF4-FFF2-40B4-BE49-F238E27FC236}">
                <a16:creationId xmlns:a16="http://schemas.microsoft.com/office/drawing/2014/main" id="{332EA1F4-237B-FD6E-6D76-3561D4156C5B}"/>
              </a:ext>
            </a:extLst>
          </p:cNvPr>
          <p:cNvSpPr>
            <a:spLocks noGrp="1"/>
          </p:cNvSpPr>
          <p:nvPr>
            <p:ph type="ftr" sz="quarter" idx="11"/>
          </p:nvPr>
        </p:nvSpPr>
        <p:spPr/>
        <p:txBody>
          <a:bodyPr/>
          <a:lstStyle/>
          <a:p>
            <a:r>
              <a:rPr lang="en-US"/>
              <a:t>D &amp; D - Lecture 4 - Fall 2023</a:t>
            </a:r>
          </a:p>
        </p:txBody>
      </p:sp>
      <p:sp>
        <p:nvSpPr>
          <p:cNvPr id="7" name="Slide Number Placeholder 6">
            <a:extLst>
              <a:ext uri="{FF2B5EF4-FFF2-40B4-BE49-F238E27FC236}">
                <a16:creationId xmlns:a16="http://schemas.microsoft.com/office/drawing/2014/main" id="{1AC2821C-929F-81B9-2E95-F556AA7026F8}"/>
              </a:ext>
            </a:extLst>
          </p:cNvPr>
          <p:cNvSpPr>
            <a:spLocks noGrp="1"/>
          </p:cNvSpPr>
          <p:nvPr>
            <p:ph type="sldNum" sz="quarter" idx="12"/>
          </p:nvPr>
        </p:nvSpPr>
        <p:spPr/>
        <p:txBody>
          <a:bodyPr/>
          <a:lstStyle/>
          <a:p>
            <a:fld id="{DC3BB032-4020-48F4-953B-341806DC4A2B}" type="slidenum">
              <a:rPr lang="en-US" smtClean="0"/>
              <a:t>34</a:t>
            </a:fld>
            <a:endParaRPr lang="en-US"/>
          </a:p>
        </p:txBody>
      </p:sp>
    </p:spTree>
    <p:extLst>
      <p:ext uri="{BB962C8B-B14F-4D97-AF65-F5344CB8AC3E}">
        <p14:creationId xmlns:p14="http://schemas.microsoft.com/office/powerpoint/2010/main" val="2932649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90900F-056F-4FCB-8EDC-397C52EAF8DE}"/>
              </a:ext>
            </a:extLst>
          </p:cNvPr>
          <p:cNvPicPr>
            <a:picLocks noChangeAspect="1"/>
          </p:cNvPicPr>
          <p:nvPr/>
        </p:nvPicPr>
        <p:blipFill>
          <a:blip r:embed="rId2"/>
          <a:stretch>
            <a:fillRect/>
          </a:stretch>
        </p:blipFill>
        <p:spPr>
          <a:xfrm>
            <a:off x="4990428" y="22469"/>
            <a:ext cx="5303703" cy="6514714"/>
          </a:xfrm>
          <a:prstGeom prst="rect">
            <a:avLst/>
          </a:prstGeom>
        </p:spPr>
      </p:pic>
      <p:sp>
        <p:nvSpPr>
          <p:cNvPr id="7" name="TextBox 6">
            <a:extLst>
              <a:ext uri="{FF2B5EF4-FFF2-40B4-BE49-F238E27FC236}">
                <a16:creationId xmlns:a16="http://schemas.microsoft.com/office/drawing/2014/main" id="{D758B181-3CEF-472E-B885-5EBD635E98EF}"/>
              </a:ext>
            </a:extLst>
          </p:cNvPr>
          <p:cNvSpPr txBox="1"/>
          <p:nvPr/>
        </p:nvSpPr>
        <p:spPr>
          <a:xfrm>
            <a:off x="356552" y="273063"/>
            <a:ext cx="2622834" cy="523220"/>
          </a:xfrm>
          <a:prstGeom prst="rect">
            <a:avLst/>
          </a:prstGeom>
          <a:noFill/>
        </p:spPr>
        <p:txBody>
          <a:bodyPr wrap="none" rtlCol="0">
            <a:spAutoFit/>
          </a:bodyPr>
          <a:lstStyle/>
          <a:p>
            <a:r>
              <a:rPr lang="en-US" sz="2800" dirty="0">
                <a:latin typeface="Arial" panose="020B0604020202020204" pitchFamily="34" charset="0"/>
              </a:rPr>
              <a:t>Herd Immunity:</a:t>
            </a:r>
          </a:p>
        </p:txBody>
      </p:sp>
      <p:sp>
        <p:nvSpPr>
          <p:cNvPr id="8" name="TextBox 7">
            <a:extLst>
              <a:ext uri="{FF2B5EF4-FFF2-40B4-BE49-F238E27FC236}">
                <a16:creationId xmlns:a16="http://schemas.microsoft.com/office/drawing/2014/main" id="{A4B1EF7A-92AB-4BB1-8357-92803150B87E}"/>
              </a:ext>
            </a:extLst>
          </p:cNvPr>
          <p:cNvSpPr txBox="1"/>
          <p:nvPr/>
        </p:nvSpPr>
        <p:spPr>
          <a:xfrm>
            <a:off x="215618" y="1249332"/>
            <a:ext cx="1985596" cy="4280018"/>
          </a:xfrm>
          <a:prstGeom prst="rect">
            <a:avLst/>
          </a:prstGeom>
          <a:noFill/>
        </p:spPr>
        <p:txBody>
          <a:bodyPr wrap="square" rtlCol="0">
            <a:spAutoFit/>
          </a:bodyPr>
          <a:lstStyle/>
          <a:p>
            <a:pPr marL="285730" indent="-285730">
              <a:buFont typeface="Arial" panose="020B0604020202020204" pitchFamily="34" charset="0"/>
              <a:buChar char="•"/>
            </a:pPr>
            <a:r>
              <a:rPr lang="en-US" sz="1814" dirty="0">
                <a:latin typeface="Arial" panose="020B0604020202020204" pitchFamily="34" charset="0"/>
              </a:rPr>
              <a:t>Vaccinated individuals prevent disease from spreading from sick to unvaccinated.</a:t>
            </a:r>
          </a:p>
          <a:p>
            <a:pPr marL="285730" indent="-285730">
              <a:buFont typeface="Arial" panose="020B0604020202020204" pitchFamily="34" charset="0"/>
              <a:buChar char="•"/>
            </a:pPr>
            <a:endParaRPr lang="en-US" sz="1814" dirty="0">
              <a:latin typeface="Arial" panose="020B0604020202020204" pitchFamily="34" charset="0"/>
            </a:endParaRPr>
          </a:p>
          <a:p>
            <a:pPr marL="285730" indent="-285730">
              <a:buFont typeface="Arial" panose="020B0604020202020204" pitchFamily="34" charset="0"/>
              <a:buChar char="•"/>
            </a:pPr>
            <a:r>
              <a:rPr lang="en-US" sz="1814" dirty="0">
                <a:latin typeface="Arial" panose="020B0604020202020204" pitchFamily="34" charset="0"/>
              </a:rPr>
              <a:t>At sufficient levels, the “herd” is immune because the virus cannot spread.</a:t>
            </a:r>
          </a:p>
        </p:txBody>
      </p:sp>
      <p:cxnSp>
        <p:nvCxnSpPr>
          <p:cNvPr id="15" name="Straight Arrow Connector 14">
            <a:extLst>
              <a:ext uri="{FF2B5EF4-FFF2-40B4-BE49-F238E27FC236}">
                <a16:creationId xmlns:a16="http://schemas.microsoft.com/office/drawing/2014/main" id="{88EC5F43-9956-4D93-9302-62BCC5F35AF8}"/>
              </a:ext>
            </a:extLst>
          </p:cNvPr>
          <p:cNvCxnSpPr>
            <a:cxnSpLocks/>
          </p:cNvCxnSpPr>
          <p:nvPr/>
        </p:nvCxnSpPr>
        <p:spPr>
          <a:xfrm>
            <a:off x="4558978" y="1633526"/>
            <a:ext cx="613952" cy="5517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2A9812E3-6BA6-46D8-872A-3F0BCC5EAA18}"/>
              </a:ext>
            </a:extLst>
          </p:cNvPr>
          <p:cNvSpPr txBox="1"/>
          <p:nvPr/>
        </p:nvSpPr>
        <p:spPr>
          <a:xfrm>
            <a:off x="3209350" y="741580"/>
            <a:ext cx="1985596" cy="1767407"/>
          </a:xfrm>
          <a:prstGeom prst="rect">
            <a:avLst/>
          </a:prstGeom>
          <a:noFill/>
        </p:spPr>
        <p:txBody>
          <a:bodyPr wrap="square" rtlCol="0">
            <a:spAutoFit/>
          </a:bodyPr>
          <a:lstStyle/>
          <a:p>
            <a:r>
              <a:rPr lang="en-US" sz="1814" b="1" dirty="0">
                <a:latin typeface="Arial" panose="020B0604020202020204" pitchFamily="34" charset="0"/>
              </a:rPr>
              <a:t>High risk</a:t>
            </a:r>
          </a:p>
          <a:p>
            <a:r>
              <a:rPr lang="en-US" sz="1814" b="1" dirty="0">
                <a:latin typeface="Arial" panose="020B0604020202020204" pitchFamily="34" charset="0"/>
              </a:rPr>
              <a:t>Can’t be vaccinated</a:t>
            </a:r>
          </a:p>
          <a:p>
            <a:r>
              <a:rPr lang="en-US" sz="1814" b="1" dirty="0">
                <a:latin typeface="Arial" panose="020B0604020202020204" pitchFamily="34" charset="0"/>
              </a:rPr>
              <a:t>(too young, immune -compromised</a:t>
            </a:r>
          </a:p>
        </p:txBody>
      </p:sp>
      <p:cxnSp>
        <p:nvCxnSpPr>
          <p:cNvPr id="2" name="Straight Arrow Connector 1">
            <a:extLst>
              <a:ext uri="{FF2B5EF4-FFF2-40B4-BE49-F238E27FC236}">
                <a16:creationId xmlns:a16="http://schemas.microsoft.com/office/drawing/2014/main" id="{88EAD7F9-60AE-22E1-EC75-E1D9BC73B7D2}"/>
              </a:ext>
            </a:extLst>
          </p:cNvPr>
          <p:cNvCxnSpPr>
            <a:cxnSpLocks/>
          </p:cNvCxnSpPr>
          <p:nvPr/>
        </p:nvCxnSpPr>
        <p:spPr>
          <a:xfrm flipH="1">
            <a:off x="8548135" y="2323004"/>
            <a:ext cx="221838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C49A7950-8798-22C3-586E-62A7ED3F11B6}"/>
              </a:ext>
            </a:extLst>
          </p:cNvPr>
          <p:cNvSpPr txBox="1"/>
          <p:nvPr/>
        </p:nvSpPr>
        <p:spPr>
          <a:xfrm>
            <a:off x="10766516" y="2058571"/>
            <a:ext cx="1187088" cy="650691"/>
          </a:xfrm>
          <a:prstGeom prst="rect">
            <a:avLst/>
          </a:prstGeom>
          <a:noFill/>
        </p:spPr>
        <p:txBody>
          <a:bodyPr wrap="square" rtlCol="0">
            <a:spAutoFit/>
          </a:bodyPr>
          <a:lstStyle/>
          <a:p>
            <a:r>
              <a:rPr lang="en-US" sz="1814" dirty="0">
                <a:latin typeface="Arial" panose="020B0604020202020204" pitchFamily="34" charset="0"/>
              </a:rPr>
              <a:t>Gets infected</a:t>
            </a:r>
          </a:p>
        </p:txBody>
      </p:sp>
      <p:cxnSp>
        <p:nvCxnSpPr>
          <p:cNvPr id="12" name="Straight Arrow Connector 11">
            <a:extLst>
              <a:ext uri="{FF2B5EF4-FFF2-40B4-BE49-F238E27FC236}">
                <a16:creationId xmlns:a16="http://schemas.microsoft.com/office/drawing/2014/main" id="{DE9D8388-1ADE-FEC7-E683-39BB8F399FF8}"/>
              </a:ext>
            </a:extLst>
          </p:cNvPr>
          <p:cNvCxnSpPr>
            <a:cxnSpLocks/>
          </p:cNvCxnSpPr>
          <p:nvPr/>
        </p:nvCxnSpPr>
        <p:spPr>
          <a:xfrm flipH="1">
            <a:off x="8548135" y="2461625"/>
            <a:ext cx="2177447" cy="17274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EBE94410-F28E-56FF-214C-E7979E0ABD49}"/>
              </a:ext>
            </a:extLst>
          </p:cNvPr>
          <p:cNvCxnSpPr>
            <a:cxnSpLocks/>
          </p:cNvCxnSpPr>
          <p:nvPr/>
        </p:nvCxnSpPr>
        <p:spPr>
          <a:xfrm flipH="1">
            <a:off x="8568602" y="5742766"/>
            <a:ext cx="2087882" cy="3810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3AC52798-A236-3751-E99E-754D8F772529}"/>
              </a:ext>
            </a:extLst>
          </p:cNvPr>
          <p:cNvSpPr txBox="1"/>
          <p:nvPr/>
        </p:nvSpPr>
        <p:spPr>
          <a:xfrm>
            <a:off x="10692320" y="5571046"/>
            <a:ext cx="1105572" cy="650691"/>
          </a:xfrm>
          <a:prstGeom prst="rect">
            <a:avLst/>
          </a:prstGeom>
          <a:noFill/>
        </p:spPr>
        <p:txBody>
          <a:bodyPr wrap="square" rtlCol="0">
            <a:spAutoFit/>
          </a:bodyPr>
          <a:lstStyle/>
          <a:p>
            <a:r>
              <a:rPr lang="en-US" sz="1814" dirty="0">
                <a:latin typeface="Arial" panose="020B0604020202020204" pitchFamily="34" charset="0"/>
              </a:rPr>
              <a:t>Protected</a:t>
            </a:r>
          </a:p>
        </p:txBody>
      </p:sp>
      <p:sp>
        <p:nvSpPr>
          <p:cNvPr id="21" name="TextBox 20">
            <a:extLst>
              <a:ext uri="{FF2B5EF4-FFF2-40B4-BE49-F238E27FC236}">
                <a16:creationId xmlns:a16="http://schemas.microsoft.com/office/drawing/2014/main" id="{DAA95AAF-70D3-F345-0A38-AF3292F0DAB7}"/>
              </a:ext>
            </a:extLst>
          </p:cNvPr>
          <p:cNvSpPr txBox="1"/>
          <p:nvPr/>
        </p:nvSpPr>
        <p:spPr>
          <a:xfrm>
            <a:off x="3283494" y="2644665"/>
            <a:ext cx="1180056" cy="929870"/>
          </a:xfrm>
          <a:prstGeom prst="rect">
            <a:avLst/>
          </a:prstGeom>
          <a:noFill/>
        </p:spPr>
        <p:txBody>
          <a:bodyPr wrap="square" rtlCol="0">
            <a:spAutoFit/>
          </a:bodyPr>
          <a:lstStyle/>
          <a:p>
            <a:r>
              <a:rPr lang="en-US" sz="1814" dirty="0">
                <a:latin typeface="Arial" panose="020B0604020202020204" pitchFamily="34" charset="0"/>
              </a:rPr>
              <a:t>Below herd</a:t>
            </a:r>
          </a:p>
          <a:p>
            <a:r>
              <a:rPr lang="en-US" sz="1814" dirty="0">
                <a:latin typeface="Arial" panose="020B0604020202020204" pitchFamily="34" charset="0"/>
              </a:rPr>
              <a:t>immunity</a:t>
            </a:r>
          </a:p>
        </p:txBody>
      </p:sp>
      <p:sp>
        <p:nvSpPr>
          <p:cNvPr id="22" name="TextBox 21">
            <a:extLst>
              <a:ext uri="{FF2B5EF4-FFF2-40B4-BE49-F238E27FC236}">
                <a16:creationId xmlns:a16="http://schemas.microsoft.com/office/drawing/2014/main" id="{37722FA0-2E30-1860-A641-9537F4E5ED14}"/>
              </a:ext>
            </a:extLst>
          </p:cNvPr>
          <p:cNvSpPr txBox="1"/>
          <p:nvPr/>
        </p:nvSpPr>
        <p:spPr>
          <a:xfrm>
            <a:off x="3315657" y="4441246"/>
            <a:ext cx="1180056" cy="650691"/>
          </a:xfrm>
          <a:prstGeom prst="rect">
            <a:avLst/>
          </a:prstGeom>
          <a:noFill/>
        </p:spPr>
        <p:txBody>
          <a:bodyPr wrap="square" rtlCol="0">
            <a:spAutoFit/>
          </a:bodyPr>
          <a:lstStyle/>
          <a:p>
            <a:r>
              <a:rPr lang="en-US" sz="1814" dirty="0">
                <a:latin typeface="Arial" panose="020B0604020202020204" pitchFamily="34" charset="0"/>
              </a:rPr>
              <a:t>At herd</a:t>
            </a:r>
          </a:p>
          <a:p>
            <a:r>
              <a:rPr lang="en-US" sz="1814" dirty="0">
                <a:latin typeface="Arial" panose="020B0604020202020204" pitchFamily="34" charset="0"/>
              </a:rPr>
              <a:t>immunity</a:t>
            </a:r>
          </a:p>
        </p:txBody>
      </p:sp>
      <p:sp>
        <p:nvSpPr>
          <p:cNvPr id="3" name="Date Placeholder 2">
            <a:extLst>
              <a:ext uri="{FF2B5EF4-FFF2-40B4-BE49-F238E27FC236}">
                <a16:creationId xmlns:a16="http://schemas.microsoft.com/office/drawing/2014/main" id="{74790063-D288-50B1-0A6B-3936BBD41A81}"/>
              </a:ext>
            </a:extLst>
          </p:cNvPr>
          <p:cNvSpPr>
            <a:spLocks noGrp="1"/>
          </p:cNvSpPr>
          <p:nvPr>
            <p:ph type="dt" sz="half" idx="10"/>
          </p:nvPr>
        </p:nvSpPr>
        <p:spPr/>
        <p:txBody>
          <a:bodyPr/>
          <a:lstStyle/>
          <a:p>
            <a:fld id="{6ACA6240-8295-4B75-8380-D0AB008AF499}" type="datetime1">
              <a:rPr lang="en-US" smtClean="0"/>
              <a:t>9/2/2023</a:t>
            </a:fld>
            <a:endParaRPr lang="en-US"/>
          </a:p>
        </p:txBody>
      </p:sp>
      <p:sp>
        <p:nvSpPr>
          <p:cNvPr id="4" name="Footer Placeholder 3">
            <a:extLst>
              <a:ext uri="{FF2B5EF4-FFF2-40B4-BE49-F238E27FC236}">
                <a16:creationId xmlns:a16="http://schemas.microsoft.com/office/drawing/2014/main" id="{A68E51FA-A8B3-8A63-79C4-8046BA068D91}"/>
              </a:ext>
            </a:extLst>
          </p:cNvPr>
          <p:cNvSpPr>
            <a:spLocks noGrp="1"/>
          </p:cNvSpPr>
          <p:nvPr>
            <p:ph type="ftr" sz="quarter" idx="11"/>
          </p:nvPr>
        </p:nvSpPr>
        <p:spPr/>
        <p:txBody>
          <a:bodyPr/>
          <a:lstStyle/>
          <a:p>
            <a:r>
              <a:rPr lang="en-US"/>
              <a:t>D &amp; D - Lecture 4 - Fall 2023</a:t>
            </a:r>
          </a:p>
        </p:txBody>
      </p:sp>
      <p:sp>
        <p:nvSpPr>
          <p:cNvPr id="5" name="Slide Number Placeholder 4">
            <a:extLst>
              <a:ext uri="{FF2B5EF4-FFF2-40B4-BE49-F238E27FC236}">
                <a16:creationId xmlns:a16="http://schemas.microsoft.com/office/drawing/2014/main" id="{C893BFC1-A6D0-E1F6-EFC9-CED8201FC499}"/>
              </a:ext>
            </a:extLst>
          </p:cNvPr>
          <p:cNvSpPr>
            <a:spLocks noGrp="1"/>
          </p:cNvSpPr>
          <p:nvPr>
            <p:ph type="sldNum" sz="quarter" idx="12"/>
          </p:nvPr>
        </p:nvSpPr>
        <p:spPr/>
        <p:txBody>
          <a:bodyPr/>
          <a:lstStyle/>
          <a:p>
            <a:fld id="{DC3BB032-4020-48F4-953B-341806DC4A2B}" type="slidenum">
              <a:rPr lang="en-US" smtClean="0"/>
              <a:t>35</a:t>
            </a:fld>
            <a:endParaRPr lang="en-US"/>
          </a:p>
        </p:txBody>
      </p:sp>
    </p:spTree>
    <p:extLst>
      <p:ext uri="{BB962C8B-B14F-4D97-AF65-F5344CB8AC3E}">
        <p14:creationId xmlns:p14="http://schemas.microsoft.com/office/powerpoint/2010/main" val="3873678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A5996F-C71A-B525-131A-7D0F8D401AB1}"/>
              </a:ext>
            </a:extLst>
          </p:cNvPr>
          <p:cNvSpPr txBox="1"/>
          <p:nvPr/>
        </p:nvSpPr>
        <p:spPr>
          <a:xfrm>
            <a:off x="4567090" y="99523"/>
            <a:ext cx="2523448" cy="523220"/>
          </a:xfrm>
          <a:prstGeom prst="rect">
            <a:avLst/>
          </a:prstGeom>
          <a:noFill/>
        </p:spPr>
        <p:txBody>
          <a:bodyPr wrap="none" rtlCol="0">
            <a:spAutoFit/>
          </a:bodyPr>
          <a:lstStyle/>
          <a:p>
            <a:r>
              <a:rPr lang="en-US" sz="2800" dirty="0">
                <a:latin typeface="Arial" panose="020B0604020202020204" pitchFamily="34" charset="0"/>
              </a:rPr>
              <a:t>Herd Immunity</a:t>
            </a:r>
          </a:p>
        </p:txBody>
      </p:sp>
      <p:sp>
        <p:nvSpPr>
          <p:cNvPr id="4" name="TextBox 3">
            <a:extLst>
              <a:ext uri="{FF2B5EF4-FFF2-40B4-BE49-F238E27FC236}">
                <a16:creationId xmlns:a16="http://schemas.microsoft.com/office/drawing/2014/main" id="{CF9807C1-82DD-CE0E-827A-C08B5CE5C666}"/>
              </a:ext>
            </a:extLst>
          </p:cNvPr>
          <p:cNvSpPr txBox="1"/>
          <p:nvPr/>
        </p:nvSpPr>
        <p:spPr>
          <a:xfrm>
            <a:off x="2895348" y="1067117"/>
            <a:ext cx="7903126" cy="3476465"/>
          </a:xfrm>
          <a:prstGeom prst="rect">
            <a:avLst/>
          </a:prstGeom>
          <a:noFill/>
        </p:spPr>
        <p:txBody>
          <a:bodyPr wrap="none" rtlCol="0">
            <a:spAutoFit/>
          </a:bodyPr>
          <a:lstStyle/>
          <a:p>
            <a:r>
              <a:rPr lang="en-US" sz="1999" dirty="0">
                <a:latin typeface="Arial" panose="020B0604020202020204" pitchFamily="34" charset="0"/>
              </a:rPr>
              <a:t>How Many People need to be vaccinated to achieve herd immunity?</a:t>
            </a:r>
          </a:p>
          <a:p>
            <a:endParaRPr lang="en-US" sz="1999" dirty="0">
              <a:latin typeface="Arial" panose="020B0604020202020204" pitchFamily="34" charset="0"/>
            </a:endParaRPr>
          </a:p>
          <a:p>
            <a:r>
              <a:rPr lang="en-US" sz="1999" dirty="0">
                <a:latin typeface="Arial" panose="020B0604020202020204" pitchFamily="34" charset="0"/>
              </a:rPr>
              <a:t>10% ?</a:t>
            </a:r>
          </a:p>
          <a:p>
            <a:endParaRPr lang="en-US" sz="1999" dirty="0">
              <a:latin typeface="Arial" panose="020B0604020202020204" pitchFamily="34" charset="0"/>
            </a:endParaRPr>
          </a:p>
          <a:p>
            <a:r>
              <a:rPr lang="en-US" sz="1999" dirty="0">
                <a:latin typeface="Arial" panose="020B0604020202020204" pitchFamily="34" charset="0"/>
              </a:rPr>
              <a:t>20% ?</a:t>
            </a:r>
          </a:p>
          <a:p>
            <a:endParaRPr lang="en-US" sz="1999" dirty="0">
              <a:latin typeface="Arial" panose="020B0604020202020204" pitchFamily="34" charset="0"/>
            </a:endParaRPr>
          </a:p>
          <a:p>
            <a:r>
              <a:rPr lang="en-US" sz="1999" dirty="0">
                <a:latin typeface="Arial" panose="020B0604020202020204" pitchFamily="34" charset="0"/>
              </a:rPr>
              <a:t>50% ?</a:t>
            </a:r>
          </a:p>
          <a:p>
            <a:endParaRPr lang="en-US" sz="1999" dirty="0">
              <a:latin typeface="Arial" panose="020B0604020202020204" pitchFamily="34" charset="0"/>
            </a:endParaRPr>
          </a:p>
          <a:p>
            <a:r>
              <a:rPr lang="en-US" sz="1999" dirty="0">
                <a:latin typeface="Arial" panose="020B0604020202020204" pitchFamily="34" charset="0"/>
              </a:rPr>
              <a:t>90% ?</a:t>
            </a:r>
          </a:p>
          <a:p>
            <a:endParaRPr lang="en-US" sz="1999" dirty="0">
              <a:latin typeface="Arial" panose="020B0604020202020204" pitchFamily="34" charset="0"/>
            </a:endParaRPr>
          </a:p>
          <a:p>
            <a:r>
              <a:rPr lang="en-US" sz="1999" dirty="0">
                <a:latin typeface="Arial" panose="020B0604020202020204" pitchFamily="34" charset="0"/>
              </a:rPr>
              <a:t>100% ?</a:t>
            </a:r>
          </a:p>
        </p:txBody>
      </p:sp>
      <p:sp>
        <p:nvSpPr>
          <p:cNvPr id="6" name="TextBox 5">
            <a:extLst>
              <a:ext uri="{FF2B5EF4-FFF2-40B4-BE49-F238E27FC236}">
                <a16:creationId xmlns:a16="http://schemas.microsoft.com/office/drawing/2014/main" id="{D7BD1A85-3A9A-4B31-FEA4-576FFD9BBCCF}"/>
              </a:ext>
            </a:extLst>
          </p:cNvPr>
          <p:cNvSpPr txBox="1"/>
          <p:nvPr/>
        </p:nvSpPr>
        <p:spPr>
          <a:xfrm>
            <a:off x="4448460" y="2805986"/>
            <a:ext cx="6157455" cy="461537"/>
          </a:xfrm>
          <a:prstGeom prst="rect">
            <a:avLst/>
          </a:prstGeom>
          <a:noFill/>
        </p:spPr>
        <p:txBody>
          <a:bodyPr wrap="none" rtlCol="0">
            <a:spAutoFit/>
          </a:bodyPr>
          <a:lstStyle/>
          <a:p>
            <a:r>
              <a:rPr lang="en-US" sz="2399" i="1" dirty="0">
                <a:latin typeface="Arial" panose="020B0604020202020204" pitchFamily="34" charset="0"/>
              </a:rPr>
              <a:t>It depends on the how infectious the virus is</a:t>
            </a:r>
          </a:p>
        </p:txBody>
      </p:sp>
      <p:sp>
        <p:nvSpPr>
          <p:cNvPr id="7" name="TextBox 6">
            <a:extLst>
              <a:ext uri="{FF2B5EF4-FFF2-40B4-BE49-F238E27FC236}">
                <a16:creationId xmlns:a16="http://schemas.microsoft.com/office/drawing/2014/main" id="{CF80E6DB-18C9-1808-8FD9-110F2D0CC996}"/>
              </a:ext>
            </a:extLst>
          </p:cNvPr>
          <p:cNvSpPr txBox="1"/>
          <p:nvPr/>
        </p:nvSpPr>
        <p:spPr>
          <a:xfrm>
            <a:off x="2265839" y="5099709"/>
            <a:ext cx="3528530" cy="1015278"/>
          </a:xfrm>
          <a:prstGeom prst="rect">
            <a:avLst/>
          </a:prstGeom>
          <a:noFill/>
        </p:spPr>
        <p:txBody>
          <a:bodyPr wrap="none" rtlCol="0">
            <a:spAutoFit/>
          </a:bodyPr>
          <a:lstStyle/>
          <a:p>
            <a:r>
              <a:rPr lang="en-US" sz="1999" dirty="0">
                <a:latin typeface="Arial" panose="020B0604020202020204" pitchFamily="34" charset="0"/>
              </a:rPr>
              <a:t>Ebola:      Low infectivity</a:t>
            </a:r>
          </a:p>
          <a:p>
            <a:r>
              <a:rPr lang="en-US" sz="1999" dirty="0">
                <a:latin typeface="Arial" panose="020B0604020202020204" pitchFamily="34" charset="0"/>
              </a:rPr>
              <a:t>Polio:       Moderate infectivity</a:t>
            </a:r>
          </a:p>
          <a:p>
            <a:r>
              <a:rPr lang="en-US" sz="1999" dirty="0">
                <a:latin typeface="Arial" panose="020B0604020202020204" pitchFamily="34" charset="0"/>
              </a:rPr>
              <a:t>Measles: High infectivity</a:t>
            </a:r>
          </a:p>
        </p:txBody>
      </p:sp>
      <p:sp>
        <p:nvSpPr>
          <p:cNvPr id="8" name="TextBox 7">
            <a:extLst>
              <a:ext uri="{FF2B5EF4-FFF2-40B4-BE49-F238E27FC236}">
                <a16:creationId xmlns:a16="http://schemas.microsoft.com/office/drawing/2014/main" id="{32878529-9CB4-6049-5C3A-40B32441E026}"/>
              </a:ext>
            </a:extLst>
          </p:cNvPr>
          <p:cNvSpPr txBox="1"/>
          <p:nvPr/>
        </p:nvSpPr>
        <p:spPr>
          <a:xfrm>
            <a:off x="1350309" y="4762194"/>
            <a:ext cx="3397277" cy="399981"/>
          </a:xfrm>
          <a:prstGeom prst="rect">
            <a:avLst/>
          </a:prstGeom>
          <a:noFill/>
        </p:spPr>
        <p:txBody>
          <a:bodyPr wrap="none" rtlCol="0">
            <a:spAutoFit/>
          </a:bodyPr>
          <a:lstStyle/>
          <a:p>
            <a:r>
              <a:rPr lang="en-US" sz="1999" b="1" dirty="0">
                <a:latin typeface="Arial" panose="020B0604020202020204" pitchFamily="34" charset="0"/>
              </a:rPr>
              <a:t>Our Experimental Viruses:</a:t>
            </a:r>
          </a:p>
        </p:txBody>
      </p:sp>
      <p:sp>
        <p:nvSpPr>
          <p:cNvPr id="3" name="Date Placeholder 2">
            <a:extLst>
              <a:ext uri="{FF2B5EF4-FFF2-40B4-BE49-F238E27FC236}">
                <a16:creationId xmlns:a16="http://schemas.microsoft.com/office/drawing/2014/main" id="{B2B9C213-D838-3ADE-7682-47C0FA5C6625}"/>
              </a:ext>
            </a:extLst>
          </p:cNvPr>
          <p:cNvSpPr>
            <a:spLocks noGrp="1"/>
          </p:cNvSpPr>
          <p:nvPr>
            <p:ph type="dt" sz="half" idx="10"/>
          </p:nvPr>
        </p:nvSpPr>
        <p:spPr/>
        <p:txBody>
          <a:bodyPr/>
          <a:lstStyle/>
          <a:p>
            <a:fld id="{B9571244-9E6D-4792-B5AD-5860E253AC2C}" type="datetime1">
              <a:rPr lang="en-US" smtClean="0"/>
              <a:t>9/2/2023</a:t>
            </a:fld>
            <a:endParaRPr lang="en-US"/>
          </a:p>
        </p:txBody>
      </p:sp>
      <p:sp>
        <p:nvSpPr>
          <p:cNvPr id="5" name="Footer Placeholder 4">
            <a:extLst>
              <a:ext uri="{FF2B5EF4-FFF2-40B4-BE49-F238E27FC236}">
                <a16:creationId xmlns:a16="http://schemas.microsoft.com/office/drawing/2014/main" id="{9611EF26-3D21-A706-5E29-D33FBF5F03FE}"/>
              </a:ext>
            </a:extLst>
          </p:cNvPr>
          <p:cNvSpPr>
            <a:spLocks noGrp="1"/>
          </p:cNvSpPr>
          <p:nvPr>
            <p:ph type="ftr" sz="quarter" idx="11"/>
          </p:nvPr>
        </p:nvSpPr>
        <p:spPr/>
        <p:txBody>
          <a:bodyPr/>
          <a:lstStyle/>
          <a:p>
            <a:r>
              <a:rPr lang="en-US"/>
              <a:t>D &amp; D - Lecture 4 - Fall 2023</a:t>
            </a:r>
          </a:p>
        </p:txBody>
      </p:sp>
      <p:sp>
        <p:nvSpPr>
          <p:cNvPr id="9" name="Slide Number Placeholder 8">
            <a:extLst>
              <a:ext uri="{FF2B5EF4-FFF2-40B4-BE49-F238E27FC236}">
                <a16:creationId xmlns:a16="http://schemas.microsoft.com/office/drawing/2014/main" id="{9220DE1D-2103-F25E-E1AE-4CE75136A415}"/>
              </a:ext>
            </a:extLst>
          </p:cNvPr>
          <p:cNvSpPr>
            <a:spLocks noGrp="1"/>
          </p:cNvSpPr>
          <p:nvPr>
            <p:ph type="sldNum" sz="quarter" idx="12"/>
          </p:nvPr>
        </p:nvSpPr>
        <p:spPr/>
        <p:txBody>
          <a:bodyPr/>
          <a:lstStyle/>
          <a:p>
            <a:fld id="{DC3BB032-4020-48F4-953B-341806DC4A2B}" type="slidenum">
              <a:rPr lang="en-US" smtClean="0"/>
              <a:t>36</a:t>
            </a:fld>
            <a:endParaRPr lang="en-US"/>
          </a:p>
        </p:txBody>
      </p:sp>
    </p:spTree>
    <p:extLst>
      <p:ext uri="{BB962C8B-B14F-4D97-AF65-F5344CB8AC3E}">
        <p14:creationId xmlns:p14="http://schemas.microsoft.com/office/powerpoint/2010/main" val="3849235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29214A6-3316-9E7A-6365-8221C40156EF}"/>
              </a:ext>
            </a:extLst>
          </p:cNvPr>
          <p:cNvPicPr>
            <a:picLocks noChangeAspect="1"/>
          </p:cNvPicPr>
          <p:nvPr/>
        </p:nvPicPr>
        <p:blipFill>
          <a:blip r:embed="rId3"/>
          <a:stretch>
            <a:fillRect/>
          </a:stretch>
        </p:blipFill>
        <p:spPr>
          <a:xfrm>
            <a:off x="3882956" y="2061661"/>
            <a:ext cx="1742815" cy="2772982"/>
          </a:xfrm>
          <a:prstGeom prst="rect">
            <a:avLst/>
          </a:prstGeom>
        </p:spPr>
      </p:pic>
      <p:sp>
        <p:nvSpPr>
          <p:cNvPr id="2" name="TextBox 1">
            <a:extLst>
              <a:ext uri="{FF2B5EF4-FFF2-40B4-BE49-F238E27FC236}">
                <a16:creationId xmlns:a16="http://schemas.microsoft.com/office/drawing/2014/main" id="{83D853BA-4EEE-14DF-035F-4D90EE21A840}"/>
              </a:ext>
            </a:extLst>
          </p:cNvPr>
          <p:cNvSpPr txBox="1"/>
          <p:nvPr/>
        </p:nvSpPr>
        <p:spPr>
          <a:xfrm>
            <a:off x="216788" y="55084"/>
            <a:ext cx="11365612" cy="523220"/>
          </a:xfrm>
          <a:prstGeom prst="rect">
            <a:avLst/>
          </a:prstGeom>
          <a:noFill/>
        </p:spPr>
        <p:txBody>
          <a:bodyPr wrap="none" rtlCol="0">
            <a:spAutoFit/>
          </a:bodyPr>
          <a:lstStyle/>
          <a:p>
            <a:r>
              <a:rPr lang="en-US" sz="2800" dirty="0">
                <a:latin typeface="Arial" panose="020B0604020202020204" pitchFamily="34" charset="0"/>
              </a:rPr>
              <a:t>      Simulation to Determine Infectivity Versus Vaccination Level (</a:t>
            </a:r>
            <a:r>
              <a:rPr lang="en-US" sz="2800" dirty="0" err="1">
                <a:latin typeface="Arial" panose="020B0604020202020204" pitchFamily="34" charset="0"/>
              </a:rPr>
              <a:t>Pset</a:t>
            </a:r>
            <a:r>
              <a:rPr lang="en-US" sz="2800" dirty="0">
                <a:latin typeface="Arial" panose="020B0604020202020204" pitchFamily="34" charset="0"/>
              </a:rPr>
              <a:t>)</a:t>
            </a:r>
          </a:p>
        </p:txBody>
      </p:sp>
      <p:sp>
        <p:nvSpPr>
          <p:cNvPr id="3" name="TextBox 2">
            <a:extLst>
              <a:ext uri="{FF2B5EF4-FFF2-40B4-BE49-F238E27FC236}">
                <a16:creationId xmlns:a16="http://schemas.microsoft.com/office/drawing/2014/main" id="{7AB50B22-E3F1-F9DD-B779-9452DA7FBBC5}"/>
              </a:ext>
            </a:extLst>
          </p:cNvPr>
          <p:cNvSpPr txBox="1"/>
          <p:nvPr/>
        </p:nvSpPr>
        <p:spPr>
          <a:xfrm>
            <a:off x="216167" y="488815"/>
            <a:ext cx="11366233" cy="707630"/>
          </a:xfrm>
          <a:prstGeom prst="rect">
            <a:avLst/>
          </a:prstGeom>
          <a:noFill/>
        </p:spPr>
        <p:txBody>
          <a:bodyPr wrap="square" rtlCol="0">
            <a:spAutoFit/>
          </a:bodyPr>
          <a:lstStyle/>
          <a:p>
            <a:pPr marL="342876" indent="-342876">
              <a:buAutoNum type="arabicPeriod"/>
            </a:pPr>
            <a:r>
              <a:rPr lang="en-US" sz="1999" dirty="0">
                <a:latin typeface="Arial" panose="020B0604020202020204" pitchFamily="34" charset="0"/>
              </a:rPr>
              <a:t>Go to the following web site and open </a:t>
            </a:r>
            <a:r>
              <a:rPr lang="en-US" sz="1999" b="1" dirty="0">
                <a:latin typeface="Arial" panose="020B0604020202020204" pitchFamily="34" charset="0"/>
              </a:rPr>
              <a:t>both</a:t>
            </a:r>
            <a:r>
              <a:rPr lang="en-US" sz="1999" dirty="0">
                <a:latin typeface="Arial" panose="020B0604020202020204" pitchFamily="34" charset="0"/>
              </a:rPr>
              <a:t> links: </a:t>
            </a:r>
            <a:r>
              <a:rPr lang="en-US" sz="1999" u="sng" dirty="0">
                <a:solidFill>
                  <a:srgbClr val="0563C1"/>
                </a:solidFill>
                <a:latin typeface="Arial" panose="020B0604020202020204" pitchFamily="34" charset="0"/>
                <a:ea typeface="Calibri" panose="020F0502020204030204" pitchFamily="34" charset="0"/>
                <a:cs typeface="Arial" panose="020B0604020202020204" pitchFamily="34" charset="0"/>
                <a:hlinkClick r:id="rId4"/>
              </a:rPr>
              <a:t>http://www.andrew.cmu.edu/~rule/stayin-alive</a:t>
            </a:r>
            <a:endParaRPr lang="en-US" sz="1999" u="sng" dirty="0">
              <a:solidFill>
                <a:srgbClr val="0563C1"/>
              </a:solidFill>
              <a:latin typeface="Arial" panose="020B0604020202020204" pitchFamily="34" charset="0"/>
              <a:ea typeface="Calibri" panose="020F0502020204030204" pitchFamily="34" charset="0"/>
              <a:cs typeface="Arial" panose="020B0604020202020204" pitchFamily="34" charset="0"/>
            </a:endParaRPr>
          </a:p>
          <a:p>
            <a:pPr marL="342876" indent="-342876">
              <a:buAutoNum type="arabicPeriod"/>
            </a:pPr>
            <a:r>
              <a:rPr lang="en-US" sz="1999" u="sng" dirty="0">
                <a:solidFill>
                  <a:srgbClr val="0563C1"/>
                </a:solidFill>
                <a:latin typeface="Arial" panose="020B0604020202020204" pitchFamily="34" charset="0"/>
                <a:ea typeface="Calibri" panose="020F0502020204030204" pitchFamily="34" charset="0"/>
                <a:cs typeface="Arial" panose="020B0604020202020204" pitchFamily="34" charset="0"/>
              </a:rPr>
              <a:t>Copy the </a:t>
            </a:r>
            <a:r>
              <a:rPr lang="en-US" sz="1999" u="sng" dirty="0" err="1">
                <a:solidFill>
                  <a:srgbClr val="0563C1"/>
                </a:solidFill>
                <a:latin typeface="Arial" panose="020B0604020202020204" pitchFamily="34" charset="0"/>
                <a:ea typeface="Calibri" panose="020F0502020204030204" pitchFamily="34" charset="0"/>
                <a:cs typeface="Arial" panose="020B0604020202020204" pitchFamily="34" charset="0"/>
              </a:rPr>
              <a:t>googlesheet</a:t>
            </a:r>
            <a:r>
              <a:rPr lang="en-US" sz="1999" u="sng" dirty="0">
                <a:solidFill>
                  <a:srgbClr val="0563C1"/>
                </a:solidFill>
                <a:latin typeface="Arial" panose="020B0604020202020204" pitchFamily="34" charset="0"/>
                <a:ea typeface="Calibri" panose="020F0502020204030204" pitchFamily="34" charset="0"/>
                <a:cs typeface="Arial" panose="020B0604020202020204" pitchFamily="34" charset="0"/>
              </a:rPr>
              <a:t>.</a:t>
            </a:r>
          </a:p>
        </p:txBody>
      </p:sp>
      <p:sp>
        <p:nvSpPr>
          <p:cNvPr id="4" name="TextBox 3">
            <a:extLst>
              <a:ext uri="{FF2B5EF4-FFF2-40B4-BE49-F238E27FC236}">
                <a16:creationId xmlns:a16="http://schemas.microsoft.com/office/drawing/2014/main" id="{99624ACC-60E2-6162-AAEA-62234769751E}"/>
              </a:ext>
            </a:extLst>
          </p:cNvPr>
          <p:cNvSpPr txBox="1"/>
          <p:nvPr/>
        </p:nvSpPr>
        <p:spPr>
          <a:xfrm>
            <a:off x="213355" y="1371600"/>
            <a:ext cx="4663517" cy="1015278"/>
          </a:xfrm>
          <a:prstGeom prst="rect">
            <a:avLst/>
          </a:prstGeom>
          <a:noFill/>
        </p:spPr>
        <p:txBody>
          <a:bodyPr wrap="square" rtlCol="0">
            <a:spAutoFit/>
          </a:bodyPr>
          <a:lstStyle/>
          <a:p>
            <a:r>
              <a:rPr lang="en-US" sz="1999" dirty="0">
                <a:latin typeface="Arial" panose="020B0604020202020204" pitchFamily="34" charset="0"/>
              </a:rPr>
              <a:t>3. On the </a:t>
            </a:r>
            <a:r>
              <a:rPr lang="en-US" sz="1999" b="1" dirty="0">
                <a:solidFill>
                  <a:srgbClr val="C00000"/>
                </a:solidFill>
                <a:latin typeface="Arial" panose="020B0604020202020204" pitchFamily="34" charset="0"/>
              </a:rPr>
              <a:t>Infection</a:t>
            </a:r>
            <a:r>
              <a:rPr lang="en-US" sz="1999" dirty="0">
                <a:latin typeface="Arial" panose="020B0604020202020204" pitchFamily="34" charset="0"/>
              </a:rPr>
              <a:t> </a:t>
            </a:r>
            <a:r>
              <a:rPr lang="en-US" sz="1999" b="1" dirty="0">
                <a:solidFill>
                  <a:srgbClr val="C00000"/>
                </a:solidFill>
                <a:latin typeface="Arial" panose="020B0604020202020204" pitchFamily="34" charset="0"/>
              </a:rPr>
              <a:t>Simulator</a:t>
            </a:r>
            <a:r>
              <a:rPr lang="en-US" sz="1999" dirty="0">
                <a:latin typeface="Arial" panose="020B0604020202020204" pitchFamily="34" charset="0"/>
              </a:rPr>
              <a:t> </a:t>
            </a:r>
            <a:r>
              <a:rPr lang="en-US" sz="1999" b="1" dirty="0">
                <a:solidFill>
                  <a:srgbClr val="C00000"/>
                </a:solidFill>
                <a:latin typeface="Arial" panose="020B0604020202020204" pitchFamily="34" charset="0"/>
              </a:rPr>
              <a:t>link</a:t>
            </a:r>
            <a:r>
              <a:rPr lang="en-US" sz="1999" dirty="0">
                <a:latin typeface="Arial" panose="020B0604020202020204" pitchFamily="34" charset="0"/>
              </a:rPr>
              <a:t>, scroll down (2/3 page) to the image of the plane, and click on it.</a:t>
            </a:r>
          </a:p>
        </p:txBody>
      </p:sp>
      <p:pic>
        <p:nvPicPr>
          <p:cNvPr id="6" name="Picture 5" descr="Graphical user interface&#10;&#10;Description automatically generated">
            <a:extLst>
              <a:ext uri="{FF2B5EF4-FFF2-40B4-BE49-F238E27FC236}">
                <a16:creationId xmlns:a16="http://schemas.microsoft.com/office/drawing/2014/main" id="{8DC87750-5715-E20A-A5EF-63051A91DC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7784" y="1025470"/>
            <a:ext cx="1763647" cy="966269"/>
          </a:xfrm>
          <a:prstGeom prst="rect">
            <a:avLst/>
          </a:prstGeom>
        </p:spPr>
      </p:pic>
      <p:sp>
        <p:nvSpPr>
          <p:cNvPr id="7" name="TextBox 6">
            <a:extLst>
              <a:ext uri="{FF2B5EF4-FFF2-40B4-BE49-F238E27FC236}">
                <a16:creationId xmlns:a16="http://schemas.microsoft.com/office/drawing/2014/main" id="{92C661DF-AA91-EAE2-B21D-DC5DF01AC942}"/>
              </a:ext>
            </a:extLst>
          </p:cNvPr>
          <p:cNvSpPr txBox="1"/>
          <p:nvPr/>
        </p:nvSpPr>
        <p:spPr>
          <a:xfrm>
            <a:off x="167401" y="2396344"/>
            <a:ext cx="3540119" cy="399981"/>
          </a:xfrm>
          <a:prstGeom prst="rect">
            <a:avLst/>
          </a:prstGeom>
          <a:noFill/>
        </p:spPr>
        <p:txBody>
          <a:bodyPr wrap="square" rtlCol="0">
            <a:spAutoFit/>
          </a:bodyPr>
          <a:lstStyle/>
          <a:p>
            <a:r>
              <a:rPr lang="en-US" sz="1999" dirty="0">
                <a:latin typeface="Arial" panose="020B0604020202020204" pitchFamily="34" charset="0"/>
              </a:rPr>
              <a:t>A. Select the virus.</a:t>
            </a:r>
          </a:p>
        </p:txBody>
      </p:sp>
      <p:graphicFrame>
        <p:nvGraphicFramePr>
          <p:cNvPr id="8" name="Table 7">
            <a:extLst>
              <a:ext uri="{FF2B5EF4-FFF2-40B4-BE49-F238E27FC236}">
                <a16:creationId xmlns:a16="http://schemas.microsoft.com/office/drawing/2014/main" id="{6D4CBFC6-4F04-D2F4-9881-15B1C9281B9E}"/>
              </a:ext>
            </a:extLst>
          </p:cNvPr>
          <p:cNvGraphicFramePr>
            <a:graphicFrameLocks noGrp="1"/>
          </p:cNvGraphicFramePr>
          <p:nvPr>
            <p:extLst>
              <p:ext uri="{D42A27DB-BD31-4B8C-83A1-F6EECF244321}">
                <p14:modId xmlns:p14="http://schemas.microsoft.com/office/powerpoint/2010/main" val="1369086539"/>
              </p:ext>
            </p:extLst>
          </p:nvPr>
        </p:nvGraphicFramePr>
        <p:xfrm>
          <a:off x="6947900" y="1205332"/>
          <a:ext cx="5071226" cy="2568654"/>
        </p:xfrm>
        <a:graphic>
          <a:graphicData uri="http://schemas.openxmlformats.org/drawingml/2006/table">
            <a:tbl>
              <a:tblPr firstRow="1" firstCol="1" bandRow="1">
                <a:tableStyleId>{5C22544A-7EE6-4342-B048-85BDC9FD1C3A}</a:tableStyleId>
              </a:tblPr>
              <a:tblGrid>
                <a:gridCol w="1525616">
                  <a:extLst>
                    <a:ext uri="{9D8B030D-6E8A-4147-A177-3AD203B41FA5}">
                      <a16:colId xmlns:a16="http://schemas.microsoft.com/office/drawing/2014/main" val="2857732"/>
                    </a:ext>
                  </a:extLst>
                </a:gridCol>
                <a:gridCol w="1946609">
                  <a:extLst>
                    <a:ext uri="{9D8B030D-6E8A-4147-A177-3AD203B41FA5}">
                      <a16:colId xmlns:a16="http://schemas.microsoft.com/office/drawing/2014/main" val="2829794292"/>
                    </a:ext>
                  </a:extLst>
                </a:gridCol>
                <a:gridCol w="1599001">
                  <a:extLst>
                    <a:ext uri="{9D8B030D-6E8A-4147-A177-3AD203B41FA5}">
                      <a16:colId xmlns:a16="http://schemas.microsoft.com/office/drawing/2014/main" val="4166374754"/>
                    </a:ext>
                  </a:extLst>
                </a:gridCol>
              </a:tblGrid>
              <a:tr h="578352">
                <a:tc>
                  <a:txBody>
                    <a:bodyPr/>
                    <a:lstStyle/>
                    <a:p>
                      <a:pPr marL="0" marR="0" algn="ctr">
                        <a:lnSpc>
                          <a:spcPct val="107000"/>
                        </a:lnSpc>
                        <a:spcBef>
                          <a:spcPts val="0"/>
                        </a:spcBef>
                        <a:spcAft>
                          <a:spcPts val="0"/>
                        </a:spcAft>
                      </a:pPr>
                      <a:r>
                        <a:rPr lang="en-US" sz="1800" dirty="0">
                          <a:solidFill>
                            <a:schemeClr val="bg1"/>
                          </a:solidFill>
                          <a:effectLst/>
                          <a:latin typeface="Arial" panose="020B0604020202020204" pitchFamily="34" charset="0"/>
                        </a:rPr>
                        <a:t>Group Number</a:t>
                      </a:r>
                      <a:endPar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tc>
                <a:tc>
                  <a:txBody>
                    <a:bodyPr/>
                    <a:lstStyle/>
                    <a:p>
                      <a:pPr marL="0" marR="0" algn="ctr">
                        <a:lnSpc>
                          <a:spcPct val="107000"/>
                        </a:lnSpc>
                        <a:spcBef>
                          <a:spcPts val="0"/>
                        </a:spcBef>
                        <a:spcAft>
                          <a:spcPts val="0"/>
                        </a:spcAft>
                      </a:pPr>
                      <a:r>
                        <a:rPr lang="en-US" sz="1800" dirty="0">
                          <a:solidFill>
                            <a:schemeClr val="bg1"/>
                          </a:solidFill>
                          <a:effectLst/>
                          <a:latin typeface="Arial" panose="020B0604020202020204" pitchFamily="34" charset="0"/>
                        </a:rPr>
                        <a:t>Virus</a:t>
                      </a:r>
                      <a:endPar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tc>
                <a:tc>
                  <a:txBody>
                    <a:bodyPr/>
                    <a:lstStyle/>
                    <a:p>
                      <a:pPr marL="0" marR="0">
                        <a:lnSpc>
                          <a:spcPct val="107000"/>
                        </a:lnSpc>
                        <a:spcBef>
                          <a:spcPts val="0"/>
                        </a:spcBef>
                        <a:spcAft>
                          <a:spcPts val="0"/>
                        </a:spcAft>
                      </a:pPr>
                      <a:r>
                        <a:rPr lang="en-US" sz="1800" dirty="0">
                          <a:solidFill>
                            <a:schemeClr val="bg1"/>
                          </a:solidFill>
                          <a:effectLst/>
                          <a:latin typeface="Arial" panose="020B0604020202020204" pitchFamily="34" charset="0"/>
                        </a:rPr>
                        <a:t>% Vaccination</a:t>
                      </a:r>
                      <a:endParaRPr lang="en-US" sz="18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tc>
                <a:extLst>
                  <a:ext uri="{0D108BD9-81ED-4DB2-BD59-A6C34878D82A}">
                    <a16:rowId xmlns:a16="http://schemas.microsoft.com/office/drawing/2014/main" val="3306564855"/>
                  </a:ext>
                </a:extLst>
              </a:tr>
              <a:tr h="331717">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rPr>
                        <a:t>1</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chemeClr val="accent1">
                        <a:lumMod val="20000"/>
                        <a:lumOff val="80000"/>
                      </a:schemeClr>
                    </a:solidFill>
                  </a:tcPr>
                </a:tc>
                <a:tc>
                  <a:txBody>
                    <a:bodyPr/>
                    <a:lstStyle/>
                    <a:p>
                      <a:pPr marL="0" marR="0" algn="ctr">
                        <a:lnSpc>
                          <a:spcPct val="107000"/>
                        </a:lnSpc>
                        <a:spcBef>
                          <a:spcPts val="0"/>
                        </a:spcBef>
                        <a:spcAft>
                          <a:spcPts val="0"/>
                        </a:spcAft>
                        <a:tabLst>
                          <a:tab pos="581025" algn="l"/>
                        </a:tabLst>
                      </a:pPr>
                      <a:r>
                        <a:rPr lang="en-US" sz="1800" dirty="0">
                          <a:solidFill>
                            <a:schemeClr val="tx1"/>
                          </a:solidFill>
                          <a:effectLst/>
                          <a:latin typeface="Arial" panose="020B0604020202020204" pitchFamily="34" charset="0"/>
                        </a:rPr>
                        <a:t>Ebola</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chemeClr val="accent1">
                        <a:lumMod val="20000"/>
                        <a:lumOff val="80000"/>
                      </a:schemeClr>
                    </a:solidFill>
                  </a:tcPr>
                </a:tc>
                <a:tc>
                  <a:txBody>
                    <a:bodyPr/>
                    <a:lstStyle/>
                    <a:p>
                      <a:pPr marL="0" marR="0">
                        <a:lnSpc>
                          <a:spcPct val="107000"/>
                        </a:lnSpc>
                        <a:spcBef>
                          <a:spcPts val="0"/>
                        </a:spcBef>
                        <a:spcAft>
                          <a:spcPts val="0"/>
                        </a:spcAft>
                      </a:pPr>
                      <a:r>
                        <a:rPr lang="en-US" sz="1800" dirty="0">
                          <a:solidFill>
                            <a:schemeClr val="tx1"/>
                          </a:solidFill>
                          <a:effectLst/>
                          <a:latin typeface="Arial" panose="020B0604020202020204" pitchFamily="34" charset="0"/>
                        </a:rPr>
                        <a:t>10, 20, 40, 50</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chemeClr val="accent1">
                        <a:lumMod val="20000"/>
                        <a:lumOff val="80000"/>
                      </a:schemeClr>
                    </a:solidFill>
                  </a:tcPr>
                </a:tc>
                <a:extLst>
                  <a:ext uri="{0D108BD9-81ED-4DB2-BD59-A6C34878D82A}">
                    <a16:rowId xmlns:a16="http://schemas.microsoft.com/office/drawing/2014/main" val="463499700"/>
                  </a:ext>
                </a:extLst>
              </a:tr>
              <a:tr h="331717">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rPr>
                        <a:t>2</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chemeClr val="accent1">
                        <a:lumMod val="20000"/>
                        <a:lumOff val="80000"/>
                      </a:schemeClr>
                    </a:solidFill>
                  </a:tcPr>
                </a:tc>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rPr>
                        <a:t>Ebola</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chemeClr val="accent1">
                        <a:lumMod val="20000"/>
                        <a:lumOff val="80000"/>
                      </a:schemeClr>
                    </a:solidFill>
                  </a:tcPr>
                </a:tc>
                <a:tc>
                  <a:txBody>
                    <a:bodyPr/>
                    <a:lstStyle/>
                    <a:p>
                      <a:pPr marL="0" marR="0" lvl="0" indent="0" algn="l" defTabSz="914377" rtl="0" eaLnBrk="1" fontAlgn="auto" latinLnBrk="0" hangingPunct="1">
                        <a:lnSpc>
                          <a:spcPct val="107000"/>
                        </a:lnSpc>
                        <a:spcBef>
                          <a:spcPts val="0"/>
                        </a:spcBef>
                        <a:spcAft>
                          <a:spcPts val="0"/>
                        </a:spcAft>
                        <a:buClrTx/>
                        <a:buSzTx/>
                        <a:buFontTx/>
                        <a:buNone/>
                        <a:tabLst/>
                        <a:defRPr/>
                      </a:pPr>
                      <a:r>
                        <a:rPr lang="en-US" sz="1800" dirty="0">
                          <a:solidFill>
                            <a:schemeClr val="tx1"/>
                          </a:solidFill>
                          <a:effectLst/>
                          <a:latin typeface="Arial" panose="020B0604020202020204" pitchFamily="34" charset="0"/>
                        </a:rPr>
                        <a:t>70, 80, 90</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chemeClr val="accent1">
                        <a:lumMod val="20000"/>
                        <a:lumOff val="80000"/>
                      </a:schemeClr>
                    </a:solidFill>
                  </a:tcPr>
                </a:tc>
                <a:extLst>
                  <a:ext uri="{0D108BD9-81ED-4DB2-BD59-A6C34878D82A}">
                    <a16:rowId xmlns:a16="http://schemas.microsoft.com/office/drawing/2014/main" val="1656311096"/>
                  </a:ext>
                </a:extLst>
              </a:tr>
              <a:tr h="331717">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2</a:t>
                      </a:r>
                    </a:p>
                  </a:txBody>
                  <a:tcPr marL="68578" marR="68578" marT="0" marB="0">
                    <a:solidFill>
                      <a:srgbClr val="FA8AA5"/>
                    </a:solidFill>
                  </a:tcPr>
                </a:tc>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rPr>
                        <a:t>Polio</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rgbClr val="FA8AA5"/>
                    </a:solidFill>
                  </a:tcPr>
                </a:tc>
                <a:tc>
                  <a:txBody>
                    <a:bodyPr/>
                    <a:lstStyle/>
                    <a:p>
                      <a:pPr marL="0" marR="0">
                        <a:lnSpc>
                          <a:spcPct val="107000"/>
                        </a:lnSpc>
                        <a:spcBef>
                          <a:spcPts val="0"/>
                        </a:spcBef>
                        <a:spcAft>
                          <a:spcPts val="0"/>
                        </a:spcAft>
                      </a:pPr>
                      <a:r>
                        <a:rPr lang="en-US" sz="1800" dirty="0">
                          <a:solidFill>
                            <a:schemeClr val="tx1"/>
                          </a:solidFill>
                          <a:effectLst/>
                          <a:latin typeface="Arial" panose="020B0604020202020204" pitchFamily="34" charset="0"/>
                        </a:rPr>
                        <a:t>10, 20, 40, 50</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rgbClr val="FA8AA5"/>
                    </a:solidFill>
                  </a:tcPr>
                </a:tc>
                <a:extLst>
                  <a:ext uri="{0D108BD9-81ED-4DB2-BD59-A6C34878D82A}">
                    <a16:rowId xmlns:a16="http://schemas.microsoft.com/office/drawing/2014/main" val="422435436"/>
                  </a:ext>
                </a:extLst>
              </a:tr>
              <a:tr h="331717">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3</a:t>
                      </a:r>
                    </a:p>
                  </a:txBody>
                  <a:tcPr marL="68578" marR="68578" marT="0" marB="0">
                    <a:solidFill>
                      <a:srgbClr val="FA8AA5"/>
                    </a:solidFill>
                  </a:tcPr>
                </a:tc>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rPr>
                        <a:t>Polio</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rgbClr val="FA8AA5"/>
                    </a:solidFill>
                  </a:tcPr>
                </a:tc>
                <a:tc>
                  <a:txBody>
                    <a:bodyPr/>
                    <a:lstStyle/>
                    <a:p>
                      <a:pPr marL="0" marR="0">
                        <a:lnSpc>
                          <a:spcPct val="107000"/>
                        </a:lnSpc>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70, 80, 90</a:t>
                      </a:r>
                    </a:p>
                  </a:txBody>
                  <a:tcPr marL="68578" marR="68578" marT="0" marB="0">
                    <a:solidFill>
                      <a:srgbClr val="FA8AA5"/>
                    </a:solidFill>
                  </a:tcPr>
                </a:tc>
                <a:extLst>
                  <a:ext uri="{0D108BD9-81ED-4DB2-BD59-A6C34878D82A}">
                    <a16:rowId xmlns:a16="http://schemas.microsoft.com/office/drawing/2014/main" val="2873496272"/>
                  </a:ext>
                </a:extLst>
              </a:tr>
              <a:tr h="331717">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4</a:t>
                      </a:r>
                    </a:p>
                  </a:txBody>
                  <a:tcPr marL="68578" marR="68578" marT="0" marB="0">
                    <a:solidFill>
                      <a:schemeClr val="accent4">
                        <a:lumMod val="20000"/>
                        <a:lumOff val="80000"/>
                      </a:schemeClr>
                    </a:solidFill>
                  </a:tcPr>
                </a:tc>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rPr>
                        <a:t>Measles</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chemeClr val="accent4">
                        <a:lumMod val="20000"/>
                        <a:lumOff val="80000"/>
                      </a:schemeClr>
                    </a:solidFill>
                  </a:tcPr>
                </a:tc>
                <a:tc>
                  <a:txBody>
                    <a:bodyPr/>
                    <a:lstStyle/>
                    <a:p>
                      <a:pPr marL="0" marR="0">
                        <a:lnSpc>
                          <a:spcPct val="107000"/>
                        </a:lnSpc>
                        <a:spcBef>
                          <a:spcPts val="0"/>
                        </a:spcBef>
                        <a:spcAft>
                          <a:spcPts val="0"/>
                        </a:spcAft>
                      </a:pPr>
                      <a:r>
                        <a:rPr lang="en-US" sz="1800" dirty="0">
                          <a:solidFill>
                            <a:schemeClr val="tx1"/>
                          </a:solidFill>
                          <a:effectLst/>
                          <a:latin typeface="Arial" panose="020B0604020202020204" pitchFamily="34" charset="0"/>
                        </a:rPr>
                        <a:t>10, 20, 40, 50</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chemeClr val="accent4">
                        <a:lumMod val="20000"/>
                        <a:lumOff val="80000"/>
                      </a:schemeClr>
                    </a:solidFill>
                  </a:tcPr>
                </a:tc>
                <a:extLst>
                  <a:ext uri="{0D108BD9-81ED-4DB2-BD59-A6C34878D82A}">
                    <a16:rowId xmlns:a16="http://schemas.microsoft.com/office/drawing/2014/main" val="2828847412"/>
                  </a:ext>
                </a:extLst>
              </a:tr>
              <a:tr h="331717">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5</a:t>
                      </a:r>
                    </a:p>
                  </a:txBody>
                  <a:tcPr marL="68578" marR="68578" marT="0" marB="0">
                    <a:solidFill>
                      <a:schemeClr val="accent4">
                        <a:lumMod val="20000"/>
                        <a:lumOff val="80000"/>
                      </a:schemeClr>
                    </a:solidFill>
                  </a:tcPr>
                </a:tc>
                <a:tc>
                  <a:txBody>
                    <a:bodyPr/>
                    <a:lstStyle/>
                    <a:p>
                      <a:pPr marL="0" marR="0" algn="ctr">
                        <a:lnSpc>
                          <a:spcPct val="107000"/>
                        </a:lnSpc>
                        <a:spcBef>
                          <a:spcPts val="0"/>
                        </a:spcBef>
                        <a:spcAft>
                          <a:spcPts val="0"/>
                        </a:spcAft>
                      </a:pPr>
                      <a:r>
                        <a:rPr lang="en-US" sz="1800" dirty="0">
                          <a:solidFill>
                            <a:schemeClr val="tx1"/>
                          </a:solidFill>
                          <a:effectLst/>
                          <a:latin typeface="Arial" panose="020B0604020202020204" pitchFamily="34" charset="0"/>
                        </a:rPr>
                        <a:t>Measles</a:t>
                      </a: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78" marR="68578" marT="0" marB="0">
                    <a:solidFill>
                      <a:schemeClr val="accent4">
                        <a:lumMod val="20000"/>
                        <a:lumOff val="80000"/>
                      </a:schemeClr>
                    </a:solidFill>
                  </a:tcPr>
                </a:tc>
                <a:tc>
                  <a:txBody>
                    <a:bodyPr/>
                    <a:lstStyle/>
                    <a:p>
                      <a:pPr marL="0" marR="0">
                        <a:lnSpc>
                          <a:spcPct val="107000"/>
                        </a:lnSpc>
                        <a:spcBef>
                          <a:spcPts val="0"/>
                        </a:spcBef>
                        <a:spcAft>
                          <a:spcPts val="0"/>
                        </a:spcAft>
                      </a:pPr>
                      <a:r>
                        <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rPr>
                        <a:t>70, 80, 90</a:t>
                      </a:r>
                    </a:p>
                  </a:txBody>
                  <a:tcPr marL="68578" marR="68578" marT="0" marB="0">
                    <a:solidFill>
                      <a:schemeClr val="accent4">
                        <a:lumMod val="20000"/>
                        <a:lumOff val="80000"/>
                      </a:schemeClr>
                    </a:solidFill>
                  </a:tcPr>
                </a:tc>
                <a:extLst>
                  <a:ext uri="{0D108BD9-81ED-4DB2-BD59-A6C34878D82A}">
                    <a16:rowId xmlns:a16="http://schemas.microsoft.com/office/drawing/2014/main" val="4149339432"/>
                  </a:ext>
                </a:extLst>
              </a:tr>
            </a:tbl>
          </a:graphicData>
        </a:graphic>
      </p:graphicFrame>
      <p:sp>
        <p:nvSpPr>
          <p:cNvPr id="9" name="TextBox 8">
            <a:extLst>
              <a:ext uri="{FF2B5EF4-FFF2-40B4-BE49-F238E27FC236}">
                <a16:creationId xmlns:a16="http://schemas.microsoft.com/office/drawing/2014/main" id="{E52B1EB0-4272-054C-C226-3468AAF4CF38}"/>
              </a:ext>
            </a:extLst>
          </p:cNvPr>
          <p:cNvSpPr txBox="1"/>
          <p:nvPr/>
        </p:nvSpPr>
        <p:spPr>
          <a:xfrm>
            <a:off x="167401" y="2733353"/>
            <a:ext cx="3098758" cy="3476465"/>
          </a:xfrm>
          <a:prstGeom prst="rect">
            <a:avLst/>
          </a:prstGeom>
          <a:noFill/>
        </p:spPr>
        <p:txBody>
          <a:bodyPr wrap="square" rtlCol="0">
            <a:spAutoFit/>
          </a:bodyPr>
          <a:lstStyle/>
          <a:p>
            <a:r>
              <a:rPr lang="en-US" sz="1999" dirty="0">
                <a:latin typeface="Arial" panose="020B0604020202020204" pitchFamily="34" charset="0"/>
              </a:rPr>
              <a:t>B. Use the slider to select the different vaccination levels. For each of the vaccination levels do </a:t>
            </a:r>
            <a:r>
              <a:rPr lang="en-US" sz="1999" b="1" i="1" dirty="0">
                <a:solidFill>
                  <a:srgbClr val="C00000"/>
                </a:solidFill>
                <a:latin typeface="Arial" panose="020B0604020202020204" pitchFamily="34" charset="0"/>
              </a:rPr>
              <a:t>three</a:t>
            </a:r>
            <a:r>
              <a:rPr lang="en-US" sz="1999" dirty="0">
                <a:latin typeface="Arial" panose="020B0604020202020204" pitchFamily="34" charset="0"/>
              </a:rPr>
              <a:t> simulations.</a:t>
            </a:r>
          </a:p>
          <a:p>
            <a:r>
              <a:rPr lang="en-US" sz="1999" dirty="0">
                <a:latin typeface="Arial" panose="020B0604020202020204" pitchFamily="34" charset="0"/>
              </a:rPr>
              <a:t>C. Enter the  value for the </a:t>
            </a:r>
            <a:r>
              <a:rPr lang="en-US" sz="1999" b="1" dirty="0">
                <a:solidFill>
                  <a:srgbClr val="FF0000"/>
                </a:solidFill>
                <a:latin typeface="Arial" panose="020B0604020202020204" pitchFamily="34" charset="0"/>
              </a:rPr>
              <a:t>% </a:t>
            </a:r>
            <a:r>
              <a:rPr lang="en-US" sz="1999" b="1" i="1" dirty="0">
                <a:solidFill>
                  <a:srgbClr val="FF0000"/>
                </a:solidFill>
                <a:latin typeface="Arial" panose="020B0604020202020204" pitchFamily="34" charset="0"/>
              </a:rPr>
              <a:t>I</a:t>
            </a:r>
            <a:r>
              <a:rPr lang="en-US" sz="1999" b="1" i="1" dirty="0">
                <a:solidFill>
                  <a:srgbClr val="C00000"/>
                </a:solidFill>
                <a:latin typeface="Arial" panose="020B0604020202020204" pitchFamily="34" charset="0"/>
              </a:rPr>
              <a:t>nfection rate at 20s </a:t>
            </a:r>
            <a:r>
              <a:rPr lang="en-US" sz="1999" dirty="0">
                <a:latin typeface="Arial" panose="020B0604020202020204" pitchFamily="34" charset="0"/>
              </a:rPr>
              <a:t>into the appropriate cell of the google sheet. Your data will be automatically averaged and plotted.</a:t>
            </a:r>
          </a:p>
        </p:txBody>
      </p:sp>
      <p:pic>
        <p:nvPicPr>
          <p:cNvPr id="11" name="Picture 10" descr="Application, table&#10;&#10;Description automatically generated">
            <a:extLst>
              <a:ext uri="{FF2B5EF4-FFF2-40B4-BE49-F238E27FC236}">
                <a16:creationId xmlns:a16="http://schemas.microsoft.com/office/drawing/2014/main" id="{911BCD98-6EBB-8467-94FC-8AB7F8F7A101}"/>
              </a:ext>
            </a:extLst>
          </p:cNvPr>
          <p:cNvPicPr>
            <a:picLocks noChangeAspect="1"/>
          </p:cNvPicPr>
          <p:nvPr/>
        </p:nvPicPr>
        <p:blipFill rotWithShape="1">
          <a:blip r:embed="rId6">
            <a:extLst>
              <a:ext uri="{28A0092B-C50C-407E-A947-70E740481C1C}">
                <a14:useLocalDpi xmlns:a14="http://schemas.microsoft.com/office/drawing/2010/main" val="0"/>
              </a:ext>
            </a:extLst>
          </a:blip>
          <a:srcRect l="-1" r="1030" b="59127"/>
          <a:stretch/>
        </p:blipFill>
        <p:spPr>
          <a:xfrm>
            <a:off x="4327096" y="5068314"/>
            <a:ext cx="7398608" cy="1442254"/>
          </a:xfrm>
          <a:prstGeom prst="rect">
            <a:avLst/>
          </a:prstGeom>
        </p:spPr>
      </p:pic>
      <p:cxnSp>
        <p:nvCxnSpPr>
          <p:cNvPr id="13" name="Straight Arrow Connector 12">
            <a:extLst>
              <a:ext uri="{FF2B5EF4-FFF2-40B4-BE49-F238E27FC236}">
                <a16:creationId xmlns:a16="http://schemas.microsoft.com/office/drawing/2014/main" id="{A9B5A30C-60FB-5A1E-30B3-7A118C902B49}"/>
              </a:ext>
            </a:extLst>
          </p:cNvPr>
          <p:cNvCxnSpPr>
            <a:cxnSpLocks/>
          </p:cNvCxnSpPr>
          <p:nvPr/>
        </p:nvCxnSpPr>
        <p:spPr>
          <a:xfrm flipH="1">
            <a:off x="7272519" y="1986434"/>
            <a:ext cx="2934952" cy="3291206"/>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7CB4B77-08E9-611A-FF64-789D5CA97343}"/>
              </a:ext>
            </a:extLst>
          </p:cNvPr>
          <p:cNvCxnSpPr>
            <a:cxnSpLocks/>
          </p:cNvCxnSpPr>
          <p:nvPr/>
        </p:nvCxnSpPr>
        <p:spPr>
          <a:xfrm flipH="1">
            <a:off x="7676922" y="1986434"/>
            <a:ext cx="2616194" cy="3347566"/>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729D3B9-CEB0-1901-39BB-FAE073D0FD2D}"/>
              </a:ext>
            </a:extLst>
          </p:cNvPr>
          <p:cNvCxnSpPr>
            <a:cxnSpLocks/>
          </p:cNvCxnSpPr>
          <p:nvPr/>
        </p:nvCxnSpPr>
        <p:spPr>
          <a:xfrm flipH="1">
            <a:off x="8305800" y="2005508"/>
            <a:ext cx="2031888" cy="3252292"/>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893AD61-7E0A-9429-20F8-38887D2B97FA}"/>
              </a:ext>
            </a:extLst>
          </p:cNvPr>
          <p:cNvSpPr txBox="1"/>
          <p:nvPr/>
        </p:nvSpPr>
        <p:spPr>
          <a:xfrm>
            <a:off x="8153400" y="4029508"/>
            <a:ext cx="1727456" cy="1015278"/>
          </a:xfrm>
          <a:prstGeom prst="rect">
            <a:avLst/>
          </a:prstGeom>
          <a:solidFill>
            <a:schemeClr val="bg1">
              <a:alpha val="80000"/>
            </a:schemeClr>
          </a:solidFill>
        </p:spPr>
        <p:txBody>
          <a:bodyPr wrap="square" rtlCol="0">
            <a:spAutoFit/>
          </a:bodyPr>
          <a:lstStyle/>
          <a:p>
            <a:r>
              <a:rPr lang="en-US" sz="1999" b="1" dirty="0">
                <a:latin typeface="Arial" panose="020B0604020202020204" pitchFamily="34" charset="0"/>
              </a:rPr>
              <a:t>3 Simulation Runs  at 10%</a:t>
            </a:r>
          </a:p>
        </p:txBody>
      </p:sp>
      <p:sp>
        <p:nvSpPr>
          <p:cNvPr id="22" name="Oval 21">
            <a:extLst>
              <a:ext uri="{FF2B5EF4-FFF2-40B4-BE49-F238E27FC236}">
                <a16:creationId xmlns:a16="http://schemas.microsoft.com/office/drawing/2014/main" id="{6C31DD62-AAF0-182B-D4E2-3EE7C79698A1}"/>
              </a:ext>
            </a:extLst>
          </p:cNvPr>
          <p:cNvSpPr/>
          <p:nvPr/>
        </p:nvSpPr>
        <p:spPr>
          <a:xfrm>
            <a:off x="4286081" y="4442523"/>
            <a:ext cx="651703" cy="345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latin typeface="Arial" panose="020B0604020202020204" pitchFamily="34" charset="0"/>
            </a:endParaRPr>
          </a:p>
        </p:txBody>
      </p:sp>
      <p:cxnSp>
        <p:nvCxnSpPr>
          <p:cNvPr id="24" name="Straight Arrow Connector 23">
            <a:extLst>
              <a:ext uri="{FF2B5EF4-FFF2-40B4-BE49-F238E27FC236}">
                <a16:creationId xmlns:a16="http://schemas.microsoft.com/office/drawing/2014/main" id="{03E5736D-CE3F-0CAF-C45F-AC967B2357BA}"/>
              </a:ext>
            </a:extLst>
          </p:cNvPr>
          <p:cNvCxnSpPr>
            <a:cxnSpLocks/>
          </p:cNvCxnSpPr>
          <p:nvPr/>
        </p:nvCxnSpPr>
        <p:spPr>
          <a:xfrm>
            <a:off x="3036920" y="4501570"/>
            <a:ext cx="1583124" cy="16560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57D70C12-68C8-4461-8E73-89A796F36BD0}"/>
              </a:ext>
            </a:extLst>
          </p:cNvPr>
          <p:cNvSpPr/>
          <p:nvPr/>
        </p:nvSpPr>
        <p:spPr>
          <a:xfrm>
            <a:off x="4269256" y="2232953"/>
            <a:ext cx="651703" cy="345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latin typeface="Arial" panose="020B0604020202020204" pitchFamily="34" charset="0"/>
            </a:endParaRPr>
          </a:p>
        </p:txBody>
      </p:sp>
      <p:cxnSp>
        <p:nvCxnSpPr>
          <p:cNvPr id="23" name="Straight Arrow Connector 22">
            <a:extLst>
              <a:ext uri="{FF2B5EF4-FFF2-40B4-BE49-F238E27FC236}">
                <a16:creationId xmlns:a16="http://schemas.microsoft.com/office/drawing/2014/main" id="{8278355A-E212-C262-1007-CEBA92C91BFB}"/>
              </a:ext>
            </a:extLst>
          </p:cNvPr>
          <p:cNvCxnSpPr>
            <a:cxnSpLocks/>
            <a:endCxn id="21" idx="1"/>
          </p:cNvCxnSpPr>
          <p:nvPr/>
        </p:nvCxnSpPr>
        <p:spPr>
          <a:xfrm flipV="1">
            <a:off x="2697423" y="2283549"/>
            <a:ext cx="1667273" cy="2255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E62B8A3-A6DA-65FA-A76C-D1922DD7642D}"/>
              </a:ext>
            </a:extLst>
          </p:cNvPr>
          <p:cNvSpPr/>
          <p:nvPr/>
        </p:nvSpPr>
        <p:spPr>
          <a:xfrm>
            <a:off x="3824271" y="3809141"/>
            <a:ext cx="1662129" cy="345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latin typeface="Arial" panose="020B0604020202020204" pitchFamily="34" charset="0"/>
            </a:endParaRPr>
          </a:p>
        </p:txBody>
      </p:sp>
      <p:cxnSp>
        <p:nvCxnSpPr>
          <p:cNvPr id="27" name="Straight Arrow Connector 26">
            <a:extLst>
              <a:ext uri="{FF2B5EF4-FFF2-40B4-BE49-F238E27FC236}">
                <a16:creationId xmlns:a16="http://schemas.microsoft.com/office/drawing/2014/main" id="{1756C9C7-CA9F-384E-6AA0-3B2DFAC3ED2B}"/>
              </a:ext>
            </a:extLst>
          </p:cNvPr>
          <p:cNvCxnSpPr>
            <a:cxnSpLocks/>
          </p:cNvCxnSpPr>
          <p:nvPr/>
        </p:nvCxnSpPr>
        <p:spPr>
          <a:xfrm>
            <a:off x="3188787" y="3088209"/>
            <a:ext cx="1034255" cy="85005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A38FB708-EF3C-5578-9DB3-D969E4087C1B}"/>
              </a:ext>
            </a:extLst>
          </p:cNvPr>
          <p:cNvSpPr/>
          <p:nvPr/>
        </p:nvSpPr>
        <p:spPr>
          <a:xfrm>
            <a:off x="4834697" y="4086611"/>
            <a:ext cx="651703" cy="345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dirty="0">
              <a:latin typeface="Arial" panose="020B0604020202020204" pitchFamily="34" charset="0"/>
            </a:endParaRPr>
          </a:p>
        </p:txBody>
      </p:sp>
      <p:sp>
        <p:nvSpPr>
          <p:cNvPr id="40" name="Freeform: Shape 39">
            <a:extLst>
              <a:ext uri="{FF2B5EF4-FFF2-40B4-BE49-F238E27FC236}">
                <a16:creationId xmlns:a16="http://schemas.microsoft.com/office/drawing/2014/main" id="{4470E994-A441-F4FD-52D6-6938EF289568}"/>
              </a:ext>
            </a:extLst>
          </p:cNvPr>
          <p:cNvSpPr/>
          <p:nvPr/>
        </p:nvSpPr>
        <p:spPr>
          <a:xfrm>
            <a:off x="5474298" y="4180196"/>
            <a:ext cx="1695255" cy="1211715"/>
          </a:xfrm>
          <a:custGeom>
            <a:avLst/>
            <a:gdLst>
              <a:gd name="connsiteX0" fmla="*/ 0 w 1695255"/>
              <a:gd name="connsiteY0" fmla="*/ 30408 h 1269273"/>
              <a:gd name="connsiteX1" fmla="*/ 961595 w 1695255"/>
              <a:gd name="connsiteY1" fmla="*/ 18609 h 1269273"/>
              <a:gd name="connsiteX2" fmla="*/ 1398147 w 1695255"/>
              <a:gd name="connsiteY2" fmla="*/ 248684 h 1269273"/>
              <a:gd name="connsiteX3" fmla="*/ 1651819 w 1695255"/>
              <a:gd name="connsiteY3" fmla="*/ 974305 h 1269273"/>
              <a:gd name="connsiteX4" fmla="*/ 1693115 w 1695255"/>
              <a:gd name="connsiteY4" fmla="*/ 1269273 h 1269273"/>
              <a:gd name="connsiteX0" fmla="*/ 0 w 1695255"/>
              <a:gd name="connsiteY0" fmla="*/ 8569 h 1247434"/>
              <a:gd name="connsiteX1" fmla="*/ 961595 w 1695255"/>
              <a:gd name="connsiteY1" fmla="*/ 51515 h 1247434"/>
              <a:gd name="connsiteX2" fmla="*/ 1398147 w 1695255"/>
              <a:gd name="connsiteY2" fmla="*/ 226845 h 1247434"/>
              <a:gd name="connsiteX3" fmla="*/ 1651819 w 1695255"/>
              <a:gd name="connsiteY3" fmla="*/ 952466 h 1247434"/>
              <a:gd name="connsiteX4" fmla="*/ 1693115 w 1695255"/>
              <a:gd name="connsiteY4" fmla="*/ 1247434 h 1247434"/>
              <a:gd name="connsiteX0" fmla="*/ 0 w 1695255"/>
              <a:gd name="connsiteY0" fmla="*/ 10524 h 1249389"/>
              <a:gd name="connsiteX1" fmla="*/ 961595 w 1695255"/>
              <a:gd name="connsiteY1" fmla="*/ 53470 h 1249389"/>
              <a:gd name="connsiteX2" fmla="*/ 1374549 w 1695255"/>
              <a:gd name="connsiteY2" fmla="*/ 301793 h 1249389"/>
              <a:gd name="connsiteX3" fmla="*/ 1651819 w 1695255"/>
              <a:gd name="connsiteY3" fmla="*/ 954421 h 1249389"/>
              <a:gd name="connsiteX4" fmla="*/ 1693115 w 1695255"/>
              <a:gd name="connsiteY4" fmla="*/ 1249389 h 1249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5255" h="1249389">
                <a:moveTo>
                  <a:pt x="0" y="10524"/>
                </a:moveTo>
                <a:cubicBezTo>
                  <a:pt x="364285" y="-13565"/>
                  <a:pt x="732504" y="4925"/>
                  <a:pt x="961595" y="53470"/>
                </a:cubicBezTo>
                <a:cubicBezTo>
                  <a:pt x="1190687" y="102015"/>
                  <a:pt x="1259512" y="151635"/>
                  <a:pt x="1374549" y="301793"/>
                </a:cubicBezTo>
                <a:cubicBezTo>
                  <a:pt x="1489586" y="451952"/>
                  <a:pt x="1602658" y="784323"/>
                  <a:pt x="1651819" y="954421"/>
                </a:cubicBezTo>
                <a:cubicBezTo>
                  <a:pt x="1700980" y="1124519"/>
                  <a:pt x="1697047" y="1186954"/>
                  <a:pt x="1693115" y="1249389"/>
                </a:cubicBezTo>
              </a:path>
            </a:pathLst>
          </a:custGeom>
          <a:noFill/>
          <a:ln>
            <a:solidFill>
              <a:srgbClr val="C00000"/>
            </a:solidFill>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Date Placeholder 4">
            <a:extLst>
              <a:ext uri="{FF2B5EF4-FFF2-40B4-BE49-F238E27FC236}">
                <a16:creationId xmlns:a16="http://schemas.microsoft.com/office/drawing/2014/main" id="{9F04B5FA-C056-354F-9F4C-B6FFD3F77B9A}"/>
              </a:ext>
            </a:extLst>
          </p:cNvPr>
          <p:cNvSpPr>
            <a:spLocks noGrp="1"/>
          </p:cNvSpPr>
          <p:nvPr>
            <p:ph type="dt" sz="half" idx="10"/>
          </p:nvPr>
        </p:nvSpPr>
        <p:spPr/>
        <p:txBody>
          <a:bodyPr/>
          <a:lstStyle/>
          <a:p>
            <a:fld id="{19E7E85E-57A8-408B-B006-95E54D4BB0D3}" type="datetime1">
              <a:rPr lang="en-US" smtClean="0"/>
              <a:t>9/2/2023</a:t>
            </a:fld>
            <a:endParaRPr lang="en-US"/>
          </a:p>
        </p:txBody>
      </p:sp>
      <p:sp>
        <p:nvSpPr>
          <p:cNvPr id="10" name="Footer Placeholder 9">
            <a:extLst>
              <a:ext uri="{FF2B5EF4-FFF2-40B4-BE49-F238E27FC236}">
                <a16:creationId xmlns:a16="http://schemas.microsoft.com/office/drawing/2014/main" id="{0A5EE341-23D3-A950-8369-C0A243E91FD3}"/>
              </a:ext>
            </a:extLst>
          </p:cNvPr>
          <p:cNvSpPr>
            <a:spLocks noGrp="1"/>
          </p:cNvSpPr>
          <p:nvPr>
            <p:ph type="ftr" sz="quarter" idx="11"/>
          </p:nvPr>
        </p:nvSpPr>
        <p:spPr/>
        <p:txBody>
          <a:bodyPr/>
          <a:lstStyle/>
          <a:p>
            <a:r>
              <a:rPr lang="en-US"/>
              <a:t>D &amp; D - Lecture 4 - Fall 2023</a:t>
            </a:r>
          </a:p>
        </p:txBody>
      </p:sp>
      <p:sp>
        <p:nvSpPr>
          <p:cNvPr id="12" name="Slide Number Placeholder 11">
            <a:extLst>
              <a:ext uri="{FF2B5EF4-FFF2-40B4-BE49-F238E27FC236}">
                <a16:creationId xmlns:a16="http://schemas.microsoft.com/office/drawing/2014/main" id="{C38CF64A-990F-8621-67A3-6B84FD4FA0F1}"/>
              </a:ext>
            </a:extLst>
          </p:cNvPr>
          <p:cNvSpPr>
            <a:spLocks noGrp="1"/>
          </p:cNvSpPr>
          <p:nvPr>
            <p:ph type="sldNum" sz="quarter" idx="12"/>
          </p:nvPr>
        </p:nvSpPr>
        <p:spPr/>
        <p:txBody>
          <a:bodyPr/>
          <a:lstStyle/>
          <a:p>
            <a:fld id="{DC3BB032-4020-48F4-953B-341806DC4A2B}" type="slidenum">
              <a:rPr lang="en-US" smtClean="0"/>
              <a:t>37</a:t>
            </a:fld>
            <a:endParaRPr lang="en-US"/>
          </a:p>
        </p:txBody>
      </p:sp>
    </p:spTree>
    <p:extLst>
      <p:ext uri="{BB962C8B-B14F-4D97-AF65-F5344CB8AC3E}">
        <p14:creationId xmlns:p14="http://schemas.microsoft.com/office/powerpoint/2010/main" val="3883340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rt&#10;&#10;Description automatically generated">
            <a:extLst>
              <a:ext uri="{FF2B5EF4-FFF2-40B4-BE49-F238E27FC236}">
                <a16:creationId xmlns:a16="http://schemas.microsoft.com/office/drawing/2014/main" id="{842CA70B-D23B-0960-5EA7-FBB291AFD71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72" t="3954" r="3992" b="19634"/>
          <a:stretch/>
        </p:blipFill>
        <p:spPr>
          <a:xfrm>
            <a:off x="191997" y="577118"/>
            <a:ext cx="5401999" cy="5769704"/>
          </a:xfrm>
          <a:prstGeom prst="rect">
            <a:avLst/>
          </a:prstGeom>
        </p:spPr>
      </p:pic>
      <p:pic>
        <p:nvPicPr>
          <p:cNvPr id="4" name="Picture 3" descr="Diagram, schematic&#10;&#10;Description automatically generated">
            <a:extLst>
              <a:ext uri="{FF2B5EF4-FFF2-40B4-BE49-F238E27FC236}">
                <a16:creationId xmlns:a16="http://schemas.microsoft.com/office/drawing/2014/main" id="{C6E68FFB-C03E-5D6C-4A89-F8AAB4956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230" y="2900241"/>
            <a:ext cx="6613776" cy="3531757"/>
          </a:xfrm>
          <a:prstGeom prst="rect">
            <a:avLst/>
          </a:prstGeom>
        </p:spPr>
      </p:pic>
      <p:pic>
        <p:nvPicPr>
          <p:cNvPr id="6" name="Picture 5" descr="A close up of a plant&#10;&#10;Description automatically generated with low confidence">
            <a:extLst>
              <a:ext uri="{FF2B5EF4-FFF2-40B4-BE49-F238E27FC236}">
                <a16:creationId xmlns:a16="http://schemas.microsoft.com/office/drawing/2014/main" id="{5B9D2BB5-89CE-0D30-7502-4CAB150B2E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1569" y="753140"/>
            <a:ext cx="3204880" cy="2083172"/>
          </a:xfrm>
          <a:prstGeom prst="rect">
            <a:avLst/>
          </a:prstGeom>
        </p:spPr>
      </p:pic>
      <p:sp>
        <p:nvSpPr>
          <p:cNvPr id="7" name="TextBox 6">
            <a:extLst>
              <a:ext uri="{FF2B5EF4-FFF2-40B4-BE49-F238E27FC236}">
                <a16:creationId xmlns:a16="http://schemas.microsoft.com/office/drawing/2014/main" id="{94325AD1-614C-01C1-48F1-2D4DF93B1F31}"/>
              </a:ext>
            </a:extLst>
          </p:cNvPr>
          <p:cNvSpPr txBox="1"/>
          <p:nvPr/>
        </p:nvSpPr>
        <p:spPr>
          <a:xfrm>
            <a:off x="3322173" y="93291"/>
            <a:ext cx="6083653" cy="523220"/>
          </a:xfrm>
          <a:prstGeom prst="rect">
            <a:avLst/>
          </a:prstGeom>
          <a:noFill/>
        </p:spPr>
        <p:txBody>
          <a:bodyPr wrap="none" rtlCol="0">
            <a:spAutoFit/>
          </a:bodyPr>
          <a:lstStyle/>
          <a:p>
            <a:r>
              <a:rPr lang="en-US" sz="2800" dirty="0">
                <a:latin typeface="Arial" panose="020B0604020202020204" pitchFamily="34" charset="0"/>
              </a:rPr>
              <a:t>Why Are There No Vaccines for HIV?</a:t>
            </a:r>
          </a:p>
        </p:txBody>
      </p:sp>
      <p:sp>
        <p:nvSpPr>
          <p:cNvPr id="3" name="Date Placeholder 2">
            <a:extLst>
              <a:ext uri="{FF2B5EF4-FFF2-40B4-BE49-F238E27FC236}">
                <a16:creationId xmlns:a16="http://schemas.microsoft.com/office/drawing/2014/main" id="{06A3FE7F-D0AD-A23C-9492-A8E4FE5C8654}"/>
              </a:ext>
            </a:extLst>
          </p:cNvPr>
          <p:cNvSpPr>
            <a:spLocks noGrp="1"/>
          </p:cNvSpPr>
          <p:nvPr>
            <p:ph type="dt" sz="half" idx="10"/>
          </p:nvPr>
        </p:nvSpPr>
        <p:spPr/>
        <p:txBody>
          <a:bodyPr/>
          <a:lstStyle/>
          <a:p>
            <a:fld id="{B7EF8466-087D-42BA-83ED-1EFAEEE0527E}" type="datetime1">
              <a:rPr lang="en-US" smtClean="0"/>
              <a:t>9/2/2023</a:t>
            </a:fld>
            <a:endParaRPr lang="en-US"/>
          </a:p>
        </p:txBody>
      </p:sp>
      <p:sp>
        <p:nvSpPr>
          <p:cNvPr id="5" name="Footer Placeholder 4">
            <a:extLst>
              <a:ext uri="{FF2B5EF4-FFF2-40B4-BE49-F238E27FC236}">
                <a16:creationId xmlns:a16="http://schemas.microsoft.com/office/drawing/2014/main" id="{014A7532-9D7D-3955-6A71-B01CA08C2ED2}"/>
              </a:ext>
            </a:extLst>
          </p:cNvPr>
          <p:cNvSpPr>
            <a:spLocks noGrp="1"/>
          </p:cNvSpPr>
          <p:nvPr>
            <p:ph type="ftr" sz="quarter" idx="11"/>
          </p:nvPr>
        </p:nvSpPr>
        <p:spPr/>
        <p:txBody>
          <a:bodyPr/>
          <a:lstStyle/>
          <a:p>
            <a:r>
              <a:rPr lang="en-US"/>
              <a:t>D &amp; D - Lecture 4 - Fall 2023</a:t>
            </a:r>
          </a:p>
        </p:txBody>
      </p:sp>
      <p:sp>
        <p:nvSpPr>
          <p:cNvPr id="8" name="Slide Number Placeholder 7">
            <a:extLst>
              <a:ext uri="{FF2B5EF4-FFF2-40B4-BE49-F238E27FC236}">
                <a16:creationId xmlns:a16="http://schemas.microsoft.com/office/drawing/2014/main" id="{5E9C7BDF-3493-67D2-B899-72BB316E1FC9}"/>
              </a:ext>
            </a:extLst>
          </p:cNvPr>
          <p:cNvSpPr>
            <a:spLocks noGrp="1"/>
          </p:cNvSpPr>
          <p:nvPr>
            <p:ph type="sldNum" sz="quarter" idx="12"/>
          </p:nvPr>
        </p:nvSpPr>
        <p:spPr/>
        <p:txBody>
          <a:bodyPr/>
          <a:lstStyle/>
          <a:p>
            <a:fld id="{DC3BB032-4020-48F4-953B-341806DC4A2B}" type="slidenum">
              <a:rPr lang="en-US" smtClean="0"/>
              <a:t>38</a:t>
            </a:fld>
            <a:endParaRPr lang="en-US"/>
          </a:p>
        </p:txBody>
      </p:sp>
    </p:spTree>
    <p:extLst>
      <p:ext uri="{BB962C8B-B14F-4D97-AF65-F5344CB8AC3E}">
        <p14:creationId xmlns:p14="http://schemas.microsoft.com/office/powerpoint/2010/main" val="3049037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09D227-CBF8-436C-ACF3-B39597ADA17F}"/>
              </a:ext>
            </a:extLst>
          </p:cNvPr>
          <p:cNvSpPr txBox="1"/>
          <p:nvPr/>
        </p:nvSpPr>
        <p:spPr>
          <a:xfrm>
            <a:off x="204128" y="162885"/>
            <a:ext cx="6947736" cy="584775"/>
          </a:xfrm>
          <a:prstGeom prst="rect">
            <a:avLst/>
          </a:prstGeom>
          <a:noFill/>
        </p:spPr>
        <p:txBody>
          <a:bodyPr wrap="none" rtlCol="0">
            <a:spAutoFit/>
          </a:bodyPr>
          <a:lstStyle/>
          <a:p>
            <a:r>
              <a:rPr lang="en-US" sz="3200" dirty="0">
                <a:latin typeface="Arial" panose="020B0604020202020204" pitchFamily="34" charset="0"/>
              </a:rPr>
              <a:t>Summary Questions for Immunology:</a:t>
            </a:r>
          </a:p>
        </p:txBody>
      </p:sp>
      <p:sp>
        <p:nvSpPr>
          <p:cNvPr id="3" name="TextBox 2">
            <a:extLst>
              <a:ext uri="{FF2B5EF4-FFF2-40B4-BE49-F238E27FC236}">
                <a16:creationId xmlns:a16="http://schemas.microsoft.com/office/drawing/2014/main" id="{CB86447A-D4F2-4A1A-9CC7-C2F11DFB9EB5}"/>
              </a:ext>
            </a:extLst>
          </p:cNvPr>
          <p:cNvSpPr txBox="1"/>
          <p:nvPr/>
        </p:nvSpPr>
        <p:spPr>
          <a:xfrm>
            <a:off x="504652" y="747660"/>
            <a:ext cx="11531654" cy="2862322"/>
          </a:xfrm>
          <a:prstGeom prst="rect">
            <a:avLst/>
          </a:prstGeom>
          <a:noFill/>
        </p:spPr>
        <p:txBody>
          <a:bodyPr wrap="square" rtlCol="0">
            <a:spAutoFit/>
          </a:bodyPr>
          <a:lstStyle/>
          <a:p>
            <a:pPr marL="342900" indent="-342900">
              <a:buFont typeface="+mj-lt"/>
              <a:buAutoNum type="arabicPeriod"/>
            </a:pPr>
            <a:r>
              <a:rPr lang="en-US" dirty="0">
                <a:latin typeface="Arial" panose="020B0604020202020204" pitchFamily="34" charset="0"/>
              </a:rPr>
              <a:t>What are the two major branches of the immune system?  Why are both important?</a:t>
            </a:r>
          </a:p>
          <a:p>
            <a:pPr marL="342900" indent="-342900">
              <a:buFont typeface="+mj-lt"/>
              <a:buAutoNum type="arabicPeriod"/>
            </a:pPr>
            <a:r>
              <a:rPr lang="en-US" dirty="0">
                <a:latin typeface="Arial" panose="020B0604020202020204" pitchFamily="34" charset="0"/>
              </a:rPr>
              <a:t>What are the roles of different cell types in each system, e.g. what would happen if T</a:t>
            </a:r>
            <a:r>
              <a:rPr lang="en-US" baseline="-25000" dirty="0">
                <a:latin typeface="Arial" panose="020B0604020202020204" pitchFamily="34" charset="0"/>
              </a:rPr>
              <a:t>H</a:t>
            </a:r>
            <a:r>
              <a:rPr lang="en-US" dirty="0">
                <a:latin typeface="Arial" panose="020B0604020202020204" pitchFamily="34" charset="0"/>
              </a:rPr>
              <a:t>-cells disappeared?</a:t>
            </a:r>
          </a:p>
          <a:p>
            <a:pPr marL="342900" indent="-342900">
              <a:buFont typeface="+mj-lt"/>
              <a:buAutoNum type="arabicPeriod"/>
            </a:pPr>
            <a:r>
              <a:rPr lang="en-US" dirty="0">
                <a:latin typeface="Arial" panose="020B0604020202020204" pitchFamily="34" charset="0"/>
              </a:rPr>
              <a:t>What is the quaternary structure of an antibody? Can you sketch an antibody and indicate where the antigen binds?</a:t>
            </a:r>
          </a:p>
          <a:p>
            <a:pPr marL="342900" indent="-342900">
              <a:buFont typeface="+mj-lt"/>
              <a:buAutoNum type="arabicPeriod"/>
            </a:pPr>
            <a:r>
              <a:rPr lang="en-US" dirty="0">
                <a:latin typeface="Arial" panose="020B0604020202020204" pitchFamily="34" charset="0"/>
              </a:rPr>
              <a:t>What defines the specificity of antibodies?</a:t>
            </a:r>
          </a:p>
          <a:p>
            <a:pPr marL="342900" indent="-342900">
              <a:buFont typeface="+mj-lt"/>
              <a:buAutoNum type="arabicPeriod"/>
            </a:pPr>
            <a:r>
              <a:rPr lang="en-US" dirty="0">
                <a:latin typeface="Arial" panose="020B0604020202020204" pitchFamily="34" charset="0"/>
              </a:rPr>
              <a:t>What are the steps in the production of antibody genes, at the molecular level:</a:t>
            </a:r>
          </a:p>
          <a:p>
            <a:pPr marL="800100" lvl="1" indent="-342900">
              <a:buFont typeface="+mj-lt"/>
              <a:buAutoNum type="alphaLcParenR"/>
            </a:pPr>
            <a:r>
              <a:rPr lang="en-US" dirty="0">
                <a:latin typeface="Arial" panose="020B0604020202020204" pitchFamily="34" charset="0"/>
              </a:rPr>
              <a:t>How do DNA rearrangements produce functional heavy and light chain genes</a:t>
            </a:r>
          </a:p>
          <a:p>
            <a:pPr marL="800100" lvl="1" indent="-342900">
              <a:buFont typeface="+mj-lt"/>
              <a:buAutoNum type="alphaLcParenR"/>
            </a:pPr>
            <a:r>
              <a:rPr lang="en-US" dirty="0">
                <a:latin typeface="Arial" panose="020B0604020202020204" pitchFamily="34" charset="0"/>
              </a:rPr>
              <a:t>How are is the mature mRNA generated in B-cells and Plasma cells.</a:t>
            </a:r>
          </a:p>
          <a:p>
            <a:pPr marL="800100" lvl="1" indent="-342900">
              <a:buFont typeface="+mj-lt"/>
              <a:buAutoNum type="alphaLcParenR"/>
            </a:pPr>
            <a:r>
              <a:rPr lang="en-US" dirty="0">
                <a:latin typeface="Arial" panose="020B0604020202020204" pitchFamily="34" charset="0"/>
              </a:rPr>
              <a:t>What is the difference between the heavy chain export process for B-cells and plasma cells.</a:t>
            </a:r>
          </a:p>
          <a:p>
            <a:pPr marL="342900" indent="-342900">
              <a:buFont typeface="+mj-lt"/>
              <a:buAutoNum type="arabicPeriod"/>
            </a:pPr>
            <a:r>
              <a:rPr lang="en-US" dirty="0">
                <a:latin typeface="Arial" panose="020B0604020202020204" pitchFamily="34" charset="0"/>
              </a:rPr>
              <a:t>Can you describe how antibodies kill/inactivate pathogens</a:t>
            </a:r>
          </a:p>
        </p:txBody>
      </p:sp>
      <p:sp>
        <p:nvSpPr>
          <p:cNvPr id="7" name="TextBox 6">
            <a:extLst>
              <a:ext uri="{FF2B5EF4-FFF2-40B4-BE49-F238E27FC236}">
                <a16:creationId xmlns:a16="http://schemas.microsoft.com/office/drawing/2014/main" id="{B8AAB4E7-1944-4DAF-AF69-D7EBDD710587}"/>
              </a:ext>
            </a:extLst>
          </p:cNvPr>
          <p:cNvSpPr txBox="1"/>
          <p:nvPr/>
        </p:nvSpPr>
        <p:spPr>
          <a:xfrm>
            <a:off x="508196" y="3505999"/>
            <a:ext cx="11346636" cy="2862322"/>
          </a:xfrm>
          <a:prstGeom prst="rect">
            <a:avLst/>
          </a:prstGeom>
          <a:noFill/>
        </p:spPr>
        <p:txBody>
          <a:bodyPr wrap="square" rtlCol="0">
            <a:spAutoFit/>
          </a:bodyPr>
          <a:lstStyle/>
          <a:p>
            <a:pPr marL="342900" indent="-342900">
              <a:buFont typeface="+mj-lt"/>
              <a:buAutoNum type="arabicPeriod" startAt="7"/>
            </a:pPr>
            <a:r>
              <a:rPr lang="en-US" dirty="0">
                <a:latin typeface="Arial" panose="020B0604020202020204" pitchFamily="34" charset="0"/>
              </a:rPr>
              <a:t>How are virally infected cells and tumor cells recognized by Tc cells?</a:t>
            </a:r>
          </a:p>
          <a:p>
            <a:pPr marL="342900" indent="-342900">
              <a:buFont typeface="+mj-lt"/>
              <a:buAutoNum type="arabicPeriod" startAt="7"/>
            </a:pPr>
            <a:r>
              <a:rPr lang="en-US" dirty="0">
                <a:latin typeface="Arial" panose="020B0604020202020204" pitchFamily="34" charset="0"/>
              </a:rPr>
              <a:t>How does the Tc cell kill those cells?</a:t>
            </a:r>
          </a:p>
          <a:p>
            <a:pPr marL="342900" indent="-342900">
              <a:buFont typeface="+mj-lt"/>
              <a:buAutoNum type="arabicPeriod" startAt="7"/>
            </a:pPr>
            <a:r>
              <a:rPr lang="en-US" dirty="0">
                <a:latin typeface="Arial" panose="020B0604020202020204" pitchFamily="34" charset="0"/>
              </a:rPr>
              <a:t>What evasion mechanisms are used by cancer cells and how have these been addressed by antibody therapy?</a:t>
            </a:r>
          </a:p>
          <a:p>
            <a:pPr marL="342900" indent="-342900">
              <a:buFont typeface="+mj-lt"/>
              <a:buAutoNum type="arabicPeriod" startAt="7"/>
            </a:pPr>
            <a:endParaRPr lang="en-US" dirty="0">
              <a:latin typeface="Arial" panose="020B0604020202020204" pitchFamily="34" charset="0"/>
            </a:endParaRPr>
          </a:p>
          <a:p>
            <a:pPr marL="342900" indent="-342900">
              <a:buFont typeface="+mj-lt"/>
              <a:buAutoNum type="arabicPeriod" startAt="7"/>
            </a:pPr>
            <a:r>
              <a:rPr lang="en-US" dirty="0">
                <a:latin typeface="Arial" panose="020B0604020202020204" pitchFamily="34" charset="0"/>
              </a:rPr>
              <a:t>What was the origin of the idea for vaccination?</a:t>
            </a:r>
          </a:p>
          <a:p>
            <a:pPr marL="342900" indent="-342900">
              <a:buFont typeface="+mj-lt"/>
              <a:buAutoNum type="arabicPeriod" startAt="7"/>
            </a:pPr>
            <a:r>
              <a:rPr lang="en-US" dirty="0">
                <a:latin typeface="Arial" panose="020B0604020202020204" pitchFamily="34" charset="0"/>
              </a:rPr>
              <a:t>What was one of the first “safe” vaccines? What disease has now been eradicated due to this vaccine?</a:t>
            </a:r>
          </a:p>
          <a:p>
            <a:pPr marL="342900" indent="-342900">
              <a:buFont typeface="+mj-lt"/>
              <a:buAutoNum type="arabicPeriod" startAt="7"/>
            </a:pPr>
            <a:r>
              <a:rPr lang="en-US" dirty="0">
                <a:latin typeface="Arial" panose="020B0604020202020204" pitchFamily="34" charset="0"/>
              </a:rPr>
              <a:t>Why is it important to be vaccinated (Herd immunity)</a:t>
            </a:r>
          </a:p>
          <a:p>
            <a:pPr marL="342900" indent="-342900">
              <a:buFont typeface="+mj-lt"/>
              <a:buAutoNum type="arabicPeriod" startAt="7"/>
            </a:pPr>
            <a:r>
              <a:rPr lang="en-US" dirty="0">
                <a:latin typeface="Arial" panose="020B0604020202020204" pitchFamily="34" charset="0"/>
              </a:rPr>
              <a:t>Can you describe one way to generate a vaccine for a pathogen?  Do you know the pros and cons for that method?</a:t>
            </a:r>
          </a:p>
        </p:txBody>
      </p:sp>
      <p:sp>
        <p:nvSpPr>
          <p:cNvPr id="4" name="Date Placeholder 3">
            <a:extLst>
              <a:ext uri="{FF2B5EF4-FFF2-40B4-BE49-F238E27FC236}">
                <a16:creationId xmlns:a16="http://schemas.microsoft.com/office/drawing/2014/main" id="{9BEF61AB-218C-84F7-ACA8-F9D8017471FF}"/>
              </a:ext>
            </a:extLst>
          </p:cNvPr>
          <p:cNvSpPr>
            <a:spLocks noGrp="1"/>
          </p:cNvSpPr>
          <p:nvPr>
            <p:ph type="dt" sz="half" idx="10"/>
          </p:nvPr>
        </p:nvSpPr>
        <p:spPr/>
        <p:txBody>
          <a:bodyPr/>
          <a:lstStyle/>
          <a:p>
            <a:fld id="{34A077E3-95A1-491C-8F07-10F8D4CC0286}" type="datetime1">
              <a:rPr lang="en-US" smtClean="0"/>
              <a:t>9/2/2023</a:t>
            </a:fld>
            <a:endParaRPr lang="en-US"/>
          </a:p>
        </p:txBody>
      </p:sp>
      <p:sp>
        <p:nvSpPr>
          <p:cNvPr id="5" name="Footer Placeholder 4">
            <a:extLst>
              <a:ext uri="{FF2B5EF4-FFF2-40B4-BE49-F238E27FC236}">
                <a16:creationId xmlns:a16="http://schemas.microsoft.com/office/drawing/2014/main" id="{77B9FB2A-6622-A529-9F84-4141343431C7}"/>
              </a:ext>
            </a:extLst>
          </p:cNvPr>
          <p:cNvSpPr>
            <a:spLocks noGrp="1"/>
          </p:cNvSpPr>
          <p:nvPr>
            <p:ph type="ftr" sz="quarter" idx="11"/>
          </p:nvPr>
        </p:nvSpPr>
        <p:spPr/>
        <p:txBody>
          <a:bodyPr/>
          <a:lstStyle/>
          <a:p>
            <a:r>
              <a:rPr lang="en-US"/>
              <a:t>D &amp; D - Lecture 4 - Fall 2023</a:t>
            </a:r>
          </a:p>
        </p:txBody>
      </p:sp>
      <p:sp>
        <p:nvSpPr>
          <p:cNvPr id="6" name="Slide Number Placeholder 5">
            <a:extLst>
              <a:ext uri="{FF2B5EF4-FFF2-40B4-BE49-F238E27FC236}">
                <a16:creationId xmlns:a16="http://schemas.microsoft.com/office/drawing/2014/main" id="{4A7DA43C-CBD7-268A-2DCD-49024BE1340E}"/>
              </a:ext>
            </a:extLst>
          </p:cNvPr>
          <p:cNvSpPr>
            <a:spLocks noGrp="1"/>
          </p:cNvSpPr>
          <p:nvPr>
            <p:ph type="sldNum" sz="quarter" idx="12"/>
          </p:nvPr>
        </p:nvSpPr>
        <p:spPr/>
        <p:txBody>
          <a:bodyPr/>
          <a:lstStyle/>
          <a:p>
            <a:fld id="{DC3BB032-4020-48F4-953B-341806DC4A2B}" type="slidenum">
              <a:rPr lang="en-US" smtClean="0"/>
              <a:t>39</a:t>
            </a:fld>
            <a:endParaRPr lang="en-US"/>
          </a:p>
        </p:txBody>
      </p:sp>
    </p:spTree>
    <p:extLst>
      <p:ext uri="{BB962C8B-B14F-4D97-AF65-F5344CB8AC3E}">
        <p14:creationId xmlns:p14="http://schemas.microsoft.com/office/powerpoint/2010/main" val="1216710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ADA066-A379-4473-BC1A-311855BB9107}"/>
              </a:ext>
            </a:extLst>
          </p:cNvPr>
          <p:cNvSpPr txBox="1"/>
          <p:nvPr/>
        </p:nvSpPr>
        <p:spPr>
          <a:xfrm>
            <a:off x="2819400" y="3650365"/>
            <a:ext cx="2064720" cy="523220"/>
          </a:xfrm>
          <a:prstGeom prst="rect">
            <a:avLst/>
          </a:prstGeom>
          <a:noFill/>
        </p:spPr>
        <p:txBody>
          <a:bodyPr wrap="square" rtlCol="0">
            <a:spAutoFit/>
          </a:bodyPr>
          <a:lstStyle/>
          <a:p>
            <a:r>
              <a:rPr lang="en-US" sz="1400" dirty="0">
                <a:latin typeface="Arial" panose="020B0604020202020204" pitchFamily="34" charset="0"/>
              </a:rPr>
              <a:t>Heavy chains have different V-sequences.</a:t>
            </a:r>
          </a:p>
        </p:txBody>
      </p:sp>
      <p:sp>
        <p:nvSpPr>
          <p:cNvPr id="12" name="TextBox 11">
            <a:extLst>
              <a:ext uri="{FF2B5EF4-FFF2-40B4-BE49-F238E27FC236}">
                <a16:creationId xmlns:a16="http://schemas.microsoft.com/office/drawing/2014/main" id="{2D034E97-9133-45AB-80DA-D0B337B60EF3}"/>
              </a:ext>
            </a:extLst>
          </p:cNvPr>
          <p:cNvSpPr txBox="1"/>
          <p:nvPr/>
        </p:nvSpPr>
        <p:spPr>
          <a:xfrm>
            <a:off x="0" y="5059526"/>
            <a:ext cx="7094238"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rPr>
              <a:t>The exon that codes for the variable region of the heavy chain is generated by the random joining of a V, D, and J DNA segments.</a:t>
            </a:r>
          </a:p>
          <a:p>
            <a:pPr marL="285750" indent="-285750">
              <a:buFont typeface="Arial" panose="020B0604020202020204" pitchFamily="34" charset="0"/>
              <a:buChar char="•"/>
            </a:pPr>
            <a:r>
              <a:rPr lang="en-US" dirty="0">
                <a:latin typeface="Arial" panose="020B0604020202020204" pitchFamily="34" charset="0"/>
              </a:rPr>
              <a:t>Each B-cell will generate a unique sequence for its heavy and light chain DNA.</a:t>
            </a:r>
          </a:p>
          <a:p>
            <a:pPr marL="285750" indent="-285750">
              <a:buFont typeface="Arial" panose="020B0604020202020204" pitchFamily="34" charset="0"/>
              <a:buChar char="•"/>
            </a:pPr>
            <a:r>
              <a:rPr lang="en-US" dirty="0">
                <a:latin typeface="Arial" panose="020B0604020202020204" pitchFamily="34" charset="0"/>
              </a:rPr>
              <a:t>This is a permanent change to the DNA (</a:t>
            </a:r>
            <a:r>
              <a:rPr lang="en-US" b="1" i="1" dirty="0">
                <a:latin typeface="Arial" panose="020B0604020202020204" pitchFamily="34" charset="0"/>
              </a:rPr>
              <a:t>genome)</a:t>
            </a:r>
            <a:r>
              <a:rPr lang="en-US" dirty="0">
                <a:latin typeface="Arial" panose="020B0604020202020204" pitchFamily="34" charset="0"/>
              </a:rPr>
              <a:t> of the B-cell.</a:t>
            </a:r>
          </a:p>
        </p:txBody>
      </p:sp>
      <p:sp>
        <p:nvSpPr>
          <p:cNvPr id="7" name="TextBox 6">
            <a:extLst>
              <a:ext uri="{FF2B5EF4-FFF2-40B4-BE49-F238E27FC236}">
                <a16:creationId xmlns:a16="http://schemas.microsoft.com/office/drawing/2014/main" id="{B837A72B-DAC9-4604-879B-8D7DAEFF51F6}"/>
              </a:ext>
            </a:extLst>
          </p:cNvPr>
          <p:cNvSpPr txBox="1"/>
          <p:nvPr/>
        </p:nvSpPr>
        <p:spPr>
          <a:xfrm>
            <a:off x="149974" y="-1795"/>
            <a:ext cx="12015867" cy="461665"/>
          </a:xfrm>
          <a:prstGeom prst="rect">
            <a:avLst/>
          </a:prstGeom>
          <a:noFill/>
        </p:spPr>
        <p:txBody>
          <a:bodyPr wrap="square" rtlCol="0">
            <a:spAutoFit/>
          </a:bodyPr>
          <a:lstStyle/>
          <a:p>
            <a:r>
              <a:rPr lang="en-US" sz="2400" dirty="0">
                <a:latin typeface="Arial" panose="020B0604020202020204" pitchFamily="34" charset="0"/>
              </a:rPr>
              <a:t>Antibody genes are assembled from DNA segments, giving many different sequences.</a:t>
            </a:r>
          </a:p>
        </p:txBody>
      </p:sp>
      <p:pic>
        <p:nvPicPr>
          <p:cNvPr id="31" name="Picture 30">
            <a:extLst>
              <a:ext uri="{FF2B5EF4-FFF2-40B4-BE49-F238E27FC236}">
                <a16:creationId xmlns:a16="http://schemas.microsoft.com/office/drawing/2014/main" id="{ED94BAB6-2F79-4BF7-A7DD-16BFB8E77FF1}"/>
              </a:ext>
            </a:extLst>
          </p:cNvPr>
          <p:cNvPicPr>
            <a:picLocks noChangeAspect="1"/>
          </p:cNvPicPr>
          <p:nvPr/>
        </p:nvPicPr>
        <p:blipFill rotWithShape="1">
          <a:blip r:embed="rId2"/>
          <a:srcRect t="6466" b="56352"/>
          <a:stretch/>
        </p:blipFill>
        <p:spPr>
          <a:xfrm>
            <a:off x="2057400" y="1010817"/>
            <a:ext cx="6744089" cy="3548509"/>
          </a:xfrm>
          <a:prstGeom prst="rect">
            <a:avLst/>
          </a:prstGeom>
        </p:spPr>
      </p:pic>
      <p:grpSp>
        <p:nvGrpSpPr>
          <p:cNvPr id="19" name="Group 18">
            <a:extLst>
              <a:ext uri="{FF2B5EF4-FFF2-40B4-BE49-F238E27FC236}">
                <a16:creationId xmlns:a16="http://schemas.microsoft.com/office/drawing/2014/main" id="{9856AA2A-E3D3-4A53-91E2-4768856A06C1}"/>
              </a:ext>
            </a:extLst>
          </p:cNvPr>
          <p:cNvGrpSpPr/>
          <p:nvPr/>
        </p:nvGrpSpPr>
        <p:grpSpPr>
          <a:xfrm rot="10800000">
            <a:off x="8702092" y="1600200"/>
            <a:ext cx="198794" cy="278221"/>
            <a:chOff x="5577385" y="4454691"/>
            <a:chExt cx="132045" cy="236561"/>
          </a:xfrm>
        </p:grpSpPr>
        <p:sp>
          <p:nvSpPr>
            <p:cNvPr id="20" name="Rectangle 19">
              <a:extLst>
                <a:ext uri="{FF2B5EF4-FFF2-40B4-BE49-F238E27FC236}">
                  <a16:creationId xmlns:a16="http://schemas.microsoft.com/office/drawing/2014/main" id="{BD18A596-1807-4158-BEFC-890775A25E48}"/>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1" name="Rectangle 20">
              <a:extLst>
                <a:ext uri="{FF2B5EF4-FFF2-40B4-BE49-F238E27FC236}">
                  <a16:creationId xmlns:a16="http://schemas.microsoft.com/office/drawing/2014/main" id="{82553CF1-AF6B-4F2B-875C-70CD8B3B016F}"/>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22" name="Group 21">
            <a:extLst>
              <a:ext uri="{FF2B5EF4-FFF2-40B4-BE49-F238E27FC236}">
                <a16:creationId xmlns:a16="http://schemas.microsoft.com/office/drawing/2014/main" id="{DE1E9FA4-7774-444F-AA35-245E3EBB0A29}"/>
              </a:ext>
            </a:extLst>
          </p:cNvPr>
          <p:cNvGrpSpPr/>
          <p:nvPr/>
        </p:nvGrpSpPr>
        <p:grpSpPr>
          <a:xfrm rot="10800000">
            <a:off x="8244462" y="2971800"/>
            <a:ext cx="198794" cy="278221"/>
            <a:chOff x="5577385" y="4454691"/>
            <a:chExt cx="132045" cy="236561"/>
          </a:xfrm>
        </p:grpSpPr>
        <p:sp>
          <p:nvSpPr>
            <p:cNvPr id="23" name="Rectangle 22">
              <a:extLst>
                <a:ext uri="{FF2B5EF4-FFF2-40B4-BE49-F238E27FC236}">
                  <a16:creationId xmlns:a16="http://schemas.microsoft.com/office/drawing/2014/main" id="{B3B147B8-08D7-4F73-ADF3-AF3764385021}"/>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4" name="Rectangle 23">
              <a:extLst>
                <a:ext uri="{FF2B5EF4-FFF2-40B4-BE49-F238E27FC236}">
                  <a16:creationId xmlns:a16="http://schemas.microsoft.com/office/drawing/2014/main" id="{EA520C2B-1B4C-4085-B29F-D733FB42EEAD}"/>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grpSp>
        <p:nvGrpSpPr>
          <p:cNvPr id="25" name="Group 24">
            <a:extLst>
              <a:ext uri="{FF2B5EF4-FFF2-40B4-BE49-F238E27FC236}">
                <a16:creationId xmlns:a16="http://schemas.microsoft.com/office/drawing/2014/main" id="{3F1FD00E-A5FC-49A0-8660-860A69AB4852}"/>
              </a:ext>
            </a:extLst>
          </p:cNvPr>
          <p:cNvGrpSpPr/>
          <p:nvPr/>
        </p:nvGrpSpPr>
        <p:grpSpPr>
          <a:xfrm rot="10800000">
            <a:off x="8067306" y="4186796"/>
            <a:ext cx="198794" cy="278221"/>
            <a:chOff x="5577385" y="4454691"/>
            <a:chExt cx="132045" cy="236561"/>
          </a:xfrm>
        </p:grpSpPr>
        <p:sp>
          <p:nvSpPr>
            <p:cNvPr id="26" name="Rectangle 25">
              <a:extLst>
                <a:ext uri="{FF2B5EF4-FFF2-40B4-BE49-F238E27FC236}">
                  <a16:creationId xmlns:a16="http://schemas.microsoft.com/office/drawing/2014/main" id="{C3EAEDB3-C0E1-45E2-AF51-6B8EA1831BDC}"/>
                </a:ext>
              </a:extLst>
            </p:cNvPr>
            <p:cNvSpPr/>
            <p:nvPr/>
          </p:nvSpPr>
          <p:spPr>
            <a:xfrm>
              <a:off x="5577385" y="4454691"/>
              <a:ext cx="45719" cy="23656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7" name="Rectangle 26">
              <a:extLst>
                <a:ext uri="{FF2B5EF4-FFF2-40B4-BE49-F238E27FC236}">
                  <a16:creationId xmlns:a16="http://schemas.microsoft.com/office/drawing/2014/main" id="{828F6443-DF7F-494E-A7BD-FF5A3223CA6B}"/>
                </a:ext>
              </a:extLst>
            </p:cNvPr>
            <p:cNvSpPr/>
            <p:nvPr/>
          </p:nvSpPr>
          <p:spPr>
            <a:xfrm>
              <a:off x="5663711" y="4454691"/>
              <a:ext cx="45719" cy="23656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9" name="TextBox 8">
            <a:extLst>
              <a:ext uri="{FF2B5EF4-FFF2-40B4-BE49-F238E27FC236}">
                <a16:creationId xmlns:a16="http://schemas.microsoft.com/office/drawing/2014/main" id="{4CC69542-F6E5-43EE-A415-C7ABCB68E806}"/>
              </a:ext>
            </a:extLst>
          </p:cNvPr>
          <p:cNvSpPr txBox="1"/>
          <p:nvPr/>
        </p:nvSpPr>
        <p:spPr>
          <a:xfrm>
            <a:off x="105552" y="4818072"/>
            <a:ext cx="2422458" cy="369332"/>
          </a:xfrm>
          <a:prstGeom prst="rect">
            <a:avLst/>
          </a:prstGeom>
          <a:noFill/>
        </p:spPr>
        <p:txBody>
          <a:bodyPr wrap="none" rtlCol="0">
            <a:spAutoFit/>
          </a:bodyPr>
          <a:lstStyle/>
          <a:p>
            <a:r>
              <a:rPr lang="en-US" b="1" dirty="0">
                <a:latin typeface="Arial" panose="020B0604020202020204" pitchFamily="34" charset="0"/>
              </a:rPr>
              <a:t>Stem cells -&gt; B-cells</a:t>
            </a:r>
          </a:p>
        </p:txBody>
      </p:sp>
      <p:sp>
        <p:nvSpPr>
          <p:cNvPr id="29" name="TextBox 28">
            <a:extLst>
              <a:ext uri="{FF2B5EF4-FFF2-40B4-BE49-F238E27FC236}">
                <a16:creationId xmlns:a16="http://schemas.microsoft.com/office/drawing/2014/main" id="{CD4C0133-44CD-4954-81BC-352A238C637D}"/>
              </a:ext>
            </a:extLst>
          </p:cNvPr>
          <p:cNvSpPr txBox="1"/>
          <p:nvPr/>
        </p:nvSpPr>
        <p:spPr>
          <a:xfrm>
            <a:off x="5743776" y="4506472"/>
            <a:ext cx="3027145" cy="523220"/>
          </a:xfrm>
          <a:prstGeom prst="rect">
            <a:avLst/>
          </a:prstGeom>
          <a:noFill/>
        </p:spPr>
        <p:txBody>
          <a:bodyPr wrap="square" rtlCol="0">
            <a:spAutoFit/>
          </a:bodyPr>
          <a:lstStyle/>
          <a:p>
            <a:r>
              <a:rPr lang="en-US" sz="1400" dirty="0">
                <a:latin typeface="Arial" panose="020B0604020202020204" pitchFamily="34" charset="0"/>
              </a:rPr>
              <a:t>Heavy chains have the same constant sequences in all B-cells.</a:t>
            </a:r>
          </a:p>
        </p:txBody>
      </p:sp>
      <p:sp>
        <p:nvSpPr>
          <p:cNvPr id="30" name="TextBox 29">
            <a:extLst>
              <a:ext uri="{FF2B5EF4-FFF2-40B4-BE49-F238E27FC236}">
                <a16:creationId xmlns:a16="http://schemas.microsoft.com/office/drawing/2014/main" id="{77EC18FC-DDED-446F-8DDD-3FFFE055F810}"/>
              </a:ext>
            </a:extLst>
          </p:cNvPr>
          <p:cNvSpPr txBox="1"/>
          <p:nvPr/>
        </p:nvSpPr>
        <p:spPr>
          <a:xfrm>
            <a:off x="2582808" y="4153345"/>
            <a:ext cx="1227192" cy="307777"/>
          </a:xfrm>
          <a:prstGeom prst="rect">
            <a:avLst/>
          </a:prstGeom>
          <a:solidFill>
            <a:schemeClr val="bg1">
              <a:lumMod val="95000"/>
            </a:schemeClr>
          </a:solidFill>
        </p:spPr>
        <p:txBody>
          <a:bodyPr wrap="square" rtlCol="0">
            <a:spAutoFit/>
          </a:bodyPr>
          <a:lstStyle/>
          <a:p>
            <a:r>
              <a:rPr lang="en-US" sz="1400" dirty="0">
                <a:latin typeface="Arial" panose="020B0604020202020204" pitchFamily="34" charset="0"/>
              </a:rPr>
              <a:t>B-cell DNA</a:t>
            </a:r>
          </a:p>
        </p:txBody>
      </p:sp>
      <p:sp>
        <p:nvSpPr>
          <p:cNvPr id="33" name="TextBox 32">
            <a:extLst>
              <a:ext uri="{FF2B5EF4-FFF2-40B4-BE49-F238E27FC236}">
                <a16:creationId xmlns:a16="http://schemas.microsoft.com/office/drawing/2014/main" id="{814C0B29-6B42-459B-B1C8-941F43554E29}"/>
              </a:ext>
            </a:extLst>
          </p:cNvPr>
          <p:cNvSpPr txBox="1"/>
          <p:nvPr/>
        </p:nvSpPr>
        <p:spPr>
          <a:xfrm>
            <a:off x="818959" y="1012889"/>
            <a:ext cx="2127505" cy="307777"/>
          </a:xfrm>
          <a:prstGeom prst="rect">
            <a:avLst/>
          </a:prstGeom>
          <a:solidFill>
            <a:schemeClr val="bg1">
              <a:lumMod val="95000"/>
            </a:schemeClr>
          </a:solidFill>
        </p:spPr>
        <p:txBody>
          <a:bodyPr wrap="none" rtlCol="0">
            <a:spAutoFit/>
          </a:bodyPr>
          <a:lstStyle/>
          <a:p>
            <a:r>
              <a:rPr lang="en-US" sz="1400" dirty="0">
                <a:latin typeface="Arial" panose="020B0604020202020204" pitchFamily="34" charset="0"/>
              </a:rPr>
              <a:t>Germline/Stem cell DNA</a:t>
            </a:r>
          </a:p>
        </p:txBody>
      </p:sp>
      <p:sp>
        <p:nvSpPr>
          <p:cNvPr id="32" name="TextBox 31">
            <a:extLst>
              <a:ext uri="{FF2B5EF4-FFF2-40B4-BE49-F238E27FC236}">
                <a16:creationId xmlns:a16="http://schemas.microsoft.com/office/drawing/2014/main" id="{A0C56971-C06B-4EF0-A011-6B4B8E33DA6B}"/>
              </a:ext>
            </a:extLst>
          </p:cNvPr>
          <p:cNvSpPr txBox="1"/>
          <p:nvPr/>
        </p:nvSpPr>
        <p:spPr>
          <a:xfrm>
            <a:off x="129393" y="2869714"/>
            <a:ext cx="2409634" cy="1200329"/>
          </a:xfrm>
          <a:prstGeom prst="rect">
            <a:avLst/>
          </a:prstGeom>
          <a:noFill/>
        </p:spPr>
        <p:txBody>
          <a:bodyPr wrap="none" rtlCol="0">
            <a:spAutoFit/>
          </a:bodyPr>
          <a:lstStyle/>
          <a:p>
            <a:r>
              <a:rPr lang="en-US" dirty="0">
                <a:latin typeface="Arial" panose="020B0604020202020204" pitchFamily="34" charset="0"/>
              </a:rPr>
              <a:t>L = leader (signal)</a:t>
            </a:r>
          </a:p>
          <a:p>
            <a:r>
              <a:rPr lang="en-US" dirty="0">
                <a:latin typeface="Arial" panose="020B0604020202020204" pitchFamily="34" charset="0"/>
              </a:rPr>
              <a:t>V = variable segment</a:t>
            </a:r>
          </a:p>
          <a:p>
            <a:r>
              <a:rPr lang="en-US" dirty="0">
                <a:latin typeface="Arial" panose="020B0604020202020204" pitchFamily="34" charset="0"/>
              </a:rPr>
              <a:t>D = diversity segment</a:t>
            </a:r>
          </a:p>
          <a:p>
            <a:r>
              <a:rPr lang="en-US" dirty="0">
                <a:latin typeface="Arial" panose="020B0604020202020204" pitchFamily="34" charset="0"/>
              </a:rPr>
              <a:t>J = joining segment</a:t>
            </a:r>
          </a:p>
        </p:txBody>
      </p:sp>
      <p:pic>
        <p:nvPicPr>
          <p:cNvPr id="37" name="Picture 36">
            <a:extLst>
              <a:ext uri="{FF2B5EF4-FFF2-40B4-BE49-F238E27FC236}">
                <a16:creationId xmlns:a16="http://schemas.microsoft.com/office/drawing/2014/main" id="{BD849FEA-8405-471A-A430-E10CE3DC8DE4}"/>
              </a:ext>
            </a:extLst>
          </p:cNvPr>
          <p:cNvPicPr>
            <a:picLocks noChangeAspect="1"/>
          </p:cNvPicPr>
          <p:nvPr/>
        </p:nvPicPr>
        <p:blipFill rotWithShape="1">
          <a:blip r:embed="rId2"/>
          <a:srcRect l="34035" t="37276" r="11731" b="56352"/>
          <a:stretch/>
        </p:blipFill>
        <p:spPr>
          <a:xfrm rot="5400000">
            <a:off x="7574551" y="2820139"/>
            <a:ext cx="3657600" cy="608121"/>
          </a:xfrm>
          <a:prstGeom prst="rect">
            <a:avLst/>
          </a:prstGeom>
        </p:spPr>
      </p:pic>
      <p:grpSp>
        <p:nvGrpSpPr>
          <p:cNvPr id="5" name="Group 4">
            <a:extLst>
              <a:ext uri="{FF2B5EF4-FFF2-40B4-BE49-F238E27FC236}">
                <a16:creationId xmlns:a16="http://schemas.microsoft.com/office/drawing/2014/main" id="{45D1C1E5-907F-4650-8602-96E67D170451}"/>
              </a:ext>
            </a:extLst>
          </p:cNvPr>
          <p:cNvGrpSpPr/>
          <p:nvPr/>
        </p:nvGrpSpPr>
        <p:grpSpPr>
          <a:xfrm>
            <a:off x="9198016" y="1150369"/>
            <a:ext cx="2827038" cy="3802631"/>
            <a:chOff x="9220200" y="1676400"/>
            <a:chExt cx="2827038" cy="3802631"/>
          </a:xfrm>
        </p:grpSpPr>
        <p:pic>
          <p:nvPicPr>
            <p:cNvPr id="41" name="Picture 40">
              <a:extLst>
                <a:ext uri="{FF2B5EF4-FFF2-40B4-BE49-F238E27FC236}">
                  <a16:creationId xmlns:a16="http://schemas.microsoft.com/office/drawing/2014/main" id="{661F78A0-D57F-4295-9BD0-6FC50A0058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0757" y="1676400"/>
              <a:ext cx="2096481" cy="2918022"/>
            </a:xfrm>
            <a:prstGeom prst="rect">
              <a:avLst/>
            </a:prstGeom>
          </p:spPr>
        </p:pic>
        <p:sp>
          <p:nvSpPr>
            <p:cNvPr id="45" name="Rectangle 44">
              <a:extLst>
                <a:ext uri="{FF2B5EF4-FFF2-40B4-BE49-F238E27FC236}">
                  <a16:creationId xmlns:a16="http://schemas.microsoft.com/office/drawing/2014/main" id="{9ACC2D24-4465-4248-975B-87A8090A6285}"/>
                </a:ext>
              </a:extLst>
            </p:cNvPr>
            <p:cNvSpPr/>
            <p:nvPr/>
          </p:nvSpPr>
          <p:spPr>
            <a:xfrm rot="5400000">
              <a:off x="9324896" y="5305505"/>
              <a:ext cx="68830" cy="2782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6" name="Right Brace 45">
              <a:extLst>
                <a:ext uri="{FF2B5EF4-FFF2-40B4-BE49-F238E27FC236}">
                  <a16:creationId xmlns:a16="http://schemas.microsoft.com/office/drawing/2014/main" id="{2C5A35C8-DBB9-4AE3-A445-CF5A53DB71BA}"/>
                </a:ext>
              </a:extLst>
            </p:cNvPr>
            <p:cNvSpPr/>
            <p:nvPr/>
          </p:nvSpPr>
          <p:spPr>
            <a:xfrm>
              <a:off x="9725564" y="1794129"/>
              <a:ext cx="45719" cy="643929"/>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endParaRPr>
            </a:p>
          </p:txBody>
        </p:sp>
        <p:cxnSp>
          <p:nvCxnSpPr>
            <p:cNvPr id="48" name="Straight Arrow Connector 47">
              <a:extLst>
                <a:ext uri="{FF2B5EF4-FFF2-40B4-BE49-F238E27FC236}">
                  <a16:creationId xmlns:a16="http://schemas.microsoft.com/office/drawing/2014/main" id="{5B796D56-00B7-4237-A459-3D3127473327}"/>
                </a:ext>
              </a:extLst>
            </p:cNvPr>
            <p:cNvCxnSpPr>
              <a:cxnSpLocks/>
            </p:cNvCxnSpPr>
            <p:nvPr/>
          </p:nvCxnSpPr>
          <p:spPr>
            <a:xfrm flipV="1">
              <a:off x="9753131" y="1961144"/>
              <a:ext cx="686269" cy="166019"/>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288E1CEA-A7E3-4B6D-9D94-6D79A80D2B7D}"/>
                </a:ext>
              </a:extLst>
            </p:cNvPr>
            <p:cNvCxnSpPr/>
            <p:nvPr/>
          </p:nvCxnSpPr>
          <p:spPr>
            <a:xfrm flipV="1">
              <a:off x="9707412" y="2503672"/>
              <a:ext cx="975333" cy="70325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B7403911-5F88-4545-88C9-85E01BB7B38F}"/>
                </a:ext>
              </a:extLst>
            </p:cNvPr>
            <p:cNvCxnSpPr/>
            <p:nvPr/>
          </p:nvCxnSpPr>
          <p:spPr>
            <a:xfrm flipV="1">
              <a:off x="9669094" y="3147601"/>
              <a:ext cx="1110577" cy="776587"/>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B52763E3-A7DE-461F-A169-3B6D28F06E47}"/>
                </a:ext>
              </a:extLst>
            </p:cNvPr>
            <p:cNvCxnSpPr/>
            <p:nvPr/>
          </p:nvCxnSpPr>
          <p:spPr>
            <a:xfrm flipV="1">
              <a:off x="9669094" y="3598364"/>
              <a:ext cx="1110577" cy="841355"/>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0959C5C-3702-4676-874E-6840C5C8377D}"/>
                </a:ext>
              </a:extLst>
            </p:cNvPr>
            <p:cNvCxnSpPr/>
            <p:nvPr/>
          </p:nvCxnSpPr>
          <p:spPr>
            <a:xfrm flipV="1">
              <a:off x="9669094" y="4121242"/>
              <a:ext cx="1076162" cy="102172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12F153C-A506-48A9-9590-6F5723A55AC4}"/>
                </a:ext>
              </a:extLst>
            </p:cNvPr>
            <p:cNvCxnSpPr/>
            <p:nvPr/>
          </p:nvCxnSpPr>
          <p:spPr>
            <a:xfrm flipV="1">
              <a:off x="9634679" y="4568117"/>
              <a:ext cx="1110577" cy="85281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157F7884-FB56-479C-89E1-145D16CC4F18}"/>
              </a:ext>
            </a:extLst>
          </p:cNvPr>
          <p:cNvSpPr txBox="1"/>
          <p:nvPr/>
        </p:nvSpPr>
        <p:spPr>
          <a:xfrm>
            <a:off x="7072231" y="5071146"/>
            <a:ext cx="4738770" cy="830997"/>
          </a:xfrm>
          <a:prstGeom prst="rect">
            <a:avLst/>
          </a:prstGeom>
          <a:noFill/>
        </p:spPr>
        <p:txBody>
          <a:bodyPr wrap="square" rtlCol="0">
            <a:spAutoFit/>
          </a:bodyPr>
          <a:lstStyle/>
          <a:p>
            <a:r>
              <a:rPr lang="en-US" sz="1600" i="1" dirty="0">
                <a:solidFill>
                  <a:srgbClr val="00B0F0"/>
                </a:solidFill>
                <a:latin typeface="Arial" panose="020B0604020202020204" pitchFamily="34" charset="0"/>
              </a:rPr>
              <a:t>1. If there are 300 possible V-heavy segments, 10 possible D segments, and 6 possible J segments, how many different heavy chains can be made?</a:t>
            </a:r>
          </a:p>
        </p:txBody>
      </p:sp>
      <p:sp>
        <p:nvSpPr>
          <p:cNvPr id="38" name="TextBox 37">
            <a:extLst>
              <a:ext uri="{FF2B5EF4-FFF2-40B4-BE49-F238E27FC236}">
                <a16:creationId xmlns:a16="http://schemas.microsoft.com/office/drawing/2014/main" id="{46E213F8-2529-4ACD-A452-B7F3FC6F72E8}"/>
              </a:ext>
            </a:extLst>
          </p:cNvPr>
          <p:cNvSpPr txBox="1"/>
          <p:nvPr/>
        </p:nvSpPr>
        <p:spPr>
          <a:xfrm>
            <a:off x="67380" y="416965"/>
            <a:ext cx="5504040" cy="646331"/>
          </a:xfrm>
          <a:prstGeom prst="rect">
            <a:avLst/>
          </a:prstGeom>
          <a:solidFill>
            <a:schemeClr val="bg1"/>
          </a:solidFill>
        </p:spPr>
        <p:txBody>
          <a:bodyPr wrap="square" rtlCol="0">
            <a:spAutoFit/>
          </a:bodyPr>
          <a:lstStyle/>
          <a:p>
            <a:r>
              <a:rPr lang="en-US" dirty="0">
                <a:solidFill>
                  <a:srgbClr val="C00000"/>
                </a:solidFill>
                <a:latin typeface="Arial" panose="020B0604020202020204" pitchFamily="34" charset="0"/>
              </a:rPr>
              <a:t>Production of Heavy Chain Gene:</a:t>
            </a:r>
          </a:p>
          <a:p>
            <a:r>
              <a:rPr lang="en-US" dirty="0">
                <a:solidFill>
                  <a:srgbClr val="C00000"/>
                </a:solidFill>
                <a:latin typeface="Arial" panose="020B0604020202020204" pitchFamily="34" charset="0"/>
              </a:rPr>
              <a:t>V</a:t>
            </a:r>
            <a:r>
              <a:rPr lang="en-US" baseline="-25000" dirty="0">
                <a:solidFill>
                  <a:srgbClr val="C00000"/>
                </a:solidFill>
                <a:latin typeface="Arial" panose="020B0604020202020204" pitchFamily="34" charset="0"/>
              </a:rPr>
              <a:t>H</a:t>
            </a:r>
            <a:r>
              <a:rPr lang="en-US" dirty="0">
                <a:solidFill>
                  <a:srgbClr val="C00000"/>
                </a:solidFill>
                <a:latin typeface="Arial" panose="020B0604020202020204" pitchFamily="34" charset="0"/>
              </a:rPr>
              <a:t> exon = V+D+J segment (selected at random)</a:t>
            </a:r>
          </a:p>
        </p:txBody>
      </p:sp>
      <p:sp>
        <p:nvSpPr>
          <p:cNvPr id="39" name="TextBox 38">
            <a:extLst>
              <a:ext uri="{FF2B5EF4-FFF2-40B4-BE49-F238E27FC236}">
                <a16:creationId xmlns:a16="http://schemas.microsoft.com/office/drawing/2014/main" id="{9056B846-652E-4259-8E11-E029EB14C1E1}"/>
              </a:ext>
            </a:extLst>
          </p:cNvPr>
          <p:cNvSpPr txBox="1"/>
          <p:nvPr/>
        </p:nvSpPr>
        <p:spPr>
          <a:xfrm>
            <a:off x="3192352" y="1943894"/>
            <a:ext cx="835485" cy="307777"/>
          </a:xfrm>
          <a:prstGeom prst="rect">
            <a:avLst/>
          </a:prstGeom>
          <a:noFill/>
        </p:spPr>
        <p:txBody>
          <a:bodyPr wrap="none" rtlCol="0">
            <a:spAutoFit/>
          </a:bodyPr>
          <a:lstStyle/>
          <a:p>
            <a:r>
              <a:rPr lang="en-US" sz="1400" dirty="0">
                <a:latin typeface="Arial" panose="020B0604020202020204" pitchFamily="34" charset="0"/>
                <a:sym typeface="Wingdings" panose="05000000000000000000" pitchFamily="2" charset="2"/>
              </a:rPr>
              <a:t></a:t>
            </a:r>
            <a:r>
              <a:rPr lang="en-US" sz="1400" dirty="0">
                <a:latin typeface="Arial" panose="020B0604020202020204" pitchFamily="34" charset="0"/>
              </a:rPr>
              <a:t>300</a:t>
            </a:r>
            <a:r>
              <a:rPr lang="en-US" sz="1400" dirty="0">
                <a:latin typeface="Arial" panose="020B0604020202020204" pitchFamily="34" charset="0"/>
                <a:sym typeface="Wingdings" panose="05000000000000000000" pitchFamily="2" charset="2"/>
              </a:rPr>
              <a:t></a:t>
            </a:r>
            <a:endParaRPr lang="en-US" sz="1400" dirty="0">
              <a:latin typeface="Arial" panose="020B0604020202020204" pitchFamily="34" charset="0"/>
            </a:endParaRPr>
          </a:p>
        </p:txBody>
      </p:sp>
      <p:sp>
        <p:nvSpPr>
          <p:cNvPr id="43" name="Rectangle 42">
            <a:extLst>
              <a:ext uri="{FF2B5EF4-FFF2-40B4-BE49-F238E27FC236}">
                <a16:creationId xmlns:a16="http://schemas.microsoft.com/office/drawing/2014/main" id="{CCBD3EA5-3B8D-458E-AAB9-75BE171D08C0}"/>
              </a:ext>
            </a:extLst>
          </p:cNvPr>
          <p:cNvSpPr/>
          <p:nvPr/>
        </p:nvSpPr>
        <p:spPr>
          <a:xfrm rot="10800000">
            <a:off x="3119281" y="2938900"/>
            <a:ext cx="68830"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4" name="Rectangle 43">
            <a:extLst>
              <a:ext uri="{FF2B5EF4-FFF2-40B4-BE49-F238E27FC236}">
                <a16:creationId xmlns:a16="http://schemas.microsoft.com/office/drawing/2014/main" id="{D3DE2264-38FD-4035-BCBC-0BE096C925A6}"/>
              </a:ext>
            </a:extLst>
          </p:cNvPr>
          <p:cNvSpPr/>
          <p:nvPr/>
        </p:nvSpPr>
        <p:spPr>
          <a:xfrm rot="10800000">
            <a:off x="2619807" y="1616823"/>
            <a:ext cx="68830"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7" name="Rectangle 46">
            <a:extLst>
              <a:ext uri="{FF2B5EF4-FFF2-40B4-BE49-F238E27FC236}">
                <a16:creationId xmlns:a16="http://schemas.microsoft.com/office/drawing/2014/main" id="{7DA3E51F-527D-4C61-84D2-521AC0CE271E}"/>
              </a:ext>
            </a:extLst>
          </p:cNvPr>
          <p:cNvSpPr/>
          <p:nvPr/>
        </p:nvSpPr>
        <p:spPr>
          <a:xfrm rot="10800000">
            <a:off x="4300993" y="4168122"/>
            <a:ext cx="68830"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9" name="Rectangle 48">
            <a:extLst>
              <a:ext uri="{FF2B5EF4-FFF2-40B4-BE49-F238E27FC236}">
                <a16:creationId xmlns:a16="http://schemas.microsoft.com/office/drawing/2014/main" id="{8595B202-9430-4D47-A327-DF6D1A26578E}"/>
              </a:ext>
            </a:extLst>
          </p:cNvPr>
          <p:cNvSpPr/>
          <p:nvPr/>
        </p:nvSpPr>
        <p:spPr>
          <a:xfrm rot="10800000">
            <a:off x="3676859" y="1610767"/>
            <a:ext cx="68830"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1" name="Rectangle 50">
            <a:extLst>
              <a:ext uri="{FF2B5EF4-FFF2-40B4-BE49-F238E27FC236}">
                <a16:creationId xmlns:a16="http://schemas.microsoft.com/office/drawing/2014/main" id="{A96A5A0F-1E61-4C6D-B8D7-49729CC23CD7}"/>
              </a:ext>
            </a:extLst>
          </p:cNvPr>
          <p:cNvSpPr/>
          <p:nvPr/>
        </p:nvSpPr>
        <p:spPr>
          <a:xfrm rot="10800000">
            <a:off x="4175621" y="2961302"/>
            <a:ext cx="68830"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TextBox 5">
            <a:extLst>
              <a:ext uri="{FF2B5EF4-FFF2-40B4-BE49-F238E27FC236}">
                <a16:creationId xmlns:a16="http://schemas.microsoft.com/office/drawing/2014/main" id="{4AFEB715-E3C6-4D2C-8416-3A29D125D0DE}"/>
              </a:ext>
            </a:extLst>
          </p:cNvPr>
          <p:cNvSpPr txBox="1"/>
          <p:nvPr/>
        </p:nvSpPr>
        <p:spPr>
          <a:xfrm>
            <a:off x="5289027" y="2067788"/>
            <a:ext cx="3352803" cy="523220"/>
          </a:xfrm>
          <a:prstGeom prst="rect">
            <a:avLst/>
          </a:prstGeom>
          <a:solidFill>
            <a:schemeClr val="bg1"/>
          </a:solidFill>
        </p:spPr>
        <p:txBody>
          <a:bodyPr wrap="square" rtlCol="0">
            <a:spAutoFit/>
          </a:bodyPr>
          <a:lstStyle/>
          <a:p>
            <a:r>
              <a:rPr lang="en-US" sz="1400" dirty="0">
                <a:latin typeface="Arial" panose="020B0604020202020204" pitchFamily="34" charset="0"/>
              </a:rPr>
              <a:t>D-J joining</a:t>
            </a:r>
          </a:p>
          <a:p>
            <a:r>
              <a:rPr lang="en-US" sz="1400" dirty="0">
                <a:latin typeface="Arial" panose="020B0604020202020204" pitchFamily="34" charset="0"/>
              </a:rPr>
              <a:t>Random selection of D &amp; J segments</a:t>
            </a:r>
          </a:p>
        </p:txBody>
      </p:sp>
      <p:sp>
        <p:nvSpPr>
          <p:cNvPr id="53" name="TextBox 52">
            <a:extLst>
              <a:ext uri="{FF2B5EF4-FFF2-40B4-BE49-F238E27FC236}">
                <a16:creationId xmlns:a16="http://schemas.microsoft.com/office/drawing/2014/main" id="{EC33699F-F47B-4915-A284-A344C6EE862A}"/>
              </a:ext>
            </a:extLst>
          </p:cNvPr>
          <p:cNvSpPr txBox="1"/>
          <p:nvPr/>
        </p:nvSpPr>
        <p:spPr>
          <a:xfrm>
            <a:off x="5299066" y="3411106"/>
            <a:ext cx="2632637" cy="738664"/>
          </a:xfrm>
          <a:prstGeom prst="rect">
            <a:avLst/>
          </a:prstGeom>
          <a:solidFill>
            <a:schemeClr val="bg1"/>
          </a:solidFill>
        </p:spPr>
        <p:txBody>
          <a:bodyPr wrap="square" rtlCol="0">
            <a:spAutoFit/>
          </a:bodyPr>
          <a:lstStyle/>
          <a:p>
            <a:r>
              <a:rPr lang="en-US" sz="1400" dirty="0">
                <a:latin typeface="Arial" panose="020B0604020202020204" pitchFamily="34" charset="0"/>
              </a:rPr>
              <a:t>V joining to (DJ)</a:t>
            </a:r>
          </a:p>
          <a:p>
            <a:r>
              <a:rPr lang="en-US" sz="1400" dirty="0">
                <a:latin typeface="Arial" panose="020B0604020202020204" pitchFamily="34" charset="0"/>
              </a:rPr>
              <a:t>Random selection of V-segment</a:t>
            </a:r>
          </a:p>
        </p:txBody>
      </p:sp>
      <p:sp>
        <p:nvSpPr>
          <p:cNvPr id="55" name="TextBox 54">
            <a:extLst>
              <a:ext uri="{FF2B5EF4-FFF2-40B4-BE49-F238E27FC236}">
                <a16:creationId xmlns:a16="http://schemas.microsoft.com/office/drawing/2014/main" id="{DC05E033-529D-43AB-89B4-CCA842D0516E}"/>
              </a:ext>
            </a:extLst>
          </p:cNvPr>
          <p:cNvSpPr txBox="1"/>
          <p:nvPr/>
        </p:nvSpPr>
        <p:spPr>
          <a:xfrm>
            <a:off x="3063400" y="4539086"/>
            <a:ext cx="2168168" cy="523220"/>
          </a:xfrm>
          <a:prstGeom prst="rect">
            <a:avLst/>
          </a:prstGeom>
          <a:noFill/>
        </p:spPr>
        <p:txBody>
          <a:bodyPr wrap="square" rtlCol="0">
            <a:spAutoFit/>
          </a:bodyPr>
          <a:lstStyle/>
          <a:p>
            <a:r>
              <a:rPr lang="en-US" sz="1400" dirty="0">
                <a:latin typeface="Arial" panose="020B0604020202020204" pitchFamily="34" charset="0"/>
              </a:rPr>
              <a:t>V</a:t>
            </a:r>
            <a:r>
              <a:rPr lang="en-US" sz="1400" baseline="-25000" dirty="0">
                <a:latin typeface="Arial" panose="020B0604020202020204" pitchFamily="34" charset="0"/>
              </a:rPr>
              <a:t>H</a:t>
            </a:r>
            <a:r>
              <a:rPr lang="en-US" sz="1400" dirty="0">
                <a:latin typeface="Arial" panose="020B0604020202020204" pitchFamily="34" charset="0"/>
              </a:rPr>
              <a:t> exon differs from one cell to the next.</a:t>
            </a:r>
          </a:p>
        </p:txBody>
      </p:sp>
      <p:sp>
        <p:nvSpPr>
          <p:cNvPr id="8" name="TextBox 7">
            <a:extLst>
              <a:ext uri="{FF2B5EF4-FFF2-40B4-BE49-F238E27FC236}">
                <a16:creationId xmlns:a16="http://schemas.microsoft.com/office/drawing/2014/main" id="{6CD201E1-99C2-85C9-1C38-E3A961DA930F}"/>
              </a:ext>
            </a:extLst>
          </p:cNvPr>
          <p:cNvSpPr txBox="1"/>
          <p:nvPr/>
        </p:nvSpPr>
        <p:spPr>
          <a:xfrm>
            <a:off x="9146974" y="442573"/>
            <a:ext cx="2958315" cy="923330"/>
          </a:xfrm>
          <a:prstGeom prst="rect">
            <a:avLst/>
          </a:prstGeom>
          <a:noFill/>
        </p:spPr>
        <p:txBody>
          <a:bodyPr wrap="square" rtlCol="0">
            <a:spAutoFit/>
          </a:bodyPr>
          <a:lstStyle/>
          <a:p>
            <a:r>
              <a:rPr lang="en-US" dirty="0">
                <a:latin typeface="Arial" panose="020B0604020202020204" pitchFamily="34" charset="0"/>
              </a:rPr>
              <a:t>The mRNA coding for antibodies contains 5 exons.</a:t>
            </a:r>
          </a:p>
        </p:txBody>
      </p:sp>
      <p:sp>
        <p:nvSpPr>
          <p:cNvPr id="2" name="Date Placeholder 1">
            <a:extLst>
              <a:ext uri="{FF2B5EF4-FFF2-40B4-BE49-F238E27FC236}">
                <a16:creationId xmlns:a16="http://schemas.microsoft.com/office/drawing/2014/main" id="{42293391-C665-0060-4761-FF3332649D48}"/>
              </a:ext>
            </a:extLst>
          </p:cNvPr>
          <p:cNvSpPr>
            <a:spLocks noGrp="1"/>
          </p:cNvSpPr>
          <p:nvPr>
            <p:ph type="dt" sz="half" idx="10"/>
          </p:nvPr>
        </p:nvSpPr>
        <p:spPr/>
        <p:txBody>
          <a:bodyPr/>
          <a:lstStyle/>
          <a:p>
            <a:fld id="{F1420466-6968-46A6-9880-F5CE02BDFE6B}" type="datetime1">
              <a:rPr lang="en-US" smtClean="0"/>
              <a:t>9/2/2023</a:t>
            </a:fld>
            <a:endParaRPr lang="en-US"/>
          </a:p>
        </p:txBody>
      </p:sp>
      <p:sp>
        <p:nvSpPr>
          <p:cNvPr id="3" name="Footer Placeholder 2">
            <a:extLst>
              <a:ext uri="{FF2B5EF4-FFF2-40B4-BE49-F238E27FC236}">
                <a16:creationId xmlns:a16="http://schemas.microsoft.com/office/drawing/2014/main" id="{7E70D4DB-FDFC-506E-6992-53A30D60DCC5}"/>
              </a:ext>
            </a:extLst>
          </p:cNvPr>
          <p:cNvSpPr>
            <a:spLocks noGrp="1"/>
          </p:cNvSpPr>
          <p:nvPr>
            <p:ph type="ftr" sz="quarter" idx="11"/>
          </p:nvPr>
        </p:nvSpPr>
        <p:spPr/>
        <p:txBody>
          <a:bodyPr/>
          <a:lstStyle/>
          <a:p>
            <a:r>
              <a:rPr lang="en-US"/>
              <a:t>D &amp; D - Lecture 4 - Fall 2023</a:t>
            </a:r>
          </a:p>
        </p:txBody>
      </p:sp>
      <p:sp>
        <p:nvSpPr>
          <p:cNvPr id="10" name="Slide Number Placeholder 9">
            <a:extLst>
              <a:ext uri="{FF2B5EF4-FFF2-40B4-BE49-F238E27FC236}">
                <a16:creationId xmlns:a16="http://schemas.microsoft.com/office/drawing/2014/main" id="{285249AB-6017-1A05-2BF7-3690960D5B31}"/>
              </a:ext>
            </a:extLst>
          </p:cNvPr>
          <p:cNvSpPr>
            <a:spLocks noGrp="1"/>
          </p:cNvSpPr>
          <p:nvPr>
            <p:ph type="sldNum" sz="quarter" idx="12"/>
          </p:nvPr>
        </p:nvSpPr>
        <p:spPr/>
        <p:txBody>
          <a:bodyPr/>
          <a:lstStyle/>
          <a:p>
            <a:fld id="{DC3BB032-4020-48F4-953B-341806DC4A2B}" type="slidenum">
              <a:rPr lang="en-US" smtClean="0"/>
              <a:t>4</a:t>
            </a:fld>
            <a:endParaRPr lang="en-US"/>
          </a:p>
        </p:txBody>
      </p:sp>
    </p:spTree>
    <p:extLst>
      <p:ext uri="{BB962C8B-B14F-4D97-AF65-F5344CB8AC3E}">
        <p14:creationId xmlns:p14="http://schemas.microsoft.com/office/powerpoint/2010/main" val="36012304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idx="4294967295"/>
          </p:nvPr>
        </p:nvSpPr>
        <p:spPr>
          <a:xfrm>
            <a:off x="0" y="88900"/>
            <a:ext cx="5851525" cy="414338"/>
          </a:xfrm>
        </p:spPr>
        <p:txBody>
          <a:bodyPr>
            <a:normAutofit fontScale="90000"/>
          </a:bodyPr>
          <a:lstStyle/>
          <a:p>
            <a:pPr eaLnBrk="1" hangingPunct="1"/>
            <a:r>
              <a:rPr lang="en-US" sz="2800" dirty="0"/>
              <a:t>Enzymes</a:t>
            </a:r>
          </a:p>
        </p:txBody>
      </p:sp>
      <p:sp>
        <p:nvSpPr>
          <p:cNvPr id="38915" name="Rectangle 3"/>
          <p:cNvSpPr>
            <a:spLocks noGrp="1" noChangeArrowheads="1"/>
          </p:cNvSpPr>
          <p:nvPr>
            <p:ph type="body" idx="4294967295"/>
          </p:nvPr>
        </p:nvSpPr>
        <p:spPr>
          <a:xfrm>
            <a:off x="0" y="533400"/>
            <a:ext cx="4627563" cy="4525963"/>
          </a:xfrm>
        </p:spPr>
        <p:txBody>
          <a:bodyPr>
            <a:noAutofit/>
          </a:bodyPr>
          <a:lstStyle/>
          <a:p>
            <a:pPr>
              <a:lnSpc>
                <a:spcPct val="90000"/>
              </a:lnSpc>
              <a:spcBef>
                <a:spcPts val="1200"/>
              </a:spcBef>
            </a:pPr>
            <a:r>
              <a:rPr lang="en-US" sz="1800" b="1" dirty="0"/>
              <a:t>Enzymes</a:t>
            </a:r>
            <a:r>
              <a:rPr lang="en-US" sz="1800" dirty="0"/>
              <a:t> are protein or RNA catalysts. They increase the rate of the reaction.</a:t>
            </a:r>
          </a:p>
          <a:p>
            <a:pPr>
              <a:lnSpc>
                <a:spcPct val="90000"/>
              </a:lnSpc>
              <a:spcBef>
                <a:spcPts val="1200"/>
              </a:spcBef>
            </a:pPr>
            <a:r>
              <a:rPr lang="en-US" sz="1800" dirty="0"/>
              <a:t>They bind “substrates” and convert them to “products”.  Usually, the substrate undergoes a chemical reaction and is changed in its structure.</a:t>
            </a:r>
          </a:p>
          <a:p>
            <a:pPr>
              <a:lnSpc>
                <a:spcPct val="90000"/>
              </a:lnSpc>
              <a:spcBef>
                <a:spcPts val="1200"/>
              </a:spcBef>
            </a:pPr>
            <a:r>
              <a:rPr lang="en-US" sz="1800" dirty="0"/>
              <a:t>Substrates bind specifically to the enzyme’s </a:t>
            </a:r>
            <a:r>
              <a:rPr lang="en-US" sz="1800" b="1" dirty="0">
                <a:solidFill>
                  <a:srgbClr val="C00000"/>
                </a:solidFill>
              </a:rPr>
              <a:t>active</a:t>
            </a:r>
            <a:r>
              <a:rPr lang="en-US" sz="1800" dirty="0">
                <a:solidFill>
                  <a:srgbClr val="C00000"/>
                </a:solidFill>
              </a:rPr>
              <a:t> </a:t>
            </a:r>
            <a:r>
              <a:rPr lang="en-US" sz="1800" b="1" dirty="0">
                <a:solidFill>
                  <a:srgbClr val="C00000"/>
                </a:solidFill>
              </a:rPr>
              <a:t>site, </a:t>
            </a:r>
            <a:r>
              <a:rPr lang="en-US" sz="1800" dirty="0"/>
              <a:t>interacting with amino acid side chains.</a:t>
            </a:r>
          </a:p>
          <a:p>
            <a:pPr>
              <a:lnSpc>
                <a:spcPct val="90000"/>
              </a:lnSpc>
              <a:spcBef>
                <a:spcPts val="1200"/>
              </a:spcBef>
            </a:pPr>
            <a:r>
              <a:rPr lang="en-US" sz="1800" dirty="0"/>
              <a:t>The chemical change caused by the enzyme is catalyzed by additional functional groups in the active site.</a:t>
            </a:r>
          </a:p>
          <a:p>
            <a:pPr>
              <a:lnSpc>
                <a:spcPct val="90000"/>
              </a:lnSpc>
              <a:spcBef>
                <a:spcPts val="1200"/>
              </a:spcBef>
            </a:pPr>
            <a:r>
              <a:rPr lang="en-US" sz="1800" dirty="0"/>
              <a:t>Many enzymes undergo a conformational change when the substrates are bound to the active site; this change is called an </a:t>
            </a:r>
            <a:r>
              <a:rPr lang="en-US" sz="1800" b="1" dirty="0"/>
              <a:t>induced fit</a:t>
            </a:r>
            <a:r>
              <a:rPr lang="en-US" sz="1800" dirty="0"/>
              <a:t>.</a:t>
            </a:r>
          </a:p>
          <a:p>
            <a:pPr>
              <a:lnSpc>
                <a:spcPct val="90000"/>
              </a:lnSpc>
              <a:spcBef>
                <a:spcPts val="1200"/>
              </a:spcBef>
            </a:pPr>
            <a:r>
              <a:rPr lang="en-US" sz="1800" b="1" dirty="0">
                <a:solidFill>
                  <a:srgbClr val="CC0000"/>
                </a:solidFill>
              </a:rPr>
              <a:t>The rate (or velocity) is the number of products produce/unit time.</a:t>
            </a:r>
          </a:p>
          <a:p>
            <a:pPr marL="0" indent="0">
              <a:lnSpc>
                <a:spcPct val="90000"/>
              </a:lnSpc>
              <a:buNone/>
            </a:pPr>
            <a:endParaRPr lang="en-US" sz="1800" dirty="0"/>
          </a:p>
          <a:p>
            <a:pPr>
              <a:lnSpc>
                <a:spcPct val="90000"/>
              </a:lnSpc>
            </a:pPr>
            <a:endParaRPr lang="en-US" sz="1800" dirty="0"/>
          </a:p>
          <a:p>
            <a:pPr marL="919140" lvl="1" indent="-461951">
              <a:buFont typeface="Times New Roman" pitchFamily="18" charset="0"/>
              <a:buAutoNum type="arabicPeriod"/>
            </a:pPr>
            <a:endParaRPr lang="en-US" sz="1800" b="1" dirty="0"/>
          </a:p>
        </p:txBody>
      </p:sp>
      <p:pic>
        <p:nvPicPr>
          <p:cNvPr id="4" name="Picture 3">
            <a:extLst>
              <a:ext uri="{FF2B5EF4-FFF2-40B4-BE49-F238E27FC236}">
                <a16:creationId xmlns:a16="http://schemas.microsoft.com/office/drawing/2014/main" id="{59991976-7AB0-4692-B274-2C83A68DD5F5}"/>
              </a:ext>
            </a:extLst>
          </p:cNvPr>
          <p:cNvPicPr>
            <a:picLocks noChangeAspect="1"/>
          </p:cNvPicPr>
          <p:nvPr/>
        </p:nvPicPr>
        <p:blipFill rotWithShape="1">
          <a:blip r:embed="rId3">
            <a:extLst>
              <a:ext uri="{28A0092B-C50C-407E-A947-70E740481C1C}">
                <a14:useLocalDpi xmlns:a14="http://schemas.microsoft.com/office/drawing/2010/main" val="0"/>
              </a:ext>
            </a:extLst>
          </a:blip>
          <a:srcRect b="6467"/>
          <a:stretch/>
        </p:blipFill>
        <p:spPr>
          <a:xfrm>
            <a:off x="5105400" y="2619673"/>
            <a:ext cx="6714112" cy="2002236"/>
          </a:xfrm>
          <a:prstGeom prst="rect">
            <a:avLst/>
          </a:prstGeom>
        </p:spPr>
      </p:pic>
      <p:graphicFrame>
        <p:nvGraphicFramePr>
          <p:cNvPr id="3" name="Object 2">
            <a:extLst>
              <a:ext uri="{FF2B5EF4-FFF2-40B4-BE49-F238E27FC236}">
                <a16:creationId xmlns:a16="http://schemas.microsoft.com/office/drawing/2014/main" id="{AF85A20D-CA72-4737-A1B6-65CAC71A7B76}"/>
              </a:ext>
            </a:extLst>
          </p:cNvPr>
          <p:cNvGraphicFramePr>
            <a:graphicFrameLocks noChangeAspect="1"/>
          </p:cNvGraphicFramePr>
          <p:nvPr/>
        </p:nvGraphicFramePr>
        <p:xfrm>
          <a:off x="5638800" y="4572001"/>
          <a:ext cx="4867285" cy="1539675"/>
        </p:xfrm>
        <a:graphic>
          <a:graphicData uri="http://schemas.openxmlformats.org/presentationml/2006/ole">
            <mc:AlternateContent xmlns:mc="http://schemas.openxmlformats.org/markup-compatibility/2006">
              <mc:Choice xmlns:v="urn:schemas-microsoft-com:vml" Requires="v">
                <p:oleObj name="MDLDrawObject Class" r:id="rId4" imgW="4981565" imgH="1581014" progId="MDLDrawOLE.MDLDrawObject.1">
                  <p:embed/>
                </p:oleObj>
              </mc:Choice>
              <mc:Fallback>
                <p:oleObj name="MDLDrawObject Class" r:id="rId4" imgW="4981565" imgH="1581014" progId="MDLDrawOLE.MDLDrawObject.1">
                  <p:embed/>
                  <p:pic>
                    <p:nvPicPr>
                      <p:cNvPr id="3" name="Object 2">
                        <a:extLst>
                          <a:ext uri="{FF2B5EF4-FFF2-40B4-BE49-F238E27FC236}">
                            <a16:creationId xmlns:a16="http://schemas.microsoft.com/office/drawing/2014/main" id="{AF85A20D-CA72-4737-A1B6-65CAC71A7B76}"/>
                          </a:ext>
                        </a:extLst>
                      </p:cNvPr>
                      <p:cNvPicPr>
                        <a:picLocks noChangeAspect="1" noChangeArrowheads="1"/>
                      </p:cNvPicPr>
                      <p:nvPr/>
                    </p:nvPicPr>
                    <p:blipFill>
                      <a:blip r:embed="rId5"/>
                      <a:srcRect/>
                      <a:stretch>
                        <a:fillRect/>
                      </a:stretch>
                    </p:blipFill>
                    <p:spPr bwMode="auto">
                      <a:xfrm>
                        <a:off x="5638800" y="4572001"/>
                        <a:ext cx="4867285" cy="1539675"/>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7791871E-755C-4069-8DAA-540FA543E749}"/>
              </a:ext>
            </a:extLst>
          </p:cNvPr>
          <p:cNvSpPr txBox="1"/>
          <p:nvPr/>
        </p:nvSpPr>
        <p:spPr>
          <a:xfrm>
            <a:off x="6001513" y="6001731"/>
            <a:ext cx="1249060" cy="369332"/>
          </a:xfrm>
          <a:prstGeom prst="rect">
            <a:avLst/>
          </a:prstGeom>
          <a:noFill/>
        </p:spPr>
        <p:txBody>
          <a:bodyPr wrap="none" rtlCol="0">
            <a:spAutoFit/>
          </a:bodyPr>
          <a:lstStyle/>
          <a:p>
            <a:r>
              <a:rPr lang="en-US" dirty="0">
                <a:solidFill>
                  <a:srgbClr val="FF0000"/>
                </a:solidFill>
                <a:latin typeface="Arial" panose="020B0604020202020204" pitchFamily="34" charset="0"/>
              </a:rPr>
              <a:t>substrates</a:t>
            </a:r>
          </a:p>
        </p:txBody>
      </p:sp>
      <p:sp>
        <p:nvSpPr>
          <p:cNvPr id="6" name="TextBox 5">
            <a:extLst>
              <a:ext uri="{FF2B5EF4-FFF2-40B4-BE49-F238E27FC236}">
                <a16:creationId xmlns:a16="http://schemas.microsoft.com/office/drawing/2014/main" id="{C4845660-4FD5-4133-B79E-DD659DAED7E3}"/>
              </a:ext>
            </a:extLst>
          </p:cNvPr>
          <p:cNvSpPr txBox="1"/>
          <p:nvPr/>
        </p:nvSpPr>
        <p:spPr>
          <a:xfrm>
            <a:off x="8845619" y="6049347"/>
            <a:ext cx="1069524" cy="369332"/>
          </a:xfrm>
          <a:prstGeom prst="rect">
            <a:avLst/>
          </a:prstGeom>
          <a:noFill/>
        </p:spPr>
        <p:txBody>
          <a:bodyPr wrap="none" rtlCol="0">
            <a:spAutoFit/>
          </a:bodyPr>
          <a:lstStyle/>
          <a:p>
            <a:r>
              <a:rPr lang="en-US" dirty="0">
                <a:solidFill>
                  <a:srgbClr val="FF0000"/>
                </a:solidFill>
                <a:latin typeface="Arial" panose="020B0604020202020204" pitchFamily="34" charset="0"/>
              </a:rPr>
              <a:t>products</a:t>
            </a:r>
          </a:p>
        </p:txBody>
      </p:sp>
      <p:pic>
        <p:nvPicPr>
          <p:cNvPr id="9" name="Picture 8">
            <a:extLst>
              <a:ext uri="{FF2B5EF4-FFF2-40B4-BE49-F238E27FC236}">
                <a16:creationId xmlns:a16="http://schemas.microsoft.com/office/drawing/2014/main" id="{E04F70D9-80A3-4939-84B0-5D65C277FA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6372"/>
          <a:stretch/>
        </p:blipFill>
        <p:spPr>
          <a:xfrm>
            <a:off x="6019800" y="286874"/>
            <a:ext cx="4059192" cy="1650516"/>
          </a:xfrm>
          <a:prstGeom prst="rect">
            <a:avLst/>
          </a:prstGeom>
        </p:spPr>
      </p:pic>
      <p:grpSp>
        <p:nvGrpSpPr>
          <p:cNvPr id="2" name="Group 1">
            <a:extLst>
              <a:ext uri="{FF2B5EF4-FFF2-40B4-BE49-F238E27FC236}">
                <a16:creationId xmlns:a16="http://schemas.microsoft.com/office/drawing/2014/main" id="{5AA62F25-1239-055C-67A2-0F24EDA47FF6}"/>
              </a:ext>
            </a:extLst>
          </p:cNvPr>
          <p:cNvGrpSpPr/>
          <p:nvPr/>
        </p:nvGrpSpPr>
        <p:grpSpPr>
          <a:xfrm>
            <a:off x="5672769" y="1827150"/>
            <a:ext cx="6357510" cy="646331"/>
            <a:chOff x="5672769" y="1827150"/>
            <a:chExt cx="6357510" cy="646331"/>
          </a:xfrm>
        </p:grpSpPr>
        <p:sp>
          <p:nvSpPr>
            <p:cNvPr id="10" name="TextBox 9">
              <a:extLst>
                <a:ext uri="{FF2B5EF4-FFF2-40B4-BE49-F238E27FC236}">
                  <a16:creationId xmlns:a16="http://schemas.microsoft.com/office/drawing/2014/main" id="{97EFEBE9-3FC6-43B6-8D68-F8C1089D3454}"/>
                </a:ext>
              </a:extLst>
            </p:cNvPr>
            <p:cNvSpPr txBox="1"/>
            <p:nvPr/>
          </p:nvSpPr>
          <p:spPr>
            <a:xfrm>
              <a:off x="5672769" y="1827150"/>
              <a:ext cx="6357510" cy="646331"/>
            </a:xfrm>
            <a:prstGeom prst="rect">
              <a:avLst/>
            </a:prstGeom>
            <a:noFill/>
          </p:spPr>
          <p:txBody>
            <a:bodyPr wrap="none" rtlCol="0">
              <a:spAutoFit/>
            </a:bodyPr>
            <a:lstStyle/>
            <a:p>
              <a:r>
                <a:rPr lang="en-US" sz="3600" dirty="0">
                  <a:latin typeface="Arial" panose="020B0604020202020204" pitchFamily="34" charset="0"/>
                </a:rPr>
                <a:t>E + S      (ES)    (EP)     E + P </a:t>
              </a:r>
            </a:p>
          </p:txBody>
        </p:sp>
        <p:sp>
          <p:nvSpPr>
            <p:cNvPr id="13" name="Arrow: Right 12">
              <a:extLst>
                <a:ext uri="{FF2B5EF4-FFF2-40B4-BE49-F238E27FC236}">
                  <a16:creationId xmlns:a16="http://schemas.microsoft.com/office/drawing/2014/main" id="{3971F811-C0DE-4FC9-AFFE-C0136C95B5A8}"/>
                </a:ext>
              </a:extLst>
            </p:cNvPr>
            <p:cNvSpPr/>
            <p:nvPr/>
          </p:nvSpPr>
          <p:spPr>
            <a:xfrm>
              <a:off x="6999091" y="2149490"/>
              <a:ext cx="3048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7" name="Arrow: Right 16">
              <a:extLst>
                <a:ext uri="{FF2B5EF4-FFF2-40B4-BE49-F238E27FC236}">
                  <a16:creationId xmlns:a16="http://schemas.microsoft.com/office/drawing/2014/main" id="{AD3BFE1E-372E-42D2-A405-266BC072D4F3}"/>
                </a:ext>
              </a:extLst>
            </p:cNvPr>
            <p:cNvSpPr/>
            <p:nvPr/>
          </p:nvSpPr>
          <p:spPr>
            <a:xfrm>
              <a:off x="8693219" y="2141374"/>
              <a:ext cx="3048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8" name="Arrow: Right 17">
              <a:extLst>
                <a:ext uri="{FF2B5EF4-FFF2-40B4-BE49-F238E27FC236}">
                  <a16:creationId xmlns:a16="http://schemas.microsoft.com/office/drawing/2014/main" id="{A5625BBA-40CF-4341-94F6-9BD0592A6FD6}"/>
                </a:ext>
              </a:extLst>
            </p:cNvPr>
            <p:cNvSpPr/>
            <p:nvPr/>
          </p:nvSpPr>
          <p:spPr>
            <a:xfrm>
              <a:off x="10160000" y="2103771"/>
              <a:ext cx="3048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sp>
        <p:nvSpPr>
          <p:cNvPr id="7" name="Date Placeholder 6">
            <a:extLst>
              <a:ext uri="{FF2B5EF4-FFF2-40B4-BE49-F238E27FC236}">
                <a16:creationId xmlns:a16="http://schemas.microsoft.com/office/drawing/2014/main" id="{7481375E-E858-9472-2527-456A3A527CA3}"/>
              </a:ext>
            </a:extLst>
          </p:cNvPr>
          <p:cNvSpPr>
            <a:spLocks noGrp="1"/>
          </p:cNvSpPr>
          <p:nvPr>
            <p:ph type="dt" sz="half" idx="10"/>
          </p:nvPr>
        </p:nvSpPr>
        <p:spPr/>
        <p:txBody>
          <a:bodyPr/>
          <a:lstStyle/>
          <a:p>
            <a:fld id="{4228FC8D-10A2-4E38-8E6A-962BC37E1463}" type="datetime1">
              <a:rPr lang="en-US" smtClean="0"/>
              <a:t>9/2/2023</a:t>
            </a:fld>
            <a:endParaRPr lang="en-US"/>
          </a:p>
        </p:txBody>
      </p:sp>
      <p:sp>
        <p:nvSpPr>
          <p:cNvPr id="8" name="Footer Placeholder 7">
            <a:extLst>
              <a:ext uri="{FF2B5EF4-FFF2-40B4-BE49-F238E27FC236}">
                <a16:creationId xmlns:a16="http://schemas.microsoft.com/office/drawing/2014/main" id="{E75AD93F-4AD3-1196-243B-3AF41E495B50}"/>
              </a:ext>
            </a:extLst>
          </p:cNvPr>
          <p:cNvSpPr>
            <a:spLocks noGrp="1"/>
          </p:cNvSpPr>
          <p:nvPr>
            <p:ph type="ftr" sz="quarter" idx="11"/>
          </p:nvPr>
        </p:nvSpPr>
        <p:spPr/>
        <p:txBody>
          <a:bodyPr/>
          <a:lstStyle/>
          <a:p>
            <a:r>
              <a:rPr lang="en-US"/>
              <a:t>D &amp; D - Lecture 4 - Fall 2023</a:t>
            </a:r>
          </a:p>
        </p:txBody>
      </p:sp>
      <p:sp>
        <p:nvSpPr>
          <p:cNvPr id="12" name="Slide Number Placeholder 11">
            <a:extLst>
              <a:ext uri="{FF2B5EF4-FFF2-40B4-BE49-F238E27FC236}">
                <a16:creationId xmlns:a16="http://schemas.microsoft.com/office/drawing/2014/main" id="{14BDBC65-A585-B344-58F5-5B3CD8D0256A}"/>
              </a:ext>
            </a:extLst>
          </p:cNvPr>
          <p:cNvSpPr>
            <a:spLocks noGrp="1"/>
          </p:cNvSpPr>
          <p:nvPr>
            <p:ph type="sldNum" sz="quarter" idx="12"/>
          </p:nvPr>
        </p:nvSpPr>
        <p:spPr/>
        <p:txBody>
          <a:bodyPr/>
          <a:lstStyle/>
          <a:p>
            <a:fld id="{DC3BB032-4020-48F4-953B-341806DC4A2B}" type="slidenum">
              <a:rPr lang="en-US" smtClean="0"/>
              <a:t>40</a:t>
            </a:fld>
            <a:endParaRPr lang="en-US"/>
          </a:p>
        </p:txBody>
      </p:sp>
    </p:spTree>
    <p:extLst>
      <p:ext uri="{BB962C8B-B14F-4D97-AF65-F5344CB8AC3E}">
        <p14:creationId xmlns:p14="http://schemas.microsoft.com/office/powerpoint/2010/main" val="1549126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A2B6FA75-FF24-4D7E-A786-14331AF45344}"/>
              </a:ext>
            </a:extLst>
          </p:cNvPr>
          <p:cNvGraphicFramePr>
            <a:graphicFrameLocks noChangeAspect="1"/>
          </p:cNvGraphicFramePr>
          <p:nvPr/>
        </p:nvGraphicFramePr>
        <p:xfrm>
          <a:off x="7056097" y="388678"/>
          <a:ext cx="3323995" cy="2351797"/>
        </p:xfrm>
        <a:graphic>
          <a:graphicData uri="http://schemas.openxmlformats.org/presentationml/2006/ole">
            <mc:AlternateContent xmlns:mc="http://schemas.openxmlformats.org/markup-compatibility/2006">
              <mc:Choice xmlns:v="urn:schemas-microsoft-com:vml" Requires="v">
                <p:oleObj name="MDLDrawObject Class" r:id="rId2" imgW="3628402" imgH="2599734" progId="MDLDrawOLE.MDLDrawObject.1">
                  <p:embed/>
                </p:oleObj>
              </mc:Choice>
              <mc:Fallback>
                <p:oleObj name="MDLDrawObject Class" r:id="rId2" imgW="3628402" imgH="2599734" progId="MDLDrawOLE.MDLDrawObject.1">
                  <p:embed/>
                  <p:pic>
                    <p:nvPicPr>
                      <p:cNvPr id="5" name="Object 4">
                        <a:extLst>
                          <a:ext uri="{FF2B5EF4-FFF2-40B4-BE49-F238E27FC236}">
                            <a16:creationId xmlns:a16="http://schemas.microsoft.com/office/drawing/2014/main" id="{A2B6FA75-FF24-4D7E-A786-14331AF453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097" y="388678"/>
                        <a:ext cx="3323995" cy="2351797"/>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56053DBC-25FE-436D-A9AB-F23B6D534B17}"/>
              </a:ext>
            </a:extLst>
          </p:cNvPr>
          <p:cNvGraphicFramePr>
            <a:graphicFrameLocks noChangeAspect="1"/>
          </p:cNvGraphicFramePr>
          <p:nvPr>
            <p:extLst>
              <p:ext uri="{D42A27DB-BD31-4B8C-83A1-F6EECF244321}">
                <p14:modId xmlns:p14="http://schemas.microsoft.com/office/powerpoint/2010/main" val="2660684784"/>
              </p:ext>
            </p:extLst>
          </p:nvPr>
        </p:nvGraphicFramePr>
        <p:xfrm>
          <a:off x="6560692" y="2751945"/>
          <a:ext cx="1632196" cy="690982"/>
        </p:xfrm>
        <a:graphic>
          <a:graphicData uri="http://schemas.openxmlformats.org/presentationml/2006/ole">
            <mc:AlternateContent xmlns:mc="http://schemas.openxmlformats.org/markup-compatibility/2006">
              <mc:Choice xmlns:v="urn:schemas-microsoft-com:vml" Requires="v">
                <p:oleObj r:id="rId4" imgW="1079500" imgH="457200" progId="">
                  <p:embed/>
                </p:oleObj>
              </mc:Choice>
              <mc:Fallback>
                <p:oleObj r:id="rId4" imgW="1079500" imgH="457200" progId="">
                  <p:embed/>
                  <p:pic>
                    <p:nvPicPr>
                      <p:cNvPr id="6" name="Object 5">
                        <a:extLst>
                          <a:ext uri="{FF2B5EF4-FFF2-40B4-BE49-F238E27FC236}">
                            <a16:creationId xmlns:a16="http://schemas.microsoft.com/office/drawing/2014/main" id="{56053DBC-25FE-436D-A9AB-F23B6D534B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0692" y="2751945"/>
                        <a:ext cx="1632196" cy="690982"/>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DA4DFCA1-F6A9-4C53-A2D4-69FA4517A294}"/>
              </a:ext>
            </a:extLst>
          </p:cNvPr>
          <p:cNvGraphicFramePr>
            <a:graphicFrameLocks noChangeAspect="1"/>
          </p:cNvGraphicFramePr>
          <p:nvPr/>
        </p:nvGraphicFramePr>
        <p:xfrm>
          <a:off x="8722428" y="1707687"/>
          <a:ext cx="2118787" cy="646760"/>
        </p:xfrm>
        <a:graphic>
          <a:graphicData uri="http://schemas.openxmlformats.org/presentationml/2006/ole">
            <mc:AlternateContent xmlns:mc="http://schemas.openxmlformats.org/markup-compatibility/2006">
              <mc:Choice xmlns:v="urn:schemas-microsoft-com:vml" Requires="v">
                <p:oleObj r:id="rId6" imgW="1409088" imgH="431613" progId="">
                  <p:embed/>
                </p:oleObj>
              </mc:Choice>
              <mc:Fallback>
                <p:oleObj r:id="rId6" imgW="1409088" imgH="431613" progId="">
                  <p:embed/>
                  <p:pic>
                    <p:nvPicPr>
                      <p:cNvPr id="8" name="Object 7">
                        <a:extLst>
                          <a:ext uri="{FF2B5EF4-FFF2-40B4-BE49-F238E27FC236}">
                            <a16:creationId xmlns:a16="http://schemas.microsoft.com/office/drawing/2014/main" id="{DA4DFCA1-F6A9-4C53-A2D4-69FA4517A2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22428" y="1707687"/>
                        <a:ext cx="2118787" cy="646760"/>
                      </a:xfrm>
                      <a:prstGeom prst="rect">
                        <a:avLst/>
                      </a:prstGeom>
                      <a:noFill/>
                    </p:spPr>
                  </p:pic>
                </p:oleObj>
              </mc:Fallback>
            </mc:AlternateContent>
          </a:graphicData>
        </a:graphic>
      </p:graphicFrame>
      <p:sp>
        <p:nvSpPr>
          <p:cNvPr id="9" name="Rectangle 8">
            <a:extLst>
              <a:ext uri="{FF2B5EF4-FFF2-40B4-BE49-F238E27FC236}">
                <a16:creationId xmlns:a16="http://schemas.microsoft.com/office/drawing/2014/main" id="{4772180E-267A-40FC-A0A7-A5D40F8B4F26}"/>
              </a:ext>
            </a:extLst>
          </p:cNvPr>
          <p:cNvSpPr/>
          <p:nvPr/>
        </p:nvSpPr>
        <p:spPr>
          <a:xfrm>
            <a:off x="-71107" y="1699127"/>
            <a:ext cx="6579196" cy="4734116"/>
          </a:xfrm>
          <a:prstGeom prst="rect">
            <a:avLst/>
          </a:prstGeom>
        </p:spPr>
        <p:txBody>
          <a:bodyPr wrap="square">
            <a:spAutoFit/>
          </a:bodyPr>
          <a:lstStyle/>
          <a:p>
            <a:pPr marL="290209" indent="-124375" algn="just">
              <a:spcBef>
                <a:spcPts val="544"/>
              </a:spcBef>
            </a:pPr>
            <a:r>
              <a:rPr lang="en-US" sz="1807" b="1" dirty="0" err="1">
                <a:latin typeface="Arial" panose="020B0604020202020204" pitchFamily="34" charset="0"/>
                <a:ea typeface="Times New Roman" panose="02020603050405020304" pitchFamily="18" charset="0"/>
                <a:cs typeface="Arial" panose="020B0604020202020204" pitchFamily="34" charset="0"/>
              </a:rPr>
              <a:t>i</a:t>
            </a:r>
            <a:r>
              <a:rPr lang="en-US" sz="1807" b="1" dirty="0">
                <a:latin typeface="Arial" panose="020B0604020202020204" pitchFamily="34" charset="0"/>
                <a:ea typeface="Times New Roman" panose="02020603050405020304" pitchFamily="18" charset="0"/>
                <a:cs typeface="Arial" panose="020B0604020202020204" pitchFamily="34" charset="0"/>
              </a:rPr>
              <a:t>) The K</a:t>
            </a:r>
            <a:r>
              <a:rPr lang="en-US" sz="1807" b="1" baseline="-25000" dirty="0">
                <a:latin typeface="Arial" panose="020B0604020202020204" pitchFamily="34" charset="0"/>
                <a:ea typeface="Times New Roman" panose="02020603050405020304" pitchFamily="18" charset="0"/>
                <a:cs typeface="Arial" panose="020B0604020202020204" pitchFamily="34" charset="0"/>
              </a:rPr>
              <a:t>M</a:t>
            </a:r>
            <a:r>
              <a:rPr lang="en-US" sz="1807" b="1" dirty="0">
                <a:latin typeface="Arial" panose="020B0604020202020204" pitchFamily="34" charset="0"/>
                <a:ea typeface="Times New Roman" panose="02020603050405020304" pitchFamily="18" charset="0"/>
                <a:cs typeface="Arial" panose="020B0604020202020204" pitchFamily="34" charset="0"/>
              </a:rPr>
              <a:t> or Michaelis constant: </a:t>
            </a:r>
            <a:r>
              <a:rPr lang="en-US" sz="1807" dirty="0">
                <a:latin typeface="Arial" panose="020B0604020202020204" pitchFamily="34" charset="0"/>
                <a:ea typeface="Times New Roman" panose="02020603050405020304" pitchFamily="18" charset="0"/>
                <a:cs typeface="Arial" panose="020B0604020202020204" pitchFamily="34" charset="0"/>
              </a:rPr>
              <a:t>This is </a:t>
            </a:r>
            <a:r>
              <a:rPr lang="en-US" sz="1807" i="1" dirty="0">
                <a:latin typeface="Arial" panose="020B0604020202020204" pitchFamily="34" charset="0"/>
                <a:ea typeface="Times New Roman" panose="02020603050405020304" pitchFamily="18" charset="0"/>
                <a:cs typeface="Arial" panose="020B0604020202020204" pitchFamily="34" charset="0"/>
              </a:rPr>
              <a:t>almost</a:t>
            </a:r>
            <a:r>
              <a:rPr lang="en-US" sz="1807" dirty="0">
                <a:latin typeface="Arial" panose="020B0604020202020204" pitchFamily="34" charset="0"/>
                <a:ea typeface="Times New Roman" panose="02020603050405020304" pitchFamily="18" charset="0"/>
                <a:cs typeface="Arial" panose="020B0604020202020204" pitchFamily="34" charset="0"/>
              </a:rPr>
              <a:t> the same as the K</a:t>
            </a:r>
            <a:r>
              <a:rPr lang="en-US" sz="1807" baseline="-25000" dirty="0">
                <a:latin typeface="Arial" panose="020B0604020202020204" pitchFamily="34" charset="0"/>
                <a:ea typeface="Times New Roman" panose="02020603050405020304" pitchFamily="18" charset="0"/>
                <a:cs typeface="Arial" panose="020B0604020202020204" pitchFamily="34" charset="0"/>
              </a:rPr>
              <a:t>D </a:t>
            </a:r>
            <a:r>
              <a:rPr lang="en-US" sz="1807" dirty="0">
                <a:latin typeface="Arial" panose="020B0604020202020204" pitchFamily="34" charset="0"/>
                <a:ea typeface="Times New Roman" panose="02020603050405020304" pitchFamily="18" charset="0"/>
                <a:cs typeface="Arial" panose="020B0604020202020204" pitchFamily="34" charset="0"/>
              </a:rPr>
              <a:t>(= </a:t>
            </a:r>
            <a:r>
              <a:rPr lang="en-US" sz="1807" i="1" dirty="0" err="1">
                <a:latin typeface="Arial" panose="020B0604020202020204" pitchFamily="34" charset="0"/>
                <a:ea typeface="Times New Roman" panose="02020603050405020304" pitchFamily="18" charset="0"/>
                <a:cs typeface="Arial" panose="020B0604020202020204" pitchFamily="34" charset="0"/>
              </a:rPr>
              <a:t>k</a:t>
            </a:r>
            <a:r>
              <a:rPr lang="en-US" sz="1807" i="1" baseline="-25000" dirty="0" err="1">
                <a:latin typeface="Arial" panose="020B0604020202020204" pitchFamily="34" charset="0"/>
                <a:ea typeface="Times New Roman" panose="02020603050405020304" pitchFamily="18" charset="0"/>
                <a:cs typeface="Arial" panose="020B0604020202020204" pitchFamily="34" charset="0"/>
              </a:rPr>
              <a:t>off</a:t>
            </a:r>
            <a:r>
              <a:rPr lang="en-US" sz="1807" i="1" dirty="0">
                <a:latin typeface="Arial" panose="020B0604020202020204" pitchFamily="34" charset="0"/>
                <a:ea typeface="Times New Roman" panose="02020603050405020304" pitchFamily="18" charset="0"/>
                <a:cs typeface="Arial" panose="020B0604020202020204" pitchFamily="34" charset="0"/>
              </a:rPr>
              <a:t>/</a:t>
            </a:r>
            <a:r>
              <a:rPr lang="en-US" sz="1807" i="1" dirty="0" err="1">
                <a:latin typeface="Arial" panose="020B0604020202020204" pitchFamily="34" charset="0"/>
                <a:ea typeface="Times New Roman" panose="02020603050405020304" pitchFamily="18" charset="0"/>
                <a:cs typeface="Arial" panose="020B0604020202020204" pitchFamily="34" charset="0"/>
              </a:rPr>
              <a:t>k</a:t>
            </a:r>
            <a:r>
              <a:rPr lang="en-US" sz="1807" i="1" baseline="-25000" dirty="0" err="1">
                <a:latin typeface="Arial" panose="020B0604020202020204" pitchFamily="34" charset="0"/>
                <a:ea typeface="Times New Roman" panose="02020603050405020304" pitchFamily="18" charset="0"/>
                <a:cs typeface="Arial" panose="020B0604020202020204" pitchFamily="34" charset="0"/>
              </a:rPr>
              <a:t>on</a:t>
            </a:r>
            <a:r>
              <a:rPr lang="en-US" sz="1807" dirty="0">
                <a:latin typeface="Arial" panose="020B0604020202020204" pitchFamily="34" charset="0"/>
                <a:ea typeface="Times New Roman" panose="02020603050405020304" pitchFamily="18" charset="0"/>
                <a:cs typeface="Arial" panose="020B0604020202020204" pitchFamily="34" charset="0"/>
              </a:rPr>
              <a:t>), the dissociation constant, except for the presence of the </a:t>
            </a:r>
            <a:r>
              <a:rPr lang="en-US" sz="1807" i="1" dirty="0" err="1">
                <a:latin typeface="Arial" panose="020B0604020202020204" pitchFamily="34" charset="0"/>
                <a:ea typeface="Times New Roman" panose="02020603050405020304" pitchFamily="18" charset="0"/>
                <a:cs typeface="Arial" panose="020B0604020202020204" pitchFamily="34" charset="0"/>
              </a:rPr>
              <a:t>k</a:t>
            </a:r>
            <a:r>
              <a:rPr lang="en-US" sz="1807" i="1" baseline="-25000" dirty="0" err="1">
                <a:latin typeface="Arial" panose="020B0604020202020204" pitchFamily="34" charset="0"/>
                <a:ea typeface="Times New Roman" panose="02020603050405020304" pitchFamily="18" charset="0"/>
                <a:cs typeface="Arial" panose="020B0604020202020204" pitchFamily="34" charset="0"/>
              </a:rPr>
              <a:t>CAT</a:t>
            </a:r>
            <a:r>
              <a:rPr lang="en-US" sz="1807" dirty="0">
                <a:latin typeface="Arial" panose="020B0604020202020204" pitchFamily="34" charset="0"/>
                <a:ea typeface="Times New Roman" panose="02020603050405020304" pitchFamily="18" charset="0"/>
                <a:cs typeface="Arial" panose="020B0604020202020204" pitchFamily="34" charset="0"/>
              </a:rPr>
              <a:t> term.  Therefore, it is related to the affinity of a substrate to an enzyme. </a:t>
            </a:r>
            <a:r>
              <a:rPr lang="en-US" sz="1807" i="1" dirty="0">
                <a:latin typeface="Arial" panose="020B0604020202020204" pitchFamily="34" charset="0"/>
                <a:ea typeface="Times New Roman" panose="02020603050405020304" pitchFamily="18" charset="0"/>
                <a:cs typeface="Arial" panose="020B0604020202020204" pitchFamily="34" charset="0"/>
              </a:rPr>
              <a:t>It is a constant for any particular enzyme-substrate pair. Substrates with slow off-rates (</a:t>
            </a:r>
            <a:r>
              <a:rPr lang="en-US" sz="1807" i="1" dirty="0" err="1">
                <a:latin typeface="Arial" panose="020B0604020202020204" pitchFamily="34" charset="0"/>
                <a:ea typeface="Times New Roman" panose="02020603050405020304" pitchFamily="18" charset="0"/>
                <a:cs typeface="Arial" panose="020B0604020202020204" pitchFamily="34" charset="0"/>
              </a:rPr>
              <a:t>k</a:t>
            </a:r>
            <a:r>
              <a:rPr lang="en-US" sz="1807" i="1" baseline="-25000" dirty="0" err="1">
                <a:latin typeface="Arial" panose="020B0604020202020204" pitchFamily="34" charset="0"/>
                <a:ea typeface="Times New Roman" panose="02020603050405020304" pitchFamily="18" charset="0"/>
                <a:cs typeface="Arial" panose="020B0604020202020204" pitchFamily="34" charset="0"/>
              </a:rPr>
              <a:t>off</a:t>
            </a:r>
            <a:r>
              <a:rPr lang="en-US" sz="1807" i="1" dirty="0">
                <a:latin typeface="Arial" panose="020B0604020202020204" pitchFamily="34" charset="0"/>
                <a:ea typeface="Times New Roman" panose="02020603050405020304" pitchFamily="18" charset="0"/>
                <a:cs typeface="Arial" panose="020B0604020202020204" pitchFamily="34" charset="0"/>
              </a:rPr>
              <a:t>) bind more tightly, and possess a smaller K</a:t>
            </a:r>
            <a:r>
              <a:rPr lang="en-US" sz="1807" i="1" baseline="-25000" dirty="0">
                <a:latin typeface="Arial" panose="020B0604020202020204" pitchFamily="34" charset="0"/>
                <a:ea typeface="Times New Roman" panose="02020603050405020304" pitchFamily="18" charset="0"/>
                <a:cs typeface="Arial" panose="020B0604020202020204" pitchFamily="34" charset="0"/>
              </a:rPr>
              <a:t>M</a:t>
            </a:r>
            <a:r>
              <a:rPr lang="en-US" sz="1807" i="1" dirty="0">
                <a:latin typeface="Arial" panose="020B0604020202020204" pitchFamily="34" charset="0"/>
                <a:ea typeface="Times New Roman" panose="02020603050405020304" pitchFamily="18" charset="0"/>
                <a:cs typeface="Arial" panose="020B0604020202020204" pitchFamily="34" charset="0"/>
              </a:rPr>
              <a:t>.</a:t>
            </a:r>
            <a:endParaRPr lang="en-US" sz="1807" dirty="0">
              <a:latin typeface="Arial" panose="020B0604020202020204" pitchFamily="34" charset="0"/>
              <a:ea typeface="Times New Roman" panose="02020603050405020304" pitchFamily="18" charset="0"/>
              <a:cs typeface="Arial" panose="020B0604020202020204" pitchFamily="34" charset="0"/>
            </a:endParaRPr>
          </a:p>
          <a:p>
            <a:pPr marL="290209" indent="-124375" algn="just">
              <a:spcBef>
                <a:spcPts val="544"/>
              </a:spcBef>
              <a:spcAft>
                <a:spcPts val="544"/>
              </a:spcAft>
            </a:pPr>
            <a:r>
              <a:rPr lang="en-US" sz="1807" b="1" dirty="0">
                <a:latin typeface="Arial" panose="020B0604020202020204" pitchFamily="34" charset="0"/>
                <a:ea typeface="Times New Roman" panose="02020603050405020304" pitchFamily="18" charset="0"/>
                <a:cs typeface="Arial" panose="020B0604020202020204" pitchFamily="34" charset="0"/>
              </a:rPr>
              <a:t>   When [S]=K</a:t>
            </a:r>
            <a:r>
              <a:rPr lang="en-US" sz="1807" b="1" baseline="-25000" dirty="0">
                <a:latin typeface="Arial" panose="020B0604020202020204" pitchFamily="34" charset="0"/>
                <a:ea typeface="Times New Roman" panose="02020603050405020304" pitchFamily="18" charset="0"/>
                <a:cs typeface="Arial" panose="020B0604020202020204" pitchFamily="34" charset="0"/>
              </a:rPr>
              <a:t>M</a:t>
            </a:r>
            <a:r>
              <a:rPr lang="en-US" sz="1807" b="1" dirty="0">
                <a:latin typeface="Arial" panose="020B0604020202020204" pitchFamily="34" charset="0"/>
                <a:ea typeface="Times New Roman" panose="02020603050405020304" pitchFamily="18" charset="0"/>
                <a:cs typeface="Arial" panose="020B0604020202020204" pitchFamily="34" charset="0"/>
              </a:rPr>
              <a:t> the enzyme is ½ saturated with substrate:  v = ½ </a:t>
            </a:r>
            <a:r>
              <a:rPr lang="en-US" sz="1807" b="1" dirty="0" err="1">
                <a:latin typeface="Arial" panose="020B0604020202020204" pitchFamily="34" charset="0"/>
                <a:ea typeface="Times New Roman" panose="02020603050405020304" pitchFamily="18" charset="0"/>
                <a:cs typeface="Arial" panose="020B0604020202020204" pitchFamily="34" charset="0"/>
              </a:rPr>
              <a:t>V</a:t>
            </a:r>
            <a:r>
              <a:rPr lang="en-US" sz="1807" b="1" baseline="-25000" dirty="0" err="1">
                <a:latin typeface="Arial" panose="020B0604020202020204" pitchFamily="34" charset="0"/>
                <a:ea typeface="Times New Roman" panose="02020603050405020304" pitchFamily="18" charset="0"/>
                <a:cs typeface="Arial" panose="020B0604020202020204" pitchFamily="34" charset="0"/>
              </a:rPr>
              <a:t>Max</a:t>
            </a:r>
            <a:endParaRPr lang="en-US" sz="1807" dirty="0">
              <a:latin typeface="Arial" panose="020B0604020202020204" pitchFamily="34" charset="0"/>
              <a:ea typeface="Times New Roman" panose="02020603050405020304" pitchFamily="18" charset="0"/>
              <a:cs typeface="Arial" panose="020B0604020202020204" pitchFamily="34" charset="0"/>
            </a:endParaRPr>
          </a:p>
          <a:p>
            <a:pPr marL="290209" indent="-124375" algn="just"/>
            <a:r>
              <a:rPr lang="en-US" sz="1807" b="1" dirty="0">
                <a:latin typeface="Arial" panose="020B0604020202020204" pitchFamily="34" charset="0"/>
                <a:ea typeface="Times New Roman" panose="02020603050405020304" pitchFamily="18" charset="0"/>
                <a:cs typeface="Arial" panose="020B0604020202020204" pitchFamily="34" charset="0"/>
              </a:rPr>
              <a:t>ii) V</a:t>
            </a:r>
            <a:r>
              <a:rPr lang="en-US" sz="1807" b="1" baseline="-25000" dirty="0">
                <a:latin typeface="Arial" panose="020B0604020202020204" pitchFamily="34" charset="0"/>
                <a:ea typeface="Times New Roman" panose="02020603050405020304" pitchFamily="18" charset="0"/>
                <a:cs typeface="Arial" panose="020B0604020202020204" pitchFamily="34" charset="0"/>
              </a:rPr>
              <a:t>MAX </a:t>
            </a:r>
            <a:r>
              <a:rPr lang="en-US" sz="1807" b="1" dirty="0">
                <a:latin typeface="Arial" panose="020B0604020202020204" pitchFamily="34" charset="0"/>
                <a:ea typeface="Times New Roman" panose="02020603050405020304" pitchFamily="18" charset="0"/>
                <a:cs typeface="Arial" panose="020B0604020202020204" pitchFamily="34" charset="0"/>
              </a:rPr>
              <a:t>= </a:t>
            </a:r>
            <a:r>
              <a:rPr lang="en-US" sz="1807" b="1" dirty="0" err="1">
                <a:latin typeface="Arial" panose="020B0604020202020204" pitchFamily="34" charset="0"/>
                <a:ea typeface="Times New Roman" panose="02020603050405020304" pitchFamily="18" charset="0"/>
                <a:cs typeface="Arial" panose="020B0604020202020204" pitchFamily="34" charset="0"/>
              </a:rPr>
              <a:t>k</a:t>
            </a:r>
            <a:r>
              <a:rPr lang="en-US" sz="1807" b="1" baseline="-25000" dirty="0" err="1">
                <a:latin typeface="Arial" panose="020B0604020202020204" pitchFamily="34" charset="0"/>
                <a:ea typeface="Times New Roman" panose="02020603050405020304" pitchFamily="18" charset="0"/>
                <a:cs typeface="Arial" panose="020B0604020202020204" pitchFamily="34" charset="0"/>
              </a:rPr>
              <a:t>CAT</a:t>
            </a:r>
            <a:r>
              <a:rPr lang="en-US" sz="1807" b="1" dirty="0">
                <a:latin typeface="Arial" panose="020B0604020202020204" pitchFamily="34" charset="0"/>
                <a:ea typeface="Times New Roman" panose="02020603050405020304" pitchFamily="18" charset="0"/>
                <a:cs typeface="Arial" panose="020B0604020202020204" pitchFamily="34" charset="0"/>
              </a:rPr>
              <a:t>[E</a:t>
            </a:r>
            <a:r>
              <a:rPr lang="en-US" sz="1807" b="1" baseline="-25000" dirty="0">
                <a:latin typeface="Arial" panose="020B0604020202020204" pitchFamily="34" charset="0"/>
                <a:ea typeface="Times New Roman" panose="02020603050405020304" pitchFamily="18" charset="0"/>
                <a:cs typeface="Arial" panose="020B0604020202020204" pitchFamily="34" charset="0"/>
              </a:rPr>
              <a:t>T</a:t>
            </a:r>
            <a:r>
              <a:rPr lang="en-US" sz="1807" b="1" dirty="0">
                <a:latin typeface="Arial" panose="020B0604020202020204" pitchFamily="34" charset="0"/>
                <a:ea typeface="Times New Roman" panose="02020603050405020304" pitchFamily="18" charset="0"/>
                <a:cs typeface="Arial" panose="020B0604020202020204" pitchFamily="34" charset="0"/>
              </a:rPr>
              <a:t>]: </a:t>
            </a:r>
            <a:r>
              <a:rPr lang="en-US" sz="1807" dirty="0">
                <a:latin typeface="Arial" panose="020B0604020202020204" pitchFamily="34" charset="0"/>
                <a:ea typeface="Times New Roman" panose="02020603050405020304" pitchFamily="18" charset="0"/>
                <a:cs typeface="Arial" panose="020B0604020202020204" pitchFamily="34" charset="0"/>
              </a:rPr>
              <a:t>This is the highest rate of product production possible.  It is obtained at high substrate levels ([S]&gt;&gt;K</a:t>
            </a:r>
            <a:r>
              <a:rPr lang="en-US" sz="1807" baseline="-25000" dirty="0">
                <a:latin typeface="Arial" panose="020B0604020202020204" pitchFamily="34" charset="0"/>
                <a:ea typeface="Times New Roman" panose="02020603050405020304" pitchFamily="18" charset="0"/>
                <a:cs typeface="Arial" panose="020B0604020202020204" pitchFamily="34" charset="0"/>
              </a:rPr>
              <a:t>M</a:t>
            </a:r>
            <a:r>
              <a:rPr lang="en-US" sz="1807" dirty="0">
                <a:latin typeface="Arial" panose="020B0604020202020204" pitchFamily="34" charset="0"/>
                <a:ea typeface="Times New Roman" panose="02020603050405020304" pitchFamily="18" charset="0"/>
                <a:cs typeface="Arial" panose="020B0604020202020204" pitchFamily="34" charset="0"/>
              </a:rPr>
              <a:t>). Under these conditions </a:t>
            </a:r>
            <a:r>
              <a:rPr lang="en-US" sz="1807" i="1" dirty="0">
                <a:latin typeface="Arial" panose="020B0604020202020204" pitchFamily="34" charset="0"/>
                <a:ea typeface="Times New Roman" panose="02020603050405020304" pitchFamily="18" charset="0"/>
                <a:cs typeface="Arial" panose="020B0604020202020204" pitchFamily="34" charset="0"/>
              </a:rPr>
              <a:t>all</a:t>
            </a:r>
            <a:r>
              <a:rPr lang="en-US" sz="1807" dirty="0">
                <a:latin typeface="Arial" panose="020B0604020202020204" pitchFamily="34" charset="0"/>
                <a:ea typeface="Times New Roman" panose="02020603050405020304" pitchFamily="18" charset="0"/>
                <a:cs typeface="Arial" panose="020B0604020202020204" pitchFamily="34" charset="0"/>
              </a:rPr>
              <a:t> of the enzyme is in the [ES] form (i.e. [ES]=[E</a:t>
            </a:r>
            <a:r>
              <a:rPr lang="en-US" sz="1807" baseline="-25000" dirty="0">
                <a:latin typeface="Arial" panose="020B0604020202020204" pitchFamily="34" charset="0"/>
                <a:ea typeface="Times New Roman" panose="02020603050405020304" pitchFamily="18" charset="0"/>
                <a:cs typeface="Arial" panose="020B0604020202020204" pitchFamily="34" charset="0"/>
              </a:rPr>
              <a:t>T</a:t>
            </a:r>
            <a:r>
              <a:rPr lang="en-US" sz="1807" dirty="0">
                <a:latin typeface="Arial" panose="020B0604020202020204" pitchFamily="34" charset="0"/>
                <a:ea typeface="Times New Roman" panose="02020603050405020304" pitchFamily="18" charset="0"/>
                <a:cs typeface="Arial" panose="020B0604020202020204" pitchFamily="34" charset="0"/>
              </a:rPr>
              <a:t>]), the enzyme is </a:t>
            </a:r>
            <a:r>
              <a:rPr lang="en-US" sz="1807" b="1" i="1" dirty="0">
                <a:latin typeface="Arial" panose="020B0604020202020204" pitchFamily="34" charset="0"/>
                <a:ea typeface="Times New Roman" panose="02020603050405020304" pitchFamily="18" charset="0"/>
                <a:cs typeface="Arial" panose="020B0604020202020204" pitchFamily="34" charset="0"/>
              </a:rPr>
              <a:t>saturated</a:t>
            </a:r>
            <a:r>
              <a:rPr lang="en-US" sz="1807" dirty="0">
                <a:latin typeface="Arial" panose="020B0604020202020204" pitchFamily="34" charset="0"/>
                <a:ea typeface="Times New Roman" panose="02020603050405020304" pitchFamily="18" charset="0"/>
                <a:cs typeface="Arial" panose="020B0604020202020204" pitchFamily="34" charset="0"/>
              </a:rPr>
              <a:t> with substrate. </a:t>
            </a:r>
            <a:r>
              <a:rPr lang="en-US" sz="1807" i="1" dirty="0" err="1">
                <a:latin typeface="Arial" panose="020B0604020202020204" pitchFamily="34" charset="0"/>
                <a:ea typeface="Times New Roman" panose="02020603050405020304" pitchFamily="18" charset="0"/>
                <a:cs typeface="Arial" panose="020B0604020202020204" pitchFamily="34" charset="0"/>
              </a:rPr>
              <a:t>k</a:t>
            </a:r>
            <a:r>
              <a:rPr lang="en-US" sz="1807" i="1" baseline="-25000" dirty="0" err="1">
                <a:latin typeface="Arial" panose="020B0604020202020204" pitchFamily="34" charset="0"/>
                <a:ea typeface="Times New Roman" panose="02020603050405020304" pitchFamily="18" charset="0"/>
                <a:cs typeface="Arial" panose="020B0604020202020204" pitchFamily="34" charset="0"/>
              </a:rPr>
              <a:t>CAT</a:t>
            </a:r>
            <a:r>
              <a:rPr lang="en-US" sz="1807" baseline="-25000" dirty="0">
                <a:latin typeface="Arial" panose="020B0604020202020204" pitchFamily="34" charset="0"/>
                <a:ea typeface="Times New Roman" panose="02020603050405020304" pitchFamily="18" charset="0"/>
                <a:cs typeface="Arial" panose="020B0604020202020204" pitchFamily="34" charset="0"/>
              </a:rPr>
              <a:t> </a:t>
            </a:r>
            <a:r>
              <a:rPr lang="en-US" sz="1807" dirty="0">
                <a:latin typeface="Arial" panose="020B0604020202020204" pitchFamily="34" charset="0"/>
                <a:ea typeface="Times New Roman" panose="02020603050405020304" pitchFamily="18" charset="0"/>
                <a:cs typeface="Arial" panose="020B0604020202020204" pitchFamily="34" charset="0"/>
              </a:rPr>
              <a:t>is obtained from V</a:t>
            </a:r>
            <a:r>
              <a:rPr lang="en-US" sz="1807" baseline="-25000" dirty="0">
                <a:latin typeface="Arial" panose="020B0604020202020204" pitchFamily="34" charset="0"/>
                <a:ea typeface="Times New Roman" panose="02020603050405020304" pitchFamily="18" charset="0"/>
                <a:cs typeface="Arial" panose="020B0604020202020204" pitchFamily="34" charset="0"/>
              </a:rPr>
              <a:t>MAX</a:t>
            </a:r>
            <a:r>
              <a:rPr lang="en-US" sz="1807" dirty="0">
                <a:latin typeface="Arial" panose="020B0604020202020204" pitchFamily="34" charset="0"/>
                <a:ea typeface="Times New Roman" panose="02020603050405020304" pitchFamily="18" charset="0"/>
                <a:cs typeface="Arial" panose="020B0604020202020204" pitchFamily="34" charset="0"/>
              </a:rPr>
              <a:t> since the total amount of enzyme is known: </a:t>
            </a:r>
            <a:r>
              <a:rPr lang="en-US" sz="1807" i="1" dirty="0" err="1">
                <a:latin typeface="Arial" panose="020B0604020202020204" pitchFamily="34" charset="0"/>
                <a:ea typeface="Times New Roman" panose="02020603050405020304" pitchFamily="18" charset="0"/>
                <a:cs typeface="Arial" panose="020B0604020202020204" pitchFamily="34" charset="0"/>
              </a:rPr>
              <a:t>k</a:t>
            </a:r>
            <a:r>
              <a:rPr lang="en-US" sz="1807" i="1" baseline="-25000" dirty="0" err="1">
                <a:latin typeface="Arial" panose="020B0604020202020204" pitchFamily="34" charset="0"/>
                <a:ea typeface="Times New Roman" panose="02020603050405020304" pitchFamily="18" charset="0"/>
                <a:cs typeface="Arial" panose="020B0604020202020204" pitchFamily="34" charset="0"/>
              </a:rPr>
              <a:t>CAT</a:t>
            </a:r>
            <a:r>
              <a:rPr lang="en-US" sz="1807" i="1" dirty="0">
                <a:latin typeface="Arial" panose="020B0604020202020204" pitchFamily="34" charset="0"/>
                <a:ea typeface="Times New Roman" panose="02020603050405020304" pitchFamily="18" charset="0"/>
                <a:cs typeface="Arial" panose="020B0604020202020204" pitchFamily="34" charset="0"/>
              </a:rPr>
              <a:t>=V</a:t>
            </a:r>
            <a:r>
              <a:rPr lang="en-US" sz="1807" i="1" baseline="-25000" dirty="0">
                <a:latin typeface="Arial" panose="020B0604020202020204" pitchFamily="34" charset="0"/>
                <a:ea typeface="Times New Roman" panose="02020603050405020304" pitchFamily="18" charset="0"/>
                <a:cs typeface="Arial" panose="020B0604020202020204" pitchFamily="34" charset="0"/>
              </a:rPr>
              <a:t>MAX</a:t>
            </a:r>
            <a:r>
              <a:rPr lang="en-US" sz="1807" i="1" dirty="0">
                <a:latin typeface="Arial" panose="020B0604020202020204" pitchFamily="34" charset="0"/>
                <a:ea typeface="Times New Roman" panose="02020603050405020304" pitchFamily="18" charset="0"/>
                <a:cs typeface="Arial" panose="020B0604020202020204" pitchFamily="34" charset="0"/>
              </a:rPr>
              <a:t>/[E</a:t>
            </a:r>
            <a:r>
              <a:rPr lang="en-US" sz="1807" i="1" baseline="-25000" dirty="0">
                <a:latin typeface="Arial" panose="020B0604020202020204" pitchFamily="34" charset="0"/>
                <a:ea typeface="Times New Roman" panose="02020603050405020304" pitchFamily="18" charset="0"/>
                <a:cs typeface="Arial" panose="020B0604020202020204" pitchFamily="34" charset="0"/>
              </a:rPr>
              <a:t>T</a:t>
            </a:r>
            <a:r>
              <a:rPr lang="en-US" sz="1807" i="1" dirty="0">
                <a:latin typeface="Arial" panose="020B0604020202020204" pitchFamily="34" charset="0"/>
                <a:ea typeface="Times New Roman" panose="02020603050405020304" pitchFamily="18" charset="0"/>
                <a:cs typeface="Arial" panose="020B0604020202020204" pitchFamily="34" charset="0"/>
              </a:rPr>
              <a:t>].</a:t>
            </a:r>
            <a:endParaRPr lang="en-US" sz="1807" dirty="0">
              <a:latin typeface="Arial" panose="020B0604020202020204" pitchFamily="34" charset="0"/>
              <a:ea typeface="Times New Roman" panose="02020603050405020304" pitchFamily="18" charset="0"/>
              <a:cs typeface="Arial" panose="020B0604020202020204" pitchFamily="34" charset="0"/>
            </a:endParaRPr>
          </a:p>
          <a:p>
            <a:pPr marL="290209" indent="-124375" algn="just">
              <a:spcBef>
                <a:spcPts val="544"/>
              </a:spcBef>
            </a:pPr>
            <a:r>
              <a:rPr lang="en-US" sz="1807" b="1" dirty="0">
                <a:latin typeface="Arial" panose="020B0604020202020204" pitchFamily="34" charset="0"/>
                <a:ea typeface="Times New Roman" panose="02020603050405020304" pitchFamily="18" charset="0"/>
                <a:cs typeface="Arial" panose="020B0604020202020204" pitchFamily="34" charset="0"/>
              </a:rPr>
              <a:t>iii) </a:t>
            </a:r>
            <a:r>
              <a:rPr lang="en-US" sz="1807" b="1" dirty="0" err="1">
                <a:latin typeface="Arial" panose="020B0604020202020204" pitchFamily="34" charset="0"/>
                <a:ea typeface="Times New Roman" panose="02020603050405020304" pitchFamily="18" charset="0"/>
                <a:cs typeface="Arial" panose="020B0604020202020204" pitchFamily="34" charset="0"/>
              </a:rPr>
              <a:t>k</a:t>
            </a:r>
            <a:r>
              <a:rPr lang="en-US" sz="1807" b="1" baseline="-25000" dirty="0" err="1">
                <a:latin typeface="Arial" panose="020B0604020202020204" pitchFamily="34" charset="0"/>
                <a:ea typeface="Times New Roman" panose="02020603050405020304" pitchFamily="18" charset="0"/>
                <a:cs typeface="Arial" panose="020B0604020202020204" pitchFamily="34" charset="0"/>
              </a:rPr>
              <a:t>CAT</a:t>
            </a:r>
            <a:r>
              <a:rPr lang="en-US" sz="1807" b="1" dirty="0">
                <a:latin typeface="Arial" panose="020B0604020202020204" pitchFamily="34" charset="0"/>
                <a:ea typeface="Times New Roman" panose="02020603050405020304" pitchFamily="18" charset="0"/>
                <a:cs typeface="Arial" panose="020B0604020202020204" pitchFamily="34" charset="0"/>
              </a:rPr>
              <a:t> is also called the turn-over number – </a:t>
            </a:r>
            <a:r>
              <a:rPr lang="en-US" sz="1807" i="1" dirty="0">
                <a:latin typeface="Arial" panose="020B0604020202020204" pitchFamily="34" charset="0"/>
                <a:ea typeface="Times New Roman" panose="02020603050405020304" pitchFamily="18" charset="0"/>
                <a:cs typeface="Arial" panose="020B0604020202020204" pitchFamily="34" charset="0"/>
              </a:rPr>
              <a:t>how many products are produced/sec by a </a:t>
            </a:r>
            <a:r>
              <a:rPr lang="en-US" sz="1807" b="1" i="1" dirty="0">
                <a:latin typeface="Arial" panose="020B0604020202020204" pitchFamily="34" charset="0"/>
                <a:ea typeface="Times New Roman" panose="02020603050405020304" pitchFamily="18" charset="0"/>
                <a:cs typeface="Arial" panose="020B0604020202020204" pitchFamily="34" charset="0"/>
              </a:rPr>
              <a:t>single</a:t>
            </a:r>
            <a:r>
              <a:rPr lang="en-US" sz="1807" i="1" dirty="0">
                <a:latin typeface="Arial" panose="020B0604020202020204" pitchFamily="34" charset="0"/>
                <a:ea typeface="Times New Roman" panose="02020603050405020304" pitchFamily="18" charset="0"/>
                <a:cs typeface="Arial" panose="020B0604020202020204" pitchFamily="34" charset="0"/>
              </a:rPr>
              <a:t> enzyme molecule.</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2B27FD4-32A4-4A54-B19B-5C568361F09A}"/>
                  </a:ext>
                </a:extLst>
              </p:cNvPr>
              <p:cNvSpPr txBox="1"/>
              <p:nvPr/>
            </p:nvSpPr>
            <p:spPr>
              <a:xfrm>
                <a:off x="6545788" y="4263811"/>
                <a:ext cx="3699987" cy="5237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43" i="1">
                          <a:latin typeface="Cambria Math" panose="02040503050406030204" pitchFamily="18" charset="0"/>
                        </a:rPr>
                        <m:t>𝑣</m:t>
                      </m:r>
                      <m:r>
                        <a:rPr lang="en-US" sz="1643" i="1">
                          <a:latin typeface="Cambria Math" panose="02040503050406030204" pitchFamily="18" charset="0"/>
                        </a:rPr>
                        <m:t>=</m:t>
                      </m:r>
                      <m:sSub>
                        <m:sSubPr>
                          <m:ctrlPr>
                            <a:rPr lang="en-US" sz="1643" i="1">
                              <a:latin typeface="Cambria Math" panose="02040503050406030204" pitchFamily="18" charset="0"/>
                            </a:rPr>
                          </m:ctrlPr>
                        </m:sSubPr>
                        <m:e>
                          <m:r>
                            <a:rPr lang="en-US" sz="1643" i="1">
                              <a:latin typeface="Cambria Math" panose="02040503050406030204" pitchFamily="18" charset="0"/>
                            </a:rPr>
                            <m:t>𝑉</m:t>
                          </m:r>
                        </m:e>
                        <m:sub>
                          <m:r>
                            <a:rPr lang="en-US" sz="1643" i="1">
                              <a:latin typeface="Cambria Math" panose="02040503050406030204" pitchFamily="18" charset="0"/>
                            </a:rPr>
                            <m:t>𝑀𝐴𝑋</m:t>
                          </m:r>
                        </m:sub>
                      </m:sSub>
                      <m:f>
                        <m:fPr>
                          <m:ctrlPr>
                            <a:rPr lang="en-US" sz="1643" i="1">
                              <a:latin typeface="Cambria Math" panose="02040503050406030204" pitchFamily="18" charset="0"/>
                            </a:rPr>
                          </m:ctrlPr>
                        </m:fPr>
                        <m:num>
                          <m:r>
                            <a:rPr lang="en-US" sz="1643" i="1">
                              <a:latin typeface="Cambria Math" panose="02040503050406030204" pitchFamily="18" charset="0"/>
                            </a:rPr>
                            <m:t>[</m:t>
                          </m:r>
                          <m:r>
                            <a:rPr lang="en-US" sz="1643" i="1">
                              <a:latin typeface="Cambria Math" panose="02040503050406030204" pitchFamily="18" charset="0"/>
                            </a:rPr>
                            <m:t>𝑆</m:t>
                          </m:r>
                          <m:r>
                            <a:rPr lang="en-US" sz="1643" i="1">
                              <a:latin typeface="Cambria Math" panose="02040503050406030204" pitchFamily="18" charset="0"/>
                            </a:rPr>
                            <m:t>]</m:t>
                          </m:r>
                        </m:num>
                        <m:den>
                          <m:d>
                            <m:dPr>
                              <m:begChr m:val="["/>
                              <m:endChr m:val="]"/>
                              <m:ctrlPr>
                                <a:rPr lang="en-US" sz="1643" i="1">
                                  <a:latin typeface="Cambria Math" panose="02040503050406030204" pitchFamily="18" charset="0"/>
                                </a:rPr>
                              </m:ctrlPr>
                            </m:dPr>
                            <m:e>
                              <m:r>
                                <a:rPr lang="en-US" sz="1643" i="1">
                                  <a:latin typeface="Cambria Math" panose="02040503050406030204" pitchFamily="18" charset="0"/>
                                </a:rPr>
                                <m:t>𝑆</m:t>
                              </m:r>
                            </m:e>
                          </m:d>
                          <m:r>
                            <a:rPr lang="en-US" sz="1643" i="1">
                              <a:latin typeface="Cambria Math" panose="02040503050406030204" pitchFamily="18" charset="0"/>
                            </a:rPr>
                            <m:t>+</m:t>
                          </m:r>
                          <m:sSub>
                            <m:sSubPr>
                              <m:ctrlPr>
                                <a:rPr lang="en-US" sz="1643" i="1">
                                  <a:latin typeface="Cambria Math" panose="02040503050406030204" pitchFamily="18" charset="0"/>
                                </a:rPr>
                              </m:ctrlPr>
                            </m:sSubPr>
                            <m:e>
                              <m:r>
                                <a:rPr lang="en-US" sz="1643" i="1">
                                  <a:latin typeface="Cambria Math" panose="02040503050406030204" pitchFamily="18" charset="0"/>
                                </a:rPr>
                                <m:t>𝐾</m:t>
                              </m:r>
                            </m:e>
                            <m:sub>
                              <m:r>
                                <a:rPr lang="en-US" sz="1643" i="1">
                                  <a:latin typeface="Cambria Math" panose="02040503050406030204" pitchFamily="18" charset="0"/>
                                </a:rPr>
                                <m:t>𝑀</m:t>
                              </m:r>
                            </m:sub>
                          </m:sSub>
                        </m:den>
                      </m:f>
                      <m:r>
                        <a:rPr lang="en-US" sz="1643" i="1">
                          <a:latin typeface="Cambria Math" panose="02040503050406030204" pitchFamily="18" charset="0"/>
                        </a:rPr>
                        <m:t>=</m:t>
                      </m:r>
                      <m:sSub>
                        <m:sSubPr>
                          <m:ctrlPr>
                            <a:rPr lang="en-US" sz="1643" i="1">
                              <a:latin typeface="Cambria Math" panose="02040503050406030204" pitchFamily="18" charset="0"/>
                            </a:rPr>
                          </m:ctrlPr>
                        </m:sSubPr>
                        <m:e>
                          <m:r>
                            <a:rPr lang="en-US" sz="1643" i="1">
                              <a:latin typeface="Cambria Math" panose="02040503050406030204" pitchFamily="18" charset="0"/>
                            </a:rPr>
                            <m:t>𝐸</m:t>
                          </m:r>
                        </m:e>
                        <m:sub>
                          <m:r>
                            <a:rPr lang="en-US" sz="1643" i="1">
                              <a:latin typeface="Cambria Math" panose="02040503050406030204" pitchFamily="18" charset="0"/>
                            </a:rPr>
                            <m:t>𝑇𝑂𝑇</m:t>
                          </m:r>
                        </m:sub>
                      </m:sSub>
                      <m:sSub>
                        <m:sSubPr>
                          <m:ctrlPr>
                            <a:rPr lang="en-US" sz="1643" i="1">
                              <a:latin typeface="Cambria Math" panose="02040503050406030204" pitchFamily="18" charset="0"/>
                            </a:rPr>
                          </m:ctrlPr>
                        </m:sSubPr>
                        <m:e>
                          <m:r>
                            <a:rPr lang="en-US" sz="1643" i="1">
                              <a:latin typeface="Cambria Math" panose="02040503050406030204" pitchFamily="18" charset="0"/>
                            </a:rPr>
                            <m:t>𝑘</m:t>
                          </m:r>
                        </m:e>
                        <m:sub>
                          <m:r>
                            <a:rPr lang="en-US" sz="1643" i="1">
                              <a:latin typeface="Cambria Math" panose="02040503050406030204" pitchFamily="18" charset="0"/>
                            </a:rPr>
                            <m:t>𝐶𝐴𝑇</m:t>
                          </m:r>
                        </m:sub>
                      </m:sSub>
                      <m:f>
                        <m:fPr>
                          <m:ctrlPr>
                            <a:rPr lang="en-US" sz="1643" i="1">
                              <a:latin typeface="Cambria Math" panose="02040503050406030204" pitchFamily="18" charset="0"/>
                            </a:rPr>
                          </m:ctrlPr>
                        </m:fPr>
                        <m:num>
                          <m:r>
                            <a:rPr lang="en-US" sz="1643" i="1">
                              <a:latin typeface="Cambria Math" panose="02040503050406030204" pitchFamily="18" charset="0"/>
                            </a:rPr>
                            <m:t>[</m:t>
                          </m:r>
                          <m:r>
                            <a:rPr lang="en-US" sz="1643" i="1">
                              <a:latin typeface="Cambria Math" panose="02040503050406030204" pitchFamily="18" charset="0"/>
                            </a:rPr>
                            <m:t>𝑆</m:t>
                          </m:r>
                          <m:r>
                            <a:rPr lang="en-US" sz="1643" i="1">
                              <a:latin typeface="Cambria Math" panose="02040503050406030204" pitchFamily="18" charset="0"/>
                            </a:rPr>
                            <m:t>]</m:t>
                          </m:r>
                        </m:num>
                        <m:den>
                          <m:d>
                            <m:dPr>
                              <m:begChr m:val="["/>
                              <m:endChr m:val="]"/>
                              <m:ctrlPr>
                                <a:rPr lang="en-US" sz="1643" i="1">
                                  <a:latin typeface="Cambria Math" panose="02040503050406030204" pitchFamily="18" charset="0"/>
                                </a:rPr>
                              </m:ctrlPr>
                            </m:dPr>
                            <m:e>
                              <m:r>
                                <a:rPr lang="en-US" sz="1643" i="1">
                                  <a:latin typeface="Cambria Math" panose="02040503050406030204" pitchFamily="18" charset="0"/>
                                </a:rPr>
                                <m:t>𝑆</m:t>
                              </m:r>
                            </m:e>
                          </m:d>
                          <m:r>
                            <a:rPr lang="en-US" sz="1643" i="1">
                              <a:latin typeface="Cambria Math" panose="02040503050406030204" pitchFamily="18" charset="0"/>
                            </a:rPr>
                            <m:t>+</m:t>
                          </m:r>
                          <m:sSub>
                            <m:sSubPr>
                              <m:ctrlPr>
                                <a:rPr lang="en-US" sz="1643" i="1">
                                  <a:latin typeface="Cambria Math" panose="02040503050406030204" pitchFamily="18" charset="0"/>
                                </a:rPr>
                              </m:ctrlPr>
                            </m:sSubPr>
                            <m:e>
                              <m:r>
                                <a:rPr lang="en-US" sz="1643" i="1">
                                  <a:latin typeface="Cambria Math" panose="02040503050406030204" pitchFamily="18" charset="0"/>
                                </a:rPr>
                                <m:t>𝐾</m:t>
                              </m:r>
                            </m:e>
                            <m:sub>
                              <m:r>
                                <a:rPr lang="en-US" sz="1643" i="1">
                                  <a:latin typeface="Cambria Math" panose="02040503050406030204" pitchFamily="18" charset="0"/>
                                </a:rPr>
                                <m:t>𝑀</m:t>
                              </m:r>
                            </m:sub>
                          </m:sSub>
                        </m:den>
                      </m:f>
                    </m:oMath>
                  </m:oMathPara>
                </a14:m>
                <a:endParaRPr lang="en-US" sz="1643" dirty="0">
                  <a:latin typeface="Arial" panose="020B0604020202020204" pitchFamily="34" charset="0"/>
                </a:endParaRPr>
              </a:p>
            </p:txBody>
          </p:sp>
        </mc:Choice>
        <mc:Fallback xmlns="">
          <p:sp>
            <p:nvSpPr>
              <p:cNvPr id="10" name="TextBox 9">
                <a:extLst>
                  <a:ext uri="{FF2B5EF4-FFF2-40B4-BE49-F238E27FC236}">
                    <a16:creationId xmlns:a16="http://schemas.microsoft.com/office/drawing/2014/main" id="{F2B27FD4-32A4-4A54-B19B-5C568361F09A}"/>
                  </a:ext>
                </a:extLst>
              </p:cNvPr>
              <p:cNvSpPr txBox="1">
                <a:spLocks noRot="1" noChangeAspect="1" noMove="1" noResize="1" noEditPoints="1" noAdjustHandles="1" noChangeArrowheads="1" noChangeShapeType="1" noTextEdit="1"/>
              </p:cNvSpPr>
              <p:nvPr/>
            </p:nvSpPr>
            <p:spPr>
              <a:xfrm>
                <a:off x="6545788" y="4263811"/>
                <a:ext cx="3699987" cy="523798"/>
              </a:xfrm>
              <a:prstGeom prst="rect">
                <a:avLst/>
              </a:prstGeom>
              <a:blipFill>
                <a:blip r:embed="rId8"/>
                <a:stretch>
                  <a:fillRect/>
                </a:stretch>
              </a:blipFill>
            </p:spPr>
            <p:txBody>
              <a:bodyPr/>
              <a:lstStyle/>
              <a:p>
                <a:r>
                  <a:rPr lang="en-US">
                    <a:noFill/>
                  </a:rPr>
                  <a:t> </a:t>
                </a:r>
              </a:p>
            </p:txBody>
          </p:sp>
        </mc:Fallback>
      </mc:AlternateContent>
      <p:graphicFrame>
        <p:nvGraphicFramePr>
          <p:cNvPr id="11" name="Object 10">
            <a:extLst>
              <a:ext uri="{FF2B5EF4-FFF2-40B4-BE49-F238E27FC236}">
                <a16:creationId xmlns:a16="http://schemas.microsoft.com/office/drawing/2014/main" id="{B5BCB23F-576B-432F-B418-F9886881F13A}"/>
              </a:ext>
            </a:extLst>
          </p:cNvPr>
          <p:cNvGraphicFramePr>
            <a:graphicFrameLocks noChangeAspect="1"/>
          </p:cNvGraphicFramePr>
          <p:nvPr/>
        </p:nvGraphicFramePr>
        <p:xfrm>
          <a:off x="7473051" y="5450958"/>
          <a:ext cx="2096934" cy="525624"/>
        </p:xfrm>
        <a:graphic>
          <a:graphicData uri="http://schemas.openxmlformats.org/presentationml/2006/ole">
            <mc:AlternateContent xmlns:mc="http://schemas.openxmlformats.org/markup-compatibility/2006">
              <mc:Choice xmlns:v="urn:schemas-microsoft-com:vml" Requires="v">
                <p:oleObj name="MDLDrawObject Class" r:id="rId9" imgW="1742391" imgH="437493" progId="MDLDrawOLE.MDLDrawObject.1">
                  <p:embed/>
                </p:oleObj>
              </mc:Choice>
              <mc:Fallback>
                <p:oleObj name="MDLDrawObject Class" r:id="rId9" imgW="1742391" imgH="437493" progId="MDLDrawOLE.MDLDrawObject.1">
                  <p:embed/>
                  <p:pic>
                    <p:nvPicPr>
                      <p:cNvPr id="11" name="Object 10">
                        <a:extLst>
                          <a:ext uri="{FF2B5EF4-FFF2-40B4-BE49-F238E27FC236}">
                            <a16:creationId xmlns:a16="http://schemas.microsoft.com/office/drawing/2014/main" id="{B5BCB23F-576B-432F-B418-F9886881F13A}"/>
                          </a:ext>
                        </a:extLst>
                      </p:cNvPr>
                      <p:cNvPicPr>
                        <a:picLocks noChangeAspect="1" noChangeArrowheads="1"/>
                      </p:cNvPicPr>
                      <p:nvPr/>
                    </p:nvPicPr>
                    <p:blipFill>
                      <a:blip r:embed="rId10"/>
                      <a:srcRect/>
                      <a:stretch>
                        <a:fillRect/>
                      </a:stretch>
                    </p:blipFill>
                    <p:spPr bwMode="auto">
                      <a:xfrm>
                        <a:off x="7473051" y="5450958"/>
                        <a:ext cx="2096934" cy="525624"/>
                      </a:xfrm>
                      <a:prstGeom prst="rect">
                        <a:avLst/>
                      </a:prstGeom>
                      <a:noFill/>
                    </p:spPr>
                  </p:pic>
                </p:oleObj>
              </mc:Fallback>
            </mc:AlternateContent>
          </a:graphicData>
        </a:graphic>
      </p:graphicFrame>
      <p:graphicFrame>
        <p:nvGraphicFramePr>
          <p:cNvPr id="13" name="Object 12">
            <a:extLst>
              <a:ext uri="{FF2B5EF4-FFF2-40B4-BE49-F238E27FC236}">
                <a16:creationId xmlns:a16="http://schemas.microsoft.com/office/drawing/2014/main" id="{B126C29F-FBDD-4974-B6FE-E5C3E780F7CD}"/>
              </a:ext>
            </a:extLst>
          </p:cNvPr>
          <p:cNvGraphicFramePr>
            <a:graphicFrameLocks noChangeAspect="1"/>
          </p:cNvGraphicFramePr>
          <p:nvPr/>
        </p:nvGraphicFramePr>
        <p:xfrm>
          <a:off x="8245491" y="3357997"/>
          <a:ext cx="2217625" cy="437500"/>
        </p:xfrm>
        <a:graphic>
          <a:graphicData uri="http://schemas.openxmlformats.org/presentationml/2006/ole">
            <mc:AlternateContent xmlns:mc="http://schemas.openxmlformats.org/markup-compatibility/2006">
              <mc:Choice xmlns:v="urn:schemas-microsoft-com:vml" Requires="v">
                <p:oleObj name="MDLDrawObject Class" r:id="rId11" imgW="2209553" imgH="437493" progId="MDLDrawOLE.MDLDrawObject.1">
                  <p:embed/>
                </p:oleObj>
              </mc:Choice>
              <mc:Fallback>
                <p:oleObj name="MDLDrawObject Class" r:id="rId11" imgW="2209553" imgH="437493" progId="MDLDrawOLE.MDLDrawObject.1">
                  <p:embed/>
                  <p:pic>
                    <p:nvPicPr>
                      <p:cNvPr id="13" name="Object 12">
                        <a:extLst>
                          <a:ext uri="{FF2B5EF4-FFF2-40B4-BE49-F238E27FC236}">
                            <a16:creationId xmlns:a16="http://schemas.microsoft.com/office/drawing/2014/main" id="{B126C29F-FBDD-4974-B6FE-E5C3E780F7CD}"/>
                          </a:ext>
                        </a:extLst>
                      </p:cNvPr>
                      <p:cNvPicPr>
                        <a:picLocks noChangeAspect="1" noChangeArrowheads="1"/>
                      </p:cNvPicPr>
                      <p:nvPr/>
                    </p:nvPicPr>
                    <p:blipFill>
                      <a:blip r:embed="rId12"/>
                      <a:srcRect/>
                      <a:stretch>
                        <a:fillRect/>
                      </a:stretch>
                    </p:blipFill>
                    <p:spPr bwMode="auto">
                      <a:xfrm>
                        <a:off x="8245491" y="3357997"/>
                        <a:ext cx="2217625" cy="437500"/>
                      </a:xfrm>
                      <a:prstGeom prst="rect">
                        <a:avLst/>
                      </a:prstGeom>
                      <a:noFill/>
                    </p:spPr>
                  </p:pic>
                </p:oleObj>
              </mc:Fallback>
            </mc:AlternateContent>
          </a:graphicData>
        </a:graphic>
      </p:graphicFrame>
      <p:sp>
        <p:nvSpPr>
          <p:cNvPr id="7" name="TextBox 6">
            <a:extLst>
              <a:ext uri="{FF2B5EF4-FFF2-40B4-BE49-F238E27FC236}">
                <a16:creationId xmlns:a16="http://schemas.microsoft.com/office/drawing/2014/main" id="{B1A2C2C5-BF12-D3B3-F288-3BA3064BA0E5}"/>
              </a:ext>
            </a:extLst>
          </p:cNvPr>
          <p:cNvSpPr txBox="1"/>
          <p:nvPr/>
        </p:nvSpPr>
        <p:spPr>
          <a:xfrm>
            <a:off x="3764015" y="31717"/>
            <a:ext cx="4777270" cy="483081"/>
          </a:xfrm>
          <a:prstGeom prst="rect">
            <a:avLst/>
          </a:prstGeom>
          <a:noFill/>
        </p:spPr>
        <p:txBody>
          <a:bodyPr wrap="none" rtlCol="0">
            <a:spAutoFit/>
          </a:bodyPr>
          <a:lstStyle/>
          <a:p>
            <a:pPr algn="l"/>
            <a:r>
              <a:rPr lang="en-US" sz="2539" dirty="0">
                <a:latin typeface="Arial" panose="020B0604020202020204" pitchFamily="34" charset="0"/>
                <a:cs typeface="Arial" panose="020B0604020202020204" pitchFamily="34" charset="0"/>
              </a:rPr>
              <a:t>Summary of Kinetic Parameters</a:t>
            </a:r>
          </a:p>
        </p:txBody>
      </p:sp>
      <p:sp>
        <p:nvSpPr>
          <p:cNvPr id="3" name="TextBox 2">
            <a:extLst>
              <a:ext uri="{FF2B5EF4-FFF2-40B4-BE49-F238E27FC236}">
                <a16:creationId xmlns:a16="http://schemas.microsoft.com/office/drawing/2014/main" id="{C1CE3D03-881A-F61E-99AA-B86AC8EDB14B}"/>
              </a:ext>
            </a:extLst>
          </p:cNvPr>
          <p:cNvSpPr txBox="1"/>
          <p:nvPr/>
        </p:nvSpPr>
        <p:spPr>
          <a:xfrm>
            <a:off x="237464" y="571683"/>
            <a:ext cx="5782336" cy="587856"/>
          </a:xfrm>
          <a:prstGeom prst="rect">
            <a:avLst/>
          </a:prstGeom>
          <a:noFill/>
        </p:spPr>
        <p:txBody>
          <a:bodyPr wrap="none" rtlCol="0">
            <a:spAutoFit/>
          </a:bodyPr>
          <a:lstStyle/>
          <a:p>
            <a:r>
              <a:rPr lang="en-US" sz="3600" dirty="0">
                <a:latin typeface="Arial" panose="020B0604020202020204" pitchFamily="34" charset="0"/>
              </a:rPr>
              <a:t>E + S      (ES)    (EP)     E + P </a:t>
            </a:r>
          </a:p>
        </p:txBody>
      </p:sp>
      <p:sp>
        <p:nvSpPr>
          <p:cNvPr id="4" name="Arrow: Right 3">
            <a:extLst>
              <a:ext uri="{FF2B5EF4-FFF2-40B4-BE49-F238E27FC236}">
                <a16:creationId xmlns:a16="http://schemas.microsoft.com/office/drawing/2014/main" id="{1FEBFD7A-978B-6385-139D-092F47E5FBC4}"/>
              </a:ext>
            </a:extLst>
          </p:cNvPr>
          <p:cNvSpPr/>
          <p:nvPr/>
        </p:nvSpPr>
        <p:spPr>
          <a:xfrm>
            <a:off x="1706015" y="872493"/>
            <a:ext cx="277224" cy="415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Arrow: Right 11">
            <a:extLst>
              <a:ext uri="{FF2B5EF4-FFF2-40B4-BE49-F238E27FC236}">
                <a16:creationId xmlns:a16="http://schemas.microsoft.com/office/drawing/2014/main" id="{03B66E41-470A-6DD4-1BB0-9ADAD74DCE65}"/>
              </a:ext>
            </a:extLst>
          </p:cNvPr>
          <p:cNvSpPr/>
          <p:nvPr/>
        </p:nvSpPr>
        <p:spPr>
          <a:xfrm>
            <a:off x="3229351" y="871250"/>
            <a:ext cx="277224" cy="415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Arrow: Right 13">
            <a:extLst>
              <a:ext uri="{FF2B5EF4-FFF2-40B4-BE49-F238E27FC236}">
                <a16:creationId xmlns:a16="http://schemas.microsoft.com/office/drawing/2014/main" id="{766E6C13-B460-073E-1758-DE5BAE900CAE}"/>
              </a:ext>
            </a:extLst>
          </p:cNvPr>
          <p:cNvSpPr/>
          <p:nvPr/>
        </p:nvSpPr>
        <p:spPr>
          <a:xfrm>
            <a:off x="4737080" y="830910"/>
            <a:ext cx="277224" cy="415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5" name="Date Placeholder 14">
            <a:extLst>
              <a:ext uri="{FF2B5EF4-FFF2-40B4-BE49-F238E27FC236}">
                <a16:creationId xmlns:a16="http://schemas.microsoft.com/office/drawing/2014/main" id="{DD2E26CC-F7B4-A080-8A1D-908BA8D1F062}"/>
              </a:ext>
            </a:extLst>
          </p:cNvPr>
          <p:cNvSpPr>
            <a:spLocks noGrp="1"/>
          </p:cNvSpPr>
          <p:nvPr>
            <p:ph type="dt" sz="half" idx="10"/>
          </p:nvPr>
        </p:nvSpPr>
        <p:spPr/>
        <p:txBody>
          <a:bodyPr/>
          <a:lstStyle/>
          <a:p>
            <a:fld id="{22E32EB1-F084-4CD0-A6FB-D83ED3633EA3}" type="datetime1">
              <a:rPr lang="en-US" smtClean="0"/>
              <a:t>9/2/2023</a:t>
            </a:fld>
            <a:endParaRPr lang="en-US"/>
          </a:p>
        </p:txBody>
      </p:sp>
      <p:sp>
        <p:nvSpPr>
          <p:cNvPr id="19" name="Footer Placeholder 18">
            <a:extLst>
              <a:ext uri="{FF2B5EF4-FFF2-40B4-BE49-F238E27FC236}">
                <a16:creationId xmlns:a16="http://schemas.microsoft.com/office/drawing/2014/main" id="{46A697D8-9184-CF71-032D-38D77EBA9027}"/>
              </a:ext>
            </a:extLst>
          </p:cNvPr>
          <p:cNvSpPr>
            <a:spLocks noGrp="1"/>
          </p:cNvSpPr>
          <p:nvPr>
            <p:ph type="ftr" sz="quarter" idx="11"/>
          </p:nvPr>
        </p:nvSpPr>
        <p:spPr/>
        <p:txBody>
          <a:bodyPr/>
          <a:lstStyle/>
          <a:p>
            <a:r>
              <a:rPr lang="en-US"/>
              <a:t>D &amp; D - Lecture 4 - Fall 2023</a:t>
            </a:r>
          </a:p>
        </p:txBody>
      </p:sp>
      <p:sp>
        <p:nvSpPr>
          <p:cNvPr id="20" name="Slide Number Placeholder 19">
            <a:extLst>
              <a:ext uri="{FF2B5EF4-FFF2-40B4-BE49-F238E27FC236}">
                <a16:creationId xmlns:a16="http://schemas.microsoft.com/office/drawing/2014/main" id="{DCE5C2E7-331D-FED4-B34B-771EEAFE5613}"/>
              </a:ext>
            </a:extLst>
          </p:cNvPr>
          <p:cNvSpPr>
            <a:spLocks noGrp="1"/>
          </p:cNvSpPr>
          <p:nvPr>
            <p:ph type="sldNum" sz="quarter" idx="12"/>
          </p:nvPr>
        </p:nvSpPr>
        <p:spPr/>
        <p:txBody>
          <a:bodyPr/>
          <a:lstStyle/>
          <a:p>
            <a:fld id="{DC3BB032-4020-48F4-953B-341806DC4A2B}" type="slidenum">
              <a:rPr lang="en-US" smtClean="0"/>
              <a:t>41</a:t>
            </a:fld>
            <a:endParaRPr lang="en-US"/>
          </a:p>
        </p:txBody>
      </p:sp>
    </p:spTree>
    <p:extLst>
      <p:ext uri="{BB962C8B-B14F-4D97-AF65-F5344CB8AC3E}">
        <p14:creationId xmlns:p14="http://schemas.microsoft.com/office/powerpoint/2010/main" val="3510409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E646EF-072A-4A87-A1C6-AA97E05D3884}"/>
              </a:ext>
            </a:extLst>
          </p:cNvPr>
          <p:cNvSpPr/>
          <p:nvPr/>
        </p:nvSpPr>
        <p:spPr>
          <a:xfrm>
            <a:off x="153552" y="447207"/>
            <a:ext cx="7462967" cy="2873222"/>
          </a:xfrm>
          <a:prstGeom prst="rect">
            <a:avLst/>
          </a:prstGeom>
        </p:spPr>
        <p:txBody>
          <a:bodyPr wrap="square">
            <a:spAutoFit/>
          </a:bodyPr>
          <a:lstStyle/>
          <a:p>
            <a:r>
              <a:rPr lang="en-US" sz="1807" b="1" dirty="0">
                <a:latin typeface="Arial" panose="020B0604020202020204" pitchFamily="34" charset="0"/>
                <a:ea typeface="Times New Roman" panose="02020603050405020304" pitchFamily="18" charset="0"/>
                <a:cs typeface="Arial" panose="020B0604020202020204" pitchFamily="34" charset="0"/>
              </a:rPr>
              <a:t>Studies on Inhibitors are useful for:</a:t>
            </a:r>
          </a:p>
          <a:p>
            <a:pPr marL="361321" indent="-195775"/>
            <a:r>
              <a:rPr lang="en-US" sz="1807" dirty="0">
                <a:latin typeface="Arial" panose="020B0604020202020204" pitchFamily="34" charset="0"/>
                <a:ea typeface="Times New Roman" panose="02020603050405020304" pitchFamily="18" charset="0"/>
                <a:cs typeface="Arial" panose="020B0604020202020204" pitchFamily="34" charset="0"/>
              </a:rPr>
              <a:t>1. Mechanistic studies to learn about how enzymes interact with their substrates.</a:t>
            </a:r>
          </a:p>
          <a:p>
            <a:pPr marL="361321" indent="-195775"/>
            <a:r>
              <a:rPr lang="en-US" sz="1807" dirty="0">
                <a:latin typeface="Arial" panose="020B0604020202020204" pitchFamily="34" charset="0"/>
                <a:ea typeface="Times New Roman" panose="02020603050405020304" pitchFamily="18" charset="0"/>
                <a:cs typeface="Arial" panose="020B0604020202020204" pitchFamily="34" charset="0"/>
              </a:rPr>
              <a:t>2. Understanding the role of inhibitors in enzyme regulation.</a:t>
            </a:r>
          </a:p>
          <a:p>
            <a:pPr marL="361321" indent="-195775"/>
            <a:r>
              <a:rPr lang="en-US" sz="1807" dirty="0">
                <a:latin typeface="Arial" panose="020B0604020202020204" pitchFamily="34" charset="0"/>
                <a:ea typeface="Times New Roman" panose="02020603050405020304" pitchFamily="18" charset="0"/>
                <a:cs typeface="Arial" panose="020B0604020202020204" pitchFamily="34" charset="0"/>
              </a:rPr>
              <a:t>3. Drugs if they inhibit aberrant biochemical reactions:</a:t>
            </a:r>
          </a:p>
          <a:p>
            <a:pPr marL="725521" lvl="1" indent="-310937">
              <a:buFont typeface="Symbol" panose="05050102010706020507" pitchFamily="18" charset="2"/>
              <a:buChar char=""/>
              <a:tabLst>
                <a:tab pos="621875" algn="l"/>
              </a:tabLst>
            </a:pPr>
            <a:r>
              <a:rPr lang="en-US" sz="1807" dirty="0">
                <a:latin typeface="Arial" panose="020B0604020202020204" pitchFamily="34" charset="0"/>
                <a:ea typeface="Times New Roman" panose="02020603050405020304" pitchFamily="18" charset="0"/>
                <a:cs typeface="Arial" panose="020B0604020202020204" pitchFamily="34" charset="0"/>
              </a:rPr>
              <a:t>penicillin, ampicillin, etc. interfere with the synthesis of bacterial cell walls, acting as suicide inhibitors.</a:t>
            </a:r>
          </a:p>
          <a:p>
            <a:pPr indent="165833"/>
            <a:r>
              <a:rPr lang="en-US" sz="1807" dirty="0">
                <a:latin typeface="Arial" panose="020B0604020202020204" pitchFamily="34" charset="0"/>
                <a:ea typeface="Times New Roman" panose="02020603050405020304" pitchFamily="18" charset="0"/>
                <a:cs typeface="Arial" panose="020B0604020202020204" pitchFamily="34" charset="0"/>
              </a:rPr>
              <a:t>4. Understanding the role of biological toxins.</a:t>
            </a:r>
          </a:p>
          <a:p>
            <a:pPr marL="725521" lvl="1" indent="-310937">
              <a:buFont typeface="Symbol" panose="05050102010706020507" pitchFamily="18" charset="2"/>
              <a:buChar char=""/>
              <a:tabLst>
                <a:tab pos="580416" algn="l"/>
              </a:tabLst>
            </a:pPr>
            <a:r>
              <a:rPr lang="en-US" sz="1807" dirty="0">
                <a:latin typeface="Arial" panose="020B0604020202020204" pitchFamily="34" charset="0"/>
                <a:ea typeface="Times New Roman" panose="02020603050405020304" pitchFamily="18" charset="0"/>
                <a:cs typeface="Arial" panose="020B0604020202020204" pitchFamily="34" charset="0"/>
              </a:rPr>
              <a:t>Amino acid analogs - useful herbicides (i.e. roundup)</a:t>
            </a:r>
          </a:p>
          <a:p>
            <a:pPr marL="725521" lvl="1" indent="-310937">
              <a:buFont typeface="Symbol" panose="05050102010706020507" pitchFamily="18" charset="2"/>
              <a:buChar char=""/>
              <a:tabLst>
                <a:tab pos="580416" algn="l"/>
              </a:tabLst>
            </a:pPr>
            <a:r>
              <a:rPr lang="en-US" sz="1807" dirty="0">
                <a:latin typeface="Arial" panose="020B0604020202020204" pitchFamily="34" charset="0"/>
                <a:ea typeface="Times New Roman" panose="02020603050405020304" pitchFamily="18" charset="0"/>
                <a:cs typeface="Arial" panose="020B0604020202020204" pitchFamily="34" charset="0"/>
              </a:rPr>
              <a:t>Insecticides - chemicals targeted for insect nervous system.</a:t>
            </a:r>
          </a:p>
        </p:txBody>
      </p:sp>
      <mc:AlternateContent xmlns:mc="http://schemas.openxmlformats.org/markup-compatibility/2006" xmlns:p14="http://schemas.microsoft.com/office/powerpoint/2010/main">
        <mc:Choice Requires="p14">
          <p:contentPart p14:bwMode="auto" r:id="rId2">
            <p14:nvContentPartPr>
              <p14:cNvPr id="45" name="Ink 44">
                <a:extLst>
                  <a:ext uri="{FF2B5EF4-FFF2-40B4-BE49-F238E27FC236}">
                    <a16:creationId xmlns:a16="http://schemas.microsoft.com/office/drawing/2014/main" id="{B1282F16-EA8B-43A9-B5A7-AE563F1E3976}"/>
                  </a:ext>
                </a:extLst>
              </p14:cNvPr>
              <p14:cNvContentPartPr/>
              <p14:nvPr/>
            </p14:nvContentPartPr>
            <p14:xfrm>
              <a:off x="5760060" y="2712783"/>
              <a:ext cx="30033" cy="52232"/>
            </p14:xfrm>
          </p:contentPart>
        </mc:Choice>
        <mc:Fallback xmlns="">
          <p:pic>
            <p:nvPicPr>
              <p:cNvPr id="45" name="Ink 44">
                <a:extLst>
                  <a:ext uri="{FF2B5EF4-FFF2-40B4-BE49-F238E27FC236}">
                    <a16:creationId xmlns:a16="http://schemas.microsoft.com/office/drawing/2014/main" id="{B1282F16-EA8B-43A9-B5A7-AE563F1E3976}"/>
                  </a:ext>
                </a:extLst>
              </p:cNvPr>
              <p:cNvPicPr/>
              <p:nvPr/>
            </p:nvPicPr>
            <p:blipFill>
              <a:blip r:embed="rId3"/>
              <a:stretch>
                <a:fillRect/>
              </a:stretch>
            </p:blipFill>
            <p:spPr>
              <a:xfrm>
                <a:off x="5755718" y="2708490"/>
                <a:ext cx="38717" cy="60818"/>
              </a:xfrm>
              <a:prstGeom prst="rect">
                <a:avLst/>
              </a:prstGeom>
            </p:spPr>
          </p:pic>
        </mc:Fallback>
      </mc:AlternateContent>
      <p:sp>
        <p:nvSpPr>
          <p:cNvPr id="13" name="TextBox 12">
            <a:extLst>
              <a:ext uri="{FF2B5EF4-FFF2-40B4-BE49-F238E27FC236}">
                <a16:creationId xmlns:a16="http://schemas.microsoft.com/office/drawing/2014/main" id="{A809BB33-4618-4B8B-AA88-47DB84DAAF48}"/>
              </a:ext>
            </a:extLst>
          </p:cNvPr>
          <p:cNvSpPr txBox="1"/>
          <p:nvPr/>
        </p:nvSpPr>
        <p:spPr>
          <a:xfrm>
            <a:off x="4156959" y="1"/>
            <a:ext cx="2771913" cy="483081"/>
          </a:xfrm>
          <a:prstGeom prst="rect">
            <a:avLst/>
          </a:prstGeom>
          <a:noFill/>
        </p:spPr>
        <p:txBody>
          <a:bodyPr wrap="none" rtlCol="0">
            <a:spAutoFit/>
          </a:bodyPr>
          <a:lstStyle/>
          <a:p>
            <a:r>
              <a:rPr lang="en-US" sz="2539" dirty="0">
                <a:latin typeface="Arial" panose="020B0604020202020204" pitchFamily="34" charset="0"/>
              </a:rPr>
              <a:t>Enzyme Inhibitors</a:t>
            </a:r>
          </a:p>
        </p:txBody>
      </p:sp>
      <p:sp>
        <p:nvSpPr>
          <p:cNvPr id="10" name="Rectangle 9">
            <a:extLst>
              <a:ext uri="{FF2B5EF4-FFF2-40B4-BE49-F238E27FC236}">
                <a16:creationId xmlns:a16="http://schemas.microsoft.com/office/drawing/2014/main" id="{F18439EC-E198-4A05-A7ED-A1F331EF22C7}"/>
              </a:ext>
            </a:extLst>
          </p:cNvPr>
          <p:cNvSpPr/>
          <p:nvPr/>
        </p:nvSpPr>
        <p:spPr>
          <a:xfrm>
            <a:off x="84453" y="3538366"/>
            <a:ext cx="6909824" cy="3065583"/>
          </a:xfrm>
          <a:prstGeom prst="rect">
            <a:avLst/>
          </a:prstGeom>
        </p:spPr>
        <p:txBody>
          <a:bodyPr wrap="square">
            <a:spAutoFit/>
          </a:bodyPr>
          <a:lstStyle/>
          <a:p>
            <a:pPr>
              <a:spcBef>
                <a:spcPts val="544"/>
              </a:spcBef>
            </a:pPr>
            <a:r>
              <a:rPr lang="en-US" sz="1807" b="1" dirty="0">
                <a:latin typeface="Arial" panose="020B0604020202020204" pitchFamily="34" charset="0"/>
                <a:ea typeface="Times New Roman" panose="02020603050405020304" pitchFamily="18" charset="0"/>
                <a:cs typeface="Arial" panose="020B0604020202020204" pitchFamily="34" charset="0"/>
              </a:rPr>
              <a:t>Types of Inhibitors:</a:t>
            </a:r>
            <a:endParaRPr lang="en-US" sz="1807" dirty="0">
              <a:latin typeface="Arial" panose="020B0604020202020204" pitchFamily="34" charset="0"/>
              <a:ea typeface="Times New Roman" panose="02020603050405020304" pitchFamily="18" charset="0"/>
              <a:cs typeface="Arial" panose="020B0604020202020204" pitchFamily="34" charset="0"/>
            </a:endParaRPr>
          </a:p>
          <a:p>
            <a:pPr marL="310937" indent="-310937">
              <a:spcBef>
                <a:spcPts val="544"/>
              </a:spcBef>
              <a:buFont typeface="+mj-lt"/>
              <a:buAutoNum type="arabicPeriod"/>
            </a:pPr>
            <a:r>
              <a:rPr lang="en-US" sz="1807" dirty="0">
                <a:latin typeface="Arial" panose="020B0604020202020204" pitchFamily="34" charset="0"/>
                <a:ea typeface="Times New Roman" panose="02020603050405020304" pitchFamily="18" charset="0"/>
                <a:cs typeface="Arial" panose="020B0604020202020204" pitchFamily="34" charset="0"/>
              </a:rPr>
              <a:t>Covalent – inhibitor </a:t>
            </a:r>
            <a:r>
              <a:rPr lang="en-US" sz="1807" i="1" dirty="0">
                <a:latin typeface="Arial" panose="020B0604020202020204" pitchFamily="34" charset="0"/>
                <a:ea typeface="Times New Roman" panose="02020603050405020304" pitchFamily="18" charset="0"/>
                <a:cs typeface="Arial" panose="020B0604020202020204" pitchFamily="34" charset="0"/>
              </a:rPr>
              <a:t>covalently</a:t>
            </a:r>
            <a:r>
              <a:rPr lang="en-US" sz="1807" dirty="0">
                <a:latin typeface="Arial" panose="020B0604020202020204" pitchFamily="34" charset="0"/>
                <a:ea typeface="Times New Roman" panose="02020603050405020304" pitchFamily="18" charset="0"/>
                <a:cs typeface="Arial" panose="020B0604020202020204" pitchFamily="34" charset="0"/>
              </a:rPr>
              <a:t> modifies enzyme, usually in active site, these are generally </a:t>
            </a:r>
            <a:r>
              <a:rPr lang="en-US" sz="1807" i="1" dirty="0">
                <a:latin typeface="Arial" panose="020B0604020202020204" pitchFamily="34" charset="0"/>
                <a:ea typeface="Times New Roman" panose="02020603050405020304" pitchFamily="18" charset="0"/>
                <a:cs typeface="Arial" panose="020B0604020202020204" pitchFamily="34" charset="0"/>
              </a:rPr>
              <a:t>irreversible</a:t>
            </a:r>
            <a:r>
              <a:rPr lang="en-US" sz="1807" dirty="0">
                <a:latin typeface="Arial" panose="020B0604020202020204" pitchFamily="34" charset="0"/>
                <a:ea typeface="Times New Roman" panose="02020603050405020304" pitchFamily="18" charset="0"/>
                <a:cs typeface="Arial" panose="020B0604020202020204" pitchFamily="34" charset="0"/>
              </a:rPr>
              <a:t> – the enzyme is dead!  </a:t>
            </a:r>
            <a:r>
              <a:rPr lang="en-US" sz="1807" i="1" dirty="0">
                <a:latin typeface="Arial" panose="020B0604020202020204" pitchFamily="34" charset="0"/>
                <a:ea typeface="Times New Roman" panose="02020603050405020304" pitchFamily="18" charset="0"/>
                <a:cs typeface="Arial" panose="020B0604020202020204" pitchFamily="34" charset="0"/>
              </a:rPr>
              <a:t>Example – Sarin gas (Tokyo subway 1995)</a:t>
            </a:r>
          </a:p>
          <a:p>
            <a:pPr marL="310937" indent="-310937">
              <a:spcBef>
                <a:spcPts val="544"/>
              </a:spcBef>
              <a:buFont typeface="+mj-lt"/>
              <a:buAutoNum type="arabicPeriod"/>
            </a:pPr>
            <a:r>
              <a:rPr lang="en-US" sz="1807" dirty="0">
                <a:latin typeface="Arial" panose="020B0604020202020204" pitchFamily="34" charset="0"/>
                <a:ea typeface="Times New Roman" panose="02020603050405020304" pitchFamily="18" charset="0"/>
                <a:cs typeface="Arial" panose="020B0604020202020204" pitchFamily="34" charset="0"/>
              </a:rPr>
              <a:t>Competitive – inhibitor blocks substrate, binds </a:t>
            </a:r>
            <a:r>
              <a:rPr lang="en-US" sz="1807" i="1" dirty="0">
                <a:latin typeface="Arial" panose="020B0604020202020204" pitchFamily="34" charset="0"/>
                <a:ea typeface="Times New Roman" panose="02020603050405020304" pitchFamily="18" charset="0"/>
                <a:cs typeface="Arial" panose="020B0604020202020204" pitchFamily="34" charset="0"/>
              </a:rPr>
              <a:t>reversibly to active site with a K</a:t>
            </a:r>
            <a:r>
              <a:rPr lang="en-US" sz="1807" i="1" baseline="-25000" dirty="0">
                <a:latin typeface="Arial" panose="020B0604020202020204" pitchFamily="34" charset="0"/>
                <a:ea typeface="Times New Roman" panose="02020603050405020304" pitchFamily="18" charset="0"/>
                <a:cs typeface="Arial" panose="020B0604020202020204" pitchFamily="34" charset="0"/>
              </a:rPr>
              <a:t>D</a:t>
            </a:r>
            <a:r>
              <a:rPr lang="en-US" sz="1807" i="1" dirty="0">
                <a:latin typeface="Arial" panose="020B0604020202020204" pitchFamily="34" charset="0"/>
                <a:ea typeface="Times New Roman" panose="02020603050405020304" pitchFamily="18" charset="0"/>
                <a:cs typeface="Arial" panose="020B0604020202020204" pitchFamily="34" charset="0"/>
              </a:rPr>
              <a:t> = K</a:t>
            </a:r>
            <a:r>
              <a:rPr lang="en-US" sz="1807" i="1" baseline="-25000" dirty="0">
                <a:latin typeface="Arial" panose="020B0604020202020204" pitchFamily="34" charset="0"/>
                <a:ea typeface="Times New Roman" panose="02020603050405020304" pitchFamily="18" charset="0"/>
                <a:cs typeface="Arial" panose="020B0604020202020204" pitchFamily="34" charset="0"/>
              </a:rPr>
              <a:t>I</a:t>
            </a:r>
            <a:r>
              <a:rPr lang="en-US" sz="1807" dirty="0">
                <a:latin typeface="Arial" panose="020B0604020202020204" pitchFamily="34" charset="0"/>
                <a:ea typeface="Times New Roman" panose="02020603050405020304" pitchFamily="18" charset="0"/>
                <a:cs typeface="Arial" panose="020B0604020202020204" pitchFamily="34" charset="0"/>
              </a:rPr>
              <a:t>. Enzyme activity returns when drug is removed.</a:t>
            </a:r>
          </a:p>
          <a:p>
            <a:pPr marL="310937" indent="-310937">
              <a:spcBef>
                <a:spcPts val="544"/>
              </a:spcBef>
              <a:buFont typeface="+mj-lt"/>
              <a:buAutoNum type="arabicPeriod"/>
            </a:pPr>
            <a:r>
              <a:rPr lang="en-US" sz="1807" dirty="0">
                <a:latin typeface="Arial" panose="020B0604020202020204" pitchFamily="34" charset="0"/>
                <a:ea typeface="Times New Roman" panose="02020603050405020304" pitchFamily="18" charset="0"/>
                <a:cs typeface="Arial" panose="020B0604020202020204" pitchFamily="34" charset="0"/>
              </a:rPr>
              <a:t>Allosteric (mixed type) – inhibitor causes allosteric change. Binds </a:t>
            </a:r>
            <a:r>
              <a:rPr lang="en-US" sz="1807" i="1" dirty="0">
                <a:latin typeface="Arial" panose="020B0604020202020204" pitchFamily="34" charset="0"/>
                <a:ea typeface="Times New Roman" panose="02020603050405020304" pitchFamily="18" charset="0"/>
                <a:cs typeface="Arial" panose="020B0604020202020204" pitchFamily="34" charset="0"/>
              </a:rPr>
              <a:t>reversibly to a different location, with two different K</a:t>
            </a:r>
            <a:r>
              <a:rPr lang="en-US" sz="1807" i="1" baseline="-25000" dirty="0">
                <a:latin typeface="Arial" panose="020B0604020202020204" pitchFamily="34" charset="0"/>
                <a:ea typeface="Times New Roman" panose="02020603050405020304" pitchFamily="18" charset="0"/>
                <a:cs typeface="Arial" panose="020B0604020202020204" pitchFamily="34" charset="0"/>
              </a:rPr>
              <a:t>D</a:t>
            </a:r>
            <a:r>
              <a:rPr lang="en-US" sz="1807" i="1" dirty="0">
                <a:latin typeface="Arial" panose="020B0604020202020204" pitchFamily="34" charset="0"/>
                <a:ea typeface="Times New Roman" panose="02020603050405020304" pitchFamily="18" charset="0"/>
                <a:cs typeface="Arial" panose="020B0604020202020204" pitchFamily="34" charset="0"/>
              </a:rPr>
              <a:t>s: K</a:t>
            </a:r>
            <a:r>
              <a:rPr lang="en-US" sz="1807" i="1" baseline="-25000" dirty="0">
                <a:latin typeface="Arial" panose="020B0604020202020204" pitchFamily="34" charset="0"/>
                <a:ea typeface="Times New Roman" panose="02020603050405020304" pitchFamily="18" charset="0"/>
                <a:cs typeface="Arial" panose="020B0604020202020204" pitchFamily="34" charset="0"/>
              </a:rPr>
              <a:t>I</a:t>
            </a:r>
            <a:r>
              <a:rPr lang="en-US" sz="1807" i="1" dirty="0">
                <a:latin typeface="Arial" panose="020B0604020202020204" pitchFamily="34" charset="0"/>
                <a:ea typeface="Times New Roman" panose="02020603050405020304" pitchFamily="18" charset="0"/>
                <a:cs typeface="Arial" panose="020B0604020202020204" pitchFamily="34" charset="0"/>
              </a:rPr>
              <a:t> and K</a:t>
            </a:r>
            <a:r>
              <a:rPr lang="en-US" sz="1807" i="1" baseline="-25000" dirty="0">
                <a:latin typeface="Arial" panose="020B0604020202020204" pitchFamily="34" charset="0"/>
                <a:ea typeface="Times New Roman" panose="02020603050405020304" pitchFamily="18" charset="0"/>
                <a:cs typeface="Arial" panose="020B0604020202020204" pitchFamily="34" charset="0"/>
              </a:rPr>
              <a:t>I</a:t>
            </a:r>
            <a:r>
              <a:rPr lang="en-US" sz="1807" i="1" dirty="0">
                <a:latin typeface="Arial" panose="020B0604020202020204" pitchFamily="34" charset="0"/>
                <a:ea typeface="Times New Roman" panose="02020603050405020304" pitchFamily="18" charset="0"/>
                <a:cs typeface="Arial" panose="020B0604020202020204" pitchFamily="34" charset="0"/>
              </a:rPr>
              <a:t>’. Enzyme activity returns when drug is removed.</a:t>
            </a:r>
            <a:endParaRPr lang="en-US" sz="1807" dirty="0">
              <a:latin typeface="Arial" panose="020B0604020202020204" pitchFamily="34" charset="0"/>
              <a:ea typeface="Times New Roman" panose="02020603050405020304" pitchFamily="18" charset="0"/>
              <a:cs typeface="Arial" panose="020B0604020202020204" pitchFamily="34" charset="0"/>
            </a:endParaRPr>
          </a:p>
        </p:txBody>
      </p:sp>
      <p:cxnSp>
        <p:nvCxnSpPr>
          <p:cNvPr id="7" name="Straight Arrow Connector 6">
            <a:extLst>
              <a:ext uri="{FF2B5EF4-FFF2-40B4-BE49-F238E27FC236}">
                <a16:creationId xmlns:a16="http://schemas.microsoft.com/office/drawing/2014/main" id="{649879EC-7A90-41A0-B905-1CA9BC0BC203}"/>
              </a:ext>
            </a:extLst>
          </p:cNvPr>
          <p:cNvCxnSpPr>
            <a:cxnSpLocks/>
          </p:cNvCxnSpPr>
          <p:nvPr/>
        </p:nvCxnSpPr>
        <p:spPr>
          <a:xfrm flipV="1">
            <a:off x="7161262" y="1965590"/>
            <a:ext cx="1285147" cy="21464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DF24E90-8EDF-45F7-BB52-F3B4A0FA4104}"/>
              </a:ext>
            </a:extLst>
          </p:cNvPr>
          <p:cNvCxnSpPr>
            <a:cxnSpLocks/>
          </p:cNvCxnSpPr>
          <p:nvPr/>
        </p:nvCxnSpPr>
        <p:spPr>
          <a:xfrm flipV="1">
            <a:off x="7239847" y="3874399"/>
            <a:ext cx="1373547" cy="10402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Object 14">
            <a:extLst>
              <a:ext uri="{FF2B5EF4-FFF2-40B4-BE49-F238E27FC236}">
                <a16:creationId xmlns:a16="http://schemas.microsoft.com/office/drawing/2014/main" id="{CA3CE5B3-B0F6-439E-B4D3-A01AA017FB55}"/>
              </a:ext>
            </a:extLst>
          </p:cNvPr>
          <p:cNvGraphicFramePr>
            <a:graphicFrameLocks noChangeAspect="1"/>
          </p:cNvGraphicFramePr>
          <p:nvPr/>
        </p:nvGraphicFramePr>
        <p:xfrm>
          <a:off x="8944492" y="808786"/>
          <a:ext cx="2053344" cy="1494388"/>
        </p:xfrm>
        <a:graphic>
          <a:graphicData uri="http://schemas.openxmlformats.org/presentationml/2006/ole">
            <mc:AlternateContent xmlns:mc="http://schemas.openxmlformats.org/markup-compatibility/2006">
              <mc:Choice xmlns:v="urn:schemas-microsoft-com:vml" Requires="v">
                <p:oleObj name="MDLDrawObject Class" r:id="rId4" imgW="2714594" imgH="1780715" progId="MDLDrawOLE.MDLDrawObject.1">
                  <p:embed/>
                </p:oleObj>
              </mc:Choice>
              <mc:Fallback>
                <p:oleObj name="MDLDrawObject Class" r:id="rId4" imgW="2714594" imgH="1780715" progId="MDLDrawOLE.MDLDrawObject.1">
                  <p:embed/>
                  <p:pic>
                    <p:nvPicPr>
                      <p:cNvPr id="15" name="Object 14">
                        <a:extLst>
                          <a:ext uri="{FF2B5EF4-FFF2-40B4-BE49-F238E27FC236}">
                            <a16:creationId xmlns:a16="http://schemas.microsoft.com/office/drawing/2014/main" id="{CA3CE5B3-B0F6-439E-B4D3-A01AA017FB55}"/>
                          </a:ext>
                        </a:extLst>
                      </p:cNvPr>
                      <p:cNvPicPr>
                        <a:picLocks noChangeAspect="1" noChangeArrowheads="1"/>
                      </p:cNvPicPr>
                      <p:nvPr/>
                    </p:nvPicPr>
                    <p:blipFill>
                      <a:blip r:embed="rId5"/>
                      <a:srcRect/>
                      <a:stretch>
                        <a:fillRect/>
                      </a:stretch>
                    </p:blipFill>
                    <p:spPr bwMode="auto">
                      <a:xfrm>
                        <a:off x="8944492" y="808786"/>
                        <a:ext cx="2053344" cy="1494388"/>
                      </a:xfrm>
                      <a:prstGeom prst="rect">
                        <a:avLst/>
                      </a:prstGeom>
                      <a:noFill/>
                      <a:ln>
                        <a:solidFill>
                          <a:srgbClr val="808080"/>
                        </a:solidFill>
                      </a:ln>
                    </p:spPr>
                  </p:pic>
                </p:oleObj>
              </mc:Fallback>
            </mc:AlternateContent>
          </a:graphicData>
        </a:graphic>
      </p:graphicFrame>
      <p:grpSp>
        <p:nvGrpSpPr>
          <p:cNvPr id="6" name="Group 5">
            <a:extLst>
              <a:ext uri="{FF2B5EF4-FFF2-40B4-BE49-F238E27FC236}">
                <a16:creationId xmlns:a16="http://schemas.microsoft.com/office/drawing/2014/main" id="{2557A300-5FA9-3757-B386-3469D8CF5E7D}"/>
              </a:ext>
            </a:extLst>
          </p:cNvPr>
          <p:cNvGrpSpPr/>
          <p:nvPr/>
        </p:nvGrpSpPr>
        <p:grpSpPr>
          <a:xfrm>
            <a:off x="8691980" y="2824077"/>
            <a:ext cx="2820366" cy="3788372"/>
            <a:chOff x="9631832" y="1008497"/>
            <a:chExt cx="3110237" cy="4177733"/>
          </a:xfrm>
        </p:grpSpPr>
        <p:graphicFrame>
          <p:nvGraphicFramePr>
            <p:cNvPr id="9" name="Object 8">
              <a:extLst>
                <a:ext uri="{FF2B5EF4-FFF2-40B4-BE49-F238E27FC236}">
                  <a16:creationId xmlns:a16="http://schemas.microsoft.com/office/drawing/2014/main" id="{EC88ACDF-CAB2-458B-AF4F-6AD67426C48A}"/>
                </a:ext>
              </a:extLst>
            </p:cNvPr>
            <p:cNvGraphicFramePr>
              <a:graphicFrameLocks noChangeAspect="1"/>
            </p:cNvGraphicFramePr>
            <p:nvPr/>
          </p:nvGraphicFramePr>
          <p:xfrm>
            <a:off x="9852020" y="1343619"/>
            <a:ext cx="2264382" cy="1647978"/>
          </p:xfrm>
          <a:graphic>
            <a:graphicData uri="http://schemas.openxmlformats.org/presentationml/2006/ole">
              <mc:AlternateContent xmlns:mc="http://schemas.openxmlformats.org/markup-compatibility/2006">
                <mc:Choice xmlns:v="urn:schemas-microsoft-com:vml" Requires="v">
                  <p:oleObj name="MDLDrawObject Class" r:id="rId6" imgW="2714594" imgH="1780715" progId="MDLDrawOLE.MDLDrawObject.1">
                    <p:embed/>
                  </p:oleObj>
                </mc:Choice>
                <mc:Fallback>
                  <p:oleObj name="MDLDrawObject Class" r:id="rId6" imgW="2714594" imgH="1780715" progId="MDLDrawOLE.MDLDrawObject.1">
                    <p:embed/>
                    <p:pic>
                      <p:nvPicPr>
                        <p:cNvPr id="9" name="Object 8">
                          <a:extLst>
                            <a:ext uri="{FF2B5EF4-FFF2-40B4-BE49-F238E27FC236}">
                              <a16:creationId xmlns:a16="http://schemas.microsoft.com/office/drawing/2014/main" id="{EC88ACDF-CAB2-458B-AF4F-6AD67426C48A}"/>
                            </a:ext>
                          </a:extLst>
                        </p:cNvPr>
                        <p:cNvPicPr>
                          <a:picLocks noChangeAspect="1" noChangeArrowheads="1"/>
                        </p:cNvPicPr>
                        <p:nvPr/>
                      </p:nvPicPr>
                      <p:blipFill>
                        <a:blip r:embed="rId7"/>
                        <a:srcRect/>
                        <a:stretch>
                          <a:fillRect/>
                        </a:stretch>
                      </p:blipFill>
                      <p:spPr bwMode="auto">
                        <a:xfrm>
                          <a:off x="9852020" y="1343619"/>
                          <a:ext cx="2264382" cy="1647978"/>
                        </a:xfrm>
                        <a:prstGeom prst="rect">
                          <a:avLst/>
                        </a:prstGeom>
                        <a:noFill/>
                        <a:ln>
                          <a:solidFill>
                            <a:srgbClr val="808080"/>
                          </a:solidFill>
                        </a:ln>
                      </p:spPr>
                    </p:pic>
                  </p:oleObj>
                </mc:Fallback>
              </mc:AlternateContent>
            </a:graphicData>
          </a:graphic>
        </p:graphicFrame>
        <p:graphicFrame>
          <p:nvGraphicFramePr>
            <p:cNvPr id="11" name="Object 10">
              <a:extLst>
                <a:ext uri="{FF2B5EF4-FFF2-40B4-BE49-F238E27FC236}">
                  <a16:creationId xmlns:a16="http://schemas.microsoft.com/office/drawing/2014/main" id="{179D95E0-ED3A-4FF8-A440-4D2AC9444D03}"/>
                </a:ext>
              </a:extLst>
            </p:cNvPr>
            <p:cNvGraphicFramePr>
              <a:graphicFrameLocks noChangeAspect="1"/>
            </p:cNvGraphicFramePr>
            <p:nvPr/>
          </p:nvGraphicFramePr>
          <p:xfrm>
            <a:off x="9852020" y="3507882"/>
            <a:ext cx="2890049" cy="1678348"/>
          </p:xfrm>
          <a:graphic>
            <a:graphicData uri="http://schemas.openxmlformats.org/presentationml/2006/ole">
              <mc:AlternateContent xmlns:mc="http://schemas.openxmlformats.org/markup-compatibility/2006">
                <mc:Choice xmlns:v="urn:schemas-microsoft-com:vml" Requires="v">
                  <p:oleObj name="MDLDrawObject Class" r:id="rId8" imgW="5181403" imgH="3019097" progId="MDLDrawOLE.MDLDrawObject.1">
                    <p:embed/>
                  </p:oleObj>
                </mc:Choice>
                <mc:Fallback>
                  <p:oleObj name="MDLDrawObject Class" r:id="rId8" imgW="5181403" imgH="3019097" progId="MDLDrawOLE.MDLDrawObject.1">
                    <p:embed/>
                    <p:pic>
                      <p:nvPicPr>
                        <p:cNvPr id="11" name="Object 10">
                          <a:extLst>
                            <a:ext uri="{FF2B5EF4-FFF2-40B4-BE49-F238E27FC236}">
                              <a16:creationId xmlns:a16="http://schemas.microsoft.com/office/drawing/2014/main" id="{179D95E0-ED3A-4FF8-A440-4D2AC9444D03}"/>
                            </a:ext>
                          </a:extLst>
                        </p:cNvPr>
                        <p:cNvPicPr>
                          <a:picLocks noChangeAspect="1" noChangeArrowheads="1"/>
                        </p:cNvPicPr>
                        <p:nvPr/>
                      </p:nvPicPr>
                      <p:blipFill>
                        <a:blip r:embed="rId9"/>
                        <a:srcRect/>
                        <a:stretch>
                          <a:fillRect/>
                        </a:stretch>
                      </p:blipFill>
                      <p:spPr bwMode="auto">
                        <a:xfrm>
                          <a:off x="9852020" y="3507882"/>
                          <a:ext cx="2890049" cy="1678348"/>
                        </a:xfrm>
                        <a:prstGeom prst="rect">
                          <a:avLst/>
                        </a:prstGeom>
                        <a:noFill/>
                        <a:ln>
                          <a:solidFill>
                            <a:srgbClr val="808080"/>
                          </a:solidFill>
                        </a:ln>
                      </p:spPr>
                    </p:pic>
                  </p:oleObj>
                </mc:Fallback>
              </mc:AlternateContent>
            </a:graphicData>
          </a:graphic>
        </p:graphicFrame>
        <p:sp>
          <p:nvSpPr>
            <p:cNvPr id="14" name="TextBox 13">
              <a:extLst>
                <a:ext uri="{FF2B5EF4-FFF2-40B4-BE49-F238E27FC236}">
                  <a16:creationId xmlns:a16="http://schemas.microsoft.com/office/drawing/2014/main" id="{5EF1B8AE-68CB-4B8C-A32F-05D64BDBC3DB}"/>
                </a:ext>
              </a:extLst>
            </p:cNvPr>
            <p:cNvSpPr txBox="1"/>
            <p:nvPr/>
          </p:nvSpPr>
          <p:spPr>
            <a:xfrm>
              <a:off x="9631832" y="1008497"/>
              <a:ext cx="1547140" cy="408493"/>
            </a:xfrm>
            <a:prstGeom prst="rect">
              <a:avLst/>
            </a:prstGeom>
            <a:noFill/>
          </p:spPr>
          <p:txBody>
            <a:bodyPr wrap="none" rtlCol="0">
              <a:spAutoFit/>
            </a:bodyPr>
            <a:lstStyle/>
            <a:p>
              <a:r>
                <a:rPr lang="en-US" sz="1807" dirty="0">
                  <a:latin typeface="Arial" panose="020B0604020202020204" pitchFamily="34" charset="0"/>
                </a:rPr>
                <a:t>Competitive</a:t>
              </a:r>
            </a:p>
          </p:txBody>
        </p:sp>
        <p:sp>
          <p:nvSpPr>
            <p:cNvPr id="16" name="TextBox 15">
              <a:extLst>
                <a:ext uri="{FF2B5EF4-FFF2-40B4-BE49-F238E27FC236}">
                  <a16:creationId xmlns:a16="http://schemas.microsoft.com/office/drawing/2014/main" id="{251876F5-9325-418C-B60D-9F2C7361946B}"/>
                </a:ext>
              </a:extLst>
            </p:cNvPr>
            <p:cNvSpPr txBox="1"/>
            <p:nvPr/>
          </p:nvSpPr>
          <p:spPr>
            <a:xfrm>
              <a:off x="9631832" y="3109194"/>
              <a:ext cx="2706788" cy="408493"/>
            </a:xfrm>
            <a:prstGeom prst="rect">
              <a:avLst/>
            </a:prstGeom>
            <a:noFill/>
          </p:spPr>
          <p:txBody>
            <a:bodyPr wrap="none" rtlCol="0">
              <a:spAutoFit/>
            </a:bodyPr>
            <a:lstStyle/>
            <a:p>
              <a:r>
                <a:rPr lang="en-US" sz="1807" dirty="0">
                  <a:latin typeface="Arial" panose="020B0604020202020204" pitchFamily="34" charset="0"/>
                </a:rPr>
                <a:t>Allosteric (Mixed type)</a:t>
              </a:r>
            </a:p>
          </p:txBody>
        </p:sp>
      </p:grpSp>
      <p:sp>
        <p:nvSpPr>
          <p:cNvPr id="17" name="TextBox 16">
            <a:extLst>
              <a:ext uri="{FF2B5EF4-FFF2-40B4-BE49-F238E27FC236}">
                <a16:creationId xmlns:a16="http://schemas.microsoft.com/office/drawing/2014/main" id="{B48A2E27-6805-4AD3-B882-1966B7A76CC5}"/>
              </a:ext>
            </a:extLst>
          </p:cNvPr>
          <p:cNvSpPr txBox="1"/>
          <p:nvPr/>
        </p:nvSpPr>
        <p:spPr>
          <a:xfrm>
            <a:off x="8744826" y="435595"/>
            <a:ext cx="1095172" cy="370422"/>
          </a:xfrm>
          <a:prstGeom prst="rect">
            <a:avLst/>
          </a:prstGeom>
          <a:noFill/>
        </p:spPr>
        <p:txBody>
          <a:bodyPr wrap="none" rtlCol="0">
            <a:spAutoFit/>
          </a:bodyPr>
          <a:lstStyle/>
          <a:p>
            <a:r>
              <a:rPr lang="en-US" sz="1807" dirty="0">
                <a:latin typeface="Arial" panose="020B0604020202020204" pitchFamily="34" charset="0"/>
              </a:rPr>
              <a:t>Covalent</a:t>
            </a:r>
          </a:p>
        </p:txBody>
      </p:sp>
      <p:cxnSp>
        <p:nvCxnSpPr>
          <p:cNvPr id="21" name="Straight Arrow Connector 20">
            <a:extLst>
              <a:ext uri="{FF2B5EF4-FFF2-40B4-BE49-F238E27FC236}">
                <a16:creationId xmlns:a16="http://schemas.microsoft.com/office/drawing/2014/main" id="{35713988-3B8D-4D4F-86AC-3A4725A1B463}"/>
              </a:ext>
            </a:extLst>
          </p:cNvPr>
          <p:cNvCxnSpPr/>
          <p:nvPr/>
        </p:nvCxnSpPr>
        <p:spPr>
          <a:xfrm>
            <a:off x="7180831" y="5854100"/>
            <a:ext cx="15535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556EB5F3-5D22-EE58-1A27-AD0E3F42C8EF}"/>
              </a:ext>
            </a:extLst>
          </p:cNvPr>
          <p:cNvSpPr>
            <a:spLocks noGrp="1"/>
          </p:cNvSpPr>
          <p:nvPr>
            <p:ph type="dt" sz="half" idx="10"/>
          </p:nvPr>
        </p:nvSpPr>
        <p:spPr/>
        <p:txBody>
          <a:bodyPr/>
          <a:lstStyle/>
          <a:p>
            <a:fld id="{8FB001FE-7B5D-4062-B1D0-6352B9504F9E}" type="datetime1">
              <a:rPr lang="en-US" smtClean="0"/>
              <a:t>9/2/2023</a:t>
            </a:fld>
            <a:endParaRPr lang="en-US"/>
          </a:p>
        </p:txBody>
      </p:sp>
      <p:sp>
        <p:nvSpPr>
          <p:cNvPr id="3" name="Footer Placeholder 2">
            <a:extLst>
              <a:ext uri="{FF2B5EF4-FFF2-40B4-BE49-F238E27FC236}">
                <a16:creationId xmlns:a16="http://schemas.microsoft.com/office/drawing/2014/main" id="{093FD746-CDE5-F68B-E9DC-DC4BAC73A61D}"/>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8307CE4F-EB4B-47D2-EEC0-6B51BD2C859B}"/>
              </a:ext>
            </a:extLst>
          </p:cNvPr>
          <p:cNvSpPr>
            <a:spLocks noGrp="1"/>
          </p:cNvSpPr>
          <p:nvPr>
            <p:ph type="sldNum" sz="quarter" idx="12"/>
          </p:nvPr>
        </p:nvSpPr>
        <p:spPr/>
        <p:txBody>
          <a:bodyPr/>
          <a:lstStyle/>
          <a:p>
            <a:fld id="{DC3BB032-4020-48F4-953B-341806DC4A2B}" type="slidenum">
              <a:rPr lang="en-US" smtClean="0"/>
              <a:t>42</a:t>
            </a:fld>
            <a:endParaRPr lang="en-US"/>
          </a:p>
        </p:txBody>
      </p:sp>
    </p:spTree>
    <p:extLst>
      <p:ext uri="{BB962C8B-B14F-4D97-AF65-F5344CB8AC3E}">
        <p14:creationId xmlns:p14="http://schemas.microsoft.com/office/powerpoint/2010/main" val="748512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D0994B3-8BE7-4BFC-B463-669AA1EBB64C}"/>
              </a:ext>
            </a:extLst>
          </p:cNvPr>
          <p:cNvSpPr/>
          <p:nvPr/>
        </p:nvSpPr>
        <p:spPr>
          <a:xfrm>
            <a:off x="-1" y="20896"/>
            <a:ext cx="5363123" cy="6463308"/>
          </a:xfrm>
          <a:prstGeom prst="rect">
            <a:avLst/>
          </a:prstGeom>
        </p:spPr>
        <p:txBody>
          <a:bodyPr wrap="square">
            <a:spAutoFit/>
          </a:bodyPr>
          <a:lstStyle/>
          <a:p>
            <a:pPr>
              <a:spcBef>
                <a:spcPts val="544"/>
              </a:spcBef>
            </a:pPr>
            <a:r>
              <a:rPr lang="en-US" b="1" dirty="0">
                <a:latin typeface="Arial" panose="020B0604020202020204" pitchFamily="34" charset="0"/>
                <a:ea typeface="Times New Roman" panose="02020603050405020304" pitchFamily="18" charset="0"/>
                <a:cs typeface="Arial" panose="020B0604020202020204" pitchFamily="34" charset="0"/>
              </a:rPr>
              <a:t>1. Suicide Inhibitors:</a:t>
            </a:r>
            <a:endParaRPr lang="en-US" dirty="0">
              <a:latin typeface="Arial" panose="020B0604020202020204" pitchFamily="34" charset="0"/>
              <a:ea typeface="Times New Roman" panose="02020603050405020304" pitchFamily="18" charset="0"/>
              <a:cs typeface="Arial" panose="020B0604020202020204" pitchFamily="34" charset="0"/>
            </a:endParaRPr>
          </a:p>
          <a:p>
            <a:pPr marL="165836"/>
            <a:r>
              <a:rPr lang="en-US" dirty="0">
                <a:latin typeface="Arial" panose="020B0604020202020204" pitchFamily="34" charset="0"/>
                <a:ea typeface="Times New Roman" panose="02020603050405020304" pitchFamily="18" charset="0"/>
                <a:cs typeface="Arial" panose="020B0604020202020204" pitchFamily="34" charset="0"/>
              </a:rPr>
              <a:t>Inhibitor binds in the active site. This type of inhibitor binds </a:t>
            </a:r>
            <a:r>
              <a:rPr lang="en-US" i="1" dirty="0">
                <a:latin typeface="Arial" panose="020B0604020202020204" pitchFamily="34" charset="0"/>
                <a:ea typeface="Times New Roman" panose="02020603050405020304" pitchFamily="18" charset="0"/>
                <a:cs typeface="Arial" panose="020B0604020202020204" pitchFamily="34" charset="0"/>
              </a:rPr>
              <a:t>irreversibly</a:t>
            </a:r>
            <a:r>
              <a:rPr lang="en-US" dirty="0">
                <a:latin typeface="Arial" panose="020B0604020202020204" pitchFamily="34" charset="0"/>
                <a:ea typeface="Times New Roman" panose="02020603050405020304" pitchFamily="18" charset="0"/>
                <a:cs typeface="Arial" panose="020B0604020202020204" pitchFamily="34" charset="0"/>
              </a:rPr>
              <a:t>.</a:t>
            </a:r>
          </a:p>
          <a:p>
            <a:pPr marL="165836"/>
            <a:r>
              <a:rPr lang="en-US" dirty="0">
                <a:latin typeface="Arial" panose="020B0604020202020204" pitchFamily="34" charset="0"/>
                <a:ea typeface="Times New Roman" panose="02020603050405020304" pitchFamily="18" charset="0"/>
                <a:cs typeface="Arial" panose="020B0604020202020204" pitchFamily="34" charset="0"/>
              </a:rPr>
              <a:t> </a:t>
            </a:r>
          </a:p>
          <a:p>
            <a:pPr marL="310942" indent="-310942">
              <a:buFont typeface="Symbol" panose="05050102010706020507" pitchFamily="18" charset="2"/>
              <a:buChar char=""/>
            </a:pPr>
            <a:r>
              <a:rPr lang="en-US" dirty="0">
                <a:latin typeface="Arial" panose="020B0604020202020204" pitchFamily="34" charset="0"/>
                <a:ea typeface="Times New Roman" panose="02020603050405020304" pitchFamily="18" charset="0"/>
                <a:cs typeface="Arial" panose="020B0604020202020204" pitchFamily="34" charset="0"/>
              </a:rPr>
              <a:t>Inhibitor becomes a reactive transition state that forms a covalent bond with the enzyme, irreversibly inactivating it.</a:t>
            </a:r>
          </a:p>
          <a:p>
            <a:endParaRPr lang="en-US" b="1" dirty="0">
              <a:latin typeface="Arial" panose="020B0604020202020204" pitchFamily="34" charset="0"/>
              <a:ea typeface="Times New Roman" panose="02020603050405020304" pitchFamily="18" charset="0"/>
              <a:cs typeface="Arial" panose="020B0604020202020204" pitchFamily="34" charset="0"/>
            </a:endParaRPr>
          </a:p>
          <a:p>
            <a:r>
              <a:rPr lang="en-US" b="1" dirty="0">
                <a:latin typeface="Arial" panose="020B0604020202020204" pitchFamily="34" charset="0"/>
                <a:ea typeface="Times New Roman" panose="02020603050405020304" pitchFamily="18" charset="0"/>
                <a:cs typeface="Arial" panose="020B0604020202020204" pitchFamily="34" charset="0"/>
              </a:rPr>
              <a:t>Example</a:t>
            </a:r>
            <a:r>
              <a:rPr lang="en-US" dirty="0">
                <a:latin typeface="Arial" panose="020B0604020202020204" pitchFamily="34" charset="0"/>
                <a:ea typeface="Times New Roman" panose="02020603050405020304" pitchFamily="18" charset="0"/>
                <a:cs typeface="Arial" panose="020B0604020202020204" pitchFamily="34" charset="0"/>
              </a:rPr>
              <a:t>: Sarin nerve gas</a:t>
            </a:r>
          </a:p>
          <a:p>
            <a:pPr marL="310942" indent="-310942">
              <a:buFont typeface="Symbol" panose="05050102010706020507" pitchFamily="18" charset="2"/>
              <a:buChar char=""/>
            </a:pPr>
            <a:r>
              <a:rPr lang="en-US" dirty="0">
                <a:latin typeface="Arial" panose="020B0604020202020204" pitchFamily="34" charset="0"/>
                <a:ea typeface="Times New Roman" panose="02020603050405020304" pitchFamily="18" charset="0"/>
                <a:cs typeface="Arial" panose="020B0604020202020204" pitchFamily="34" charset="0"/>
              </a:rPr>
              <a:t>Acetylcholine esterase is required to breakdown the neural transmitter acetylcholine in neuro-muscular junctions so that the muscle will relax.</a:t>
            </a:r>
          </a:p>
          <a:p>
            <a:pPr marL="310942" indent="-310942">
              <a:buFont typeface="Symbol" panose="05050102010706020507" pitchFamily="18" charset="2"/>
              <a:buChar char=""/>
            </a:pPr>
            <a:r>
              <a:rPr lang="en-US" dirty="0">
                <a:latin typeface="Arial" panose="020B0604020202020204" pitchFamily="34" charset="0"/>
                <a:ea typeface="Times New Roman" panose="02020603050405020304" pitchFamily="18" charset="0"/>
                <a:cs typeface="Arial" panose="020B0604020202020204" pitchFamily="34" charset="0"/>
              </a:rPr>
              <a:t>The esterase has an active site Serine that is activated in a similar manner as serine proteases.</a:t>
            </a:r>
          </a:p>
          <a:p>
            <a:pPr marL="310942" indent="-310942">
              <a:buFont typeface="Symbol" panose="05050102010706020507" pitchFamily="18" charset="2"/>
              <a:buChar char=""/>
            </a:pPr>
            <a:r>
              <a:rPr lang="en-US" dirty="0">
                <a:latin typeface="Arial" panose="020B0604020202020204" pitchFamily="34" charset="0"/>
                <a:ea typeface="Times New Roman" panose="02020603050405020304" pitchFamily="18" charset="0"/>
                <a:cs typeface="Arial" panose="020B0604020202020204" pitchFamily="34" charset="0"/>
              </a:rPr>
              <a:t>Sarin modifies the active site serine in the esterase by forming a stable covalent bond with the serine that cannot be easily hydrolyzed.</a:t>
            </a:r>
          </a:p>
          <a:p>
            <a:pPr marL="310942" indent="-310942">
              <a:buFont typeface="Symbol" panose="05050102010706020507" pitchFamily="18" charset="2"/>
              <a:buChar char=""/>
            </a:pPr>
            <a:r>
              <a:rPr lang="en-US" dirty="0">
                <a:latin typeface="Arial" panose="020B0604020202020204" pitchFamily="34" charset="0"/>
                <a:ea typeface="Times New Roman" panose="02020603050405020304" pitchFamily="18" charset="0"/>
                <a:cs typeface="Arial" panose="020B0604020202020204" pitchFamily="34" charset="0"/>
              </a:rPr>
              <a:t>Inhibition of acetylcholine esterase results in suffocation since the diaphragm muscles no longer function properly.</a:t>
            </a:r>
          </a:p>
          <a:p>
            <a:pPr marL="310942" indent="-310942">
              <a:buFont typeface="Symbol" panose="05050102010706020507" pitchFamily="18" charset="2"/>
              <a:buChar char=""/>
            </a:pPr>
            <a:r>
              <a:rPr lang="en-US" dirty="0">
                <a:latin typeface="Arial" panose="020B0604020202020204" pitchFamily="34" charset="0"/>
                <a:ea typeface="Times New Roman" panose="02020603050405020304" pitchFamily="18" charset="0"/>
                <a:cs typeface="Arial" panose="020B0604020202020204" pitchFamily="34" charset="0"/>
              </a:rPr>
              <a:t>The enzyme has committed suicide by trying to perform the chemical step on sarin.</a:t>
            </a:r>
          </a:p>
        </p:txBody>
      </p:sp>
      <p:graphicFrame>
        <p:nvGraphicFramePr>
          <p:cNvPr id="7" name="Object 6">
            <a:extLst>
              <a:ext uri="{FF2B5EF4-FFF2-40B4-BE49-F238E27FC236}">
                <a16:creationId xmlns:a16="http://schemas.microsoft.com/office/drawing/2014/main" id="{730DA087-D45F-4D98-A7DA-B2637209F780}"/>
              </a:ext>
            </a:extLst>
          </p:cNvPr>
          <p:cNvGraphicFramePr>
            <a:graphicFrameLocks noChangeAspect="1"/>
          </p:cNvGraphicFramePr>
          <p:nvPr>
            <p:extLst>
              <p:ext uri="{D42A27DB-BD31-4B8C-83A1-F6EECF244321}">
                <p14:modId xmlns:p14="http://schemas.microsoft.com/office/powerpoint/2010/main" val="369570407"/>
              </p:ext>
            </p:extLst>
          </p:nvPr>
        </p:nvGraphicFramePr>
        <p:xfrm>
          <a:off x="5770590" y="3399957"/>
          <a:ext cx="5334000" cy="3048000"/>
        </p:xfrm>
        <a:graphic>
          <a:graphicData uri="http://schemas.openxmlformats.org/presentationml/2006/ole">
            <mc:AlternateContent xmlns:mc="http://schemas.openxmlformats.org/markup-compatibility/2006">
              <mc:Choice xmlns:v="urn:schemas-microsoft-com:vml" Requires="v">
                <p:oleObj name="MDLDrawObject Class" r:id="rId2" imgW="5228750" imgH="3009637" progId="MDLDrawOLE.MDLDrawObject.1">
                  <p:embed/>
                </p:oleObj>
              </mc:Choice>
              <mc:Fallback>
                <p:oleObj name="MDLDrawObject Class" r:id="rId2" imgW="5228750" imgH="3009637" progId="MDLDrawOLE.MDLDrawObject.1">
                  <p:embed/>
                  <p:pic>
                    <p:nvPicPr>
                      <p:cNvPr id="7" name="Object 6">
                        <a:extLst>
                          <a:ext uri="{FF2B5EF4-FFF2-40B4-BE49-F238E27FC236}">
                            <a16:creationId xmlns:a16="http://schemas.microsoft.com/office/drawing/2014/main" id="{730DA087-D45F-4D98-A7DA-B2637209F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0590" y="3399957"/>
                        <a:ext cx="5334000" cy="3048000"/>
                      </a:xfrm>
                      <a:prstGeom prst="rect">
                        <a:avLst/>
                      </a:prstGeom>
                      <a:noFill/>
                    </p:spPr>
                  </p:pic>
                </p:oleObj>
              </mc:Fallback>
            </mc:AlternateContent>
          </a:graphicData>
        </a:graphic>
      </p:graphicFrame>
      <p:pic>
        <p:nvPicPr>
          <p:cNvPr id="8" name="Picture 7">
            <a:extLst>
              <a:ext uri="{FF2B5EF4-FFF2-40B4-BE49-F238E27FC236}">
                <a16:creationId xmlns:a16="http://schemas.microsoft.com/office/drawing/2014/main" id="{FB0C985A-DD58-4909-A77D-3F9947029CC0}"/>
              </a:ext>
            </a:extLst>
          </p:cNvPr>
          <p:cNvPicPr>
            <a:picLocks noChangeAspect="1"/>
          </p:cNvPicPr>
          <p:nvPr/>
        </p:nvPicPr>
        <p:blipFill>
          <a:blip r:embed="rId4"/>
          <a:stretch>
            <a:fillRect/>
          </a:stretch>
        </p:blipFill>
        <p:spPr>
          <a:xfrm>
            <a:off x="6096000" y="20898"/>
            <a:ext cx="4353189" cy="3228615"/>
          </a:xfrm>
          <a:prstGeom prst="rect">
            <a:avLst/>
          </a:prstGeom>
        </p:spPr>
      </p:pic>
      <mc:AlternateContent xmlns:mc="http://schemas.openxmlformats.org/markup-compatibility/2006" xmlns:p14="http://schemas.microsoft.com/office/powerpoint/2010/main">
        <mc:Choice Requires="p14">
          <p:contentPart p14:bwMode="auto" r:id="rId5">
            <p14:nvContentPartPr>
              <p14:cNvPr id="41" name="Ink 40">
                <a:extLst>
                  <a:ext uri="{FF2B5EF4-FFF2-40B4-BE49-F238E27FC236}">
                    <a16:creationId xmlns:a16="http://schemas.microsoft.com/office/drawing/2014/main" id="{22FA368E-7763-47EB-BF46-FD36F71DCD06}"/>
                  </a:ext>
                </a:extLst>
              </p14:cNvPr>
              <p14:cNvContentPartPr/>
              <p14:nvPr/>
            </p14:nvContentPartPr>
            <p14:xfrm>
              <a:off x="8175125" y="2612890"/>
              <a:ext cx="345056" cy="170080"/>
            </p14:xfrm>
          </p:contentPart>
        </mc:Choice>
        <mc:Fallback xmlns="">
          <p:pic>
            <p:nvPicPr>
              <p:cNvPr id="41" name="Ink 40">
                <a:extLst>
                  <a:ext uri="{FF2B5EF4-FFF2-40B4-BE49-F238E27FC236}">
                    <a16:creationId xmlns:a16="http://schemas.microsoft.com/office/drawing/2014/main" id="{22FA368E-7763-47EB-BF46-FD36F71DCD06}"/>
                  </a:ext>
                </a:extLst>
              </p:cNvPr>
              <p:cNvPicPr/>
              <p:nvPr/>
            </p:nvPicPr>
            <p:blipFill>
              <a:blip r:embed="rId6"/>
              <a:stretch>
                <a:fillRect/>
              </a:stretch>
            </p:blipFill>
            <p:spPr>
              <a:xfrm>
                <a:off x="8170807" y="2608566"/>
                <a:ext cx="353691" cy="17872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2" name="Ink 41">
                <a:extLst>
                  <a:ext uri="{FF2B5EF4-FFF2-40B4-BE49-F238E27FC236}">
                    <a16:creationId xmlns:a16="http://schemas.microsoft.com/office/drawing/2014/main" id="{94C28BCD-28E2-4096-B76C-A86ECD1FBD46}"/>
                  </a:ext>
                </a:extLst>
              </p14:cNvPr>
              <p14:cNvContentPartPr/>
              <p14:nvPr/>
            </p14:nvContentPartPr>
            <p14:xfrm>
              <a:off x="8437590" y="2985694"/>
              <a:ext cx="23178" cy="11426"/>
            </p14:xfrm>
          </p:contentPart>
        </mc:Choice>
        <mc:Fallback xmlns="">
          <p:pic>
            <p:nvPicPr>
              <p:cNvPr id="42" name="Ink 41">
                <a:extLst>
                  <a:ext uri="{FF2B5EF4-FFF2-40B4-BE49-F238E27FC236}">
                    <a16:creationId xmlns:a16="http://schemas.microsoft.com/office/drawing/2014/main" id="{94C28BCD-28E2-4096-B76C-A86ECD1FBD46}"/>
                  </a:ext>
                </a:extLst>
              </p:cNvPr>
              <p:cNvPicPr/>
              <p:nvPr/>
            </p:nvPicPr>
            <p:blipFill>
              <a:blip r:embed="rId8"/>
              <a:stretch>
                <a:fillRect/>
              </a:stretch>
            </p:blipFill>
            <p:spPr>
              <a:xfrm>
                <a:off x="8433311" y="2981409"/>
                <a:ext cx="31736" cy="1999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3" name="Ink 42">
                <a:extLst>
                  <a:ext uri="{FF2B5EF4-FFF2-40B4-BE49-F238E27FC236}">
                    <a16:creationId xmlns:a16="http://schemas.microsoft.com/office/drawing/2014/main" id="{8034715B-121F-4D7B-9F86-8F9FC11B843A}"/>
                  </a:ext>
                </a:extLst>
              </p14:cNvPr>
              <p14:cNvContentPartPr/>
              <p14:nvPr/>
            </p14:nvContentPartPr>
            <p14:xfrm>
              <a:off x="8170228" y="2935421"/>
              <a:ext cx="1306" cy="10446"/>
            </p14:xfrm>
          </p:contentPart>
        </mc:Choice>
        <mc:Fallback xmlns="">
          <p:pic>
            <p:nvPicPr>
              <p:cNvPr id="43" name="Ink 42">
                <a:extLst>
                  <a:ext uri="{FF2B5EF4-FFF2-40B4-BE49-F238E27FC236}">
                    <a16:creationId xmlns:a16="http://schemas.microsoft.com/office/drawing/2014/main" id="{8034715B-121F-4D7B-9F86-8F9FC11B843A}"/>
                  </a:ext>
                </a:extLst>
              </p:cNvPr>
              <p:cNvPicPr/>
              <p:nvPr/>
            </p:nvPicPr>
            <p:blipFill>
              <a:blip r:embed="rId10"/>
              <a:stretch>
                <a:fillRect/>
              </a:stretch>
            </p:blipFill>
            <p:spPr>
              <a:xfrm>
                <a:off x="8167094" y="2931099"/>
                <a:ext cx="7575" cy="1909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4" name="Ink 43">
                <a:extLst>
                  <a:ext uri="{FF2B5EF4-FFF2-40B4-BE49-F238E27FC236}">
                    <a16:creationId xmlns:a16="http://schemas.microsoft.com/office/drawing/2014/main" id="{0ED80BBA-EDC7-4653-A9B2-000B3A80B82D}"/>
                  </a:ext>
                </a:extLst>
              </p14:cNvPr>
              <p14:cNvContentPartPr/>
              <p14:nvPr/>
            </p14:nvContentPartPr>
            <p14:xfrm>
              <a:off x="8159456" y="3010830"/>
              <a:ext cx="3264" cy="1959"/>
            </p14:xfrm>
          </p:contentPart>
        </mc:Choice>
        <mc:Fallback xmlns="">
          <p:pic>
            <p:nvPicPr>
              <p:cNvPr id="44" name="Ink 43">
                <a:extLst>
                  <a:ext uri="{FF2B5EF4-FFF2-40B4-BE49-F238E27FC236}">
                    <a16:creationId xmlns:a16="http://schemas.microsoft.com/office/drawing/2014/main" id="{0ED80BBA-EDC7-4653-A9B2-000B3A80B82D}"/>
                  </a:ext>
                </a:extLst>
              </p:cNvPr>
              <p:cNvPicPr/>
              <p:nvPr/>
            </p:nvPicPr>
            <p:blipFill>
              <a:blip r:embed="rId12"/>
              <a:stretch>
                <a:fillRect/>
              </a:stretch>
            </p:blipFill>
            <p:spPr>
              <a:xfrm>
                <a:off x="8154560" y="3006912"/>
                <a:ext cx="13056" cy="9795"/>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5" name="Ink 44">
                <a:extLst>
                  <a:ext uri="{FF2B5EF4-FFF2-40B4-BE49-F238E27FC236}">
                    <a16:creationId xmlns:a16="http://schemas.microsoft.com/office/drawing/2014/main" id="{1F8AF6E0-5AD8-4F25-8E08-0FA0DD1E5653}"/>
                  </a:ext>
                </a:extLst>
              </p14:cNvPr>
              <p14:cNvContentPartPr/>
              <p14:nvPr/>
            </p14:nvContentPartPr>
            <p14:xfrm>
              <a:off x="8895597" y="2572084"/>
              <a:ext cx="252671" cy="625149"/>
            </p14:xfrm>
          </p:contentPart>
        </mc:Choice>
        <mc:Fallback xmlns="">
          <p:pic>
            <p:nvPicPr>
              <p:cNvPr id="45" name="Ink 44">
                <a:extLst>
                  <a:ext uri="{FF2B5EF4-FFF2-40B4-BE49-F238E27FC236}">
                    <a16:creationId xmlns:a16="http://schemas.microsoft.com/office/drawing/2014/main" id="{1F8AF6E0-5AD8-4F25-8E08-0FA0DD1E5653}"/>
                  </a:ext>
                </a:extLst>
              </p:cNvPr>
              <p:cNvPicPr/>
              <p:nvPr/>
            </p:nvPicPr>
            <p:blipFill>
              <a:blip r:embed="rId14"/>
              <a:stretch>
                <a:fillRect/>
              </a:stretch>
            </p:blipFill>
            <p:spPr>
              <a:xfrm>
                <a:off x="8891278" y="2567765"/>
                <a:ext cx="261309" cy="63378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9" name="Ink 78">
                <a:extLst>
                  <a:ext uri="{FF2B5EF4-FFF2-40B4-BE49-F238E27FC236}">
                    <a16:creationId xmlns:a16="http://schemas.microsoft.com/office/drawing/2014/main" id="{A08499E3-17AA-47A4-9168-CB5A985FF6D2}"/>
                  </a:ext>
                </a:extLst>
              </p14:cNvPr>
              <p14:cNvContentPartPr/>
              <p14:nvPr/>
            </p14:nvContentPartPr>
            <p14:xfrm>
              <a:off x="8338676" y="6037333"/>
              <a:ext cx="4897" cy="13058"/>
            </p14:xfrm>
          </p:contentPart>
        </mc:Choice>
        <mc:Fallback xmlns="">
          <p:pic>
            <p:nvPicPr>
              <p:cNvPr id="79" name="Ink 78">
                <a:extLst>
                  <a:ext uri="{FF2B5EF4-FFF2-40B4-BE49-F238E27FC236}">
                    <a16:creationId xmlns:a16="http://schemas.microsoft.com/office/drawing/2014/main" id="{A08499E3-17AA-47A4-9168-CB5A985FF6D2}"/>
                  </a:ext>
                </a:extLst>
              </p:cNvPr>
              <p:cNvPicPr/>
              <p:nvPr/>
            </p:nvPicPr>
            <p:blipFill>
              <a:blip r:embed="rId16"/>
              <a:stretch>
                <a:fillRect/>
              </a:stretch>
            </p:blipFill>
            <p:spPr>
              <a:xfrm>
                <a:off x="8334156" y="6032980"/>
                <a:ext cx="13938" cy="21763"/>
              </a:xfrm>
              <a:prstGeom prst="rect">
                <a:avLst/>
              </a:prstGeom>
            </p:spPr>
          </p:pic>
        </mc:Fallback>
      </mc:AlternateContent>
      <p:sp>
        <p:nvSpPr>
          <p:cNvPr id="2" name="Date Placeholder 1">
            <a:extLst>
              <a:ext uri="{FF2B5EF4-FFF2-40B4-BE49-F238E27FC236}">
                <a16:creationId xmlns:a16="http://schemas.microsoft.com/office/drawing/2014/main" id="{B31610FA-741D-ADC4-8749-C8041525493F}"/>
              </a:ext>
            </a:extLst>
          </p:cNvPr>
          <p:cNvSpPr>
            <a:spLocks noGrp="1"/>
          </p:cNvSpPr>
          <p:nvPr>
            <p:ph type="dt" sz="half" idx="10"/>
          </p:nvPr>
        </p:nvSpPr>
        <p:spPr/>
        <p:txBody>
          <a:bodyPr/>
          <a:lstStyle/>
          <a:p>
            <a:fld id="{AAAF6E3F-2F55-4174-9030-1536AD756591}" type="datetime1">
              <a:rPr lang="en-US" smtClean="0"/>
              <a:t>9/2/2023</a:t>
            </a:fld>
            <a:endParaRPr lang="en-US"/>
          </a:p>
        </p:txBody>
      </p:sp>
      <p:sp>
        <p:nvSpPr>
          <p:cNvPr id="3" name="Footer Placeholder 2">
            <a:extLst>
              <a:ext uri="{FF2B5EF4-FFF2-40B4-BE49-F238E27FC236}">
                <a16:creationId xmlns:a16="http://schemas.microsoft.com/office/drawing/2014/main" id="{05562512-4BB0-D246-82A3-FB943E37255C}"/>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708F33B8-946F-C86C-A2DF-893E3F07B6DB}"/>
              </a:ext>
            </a:extLst>
          </p:cNvPr>
          <p:cNvSpPr>
            <a:spLocks noGrp="1"/>
          </p:cNvSpPr>
          <p:nvPr>
            <p:ph type="sldNum" sz="quarter" idx="12"/>
          </p:nvPr>
        </p:nvSpPr>
        <p:spPr/>
        <p:txBody>
          <a:bodyPr/>
          <a:lstStyle/>
          <a:p>
            <a:fld id="{DC3BB032-4020-48F4-953B-341806DC4A2B}" type="slidenum">
              <a:rPr lang="en-US" smtClean="0"/>
              <a:t>43</a:t>
            </a:fld>
            <a:endParaRPr lang="en-US"/>
          </a:p>
        </p:txBody>
      </p:sp>
    </p:spTree>
    <p:extLst>
      <p:ext uri="{BB962C8B-B14F-4D97-AF65-F5344CB8AC3E}">
        <p14:creationId xmlns:p14="http://schemas.microsoft.com/office/powerpoint/2010/main" val="17732517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rule\AppData\Local\Microsoft\Windows\INetCache\Content.Word\grambacterium.jpg">
            <a:extLst>
              <a:ext uri="{FF2B5EF4-FFF2-40B4-BE49-F238E27FC236}">
                <a16:creationId xmlns:a16="http://schemas.microsoft.com/office/drawing/2014/main" id="{DB1C54EA-4723-4599-B7FB-64E6354FC7E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6200" y="458627"/>
            <a:ext cx="3627755" cy="2305050"/>
          </a:xfrm>
          <a:prstGeom prst="rect">
            <a:avLst/>
          </a:prstGeom>
          <a:noFill/>
          <a:ln>
            <a:noFill/>
          </a:ln>
        </p:spPr>
      </p:pic>
      <p:graphicFrame>
        <p:nvGraphicFramePr>
          <p:cNvPr id="8" name="Object 7">
            <a:extLst>
              <a:ext uri="{FF2B5EF4-FFF2-40B4-BE49-F238E27FC236}">
                <a16:creationId xmlns:a16="http://schemas.microsoft.com/office/drawing/2014/main" id="{D31AB22C-1CA2-4FC0-8009-694F2B09C365}"/>
              </a:ext>
            </a:extLst>
          </p:cNvPr>
          <p:cNvGraphicFramePr>
            <a:graphicFrameLocks noChangeAspect="1"/>
          </p:cNvGraphicFramePr>
          <p:nvPr/>
        </p:nvGraphicFramePr>
        <p:xfrm>
          <a:off x="5644397" y="232062"/>
          <a:ext cx="3124200" cy="2009497"/>
        </p:xfrm>
        <a:graphic>
          <a:graphicData uri="http://schemas.openxmlformats.org/presentationml/2006/ole">
            <mc:AlternateContent xmlns:mc="http://schemas.openxmlformats.org/markup-compatibility/2006">
              <mc:Choice xmlns:v="urn:schemas-microsoft-com:vml" Requires="v">
                <p:oleObj name="MDLDrawObject Class" r:id="rId3" imgW="5895957" imgH="3819197" progId="MDLDrawOLE.MDLDrawObject.1">
                  <p:embed/>
                </p:oleObj>
              </mc:Choice>
              <mc:Fallback>
                <p:oleObj name="MDLDrawObject Class" r:id="rId3" imgW="5895957" imgH="3819197" progId="MDLDrawOLE.MDLDrawObject.1">
                  <p:embed/>
                  <p:pic>
                    <p:nvPicPr>
                      <p:cNvPr id="8" name="Object 7">
                        <a:extLst>
                          <a:ext uri="{FF2B5EF4-FFF2-40B4-BE49-F238E27FC236}">
                            <a16:creationId xmlns:a16="http://schemas.microsoft.com/office/drawing/2014/main" id="{D31AB22C-1CA2-4FC0-8009-694F2B09C365}"/>
                          </a:ext>
                        </a:extLst>
                      </p:cNvPr>
                      <p:cNvPicPr>
                        <a:picLocks noChangeAspect="1" noChangeArrowheads="1"/>
                      </p:cNvPicPr>
                      <p:nvPr/>
                    </p:nvPicPr>
                    <p:blipFill>
                      <a:blip r:embed="rId4"/>
                      <a:srcRect/>
                      <a:stretch>
                        <a:fillRect/>
                      </a:stretch>
                    </p:blipFill>
                    <p:spPr bwMode="auto">
                      <a:xfrm>
                        <a:off x="5644397" y="232062"/>
                        <a:ext cx="3124200" cy="2009497"/>
                      </a:xfrm>
                      <a:prstGeom prst="rect">
                        <a:avLst/>
                      </a:prstGeom>
                      <a:noFill/>
                    </p:spPr>
                  </p:pic>
                </p:oleObj>
              </mc:Fallback>
            </mc:AlternateContent>
          </a:graphicData>
        </a:graphic>
      </p:graphicFrame>
      <p:sp>
        <p:nvSpPr>
          <p:cNvPr id="13" name="TextBox 12">
            <a:extLst>
              <a:ext uri="{FF2B5EF4-FFF2-40B4-BE49-F238E27FC236}">
                <a16:creationId xmlns:a16="http://schemas.microsoft.com/office/drawing/2014/main" id="{D651AC97-1A5C-4348-94EB-65531648DB28}"/>
              </a:ext>
            </a:extLst>
          </p:cNvPr>
          <p:cNvSpPr txBox="1"/>
          <p:nvPr/>
        </p:nvSpPr>
        <p:spPr>
          <a:xfrm>
            <a:off x="2786183" y="-32305"/>
            <a:ext cx="7577017" cy="461665"/>
          </a:xfrm>
          <a:prstGeom prst="rect">
            <a:avLst/>
          </a:prstGeom>
          <a:noFill/>
        </p:spPr>
        <p:txBody>
          <a:bodyPr wrap="square" rtlCol="0">
            <a:spAutoFit/>
          </a:bodyPr>
          <a:lstStyle/>
          <a:p>
            <a:r>
              <a:rPr lang="en-US" sz="2400" dirty="0">
                <a:latin typeface="Arial" panose="020B0604020202020204" pitchFamily="34" charset="0"/>
              </a:rPr>
              <a:t>Mechanism of Penicillin – A suicide Inhibitor</a:t>
            </a:r>
          </a:p>
        </p:txBody>
      </p:sp>
      <p:sp>
        <p:nvSpPr>
          <p:cNvPr id="14" name="TextBox 13">
            <a:extLst>
              <a:ext uri="{FF2B5EF4-FFF2-40B4-BE49-F238E27FC236}">
                <a16:creationId xmlns:a16="http://schemas.microsoft.com/office/drawing/2014/main" id="{58EABA82-0924-46E6-B7F3-DFB7255A8E63}"/>
              </a:ext>
            </a:extLst>
          </p:cNvPr>
          <p:cNvSpPr txBox="1"/>
          <p:nvPr/>
        </p:nvSpPr>
        <p:spPr>
          <a:xfrm>
            <a:off x="390951" y="89295"/>
            <a:ext cx="2048381" cy="369332"/>
          </a:xfrm>
          <a:prstGeom prst="rect">
            <a:avLst/>
          </a:prstGeom>
          <a:noFill/>
        </p:spPr>
        <p:txBody>
          <a:bodyPr wrap="none" rtlCol="0">
            <a:spAutoFit/>
          </a:bodyPr>
          <a:lstStyle/>
          <a:p>
            <a:r>
              <a:rPr lang="en-US" dirty="0">
                <a:latin typeface="Arial" panose="020B0604020202020204" pitchFamily="34" charset="0"/>
              </a:rPr>
              <a:t>Bacterial Cell Wall</a:t>
            </a:r>
          </a:p>
        </p:txBody>
      </p:sp>
      <p:sp>
        <p:nvSpPr>
          <p:cNvPr id="2" name="TextBox 1">
            <a:extLst>
              <a:ext uri="{FF2B5EF4-FFF2-40B4-BE49-F238E27FC236}">
                <a16:creationId xmlns:a16="http://schemas.microsoft.com/office/drawing/2014/main" id="{E2ACA521-B56A-E988-2B04-D29FCDD78B4C}"/>
              </a:ext>
            </a:extLst>
          </p:cNvPr>
          <p:cNvSpPr txBox="1"/>
          <p:nvPr/>
        </p:nvSpPr>
        <p:spPr>
          <a:xfrm>
            <a:off x="131692" y="2893260"/>
            <a:ext cx="3449708" cy="3416320"/>
          </a:xfrm>
          <a:prstGeom prst="rect">
            <a:avLst/>
          </a:prstGeom>
          <a:noFill/>
        </p:spPr>
        <p:txBody>
          <a:bodyPr wrap="square" rtlCol="0">
            <a:spAutoFit/>
          </a:bodyPr>
          <a:lstStyle/>
          <a:p>
            <a:r>
              <a:rPr lang="en-US" dirty="0">
                <a:latin typeface="Arial" panose="020B0604020202020204" pitchFamily="34" charset="0"/>
              </a:rPr>
              <a:t>Bacterial cell wall:</a:t>
            </a:r>
          </a:p>
          <a:p>
            <a:pPr marL="285750" indent="-285750">
              <a:buFont typeface="Arial" panose="020B0604020202020204" pitchFamily="34" charset="0"/>
              <a:buChar char="•"/>
            </a:pPr>
            <a:r>
              <a:rPr lang="en-US" dirty="0">
                <a:latin typeface="Arial" panose="020B0604020202020204" pitchFamily="34" charset="0"/>
              </a:rPr>
              <a:t>Linear polymers of alternating NAM (N-acetylmuramic acid) and NAG (N-acetylglucosamine), beta(1-4) linkage</a:t>
            </a:r>
          </a:p>
          <a:p>
            <a:pPr marL="285750" indent="-285750">
              <a:buFont typeface="Arial" panose="020B0604020202020204" pitchFamily="34" charset="0"/>
              <a:buChar char="•"/>
            </a:pPr>
            <a:r>
              <a:rPr lang="en-US" dirty="0">
                <a:latin typeface="Arial" panose="020B0604020202020204" pitchFamily="34" charset="0"/>
              </a:rPr>
              <a:t>NAM units on adjacent strands are linked via a peptide linker.</a:t>
            </a:r>
          </a:p>
          <a:p>
            <a:pPr marL="285750" indent="-285750">
              <a:buFont typeface="Arial" panose="020B0604020202020204" pitchFamily="34" charset="0"/>
              <a:buChar char="•"/>
            </a:pPr>
            <a:r>
              <a:rPr lang="en-US" dirty="0">
                <a:latin typeface="Arial" panose="020B0604020202020204" pitchFamily="34" charset="0"/>
              </a:rPr>
              <a:t>Crosslinking catalyzed by serine-containing </a:t>
            </a:r>
            <a:r>
              <a:rPr lang="en-US" b="1" i="1" dirty="0">
                <a:latin typeface="Arial" panose="020B0604020202020204" pitchFamily="34" charset="0"/>
              </a:rPr>
              <a:t>transpeptidase.</a:t>
            </a:r>
          </a:p>
        </p:txBody>
      </p:sp>
      <p:graphicFrame>
        <p:nvGraphicFramePr>
          <p:cNvPr id="11" name="Object 10">
            <a:extLst>
              <a:ext uri="{FF2B5EF4-FFF2-40B4-BE49-F238E27FC236}">
                <a16:creationId xmlns:a16="http://schemas.microsoft.com/office/drawing/2014/main" id="{1CE907AB-55B5-B886-B6C7-AEE7347803A4}"/>
              </a:ext>
            </a:extLst>
          </p:cNvPr>
          <p:cNvGraphicFramePr>
            <a:graphicFrameLocks noChangeAspect="1"/>
          </p:cNvGraphicFramePr>
          <p:nvPr/>
        </p:nvGraphicFramePr>
        <p:xfrm>
          <a:off x="3360232" y="1508226"/>
          <a:ext cx="6036646" cy="2103971"/>
        </p:xfrm>
        <a:graphic>
          <a:graphicData uri="http://schemas.openxmlformats.org/presentationml/2006/ole">
            <mc:AlternateContent xmlns:mc="http://schemas.openxmlformats.org/markup-compatibility/2006">
              <mc:Choice xmlns:v="urn:schemas-microsoft-com:vml" Requires="v">
                <p:oleObj name="MDLDrawObject Class" r:id="rId5" imgW="9010243" imgH="3161774" progId="MDLDrawOLE.MDLDrawObject.1">
                  <p:embed/>
                </p:oleObj>
              </mc:Choice>
              <mc:Fallback>
                <p:oleObj name="MDLDrawObject Class" r:id="rId5" imgW="9010243" imgH="3161774" progId="MDLDrawOLE.MDLDrawObject.1">
                  <p:embed/>
                  <p:pic>
                    <p:nvPicPr>
                      <p:cNvPr id="11" name="Object 10">
                        <a:extLst>
                          <a:ext uri="{FF2B5EF4-FFF2-40B4-BE49-F238E27FC236}">
                            <a16:creationId xmlns:a16="http://schemas.microsoft.com/office/drawing/2014/main" id="{1CE907AB-55B5-B886-B6C7-AEE7347803A4}"/>
                          </a:ext>
                        </a:extLst>
                      </p:cNvPr>
                      <p:cNvPicPr>
                        <a:picLocks noChangeAspect="1" noChangeArrowheads="1"/>
                      </p:cNvPicPr>
                      <p:nvPr/>
                    </p:nvPicPr>
                    <p:blipFill>
                      <a:blip r:embed="rId6"/>
                      <a:srcRect/>
                      <a:stretch>
                        <a:fillRect/>
                      </a:stretch>
                    </p:blipFill>
                    <p:spPr bwMode="auto">
                      <a:xfrm>
                        <a:off x="3360232" y="1508226"/>
                        <a:ext cx="6036646" cy="2103971"/>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B84F49E6-DDB2-BEBA-B597-B3465BDDB06C}"/>
              </a:ext>
            </a:extLst>
          </p:cNvPr>
          <p:cNvGraphicFramePr>
            <a:graphicFrameLocks noChangeAspect="1"/>
          </p:cNvGraphicFramePr>
          <p:nvPr>
            <p:extLst>
              <p:ext uri="{D42A27DB-BD31-4B8C-83A1-F6EECF244321}">
                <p14:modId xmlns:p14="http://schemas.microsoft.com/office/powerpoint/2010/main" val="981377532"/>
              </p:ext>
            </p:extLst>
          </p:nvPr>
        </p:nvGraphicFramePr>
        <p:xfrm>
          <a:off x="4551363" y="4040188"/>
          <a:ext cx="6716712" cy="2565400"/>
        </p:xfrm>
        <a:graphic>
          <a:graphicData uri="http://schemas.openxmlformats.org/presentationml/2006/ole">
            <mc:AlternateContent xmlns:mc="http://schemas.openxmlformats.org/markup-compatibility/2006">
              <mc:Choice xmlns:v="urn:schemas-microsoft-com:vml" Requires="v">
                <p:oleObj name="MDLDrawObject Class" r:id="rId7" imgW="8743913" imgH="3361602" progId="MDLDrawOLE.MDLDrawObject.1">
                  <p:embed/>
                </p:oleObj>
              </mc:Choice>
              <mc:Fallback>
                <p:oleObj name="MDLDrawObject Class" r:id="rId7" imgW="8743913" imgH="3361602" progId="MDLDrawOLE.MDLDrawObject.1">
                  <p:embed/>
                  <p:pic>
                    <p:nvPicPr>
                      <p:cNvPr id="12" name="Object 11">
                        <a:extLst>
                          <a:ext uri="{FF2B5EF4-FFF2-40B4-BE49-F238E27FC236}">
                            <a16:creationId xmlns:a16="http://schemas.microsoft.com/office/drawing/2014/main" id="{B84F49E6-DDB2-BEBA-B597-B3465BDDB06C}"/>
                          </a:ext>
                        </a:extLst>
                      </p:cNvPr>
                      <p:cNvPicPr>
                        <a:picLocks noChangeAspect="1" noChangeArrowheads="1"/>
                      </p:cNvPicPr>
                      <p:nvPr/>
                    </p:nvPicPr>
                    <p:blipFill>
                      <a:blip r:embed="rId8"/>
                      <a:srcRect/>
                      <a:stretch>
                        <a:fillRect/>
                      </a:stretch>
                    </p:blipFill>
                    <p:spPr bwMode="auto">
                      <a:xfrm>
                        <a:off x="4551363" y="4040188"/>
                        <a:ext cx="6716712" cy="2565400"/>
                      </a:xfrm>
                      <a:prstGeom prst="rect">
                        <a:avLst/>
                      </a:prstGeom>
                      <a:noFill/>
                    </p:spPr>
                  </p:pic>
                </p:oleObj>
              </mc:Fallback>
            </mc:AlternateContent>
          </a:graphicData>
        </a:graphic>
      </p:graphicFrame>
      <p:sp>
        <p:nvSpPr>
          <p:cNvPr id="15" name="TextBox 14">
            <a:extLst>
              <a:ext uri="{FF2B5EF4-FFF2-40B4-BE49-F238E27FC236}">
                <a16:creationId xmlns:a16="http://schemas.microsoft.com/office/drawing/2014/main" id="{9D8533AE-4A98-69CA-83C9-2CDBCEF2CD34}"/>
              </a:ext>
            </a:extLst>
          </p:cNvPr>
          <p:cNvSpPr txBox="1"/>
          <p:nvPr/>
        </p:nvSpPr>
        <p:spPr>
          <a:xfrm>
            <a:off x="9172210" y="1734331"/>
            <a:ext cx="2888098" cy="2062103"/>
          </a:xfrm>
          <a:prstGeom prst="rect">
            <a:avLst/>
          </a:prstGeom>
          <a:noFill/>
        </p:spPr>
        <p:txBody>
          <a:bodyPr wrap="square">
            <a:spAutoFit/>
          </a:bodyPr>
          <a:lstStyle/>
          <a:p>
            <a:pPr marL="342900" indent="-342900">
              <a:buFont typeface="+mj-lt"/>
              <a:buAutoNum type="arabicPeriod"/>
            </a:pPr>
            <a:r>
              <a:rPr lang="en-US" sz="1600" dirty="0">
                <a:latin typeface="Arial" panose="020B0604020202020204" pitchFamily="34" charset="0"/>
              </a:rPr>
              <a:t>Serine breaks peptide bond between terminal D-Ala residues</a:t>
            </a:r>
          </a:p>
          <a:p>
            <a:pPr marL="342900" indent="-342900">
              <a:buFont typeface="+mj-lt"/>
              <a:buAutoNum type="arabicPeriod"/>
            </a:pPr>
            <a:r>
              <a:rPr lang="en-US" sz="1600" dirty="0">
                <a:latin typeface="Arial" panose="020B0604020202020204" pitchFamily="34" charset="0"/>
              </a:rPr>
              <a:t>Covalent intermediate formed</a:t>
            </a:r>
          </a:p>
          <a:p>
            <a:pPr marL="342900" indent="-342900">
              <a:buFont typeface="+mj-lt"/>
              <a:buAutoNum type="arabicPeriod"/>
            </a:pPr>
            <a:r>
              <a:rPr lang="en-US" sz="1600" dirty="0">
                <a:latin typeface="Arial" panose="020B0604020202020204" pitchFamily="34" charset="0"/>
              </a:rPr>
              <a:t>Amino group of glycine forms peptide linkage with D-Ala = crosslink</a:t>
            </a:r>
          </a:p>
        </p:txBody>
      </p:sp>
      <p:cxnSp>
        <p:nvCxnSpPr>
          <p:cNvPr id="16" name="Straight Arrow Connector 15">
            <a:extLst>
              <a:ext uri="{FF2B5EF4-FFF2-40B4-BE49-F238E27FC236}">
                <a16:creationId xmlns:a16="http://schemas.microsoft.com/office/drawing/2014/main" id="{728D61C3-85F0-0CEF-AC10-0E8EB33BF6C1}"/>
              </a:ext>
            </a:extLst>
          </p:cNvPr>
          <p:cNvCxnSpPr/>
          <p:nvPr/>
        </p:nvCxnSpPr>
        <p:spPr>
          <a:xfrm>
            <a:off x="8768597" y="2763677"/>
            <a:ext cx="628281" cy="150352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FB0B8A1-A23B-C368-290B-1754B0E67C20}"/>
              </a:ext>
            </a:extLst>
          </p:cNvPr>
          <p:cNvCxnSpPr>
            <a:cxnSpLocks/>
          </p:cNvCxnSpPr>
          <p:nvPr/>
        </p:nvCxnSpPr>
        <p:spPr>
          <a:xfrm>
            <a:off x="5092694" y="3050256"/>
            <a:ext cx="317506" cy="8968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2EF8A11-7EF1-D31A-5409-2260C1CE0240}"/>
              </a:ext>
            </a:extLst>
          </p:cNvPr>
          <p:cNvCxnSpPr>
            <a:cxnSpLocks/>
          </p:cNvCxnSpPr>
          <p:nvPr/>
        </p:nvCxnSpPr>
        <p:spPr>
          <a:xfrm>
            <a:off x="5658902" y="3164107"/>
            <a:ext cx="298162" cy="103451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C0033088-7176-EB8A-5213-7281A01047F9}"/>
              </a:ext>
            </a:extLst>
          </p:cNvPr>
          <p:cNvSpPr>
            <a:spLocks noGrp="1"/>
          </p:cNvSpPr>
          <p:nvPr>
            <p:ph type="dt" sz="half" idx="10"/>
          </p:nvPr>
        </p:nvSpPr>
        <p:spPr/>
        <p:txBody>
          <a:bodyPr/>
          <a:lstStyle/>
          <a:p>
            <a:fld id="{E4604875-1E75-467C-87AE-41B4A5855BC8}" type="datetime1">
              <a:rPr lang="en-US" smtClean="0"/>
              <a:t>9/2/2023</a:t>
            </a:fld>
            <a:endParaRPr lang="en-US"/>
          </a:p>
        </p:txBody>
      </p:sp>
      <p:sp>
        <p:nvSpPr>
          <p:cNvPr id="9" name="Footer Placeholder 8">
            <a:extLst>
              <a:ext uri="{FF2B5EF4-FFF2-40B4-BE49-F238E27FC236}">
                <a16:creationId xmlns:a16="http://schemas.microsoft.com/office/drawing/2014/main" id="{801383C6-8651-C28C-B2FD-93243F708A67}"/>
              </a:ext>
            </a:extLst>
          </p:cNvPr>
          <p:cNvSpPr>
            <a:spLocks noGrp="1"/>
          </p:cNvSpPr>
          <p:nvPr>
            <p:ph type="ftr" sz="quarter" idx="11"/>
          </p:nvPr>
        </p:nvSpPr>
        <p:spPr/>
        <p:txBody>
          <a:bodyPr/>
          <a:lstStyle/>
          <a:p>
            <a:r>
              <a:rPr lang="en-US"/>
              <a:t>D &amp; D - Lecture 4 - Fall 2023</a:t>
            </a:r>
          </a:p>
        </p:txBody>
      </p:sp>
      <p:sp>
        <p:nvSpPr>
          <p:cNvPr id="10" name="Slide Number Placeholder 9">
            <a:extLst>
              <a:ext uri="{FF2B5EF4-FFF2-40B4-BE49-F238E27FC236}">
                <a16:creationId xmlns:a16="http://schemas.microsoft.com/office/drawing/2014/main" id="{8FB24CD9-F21F-65BD-60C2-98090E07FE6A}"/>
              </a:ext>
            </a:extLst>
          </p:cNvPr>
          <p:cNvSpPr>
            <a:spLocks noGrp="1"/>
          </p:cNvSpPr>
          <p:nvPr>
            <p:ph type="sldNum" sz="quarter" idx="12"/>
          </p:nvPr>
        </p:nvSpPr>
        <p:spPr/>
        <p:txBody>
          <a:bodyPr/>
          <a:lstStyle/>
          <a:p>
            <a:fld id="{DC3BB032-4020-48F4-953B-341806DC4A2B}" type="slidenum">
              <a:rPr lang="en-US" smtClean="0"/>
              <a:t>44</a:t>
            </a:fld>
            <a:endParaRPr lang="en-US"/>
          </a:p>
        </p:txBody>
      </p:sp>
    </p:spTree>
    <p:extLst>
      <p:ext uri="{BB962C8B-B14F-4D97-AF65-F5344CB8AC3E}">
        <p14:creationId xmlns:p14="http://schemas.microsoft.com/office/powerpoint/2010/main" val="18673089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D31AB22C-1CA2-4FC0-8009-694F2B09C365}"/>
              </a:ext>
            </a:extLst>
          </p:cNvPr>
          <p:cNvGraphicFramePr>
            <a:graphicFrameLocks noChangeAspect="1"/>
          </p:cNvGraphicFramePr>
          <p:nvPr/>
        </p:nvGraphicFramePr>
        <p:xfrm>
          <a:off x="8305800" y="76200"/>
          <a:ext cx="3556000" cy="2288978"/>
        </p:xfrm>
        <a:graphic>
          <a:graphicData uri="http://schemas.openxmlformats.org/presentationml/2006/ole">
            <mc:AlternateContent xmlns:mc="http://schemas.openxmlformats.org/markup-compatibility/2006">
              <mc:Choice xmlns:v="urn:schemas-microsoft-com:vml" Requires="v">
                <p:oleObj name="MDLDrawObject Class" r:id="rId2" imgW="5905031" imgH="3828656" progId="MDLDrawOLE.MDLDrawObject.1">
                  <p:embed/>
                </p:oleObj>
              </mc:Choice>
              <mc:Fallback>
                <p:oleObj name="MDLDrawObject Class" r:id="rId2" imgW="5905031" imgH="3828656" progId="MDLDrawOLE.MDLDrawObject.1">
                  <p:embed/>
                  <p:pic>
                    <p:nvPicPr>
                      <p:cNvPr id="8" name="Object 7">
                        <a:extLst>
                          <a:ext uri="{FF2B5EF4-FFF2-40B4-BE49-F238E27FC236}">
                            <a16:creationId xmlns:a16="http://schemas.microsoft.com/office/drawing/2014/main" id="{D31AB22C-1CA2-4FC0-8009-694F2B09C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76200"/>
                        <a:ext cx="3556000" cy="2288978"/>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2D142781-ED96-4737-B71E-E022AD563C85}"/>
              </a:ext>
            </a:extLst>
          </p:cNvPr>
          <p:cNvGraphicFramePr>
            <a:graphicFrameLocks noChangeAspect="1"/>
          </p:cNvGraphicFramePr>
          <p:nvPr/>
        </p:nvGraphicFramePr>
        <p:xfrm>
          <a:off x="530225" y="5084763"/>
          <a:ext cx="8963025" cy="1452562"/>
        </p:xfrm>
        <a:graphic>
          <a:graphicData uri="http://schemas.openxmlformats.org/presentationml/2006/ole">
            <mc:AlternateContent xmlns:mc="http://schemas.openxmlformats.org/markup-compatibility/2006">
              <mc:Choice xmlns:v="urn:schemas-microsoft-com:vml" Requires="v">
                <p:oleObj name="MDLDrawObject Class" r:id="rId4" imgW="10695817" imgH="2046758" progId="MDLDrawOLE.MDLDrawObject.1">
                  <p:embed/>
                </p:oleObj>
              </mc:Choice>
              <mc:Fallback>
                <p:oleObj name="MDLDrawObject Class" r:id="rId4" imgW="10695817" imgH="2046758" progId="MDLDrawOLE.MDLDrawObject.1">
                  <p:embed/>
                  <p:pic>
                    <p:nvPicPr>
                      <p:cNvPr id="10" name="Object 9">
                        <a:extLst>
                          <a:ext uri="{FF2B5EF4-FFF2-40B4-BE49-F238E27FC236}">
                            <a16:creationId xmlns:a16="http://schemas.microsoft.com/office/drawing/2014/main" id="{2D142781-ED96-4737-B71E-E022AD563C85}"/>
                          </a:ext>
                        </a:extLst>
                      </p:cNvPr>
                      <p:cNvPicPr>
                        <a:picLocks noChangeAspect="1" noChangeArrowheads="1"/>
                      </p:cNvPicPr>
                      <p:nvPr/>
                    </p:nvPicPr>
                    <p:blipFill>
                      <a:blip r:embed="rId5"/>
                      <a:srcRect/>
                      <a:stretch>
                        <a:fillRect/>
                      </a:stretch>
                    </p:blipFill>
                    <p:spPr bwMode="auto">
                      <a:xfrm>
                        <a:off x="530225" y="5084763"/>
                        <a:ext cx="8963025" cy="1452562"/>
                      </a:xfrm>
                      <a:prstGeom prst="rect">
                        <a:avLst/>
                      </a:prstGeom>
                      <a:noFill/>
                    </p:spPr>
                  </p:pic>
                </p:oleObj>
              </mc:Fallback>
            </mc:AlternateContent>
          </a:graphicData>
        </a:graphic>
      </p:graphicFrame>
      <p:sp>
        <p:nvSpPr>
          <p:cNvPr id="11" name="Rectangle 10">
            <a:extLst>
              <a:ext uri="{FF2B5EF4-FFF2-40B4-BE49-F238E27FC236}">
                <a16:creationId xmlns:a16="http://schemas.microsoft.com/office/drawing/2014/main" id="{3897F8BC-CBD2-43A5-9420-85D1236F1DF5}"/>
              </a:ext>
            </a:extLst>
          </p:cNvPr>
          <p:cNvSpPr/>
          <p:nvPr/>
        </p:nvSpPr>
        <p:spPr>
          <a:xfrm>
            <a:off x="76200" y="468348"/>
            <a:ext cx="5943600" cy="3416320"/>
          </a:xfrm>
          <a:prstGeom prst="rect">
            <a:avLst/>
          </a:prstGeom>
        </p:spPr>
        <p:txBody>
          <a:bodyPr wrap="square">
            <a:spAutoFit/>
          </a:bodyPr>
          <a:lstStyle/>
          <a:p>
            <a:r>
              <a:rPr lang="bg-BG" b="1" dirty="0">
                <a:latin typeface="Arial" panose="020B0604020202020204" pitchFamily="34" charset="0"/>
                <a:ea typeface="Times New Roman" panose="02020603050405020304" pitchFamily="18" charset="0"/>
                <a:cs typeface="Arial" panose="020B0604020202020204" pitchFamily="34" charset="0"/>
              </a:rPr>
              <a:t>Mechanism of Action of </a:t>
            </a:r>
            <a:r>
              <a:rPr lang="en-US" b="1" dirty="0">
                <a:latin typeface="Arial" panose="020B0604020202020204" pitchFamily="34" charset="0"/>
                <a:ea typeface="Times New Roman" panose="02020603050405020304" pitchFamily="18" charset="0"/>
                <a:cs typeface="Arial" panose="020B0604020202020204" pitchFamily="34" charset="0"/>
              </a:rPr>
              <a:t>P</a:t>
            </a:r>
            <a:r>
              <a:rPr lang="bg-BG" b="1" dirty="0">
                <a:latin typeface="Arial" panose="020B0604020202020204" pitchFamily="34" charset="0"/>
                <a:ea typeface="Times New Roman" panose="02020603050405020304" pitchFamily="18" charset="0"/>
                <a:cs typeface="Arial" panose="020B0604020202020204" pitchFamily="34" charset="0"/>
              </a:rPr>
              <a:t>enicillin:</a:t>
            </a:r>
            <a:endParaRPr lang="en-US" dirty="0">
              <a:latin typeface="Arial" panose="020B0604020202020204" pitchFamily="34" charset="0"/>
              <a:ea typeface="Times New Roman" panose="02020603050405020304" pitchFamily="18"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bg-BG" dirty="0">
                <a:latin typeface="Arial" panose="020B0604020202020204" pitchFamily="34" charset="0"/>
                <a:ea typeface="Times New Roman" panose="02020603050405020304" pitchFamily="18" charset="0"/>
                <a:cs typeface="Arial" panose="020B0604020202020204" pitchFamily="34" charset="0"/>
              </a:rPr>
              <a:t>Penicillin inhibits enzymes that are responsible </a:t>
            </a:r>
            <a:r>
              <a:rPr lang="en-US" dirty="0">
                <a:latin typeface="Arial" panose="020B0604020202020204" pitchFamily="34" charset="0"/>
                <a:ea typeface="Times New Roman" panose="02020603050405020304" pitchFamily="18" charset="0"/>
                <a:cs typeface="Arial" panose="020B0604020202020204" pitchFamily="34" charset="0"/>
              </a:rPr>
              <a:t>for crosslinking the Gly</a:t>
            </a:r>
            <a:r>
              <a:rPr lang="en-US" baseline="-25000" dirty="0">
                <a:latin typeface="Arial" panose="020B0604020202020204" pitchFamily="34" charset="0"/>
                <a:ea typeface="Times New Roman" panose="02020603050405020304" pitchFamily="18" charset="0"/>
                <a:cs typeface="Arial" panose="020B0604020202020204" pitchFamily="34" charset="0"/>
              </a:rPr>
              <a:t>5</a:t>
            </a:r>
            <a:r>
              <a:rPr lang="en-US" dirty="0">
                <a:latin typeface="Arial" panose="020B0604020202020204" pitchFamily="34" charset="0"/>
                <a:ea typeface="Times New Roman" panose="02020603050405020304" pitchFamily="18" charset="0"/>
                <a:cs typeface="Arial" panose="020B0604020202020204" pitchFamily="34" charset="0"/>
              </a:rPr>
              <a:t> chain to alanine (circled on diagram).</a:t>
            </a:r>
          </a:p>
          <a:p>
            <a:pPr marL="342900" marR="0" lvl="0" indent="-342900">
              <a:spcBef>
                <a:spcPts val="0"/>
              </a:spcBef>
              <a:spcAft>
                <a:spcPts val="0"/>
              </a:spcAft>
              <a:buFont typeface="Symbol" panose="05050102010706020507" pitchFamily="18" charset="2"/>
              <a:buChar char=""/>
            </a:pPr>
            <a:r>
              <a:rPr lang="en-US" dirty="0">
                <a:latin typeface="Arial" panose="020B0604020202020204" pitchFamily="34" charset="0"/>
                <a:ea typeface="Times New Roman" panose="02020603050405020304" pitchFamily="18" charset="0"/>
                <a:cs typeface="Arial" panose="020B0604020202020204" pitchFamily="34" charset="0"/>
              </a:rPr>
              <a:t>The crosslinking of the cell wall is broken, making the bacteria fragile to breakage.</a:t>
            </a:r>
          </a:p>
          <a:p>
            <a:pPr marL="342900" marR="0" lvl="0" indent="-342900">
              <a:spcBef>
                <a:spcPts val="0"/>
              </a:spcBef>
              <a:spcAft>
                <a:spcPts val="0"/>
              </a:spcAft>
              <a:buFont typeface="Symbol" panose="05050102010706020507" pitchFamily="18" charset="2"/>
              <a:buChar char=""/>
            </a:pPr>
            <a:r>
              <a:rPr lang="bg-BG" dirty="0">
                <a:latin typeface="Arial" panose="020B0604020202020204" pitchFamily="34" charset="0"/>
                <a:ea typeface="Times New Roman" panose="02020603050405020304" pitchFamily="18" charset="0"/>
                <a:cs typeface="Arial" panose="020B0604020202020204" pitchFamily="34" charset="0"/>
              </a:rPr>
              <a:t>Inhibition is by formation of a chemical bond between penicillin and the enzyme (covalent inhibitor). This type of inhibition is not the same as competitive inhibition because: i) the penicillin forms a covalent bond with the enzyme, ii) penicillin is modified by the reaction, iii) the reaction is essentially irreversible.</a:t>
            </a:r>
            <a:endParaRPr lang="en-US"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BEAB7215-2757-4763-AAC2-CB8783529308}"/>
              </a:ext>
            </a:extLst>
          </p:cNvPr>
          <p:cNvSpPr/>
          <p:nvPr/>
        </p:nvSpPr>
        <p:spPr>
          <a:xfrm>
            <a:off x="152400" y="3940205"/>
            <a:ext cx="6054725" cy="1200329"/>
          </a:xfrm>
          <a:prstGeom prst="rect">
            <a:avLst/>
          </a:prstGeom>
        </p:spPr>
        <p:txBody>
          <a:bodyPr wrap="square">
            <a:spAutoFit/>
          </a:bodyPr>
          <a:lstStyle/>
          <a:p>
            <a:r>
              <a:rPr lang="en-US" b="1" dirty="0">
                <a:latin typeface="Arial" panose="020B0604020202020204" pitchFamily="34" charset="0"/>
                <a:ea typeface="Times New Roman" panose="02020603050405020304" pitchFamily="18" charset="0"/>
              </a:rPr>
              <a:t>Penicillin Resistance</a:t>
            </a:r>
            <a:r>
              <a:rPr lang="en-US" dirty="0">
                <a:latin typeface="Arial" panose="020B0604020202020204" pitchFamily="34" charset="0"/>
                <a:ea typeface="Times New Roman" panose="02020603050405020304" pitchFamily="18" charset="0"/>
              </a:rPr>
              <a:t>: Bacteria produce a protein that degrades penicillin (β-lactamase). This is a common antibiotic resistance gene that is used on plasmids. The transformed bacterial are resistant to penicillin.</a:t>
            </a:r>
            <a:endParaRPr lang="en-US" dirty="0">
              <a:latin typeface="Arial" panose="020B0604020202020204" pitchFamily="34" charset="0"/>
            </a:endParaRPr>
          </a:p>
        </p:txBody>
      </p:sp>
      <p:sp>
        <p:nvSpPr>
          <p:cNvPr id="13" name="TextBox 12">
            <a:extLst>
              <a:ext uri="{FF2B5EF4-FFF2-40B4-BE49-F238E27FC236}">
                <a16:creationId xmlns:a16="http://schemas.microsoft.com/office/drawing/2014/main" id="{64317337-F4E1-4970-AF8C-24BE4B1E7F17}"/>
              </a:ext>
            </a:extLst>
          </p:cNvPr>
          <p:cNvSpPr txBox="1"/>
          <p:nvPr/>
        </p:nvSpPr>
        <p:spPr>
          <a:xfrm>
            <a:off x="3759101" y="-21573"/>
            <a:ext cx="3943708" cy="523220"/>
          </a:xfrm>
          <a:prstGeom prst="rect">
            <a:avLst/>
          </a:prstGeom>
          <a:noFill/>
        </p:spPr>
        <p:txBody>
          <a:bodyPr wrap="none" rtlCol="0">
            <a:spAutoFit/>
          </a:bodyPr>
          <a:lstStyle/>
          <a:p>
            <a:r>
              <a:rPr lang="en-US" sz="2800" dirty="0">
                <a:latin typeface="Arial" panose="020B0604020202020204" pitchFamily="34" charset="0"/>
              </a:rPr>
              <a:t>Mechanism of Penicillin</a:t>
            </a:r>
          </a:p>
        </p:txBody>
      </p:sp>
      <p:pic>
        <p:nvPicPr>
          <p:cNvPr id="14" name="Picture 13">
            <a:extLst>
              <a:ext uri="{FF2B5EF4-FFF2-40B4-BE49-F238E27FC236}">
                <a16:creationId xmlns:a16="http://schemas.microsoft.com/office/drawing/2014/main" id="{D98A4B46-6677-622B-CA63-0B6FE67B3570}"/>
              </a:ext>
            </a:extLst>
          </p:cNvPr>
          <p:cNvPicPr>
            <a:picLocks noChangeAspect="1"/>
          </p:cNvPicPr>
          <p:nvPr/>
        </p:nvPicPr>
        <p:blipFill rotWithShape="1">
          <a:blip r:embed="rId6"/>
          <a:srcRect t="10289"/>
          <a:stretch/>
        </p:blipFill>
        <p:spPr>
          <a:xfrm>
            <a:off x="6705600" y="2550353"/>
            <a:ext cx="5187851" cy="2123956"/>
          </a:xfrm>
          <a:prstGeom prst="rect">
            <a:avLst/>
          </a:prstGeom>
        </p:spPr>
      </p:pic>
      <p:sp>
        <p:nvSpPr>
          <p:cNvPr id="2" name="TextBox 1">
            <a:extLst>
              <a:ext uri="{FF2B5EF4-FFF2-40B4-BE49-F238E27FC236}">
                <a16:creationId xmlns:a16="http://schemas.microsoft.com/office/drawing/2014/main" id="{1AF261E3-2E35-70A7-007B-588C124276D2}"/>
              </a:ext>
            </a:extLst>
          </p:cNvPr>
          <p:cNvSpPr txBox="1"/>
          <p:nvPr/>
        </p:nvSpPr>
        <p:spPr>
          <a:xfrm>
            <a:off x="6365804" y="2239437"/>
            <a:ext cx="1095172" cy="369332"/>
          </a:xfrm>
          <a:prstGeom prst="rect">
            <a:avLst/>
          </a:prstGeom>
          <a:noFill/>
        </p:spPr>
        <p:txBody>
          <a:bodyPr wrap="none" rtlCol="0">
            <a:spAutoFit/>
          </a:bodyPr>
          <a:lstStyle/>
          <a:p>
            <a:r>
              <a:rPr lang="en-US" dirty="0">
                <a:latin typeface="Arial" panose="020B0604020202020204" pitchFamily="34" charset="0"/>
              </a:rPr>
              <a:t>Penicillin</a:t>
            </a:r>
          </a:p>
        </p:txBody>
      </p:sp>
      <p:cxnSp>
        <p:nvCxnSpPr>
          <p:cNvPr id="7" name="Straight Arrow Connector 6">
            <a:extLst>
              <a:ext uri="{FF2B5EF4-FFF2-40B4-BE49-F238E27FC236}">
                <a16:creationId xmlns:a16="http://schemas.microsoft.com/office/drawing/2014/main" id="{1BB35006-E977-D227-5B22-1212964046DC}"/>
              </a:ext>
            </a:extLst>
          </p:cNvPr>
          <p:cNvCxnSpPr/>
          <p:nvPr/>
        </p:nvCxnSpPr>
        <p:spPr>
          <a:xfrm>
            <a:off x="6858000" y="2608769"/>
            <a:ext cx="297355" cy="286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F28C895-F68C-4083-5A75-99DB3BAA3289}"/>
              </a:ext>
            </a:extLst>
          </p:cNvPr>
          <p:cNvSpPr txBox="1"/>
          <p:nvPr/>
        </p:nvSpPr>
        <p:spPr>
          <a:xfrm>
            <a:off x="9680574" y="5257800"/>
            <a:ext cx="2359026" cy="1200329"/>
          </a:xfrm>
          <a:prstGeom prst="rect">
            <a:avLst/>
          </a:prstGeom>
          <a:noFill/>
        </p:spPr>
        <p:txBody>
          <a:bodyPr wrap="square" rtlCol="0">
            <a:spAutoFit/>
          </a:bodyPr>
          <a:lstStyle/>
          <a:p>
            <a:r>
              <a:rPr lang="en-US" dirty="0">
                <a:latin typeface="Arial" panose="020B0604020202020204" pitchFamily="34" charset="0"/>
              </a:rPr>
              <a:t>Lactamase can regenerate the serine, regenerating the enzyme.</a:t>
            </a:r>
          </a:p>
        </p:txBody>
      </p:sp>
      <p:sp>
        <p:nvSpPr>
          <p:cNvPr id="9" name="Date Placeholder 8">
            <a:extLst>
              <a:ext uri="{FF2B5EF4-FFF2-40B4-BE49-F238E27FC236}">
                <a16:creationId xmlns:a16="http://schemas.microsoft.com/office/drawing/2014/main" id="{B5CD44B5-DF57-7AE8-DF47-416F4106726F}"/>
              </a:ext>
            </a:extLst>
          </p:cNvPr>
          <p:cNvSpPr>
            <a:spLocks noGrp="1"/>
          </p:cNvSpPr>
          <p:nvPr>
            <p:ph type="dt" sz="half" idx="10"/>
          </p:nvPr>
        </p:nvSpPr>
        <p:spPr/>
        <p:txBody>
          <a:bodyPr/>
          <a:lstStyle/>
          <a:p>
            <a:fld id="{56B702DC-4A89-49D8-9D6B-7E1D79F78CE0}" type="datetime1">
              <a:rPr lang="en-US" smtClean="0"/>
              <a:t>9/2/2023</a:t>
            </a:fld>
            <a:endParaRPr lang="en-US"/>
          </a:p>
        </p:txBody>
      </p:sp>
      <p:sp>
        <p:nvSpPr>
          <p:cNvPr id="15" name="Footer Placeholder 14">
            <a:extLst>
              <a:ext uri="{FF2B5EF4-FFF2-40B4-BE49-F238E27FC236}">
                <a16:creationId xmlns:a16="http://schemas.microsoft.com/office/drawing/2014/main" id="{0CCDE365-436B-4A86-41BC-01A44ADB9D97}"/>
              </a:ext>
            </a:extLst>
          </p:cNvPr>
          <p:cNvSpPr>
            <a:spLocks noGrp="1"/>
          </p:cNvSpPr>
          <p:nvPr>
            <p:ph type="ftr" sz="quarter" idx="11"/>
          </p:nvPr>
        </p:nvSpPr>
        <p:spPr/>
        <p:txBody>
          <a:bodyPr/>
          <a:lstStyle/>
          <a:p>
            <a:r>
              <a:rPr lang="en-US"/>
              <a:t>D &amp; D - Lecture 4 - Fall 2023</a:t>
            </a:r>
          </a:p>
        </p:txBody>
      </p:sp>
      <p:sp>
        <p:nvSpPr>
          <p:cNvPr id="16" name="Slide Number Placeholder 15">
            <a:extLst>
              <a:ext uri="{FF2B5EF4-FFF2-40B4-BE49-F238E27FC236}">
                <a16:creationId xmlns:a16="http://schemas.microsoft.com/office/drawing/2014/main" id="{251C836B-34CC-43C5-8C27-9EC4CA85B0CD}"/>
              </a:ext>
            </a:extLst>
          </p:cNvPr>
          <p:cNvSpPr>
            <a:spLocks noGrp="1"/>
          </p:cNvSpPr>
          <p:nvPr>
            <p:ph type="sldNum" sz="quarter" idx="12"/>
          </p:nvPr>
        </p:nvSpPr>
        <p:spPr/>
        <p:txBody>
          <a:bodyPr/>
          <a:lstStyle/>
          <a:p>
            <a:fld id="{DC3BB032-4020-48F4-953B-341806DC4A2B}" type="slidenum">
              <a:rPr lang="en-US" smtClean="0"/>
              <a:t>45</a:t>
            </a:fld>
            <a:endParaRPr lang="en-US"/>
          </a:p>
        </p:txBody>
      </p:sp>
    </p:spTree>
    <p:extLst>
      <p:ext uri="{BB962C8B-B14F-4D97-AF65-F5344CB8AC3E}">
        <p14:creationId xmlns:p14="http://schemas.microsoft.com/office/powerpoint/2010/main" val="15416749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C72F056-03A5-4727-9318-D13E40255734}"/>
              </a:ext>
            </a:extLst>
          </p:cNvPr>
          <p:cNvPicPr>
            <a:picLocks noChangeAspect="1"/>
          </p:cNvPicPr>
          <p:nvPr/>
        </p:nvPicPr>
        <p:blipFill rotWithShape="1">
          <a:blip r:embed="rId3">
            <a:extLst>
              <a:ext uri="{28A0092B-C50C-407E-A947-70E740481C1C}">
                <a14:useLocalDpi xmlns:a14="http://schemas.microsoft.com/office/drawing/2010/main" val="0"/>
              </a:ext>
            </a:extLst>
          </a:blip>
          <a:srcRect l="3994" t="13567" b="1496"/>
          <a:stretch/>
        </p:blipFill>
        <p:spPr>
          <a:xfrm>
            <a:off x="3490508" y="2500745"/>
            <a:ext cx="6248400" cy="3989418"/>
          </a:xfrm>
          <a:prstGeom prst="rect">
            <a:avLst/>
          </a:prstGeom>
        </p:spPr>
      </p:pic>
      <p:pic>
        <p:nvPicPr>
          <p:cNvPr id="11" name="Picture 10">
            <a:extLst>
              <a:ext uri="{FF2B5EF4-FFF2-40B4-BE49-F238E27FC236}">
                <a16:creationId xmlns:a16="http://schemas.microsoft.com/office/drawing/2014/main" id="{19868AFC-3341-4C7A-99B2-CE4A8D96CC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8440" b="6269"/>
          <a:stretch/>
        </p:blipFill>
        <p:spPr>
          <a:xfrm>
            <a:off x="8153400" y="304800"/>
            <a:ext cx="3276600" cy="2090294"/>
          </a:xfrm>
          <a:prstGeom prst="rect">
            <a:avLst/>
          </a:prstGeom>
        </p:spPr>
      </p:pic>
      <p:sp>
        <p:nvSpPr>
          <p:cNvPr id="13" name="TextBox 12">
            <a:extLst>
              <a:ext uri="{FF2B5EF4-FFF2-40B4-BE49-F238E27FC236}">
                <a16:creationId xmlns:a16="http://schemas.microsoft.com/office/drawing/2014/main" id="{26E7D25A-DFA5-4010-8B0A-2BC5454DCE3A}"/>
              </a:ext>
            </a:extLst>
          </p:cNvPr>
          <p:cNvSpPr txBox="1"/>
          <p:nvPr/>
        </p:nvSpPr>
        <p:spPr>
          <a:xfrm>
            <a:off x="381000" y="431917"/>
            <a:ext cx="7315200" cy="2308324"/>
          </a:xfrm>
          <a:prstGeom prst="rect">
            <a:avLst/>
          </a:prstGeom>
          <a:noFill/>
        </p:spPr>
        <p:txBody>
          <a:bodyPr wrap="square" rtlCol="0">
            <a:spAutoFit/>
          </a:bodyPr>
          <a:lstStyle/>
          <a:p>
            <a:r>
              <a:rPr lang="en-US" b="1" dirty="0">
                <a:latin typeface="Arial" panose="020B0604020202020204" pitchFamily="34" charset="0"/>
              </a:rPr>
              <a:t>Succinate dehydrogenase</a:t>
            </a:r>
            <a:r>
              <a:rPr lang="en-US" dirty="0">
                <a:latin typeface="Arial" panose="020B0604020202020204" pitchFamily="34" charset="0"/>
              </a:rPr>
              <a:t> converts succinate to fumarate by removal of two hydrogens.</a:t>
            </a:r>
          </a:p>
          <a:p>
            <a:r>
              <a:rPr lang="en-US" dirty="0">
                <a:latin typeface="Arial" panose="020B0604020202020204" pitchFamily="34" charset="0"/>
              </a:rPr>
              <a:t>Malonate is a </a:t>
            </a:r>
            <a:r>
              <a:rPr lang="en-US" b="1" dirty="0">
                <a:latin typeface="Arial" panose="020B0604020202020204" pitchFamily="34" charset="0"/>
              </a:rPr>
              <a:t>competitive inhibitor</a:t>
            </a:r>
            <a:r>
              <a:rPr lang="en-US" dirty="0">
                <a:latin typeface="Arial" panose="020B0604020202020204" pitchFamily="34" charset="0"/>
              </a:rPr>
              <a:t>, because:</a:t>
            </a:r>
          </a:p>
          <a:p>
            <a:pPr marL="285750" indent="-285750">
              <a:buFont typeface="Arial" panose="020B0604020202020204" pitchFamily="34" charset="0"/>
              <a:buChar char="•"/>
            </a:pPr>
            <a:r>
              <a:rPr lang="en-US" dirty="0">
                <a:latin typeface="Arial" panose="020B0604020202020204" pitchFamily="34" charset="0"/>
              </a:rPr>
              <a:t>It is similar to the substrate – binds in active site – substrate cannot bind at the same time.</a:t>
            </a:r>
          </a:p>
          <a:p>
            <a:pPr marL="285750" indent="-285750">
              <a:buFont typeface="Arial" panose="020B0604020202020204" pitchFamily="34" charset="0"/>
              <a:buChar char="•"/>
            </a:pPr>
            <a:r>
              <a:rPr lang="en-US" dirty="0">
                <a:latin typeface="Arial" panose="020B0604020202020204" pitchFamily="34" charset="0"/>
              </a:rPr>
              <a:t>Cannot undergo the chemical reaction – it is not possible to remove two hydrogens without leaving carbon with too few bonds.  </a:t>
            </a:r>
          </a:p>
          <a:p>
            <a:endParaRPr lang="en-US" dirty="0">
              <a:latin typeface="Arial" panose="020B0604020202020204" pitchFamily="34" charset="0"/>
            </a:endParaRPr>
          </a:p>
        </p:txBody>
      </p:sp>
      <p:sp>
        <p:nvSpPr>
          <p:cNvPr id="2" name="TextBox 1">
            <a:extLst>
              <a:ext uri="{FF2B5EF4-FFF2-40B4-BE49-F238E27FC236}">
                <a16:creationId xmlns:a16="http://schemas.microsoft.com/office/drawing/2014/main" id="{ED65BCCC-461F-4AE1-84BB-0C46AE6B5100}"/>
              </a:ext>
            </a:extLst>
          </p:cNvPr>
          <p:cNvSpPr txBox="1"/>
          <p:nvPr/>
        </p:nvSpPr>
        <p:spPr>
          <a:xfrm>
            <a:off x="4383383" y="-9872"/>
            <a:ext cx="3643946" cy="523220"/>
          </a:xfrm>
          <a:prstGeom prst="rect">
            <a:avLst/>
          </a:prstGeom>
          <a:noFill/>
        </p:spPr>
        <p:txBody>
          <a:bodyPr wrap="none" rtlCol="0">
            <a:spAutoFit/>
          </a:bodyPr>
          <a:lstStyle/>
          <a:p>
            <a:r>
              <a:rPr lang="en-US" sz="2800" dirty="0">
                <a:latin typeface="Arial" panose="020B0604020202020204" pitchFamily="34" charset="0"/>
              </a:rPr>
              <a:t>Competitive Inhibitors</a:t>
            </a:r>
          </a:p>
        </p:txBody>
      </p:sp>
      <p:graphicFrame>
        <p:nvGraphicFramePr>
          <p:cNvPr id="5" name="Object 4">
            <a:extLst>
              <a:ext uri="{FF2B5EF4-FFF2-40B4-BE49-F238E27FC236}">
                <a16:creationId xmlns:a16="http://schemas.microsoft.com/office/drawing/2014/main" id="{8834A4A9-6123-4F7B-B8DE-46C5893F70AF}"/>
              </a:ext>
            </a:extLst>
          </p:cNvPr>
          <p:cNvGraphicFramePr>
            <a:graphicFrameLocks noChangeAspect="1"/>
          </p:cNvGraphicFramePr>
          <p:nvPr/>
        </p:nvGraphicFramePr>
        <p:xfrm>
          <a:off x="10485359" y="4814984"/>
          <a:ext cx="1077268" cy="1431925"/>
        </p:xfrm>
        <a:graphic>
          <a:graphicData uri="http://schemas.openxmlformats.org/presentationml/2006/ole">
            <mc:AlternateContent xmlns:mc="http://schemas.openxmlformats.org/markup-compatibility/2006">
              <mc:Choice xmlns:v="urn:schemas-microsoft-com:vml" Requires="v">
                <p:oleObj name="MDLDrawObject Class" r:id="rId5" imgW="1313895" imgH="1742878" progId="MDLDrawOLE.MDLDrawObject.1">
                  <p:embed/>
                </p:oleObj>
              </mc:Choice>
              <mc:Fallback>
                <p:oleObj name="MDLDrawObject Class" r:id="rId5" imgW="1313895" imgH="1742878" progId="MDLDrawOLE.MDLDrawObject.1">
                  <p:embed/>
                  <p:pic>
                    <p:nvPicPr>
                      <p:cNvPr id="5" name="Object 4">
                        <a:extLst>
                          <a:ext uri="{FF2B5EF4-FFF2-40B4-BE49-F238E27FC236}">
                            <a16:creationId xmlns:a16="http://schemas.microsoft.com/office/drawing/2014/main" id="{8834A4A9-6123-4F7B-B8DE-46C5893F70AF}"/>
                          </a:ext>
                        </a:extLst>
                      </p:cNvPr>
                      <p:cNvPicPr/>
                      <p:nvPr/>
                    </p:nvPicPr>
                    <p:blipFill>
                      <a:blip r:embed="rId6"/>
                      <a:stretch>
                        <a:fillRect/>
                      </a:stretch>
                    </p:blipFill>
                    <p:spPr>
                      <a:xfrm>
                        <a:off x="10485359" y="4814984"/>
                        <a:ext cx="1077268" cy="1431925"/>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E146A525-137A-455C-A921-991E7C122AC2}"/>
              </a:ext>
            </a:extLst>
          </p:cNvPr>
          <p:cNvSpPr txBox="1"/>
          <p:nvPr/>
        </p:nvSpPr>
        <p:spPr>
          <a:xfrm>
            <a:off x="9602617" y="2993687"/>
            <a:ext cx="949299" cy="523220"/>
          </a:xfrm>
          <a:prstGeom prst="rect">
            <a:avLst/>
          </a:prstGeom>
          <a:noFill/>
        </p:spPr>
        <p:txBody>
          <a:bodyPr wrap="none" rtlCol="0">
            <a:spAutoFit/>
          </a:bodyPr>
          <a:lstStyle/>
          <a:p>
            <a:r>
              <a:rPr lang="en-US" sz="1400" dirty="0">
                <a:latin typeface="Arial" panose="020B0604020202020204" pitchFamily="34" charset="0"/>
              </a:rPr>
              <a:t>Fumarate</a:t>
            </a:r>
          </a:p>
          <a:p>
            <a:r>
              <a:rPr lang="en-US" sz="1400" dirty="0">
                <a:latin typeface="Arial" panose="020B0604020202020204" pitchFamily="34" charset="0"/>
              </a:rPr>
              <a:t>(product)</a:t>
            </a:r>
          </a:p>
        </p:txBody>
      </p:sp>
      <p:sp>
        <p:nvSpPr>
          <p:cNvPr id="3" name="TextBox 2">
            <a:extLst>
              <a:ext uri="{FF2B5EF4-FFF2-40B4-BE49-F238E27FC236}">
                <a16:creationId xmlns:a16="http://schemas.microsoft.com/office/drawing/2014/main" id="{A0CB4AF4-6D23-4754-B870-5ACD250FB0DB}"/>
              </a:ext>
            </a:extLst>
          </p:cNvPr>
          <p:cNvSpPr txBox="1"/>
          <p:nvPr/>
        </p:nvSpPr>
        <p:spPr>
          <a:xfrm>
            <a:off x="5365995" y="4048029"/>
            <a:ext cx="950901" cy="307777"/>
          </a:xfrm>
          <a:prstGeom prst="rect">
            <a:avLst/>
          </a:prstGeom>
          <a:noFill/>
        </p:spPr>
        <p:txBody>
          <a:bodyPr wrap="none" rtlCol="0">
            <a:spAutoFit/>
          </a:bodyPr>
          <a:lstStyle/>
          <a:p>
            <a:r>
              <a:rPr lang="en-US" sz="1400" dirty="0">
                <a:latin typeface="Arial" panose="020B0604020202020204" pitchFamily="34" charset="0"/>
              </a:rPr>
              <a:t>Substrate</a:t>
            </a:r>
          </a:p>
        </p:txBody>
      </p:sp>
      <p:sp>
        <p:nvSpPr>
          <p:cNvPr id="16" name="TextBox 15">
            <a:extLst>
              <a:ext uri="{FF2B5EF4-FFF2-40B4-BE49-F238E27FC236}">
                <a16:creationId xmlns:a16="http://schemas.microsoft.com/office/drawing/2014/main" id="{A86C2D54-C56F-4BDE-903E-5B9121260015}"/>
              </a:ext>
            </a:extLst>
          </p:cNvPr>
          <p:cNvSpPr txBox="1"/>
          <p:nvPr/>
        </p:nvSpPr>
        <p:spPr>
          <a:xfrm>
            <a:off x="5397862" y="6144155"/>
            <a:ext cx="821059" cy="307777"/>
          </a:xfrm>
          <a:prstGeom prst="rect">
            <a:avLst/>
          </a:prstGeom>
          <a:noFill/>
        </p:spPr>
        <p:txBody>
          <a:bodyPr wrap="none" rtlCol="0">
            <a:spAutoFit/>
          </a:bodyPr>
          <a:lstStyle/>
          <a:p>
            <a:r>
              <a:rPr lang="en-US" sz="1400" dirty="0">
                <a:latin typeface="Arial" panose="020B0604020202020204" pitchFamily="34" charset="0"/>
              </a:rPr>
              <a:t>Inhibitor</a:t>
            </a:r>
          </a:p>
        </p:txBody>
      </p:sp>
      <p:sp>
        <p:nvSpPr>
          <p:cNvPr id="4" name="Date Placeholder 3">
            <a:extLst>
              <a:ext uri="{FF2B5EF4-FFF2-40B4-BE49-F238E27FC236}">
                <a16:creationId xmlns:a16="http://schemas.microsoft.com/office/drawing/2014/main" id="{DDBBF2BF-5230-100E-F846-197CDED5AD81}"/>
              </a:ext>
            </a:extLst>
          </p:cNvPr>
          <p:cNvSpPr>
            <a:spLocks noGrp="1"/>
          </p:cNvSpPr>
          <p:nvPr>
            <p:ph type="dt" sz="half" idx="10"/>
          </p:nvPr>
        </p:nvSpPr>
        <p:spPr/>
        <p:txBody>
          <a:bodyPr/>
          <a:lstStyle/>
          <a:p>
            <a:fld id="{B1BBD114-9716-4708-9B56-9CE80392BAA5}" type="datetime1">
              <a:rPr lang="en-US" smtClean="0"/>
              <a:t>9/2/2023</a:t>
            </a:fld>
            <a:endParaRPr lang="en-US"/>
          </a:p>
        </p:txBody>
      </p:sp>
      <p:sp>
        <p:nvSpPr>
          <p:cNvPr id="6" name="Footer Placeholder 5">
            <a:extLst>
              <a:ext uri="{FF2B5EF4-FFF2-40B4-BE49-F238E27FC236}">
                <a16:creationId xmlns:a16="http://schemas.microsoft.com/office/drawing/2014/main" id="{437EFA51-124E-FC87-3B9F-526446012167}"/>
              </a:ext>
            </a:extLst>
          </p:cNvPr>
          <p:cNvSpPr>
            <a:spLocks noGrp="1"/>
          </p:cNvSpPr>
          <p:nvPr>
            <p:ph type="ftr" sz="quarter" idx="11"/>
          </p:nvPr>
        </p:nvSpPr>
        <p:spPr/>
        <p:txBody>
          <a:bodyPr/>
          <a:lstStyle/>
          <a:p>
            <a:r>
              <a:rPr lang="en-US"/>
              <a:t>D &amp; D - Lecture 4 - Fall 2023</a:t>
            </a:r>
          </a:p>
        </p:txBody>
      </p:sp>
      <p:sp>
        <p:nvSpPr>
          <p:cNvPr id="8" name="Slide Number Placeholder 7">
            <a:extLst>
              <a:ext uri="{FF2B5EF4-FFF2-40B4-BE49-F238E27FC236}">
                <a16:creationId xmlns:a16="http://schemas.microsoft.com/office/drawing/2014/main" id="{F3573D01-8D4E-FA09-96C6-CD7DDC762A74}"/>
              </a:ext>
            </a:extLst>
          </p:cNvPr>
          <p:cNvSpPr>
            <a:spLocks noGrp="1"/>
          </p:cNvSpPr>
          <p:nvPr>
            <p:ph type="sldNum" sz="quarter" idx="12"/>
          </p:nvPr>
        </p:nvSpPr>
        <p:spPr/>
        <p:txBody>
          <a:bodyPr/>
          <a:lstStyle/>
          <a:p>
            <a:fld id="{DC3BB032-4020-48F4-953B-341806DC4A2B}" type="slidenum">
              <a:rPr lang="en-US" smtClean="0"/>
              <a:t>46</a:t>
            </a:fld>
            <a:endParaRPr lang="en-US"/>
          </a:p>
        </p:txBody>
      </p:sp>
    </p:spTree>
    <p:extLst>
      <p:ext uri="{BB962C8B-B14F-4D97-AF65-F5344CB8AC3E}">
        <p14:creationId xmlns:p14="http://schemas.microsoft.com/office/powerpoint/2010/main" val="3499004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484A06-7423-4E93-8408-536C9B870B68}"/>
              </a:ext>
            </a:extLst>
          </p:cNvPr>
          <p:cNvSpPr/>
          <p:nvPr/>
        </p:nvSpPr>
        <p:spPr>
          <a:xfrm>
            <a:off x="153553" y="103556"/>
            <a:ext cx="4496545" cy="648511"/>
          </a:xfrm>
          <a:prstGeom prst="rect">
            <a:avLst/>
          </a:prstGeom>
        </p:spPr>
        <p:txBody>
          <a:bodyPr wrap="square">
            <a:spAutoFit/>
          </a:bodyPr>
          <a:lstStyle/>
          <a:p>
            <a:pPr marL="165833" indent="-165833">
              <a:spcBef>
                <a:spcPts val="544"/>
              </a:spcBef>
            </a:pPr>
            <a:r>
              <a:rPr lang="en-US" sz="1807" b="1" dirty="0">
                <a:latin typeface="Arial" panose="020B0604020202020204" pitchFamily="34" charset="0"/>
                <a:ea typeface="Times New Roman" panose="02020603050405020304" pitchFamily="18" charset="0"/>
              </a:rPr>
              <a:t>Example: </a:t>
            </a:r>
            <a:r>
              <a:rPr lang="en-US" sz="1807" dirty="0">
                <a:latin typeface="Arial" panose="020B0604020202020204" pitchFamily="34" charset="0"/>
                <a:ea typeface="Times New Roman" panose="02020603050405020304" pitchFamily="18" charset="0"/>
              </a:rPr>
              <a:t>A competitive inhibitor of elastase is shown below. </a:t>
            </a:r>
          </a:p>
        </p:txBody>
      </p:sp>
      <p:graphicFrame>
        <p:nvGraphicFramePr>
          <p:cNvPr id="6" name="Object 5">
            <a:extLst>
              <a:ext uri="{FF2B5EF4-FFF2-40B4-BE49-F238E27FC236}">
                <a16:creationId xmlns:a16="http://schemas.microsoft.com/office/drawing/2014/main" id="{0BA23604-8084-4D8F-B98E-FD9946DD835E}"/>
              </a:ext>
            </a:extLst>
          </p:cNvPr>
          <p:cNvGraphicFramePr>
            <a:graphicFrameLocks noChangeAspect="1"/>
          </p:cNvGraphicFramePr>
          <p:nvPr/>
        </p:nvGraphicFramePr>
        <p:xfrm>
          <a:off x="688343" y="1072463"/>
          <a:ext cx="3361342" cy="1702983"/>
        </p:xfrm>
        <a:graphic>
          <a:graphicData uri="http://schemas.openxmlformats.org/presentationml/2006/ole">
            <mc:AlternateContent xmlns:mc="http://schemas.openxmlformats.org/markup-compatibility/2006">
              <mc:Choice xmlns:v="urn:schemas-microsoft-com:vml" Requires="v">
                <p:oleObj name="MDLDrawObject Class" r:id="rId2" imgW="3409025" imgH="1733419" progId="MDLDrawOLE.MDLDrawObject.1">
                  <p:embed/>
                </p:oleObj>
              </mc:Choice>
              <mc:Fallback>
                <p:oleObj name="MDLDrawObject Class" r:id="rId2" imgW="3409025" imgH="1733419" progId="MDLDrawOLE.MDLDrawObject.1">
                  <p:embed/>
                  <p:pic>
                    <p:nvPicPr>
                      <p:cNvPr id="6" name="Object 5">
                        <a:extLst>
                          <a:ext uri="{FF2B5EF4-FFF2-40B4-BE49-F238E27FC236}">
                            <a16:creationId xmlns:a16="http://schemas.microsoft.com/office/drawing/2014/main" id="{0BA23604-8084-4D8F-B98E-FD9946DD835E}"/>
                          </a:ext>
                        </a:extLst>
                      </p:cNvPr>
                      <p:cNvPicPr>
                        <a:picLocks noChangeAspect="1" noChangeArrowheads="1"/>
                      </p:cNvPicPr>
                      <p:nvPr/>
                    </p:nvPicPr>
                    <p:blipFill>
                      <a:blip r:embed="rId3"/>
                      <a:srcRect/>
                      <a:stretch>
                        <a:fillRect/>
                      </a:stretch>
                    </p:blipFill>
                    <p:spPr bwMode="auto">
                      <a:xfrm>
                        <a:off x="688343" y="1072463"/>
                        <a:ext cx="3361342" cy="1702983"/>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A2551859-6ADC-458C-87F2-7D5787D0DE6F}"/>
              </a:ext>
            </a:extLst>
          </p:cNvPr>
          <p:cNvGraphicFramePr>
            <a:graphicFrameLocks noChangeAspect="1"/>
          </p:cNvGraphicFramePr>
          <p:nvPr/>
        </p:nvGraphicFramePr>
        <p:xfrm>
          <a:off x="617172" y="4481575"/>
          <a:ext cx="3363435" cy="1728763"/>
        </p:xfrm>
        <a:graphic>
          <a:graphicData uri="http://schemas.openxmlformats.org/presentationml/2006/ole">
            <mc:AlternateContent xmlns:mc="http://schemas.openxmlformats.org/markup-compatibility/2006">
              <mc:Choice xmlns:v="urn:schemas-microsoft-com:vml" Requires="v">
                <p:oleObj name="MDLDrawObject Class" r:id="rId4" imgW="2552034" imgH="1313662" progId="MDLDrawOLE.MDLDrawObject.1">
                  <p:embed/>
                </p:oleObj>
              </mc:Choice>
              <mc:Fallback>
                <p:oleObj name="MDLDrawObject Class" r:id="rId4" imgW="2552034" imgH="1313662" progId="MDLDrawOLE.MDLDrawObject.1">
                  <p:embed/>
                  <p:pic>
                    <p:nvPicPr>
                      <p:cNvPr id="8" name="Object 7">
                        <a:extLst>
                          <a:ext uri="{FF2B5EF4-FFF2-40B4-BE49-F238E27FC236}">
                            <a16:creationId xmlns:a16="http://schemas.microsoft.com/office/drawing/2014/main" id="{A2551859-6ADC-458C-87F2-7D5787D0DE6F}"/>
                          </a:ext>
                        </a:extLst>
                      </p:cNvPr>
                      <p:cNvPicPr>
                        <a:picLocks noChangeAspect="1" noChangeArrowheads="1"/>
                      </p:cNvPicPr>
                      <p:nvPr/>
                    </p:nvPicPr>
                    <p:blipFill>
                      <a:blip r:embed="rId5"/>
                      <a:srcRect/>
                      <a:stretch>
                        <a:fillRect/>
                      </a:stretch>
                    </p:blipFill>
                    <p:spPr bwMode="auto">
                      <a:xfrm>
                        <a:off x="617172" y="4481575"/>
                        <a:ext cx="3363435" cy="1728763"/>
                      </a:xfrm>
                      <a:prstGeom prst="rect">
                        <a:avLst/>
                      </a:prstGeom>
                      <a:noFill/>
                    </p:spPr>
                  </p:pic>
                </p:oleObj>
              </mc:Fallback>
            </mc:AlternateContent>
          </a:graphicData>
        </a:graphic>
      </p:graphicFrame>
      <p:sp>
        <p:nvSpPr>
          <p:cNvPr id="11" name="Rectangle 6">
            <a:extLst>
              <a:ext uri="{FF2B5EF4-FFF2-40B4-BE49-F238E27FC236}">
                <a16:creationId xmlns:a16="http://schemas.microsoft.com/office/drawing/2014/main" id="{E72CAF6D-6971-4E5F-B4C7-67297BF8C3E0}"/>
              </a:ext>
            </a:extLst>
          </p:cNvPr>
          <p:cNvSpPr>
            <a:spLocks noChangeArrowheads="1"/>
          </p:cNvSpPr>
          <p:nvPr/>
        </p:nvSpPr>
        <p:spPr bwMode="auto">
          <a:xfrm>
            <a:off x="1359529" y="2429181"/>
            <a:ext cx="167520" cy="336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2918" tIns="41459" rIns="82918" bIns="41459" numCol="1" anchor="ctr" anchorCtr="0" compatLnSpc="1">
            <a:prstTxWarp prst="textNoShape">
              <a:avLst/>
            </a:prstTxWarp>
            <a:spAutoFit/>
          </a:bodyPr>
          <a:lstStyle/>
          <a:p>
            <a:endParaRPr lang="en-US" sz="1643" dirty="0">
              <a:latin typeface="Arial" panose="020B0604020202020204" pitchFamily="34" charset="0"/>
            </a:endParaRPr>
          </a:p>
        </p:txBody>
      </p:sp>
      <p:graphicFrame>
        <p:nvGraphicFramePr>
          <p:cNvPr id="12" name="Object 11">
            <a:extLst>
              <a:ext uri="{FF2B5EF4-FFF2-40B4-BE49-F238E27FC236}">
                <a16:creationId xmlns:a16="http://schemas.microsoft.com/office/drawing/2014/main" id="{C524999F-6707-43E2-AA66-AA0A004DB295}"/>
              </a:ext>
            </a:extLst>
          </p:cNvPr>
          <p:cNvGraphicFramePr>
            <a:graphicFrameLocks noChangeAspect="1"/>
          </p:cNvGraphicFramePr>
          <p:nvPr/>
        </p:nvGraphicFramePr>
        <p:xfrm>
          <a:off x="5841854" y="588883"/>
          <a:ext cx="3077751" cy="2239935"/>
        </p:xfrm>
        <a:graphic>
          <a:graphicData uri="http://schemas.openxmlformats.org/presentationml/2006/ole">
            <mc:AlternateContent xmlns:mc="http://schemas.openxmlformats.org/markup-compatibility/2006">
              <mc:Choice xmlns:v="urn:schemas-microsoft-com:vml" Requires="v">
                <p:oleObj name="MDLDrawObject Class" r:id="rId6" imgW="2714594" imgH="1780715" progId="MDLDrawOLE.MDLDrawObject.1">
                  <p:embed/>
                </p:oleObj>
              </mc:Choice>
              <mc:Fallback>
                <p:oleObj name="MDLDrawObject Class" r:id="rId6" imgW="2714594" imgH="1780715" progId="MDLDrawOLE.MDLDrawObject.1">
                  <p:embed/>
                  <p:pic>
                    <p:nvPicPr>
                      <p:cNvPr id="12" name="Object 11">
                        <a:extLst>
                          <a:ext uri="{FF2B5EF4-FFF2-40B4-BE49-F238E27FC236}">
                            <a16:creationId xmlns:a16="http://schemas.microsoft.com/office/drawing/2014/main" id="{C524999F-6707-43E2-AA66-AA0A004DB295}"/>
                          </a:ext>
                        </a:extLst>
                      </p:cNvPr>
                      <p:cNvPicPr>
                        <a:picLocks noChangeAspect="1" noChangeArrowheads="1"/>
                      </p:cNvPicPr>
                      <p:nvPr/>
                    </p:nvPicPr>
                    <p:blipFill>
                      <a:blip r:embed="rId7"/>
                      <a:srcRect/>
                      <a:stretch>
                        <a:fillRect/>
                      </a:stretch>
                    </p:blipFill>
                    <p:spPr bwMode="auto">
                      <a:xfrm>
                        <a:off x="5841854" y="588883"/>
                        <a:ext cx="3077751" cy="2239935"/>
                      </a:xfrm>
                      <a:prstGeom prst="rect">
                        <a:avLst/>
                      </a:prstGeom>
                      <a:noFill/>
                    </p:spPr>
                  </p:pic>
                </p:oleObj>
              </mc:Fallback>
            </mc:AlternateContent>
          </a:graphicData>
        </a:graphic>
      </p:graphicFrame>
      <p:sp>
        <p:nvSpPr>
          <p:cNvPr id="13" name="TextBox 12">
            <a:extLst>
              <a:ext uri="{FF2B5EF4-FFF2-40B4-BE49-F238E27FC236}">
                <a16:creationId xmlns:a16="http://schemas.microsoft.com/office/drawing/2014/main" id="{B36EEC41-6300-48DC-84E7-DBF3EE3339B1}"/>
              </a:ext>
            </a:extLst>
          </p:cNvPr>
          <p:cNvSpPr txBox="1"/>
          <p:nvPr/>
        </p:nvSpPr>
        <p:spPr>
          <a:xfrm>
            <a:off x="5574305" y="71643"/>
            <a:ext cx="3958135" cy="371512"/>
          </a:xfrm>
          <a:prstGeom prst="rect">
            <a:avLst/>
          </a:prstGeom>
          <a:noFill/>
        </p:spPr>
        <p:txBody>
          <a:bodyPr wrap="none" rtlCol="0">
            <a:spAutoFit/>
          </a:bodyPr>
          <a:lstStyle/>
          <a:p>
            <a:r>
              <a:rPr lang="en-US" sz="1814" b="1" dirty="0">
                <a:latin typeface="Arial" panose="020B0604020202020204" pitchFamily="34" charset="0"/>
              </a:rPr>
              <a:t>Quantification of Inhibitor Binding</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CEFAF194-42E2-4D63-8661-D9F5AB655EA0}"/>
                  </a:ext>
                </a:extLst>
              </p:cNvPr>
              <p:cNvSpPr/>
              <p:nvPr/>
            </p:nvSpPr>
            <p:spPr>
              <a:xfrm>
                <a:off x="6786983" y="1765049"/>
                <a:ext cx="1929824" cy="6720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807" i="1">
                              <a:latin typeface="Cambria Math" panose="02040503050406030204" pitchFamily="18" charset="0"/>
                            </a:rPr>
                          </m:ctrlPr>
                        </m:sSubPr>
                        <m:e>
                          <m:r>
                            <a:rPr lang="en-US" sz="1807" i="1">
                              <a:latin typeface="Cambria Math" panose="02040503050406030204" pitchFamily="18" charset="0"/>
                            </a:rPr>
                            <m:t>𝐾</m:t>
                          </m:r>
                        </m:e>
                        <m:sub>
                          <m:r>
                            <a:rPr lang="en-US" sz="1807" i="1">
                              <a:latin typeface="Cambria Math" panose="02040503050406030204" pitchFamily="18" charset="0"/>
                            </a:rPr>
                            <m:t>𝐼</m:t>
                          </m:r>
                        </m:sub>
                      </m:sSub>
                      <m:r>
                        <a:rPr lang="en-US" sz="1807">
                          <a:latin typeface="Cambria Math" panose="02040503050406030204" pitchFamily="18" charset="0"/>
                        </a:rPr>
                        <m:t>=</m:t>
                      </m:r>
                      <m:sSub>
                        <m:sSubPr>
                          <m:ctrlPr>
                            <a:rPr lang="en-US" sz="1807" i="1">
                              <a:latin typeface="Cambria Math" panose="02040503050406030204" pitchFamily="18" charset="0"/>
                            </a:rPr>
                          </m:ctrlPr>
                        </m:sSubPr>
                        <m:e>
                          <m:r>
                            <a:rPr lang="en-US" sz="1807" i="1">
                              <a:latin typeface="Cambria Math" panose="02040503050406030204" pitchFamily="18" charset="0"/>
                            </a:rPr>
                            <m:t>𝐾</m:t>
                          </m:r>
                        </m:e>
                        <m:sub>
                          <m:r>
                            <a:rPr lang="en-US" sz="1807" i="1">
                              <a:latin typeface="Cambria Math" panose="02040503050406030204" pitchFamily="18" charset="0"/>
                            </a:rPr>
                            <m:t>𝐷</m:t>
                          </m:r>
                        </m:sub>
                      </m:sSub>
                      <m:r>
                        <a:rPr lang="en-US" sz="1807">
                          <a:latin typeface="Cambria Math" panose="02040503050406030204" pitchFamily="18" charset="0"/>
                        </a:rPr>
                        <m:t>=</m:t>
                      </m:r>
                      <m:f>
                        <m:fPr>
                          <m:ctrlPr>
                            <a:rPr lang="en-US" sz="1807" i="1">
                              <a:latin typeface="Cambria Math" panose="02040503050406030204" pitchFamily="18" charset="0"/>
                            </a:rPr>
                          </m:ctrlPr>
                        </m:fPr>
                        <m:num>
                          <m:d>
                            <m:dPr>
                              <m:begChr m:val="["/>
                              <m:endChr m:val="]"/>
                              <m:ctrlPr>
                                <a:rPr lang="en-US" sz="1807" i="1">
                                  <a:latin typeface="Cambria Math" panose="02040503050406030204" pitchFamily="18" charset="0"/>
                                </a:rPr>
                              </m:ctrlPr>
                            </m:dPr>
                            <m:e>
                              <m:r>
                                <a:rPr lang="en-US" sz="1807" i="1">
                                  <a:latin typeface="Cambria Math" panose="02040503050406030204" pitchFamily="18" charset="0"/>
                                </a:rPr>
                                <m:t>𝐸</m:t>
                              </m:r>
                              <m:r>
                                <a:rPr lang="en-US" sz="1807">
                                  <a:latin typeface="Cambria Math" panose="02040503050406030204" pitchFamily="18" charset="0"/>
                                </a:rPr>
                                <m:t>][</m:t>
                              </m:r>
                              <m:r>
                                <a:rPr lang="en-US" sz="1807" i="1">
                                  <a:latin typeface="Cambria Math" panose="02040503050406030204" pitchFamily="18" charset="0"/>
                                </a:rPr>
                                <m:t>𝐼</m:t>
                              </m:r>
                            </m:e>
                          </m:d>
                        </m:num>
                        <m:den>
                          <m:d>
                            <m:dPr>
                              <m:begChr m:val="["/>
                              <m:endChr m:val="]"/>
                              <m:ctrlPr>
                                <a:rPr lang="en-US" sz="1807" i="1">
                                  <a:latin typeface="Cambria Math" panose="02040503050406030204" pitchFamily="18" charset="0"/>
                                </a:rPr>
                              </m:ctrlPr>
                            </m:dPr>
                            <m:e>
                              <m:r>
                                <a:rPr lang="en-US" sz="1807" i="1">
                                  <a:latin typeface="Cambria Math" panose="02040503050406030204" pitchFamily="18" charset="0"/>
                                </a:rPr>
                                <m:t>𝐸𝐼</m:t>
                              </m:r>
                            </m:e>
                          </m:d>
                        </m:den>
                      </m:f>
                    </m:oMath>
                  </m:oMathPara>
                </a14:m>
                <a:endParaRPr lang="en-US" sz="1807" dirty="0">
                  <a:latin typeface="Arial" panose="020B0604020202020204" pitchFamily="34" charset="0"/>
                </a:endParaRPr>
              </a:p>
            </p:txBody>
          </p:sp>
        </mc:Choice>
        <mc:Fallback xmlns="">
          <p:sp>
            <p:nvSpPr>
              <p:cNvPr id="14" name="Rectangle 13">
                <a:extLst>
                  <a:ext uri="{FF2B5EF4-FFF2-40B4-BE49-F238E27FC236}">
                    <a16:creationId xmlns:a16="http://schemas.microsoft.com/office/drawing/2014/main" id="{CEFAF194-42E2-4D63-8661-D9F5AB655EA0}"/>
                  </a:ext>
                </a:extLst>
              </p:cNvPr>
              <p:cNvSpPr>
                <a:spLocks noRot="1" noChangeAspect="1" noMove="1" noResize="1" noEditPoints="1" noAdjustHandles="1" noChangeArrowheads="1" noChangeShapeType="1" noTextEdit="1"/>
              </p:cNvSpPr>
              <p:nvPr/>
            </p:nvSpPr>
            <p:spPr>
              <a:xfrm>
                <a:off x="6786983" y="1765049"/>
                <a:ext cx="1929824" cy="672043"/>
              </a:xfrm>
              <a:prstGeom prst="rect">
                <a:avLst/>
              </a:prstGeom>
              <a:blipFill>
                <a:blip r:embed="rId8"/>
                <a:stretch>
                  <a:fillRect/>
                </a:stretch>
              </a:blipFill>
            </p:spPr>
            <p:txBody>
              <a:bodyPr/>
              <a:lstStyle/>
              <a:p>
                <a:r>
                  <a:rPr lang="en-US">
                    <a:noFill/>
                  </a:rPr>
                  <a:t> </a:t>
                </a:r>
              </a:p>
            </p:txBody>
          </p:sp>
        </mc:Fallback>
      </mc:AlternateContent>
      <p:graphicFrame>
        <p:nvGraphicFramePr>
          <p:cNvPr id="15" name="Object 14">
            <a:extLst>
              <a:ext uri="{FF2B5EF4-FFF2-40B4-BE49-F238E27FC236}">
                <a16:creationId xmlns:a16="http://schemas.microsoft.com/office/drawing/2014/main" id="{9BD5C317-3F0F-44D4-A62D-4DD36F246F74}"/>
              </a:ext>
            </a:extLst>
          </p:cNvPr>
          <p:cNvGraphicFramePr>
            <a:graphicFrameLocks noChangeAspect="1"/>
          </p:cNvGraphicFramePr>
          <p:nvPr/>
        </p:nvGraphicFramePr>
        <p:xfrm>
          <a:off x="5474116" y="3039321"/>
          <a:ext cx="4425300" cy="3213487"/>
        </p:xfrm>
        <a:graphic>
          <a:graphicData uri="http://schemas.openxmlformats.org/presentationml/2006/ole">
            <mc:AlternateContent xmlns:mc="http://schemas.openxmlformats.org/markup-compatibility/2006">
              <mc:Choice xmlns:v="urn:schemas-microsoft-com:vml" Requires="v">
                <p:oleObj name="MDLDrawObject Class" r:id="rId9" imgW="3952733" imgH="2904797" progId="MDLDrawOLE.MDLDrawObject.1">
                  <p:embed/>
                </p:oleObj>
              </mc:Choice>
              <mc:Fallback>
                <p:oleObj name="MDLDrawObject Class" r:id="rId9" imgW="3952733" imgH="2904797" progId="MDLDrawOLE.MDLDrawObject.1">
                  <p:embed/>
                  <p:pic>
                    <p:nvPicPr>
                      <p:cNvPr id="15" name="Object 14">
                        <a:extLst>
                          <a:ext uri="{FF2B5EF4-FFF2-40B4-BE49-F238E27FC236}">
                            <a16:creationId xmlns:a16="http://schemas.microsoft.com/office/drawing/2014/main" id="{9BD5C317-3F0F-44D4-A62D-4DD36F246F74}"/>
                          </a:ext>
                        </a:extLst>
                      </p:cNvPr>
                      <p:cNvPicPr>
                        <a:picLocks noChangeAspect="1" noChangeArrowheads="1"/>
                      </p:cNvPicPr>
                      <p:nvPr/>
                    </p:nvPicPr>
                    <p:blipFill>
                      <a:blip r:embed="rId10"/>
                      <a:srcRect/>
                      <a:stretch>
                        <a:fillRect/>
                      </a:stretch>
                    </p:blipFill>
                    <p:spPr bwMode="auto">
                      <a:xfrm>
                        <a:off x="5474116" y="3039321"/>
                        <a:ext cx="4425300" cy="3213487"/>
                      </a:xfrm>
                      <a:prstGeom prst="rect">
                        <a:avLst/>
                      </a:prstGeom>
                      <a:noFill/>
                    </p:spPr>
                  </p:pic>
                </p:oleObj>
              </mc:Fallback>
            </mc:AlternateContent>
          </a:graphicData>
        </a:graphic>
      </p:graphicFrame>
      <p:sp>
        <p:nvSpPr>
          <p:cNvPr id="17" name="TextBox 16">
            <a:extLst>
              <a:ext uri="{FF2B5EF4-FFF2-40B4-BE49-F238E27FC236}">
                <a16:creationId xmlns:a16="http://schemas.microsoft.com/office/drawing/2014/main" id="{F88A00D3-EC19-6E54-2528-F018E506BBB3}"/>
              </a:ext>
            </a:extLst>
          </p:cNvPr>
          <p:cNvSpPr txBox="1"/>
          <p:nvPr/>
        </p:nvSpPr>
        <p:spPr>
          <a:xfrm>
            <a:off x="143760" y="2863937"/>
            <a:ext cx="4425300" cy="1209049"/>
          </a:xfrm>
          <a:prstGeom prst="rect">
            <a:avLst/>
          </a:prstGeom>
          <a:noFill/>
        </p:spPr>
        <p:txBody>
          <a:bodyPr wrap="square">
            <a:spAutoFit/>
          </a:bodyPr>
          <a:lstStyle/>
          <a:p>
            <a:r>
              <a:rPr lang="en-US" sz="1814" dirty="0">
                <a:solidFill>
                  <a:srgbClr val="00B0F0"/>
                </a:solidFill>
                <a:latin typeface="Arial" panose="020B0604020202020204" pitchFamily="34" charset="0"/>
                <a:ea typeface="Times New Roman" panose="02020603050405020304" pitchFamily="18" charset="0"/>
              </a:rPr>
              <a:t>Why is this compound a competitive inhibitor?   Recall the </a:t>
            </a:r>
            <a:r>
              <a:rPr lang="en-US" sz="1814" b="1" i="1" dirty="0">
                <a:solidFill>
                  <a:srgbClr val="00B0F0"/>
                </a:solidFill>
                <a:latin typeface="Arial" panose="020B0604020202020204" pitchFamily="34" charset="0"/>
                <a:ea typeface="Times New Roman" panose="02020603050405020304" pitchFamily="18" charset="0"/>
              </a:rPr>
              <a:t>two</a:t>
            </a:r>
            <a:r>
              <a:rPr lang="en-US" sz="1814" dirty="0">
                <a:solidFill>
                  <a:srgbClr val="00B0F0"/>
                </a:solidFill>
                <a:latin typeface="Arial" panose="020B0604020202020204" pitchFamily="34" charset="0"/>
                <a:ea typeface="Times New Roman" panose="02020603050405020304" pitchFamily="18" charset="0"/>
              </a:rPr>
              <a:t> key properties of competitive inhibitors.</a:t>
            </a:r>
          </a:p>
          <a:p>
            <a:r>
              <a:rPr lang="en-US" sz="1814" dirty="0">
                <a:solidFill>
                  <a:srgbClr val="00B0F0"/>
                </a:solidFill>
                <a:latin typeface="Arial" panose="020B0604020202020204" pitchFamily="34" charset="0"/>
                <a:ea typeface="Times New Roman" panose="02020603050405020304" pitchFamily="18" charset="0"/>
              </a:rPr>
              <a:t>(A substrate for elastase is shown below)</a:t>
            </a:r>
          </a:p>
        </p:txBody>
      </p:sp>
      <p:sp>
        <p:nvSpPr>
          <p:cNvPr id="2" name="Date Placeholder 1">
            <a:extLst>
              <a:ext uri="{FF2B5EF4-FFF2-40B4-BE49-F238E27FC236}">
                <a16:creationId xmlns:a16="http://schemas.microsoft.com/office/drawing/2014/main" id="{E0CC8061-7D7F-2FAE-3A4C-BD1B3D788BA8}"/>
              </a:ext>
            </a:extLst>
          </p:cNvPr>
          <p:cNvSpPr>
            <a:spLocks noGrp="1"/>
          </p:cNvSpPr>
          <p:nvPr>
            <p:ph type="dt" sz="half" idx="10"/>
          </p:nvPr>
        </p:nvSpPr>
        <p:spPr/>
        <p:txBody>
          <a:bodyPr/>
          <a:lstStyle/>
          <a:p>
            <a:fld id="{C90FFB21-C125-4E80-AEE5-47D61AECC0EE}" type="datetime1">
              <a:rPr lang="en-US" smtClean="0"/>
              <a:t>9/2/2023</a:t>
            </a:fld>
            <a:endParaRPr lang="en-US"/>
          </a:p>
        </p:txBody>
      </p:sp>
      <p:sp>
        <p:nvSpPr>
          <p:cNvPr id="3" name="Footer Placeholder 2">
            <a:extLst>
              <a:ext uri="{FF2B5EF4-FFF2-40B4-BE49-F238E27FC236}">
                <a16:creationId xmlns:a16="http://schemas.microsoft.com/office/drawing/2014/main" id="{3C22996A-4E33-1137-958E-75954812A8D1}"/>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58C44FF4-35E8-0937-D927-20AD04B64F53}"/>
              </a:ext>
            </a:extLst>
          </p:cNvPr>
          <p:cNvSpPr>
            <a:spLocks noGrp="1"/>
          </p:cNvSpPr>
          <p:nvPr>
            <p:ph type="sldNum" sz="quarter" idx="12"/>
          </p:nvPr>
        </p:nvSpPr>
        <p:spPr/>
        <p:txBody>
          <a:bodyPr/>
          <a:lstStyle/>
          <a:p>
            <a:fld id="{DC3BB032-4020-48F4-953B-341806DC4A2B}" type="slidenum">
              <a:rPr lang="en-US" smtClean="0"/>
              <a:t>47</a:t>
            </a:fld>
            <a:endParaRPr lang="en-US"/>
          </a:p>
        </p:txBody>
      </p:sp>
    </p:spTree>
    <p:extLst>
      <p:ext uri="{BB962C8B-B14F-4D97-AF65-F5344CB8AC3E}">
        <p14:creationId xmlns:p14="http://schemas.microsoft.com/office/powerpoint/2010/main" val="2209443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2837E124-735D-435A-891B-D7F044C1945B}"/>
              </a:ext>
            </a:extLst>
          </p:cNvPr>
          <p:cNvGraphicFramePr>
            <a:graphicFrameLocks noChangeAspect="1"/>
          </p:cNvGraphicFramePr>
          <p:nvPr/>
        </p:nvGraphicFramePr>
        <p:xfrm>
          <a:off x="5516582" y="48945"/>
          <a:ext cx="6583047" cy="3584471"/>
        </p:xfrm>
        <a:graphic>
          <a:graphicData uri="http://schemas.openxmlformats.org/presentationml/2006/ole">
            <mc:AlternateContent xmlns:mc="http://schemas.openxmlformats.org/markup-compatibility/2006">
              <mc:Choice xmlns:v="urn:schemas-microsoft-com:vml" Requires="v">
                <p:oleObj name="MDLDrawObject Class" r:id="rId2" imgW="8753383" imgH="4742662" progId="MDLDrawOLE.MDLDrawObject.1">
                  <p:embed/>
                </p:oleObj>
              </mc:Choice>
              <mc:Fallback>
                <p:oleObj name="MDLDrawObject Class" r:id="rId2" imgW="8753383" imgH="4742662" progId="MDLDrawOLE.MDLDrawObject.1">
                  <p:embed/>
                  <p:pic>
                    <p:nvPicPr>
                      <p:cNvPr id="5" name="Object 4">
                        <a:extLst>
                          <a:ext uri="{FF2B5EF4-FFF2-40B4-BE49-F238E27FC236}">
                            <a16:creationId xmlns:a16="http://schemas.microsoft.com/office/drawing/2014/main" id="{2837E124-735D-435A-891B-D7F044C1945B}"/>
                          </a:ext>
                        </a:extLst>
                      </p:cNvPr>
                      <p:cNvPicPr>
                        <a:picLocks noChangeAspect="1" noChangeArrowheads="1"/>
                      </p:cNvPicPr>
                      <p:nvPr/>
                    </p:nvPicPr>
                    <p:blipFill>
                      <a:blip r:embed="rId3"/>
                      <a:srcRect/>
                      <a:stretch>
                        <a:fillRect/>
                      </a:stretch>
                    </p:blipFill>
                    <p:spPr bwMode="auto">
                      <a:xfrm>
                        <a:off x="5516582" y="48945"/>
                        <a:ext cx="6583047" cy="3584471"/>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86053A9A-8A9D-4385-BB72-2600F72F8B81}"/>
              </a:ext>
            </a:extLst>
          </p:cNvPr>
          <p:cNvGraphicFramePr>
            <a:graphicFrameLocks noChangeAspect="1"/>
          </p:cNvGraphicFramePr>
          <p:nvPr/>
        </p:nvGraphicFramePr>
        <p:xfrm>
          <a:off x="6328694" y="3821141"/>
          <a:ext cx="4535085" cy="2008844"/>
        </p:xfrm>
        <a:graphic>
          <a:graphicData uri="http://schemas.openxmlformats.org/presentationml/2006/ole">
            <mc:AlternateContent xmlns:mc="http://schemas.openxmlformats.org/markup-compatibility/2006">
              <mc:Choice xmlns:v="urn:schemas-microsoft-com:vml" Requires="v">
                <p:oleObj name="MDLDrawObject Class" r:id="rId4" imgW="4552469" imgH="2018774" progId="MDLDrawOLE.MDLDrawObject.1">
                  <p:embed/>
                </p:oleObj>
              </mc:Choice>
              <mc:Fallback>
                <p:oleObj name="MDLDrawObject Class" r:id="rId4" imgW="4552469" imgH="2018774" progId="MDLDrawOLE.MDLDrawObject.1">
                  <p:embed/>
                  <p:pic>
                    <p:nvPicPr>
                      <p:cNvPr id="6" name="Object 5">
                        <a:extLst>
                          <a:ext uri="{FF2B5EF4-FFF2-40B4-BE49-F238E27FC236}">
                            <a16:creationId xmlns:a16="http://schemas.microsoft.com/office/drawing/2014/main" id="{86053A9A-8A9D-4385-BB72-2600F72F8B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8694" y="3821141"/>
                        <a:ext cx="4535085" cy="2008844"/>
                      </a:xfrm>
                      <a:prstGeom prst="rect">
                        <a:avLst/>
                      </a:prstGeom>
                      <a:noFill/>
                    </p:spPr>
                  </p:pic>
                </p:oleObj>
              </mc:Fallback>
            </mc:AlternateContent>
          </a:graphicData>
        </a:graphic>
      </p:graphicFrame>
      <p:sp>
        <p:nvSpPr>
          <p:cNvPr id="7" name="Rectangle 6">
            <a:extLst>
              <a:ext uri="{FF2B5EF4-FFF2-40B4-BE49-F238E27FC236}">
                <a16:creationId xmlns:a16="http://schemas.microsoft.com/office/drawing/2014/main" id="{DE86ED0D-29EC-4AD9-989C-80CD46417F6C}"/>
              </a:ext>
            </a:extLst>
          </p:cNvPr>
          <p:cNvSpPr/>
          <p:nvPr/>
        </p:nvSpPr>
        <p:spPr>
          <a:xfrm>
            <a:off x="222651" y="186242"/>
            <a:ext cx="4975072" cy="1760867"/>
          </a:xfrm>
          <a:prstGeom prst="rect">
            <a:avLst/>
          </a:prstGeom>
        </p:spPr>
        <p:txBody>
          <a:bodyPr wrap="square">
            <a:spAutoFit/>
          </a:bodyPr>
          <a:lstStyle/>
          <a:p>
            <a:pPr algn="just"/>
            <a:r>
              <a:rPr lang="en-US" sz="1807" b="1" dirty="0">
                <a:latin typeface="Arial" panose="020B0604020202020204" pitchFamily="34" charset="0"/>
                <a:ea typeface="Times New Roman" panose="02020603050405020304" pitchFamily="18" charset="0"/>
                <a:cs typeface="Arial" panose="020B0604020202020204" pitchFamily="34" charset="0"/>
              </a:rPr>
              <a:t>Effect of Competitive Inhibitor on Steady-State Kinetics:</a:t>
            </a:r>
          </a:p>
          <a:p>
            <a:pPr marL="310942" indent="-310942" algn="just">
              <a:buFont typeface="Arial" panose="020B0604020202020204" pitchFamily="34" charset="0"/>
              <a:buChar char="•"/>
            </a:pPr>
            <a:r>
              <a:rPr lang="en-US" sz="1807" dirty="0">
                <a:latin typeface="Arial" panose="020B0604020202020204" pitchFamily="34" charset="0"/>
                <a:ea typeface="Times New Roman" panose="02020603050405020304" pitchFamily="18" charset="0"/>
                <a:cs typeface="Arial" panose="020B0604020202020204" pitchFamily="34" charset="0"/>
              </a:rPr>
              <a:t>A competitive inhibitor reduces the amount of [E] by the formation of [EI] complex.</a:t>
            </a:r>
          </a:p>
          <a:p>
            <a:pPr marL="310942" indent="-310942" algn="just">
              <a:buFont typeface="Arial" panose="020B0604020202020204" pitchFamily="34" charset="0"/>
              <a:buChar char="•"/>
            </a:pPr>
            <a:r>
              <a:rPr lang="en-US" sz="1807" dirty="0">
                <a:latin typeface="Arial" panose="020B0604020202020204" pitchFamily="34" charset="0"/>
                <a:ea typeface="Times New Roman" panose="02020603050405020304" pitchFamily="18" charset="0"/>
                <a:cs typeface="Arial" panose="020B0604020202020204" pitchFamily="34" charset="0"/>
              </a:rPr>
              <a:t>The inhibitor cannot affect the [ES] complex since the inhibitor can no longer bind.  </a:t>
            </a:r>
            <a:endParaRPr lang="en-US" sz="1807" dirty="0">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CA18E8C6-548E-422C-8790-23002A75E4A5}"/>
              </a:ext>
            </a:extLst>
          </p:cNvPr>
          <p:cNvSpPr/>
          <p:nvPr/>
        </p:nvSpPr>
        <p:spPr>
          <a:xfrm>
            <a:off x="222652" y="2120802"/>
            <a:ext cx="4975071" cy="4242059"/>
          </a:xfrm>
          <a:prstGeom prst="rect">
            <a:avLst/>
          </a:prstGeom>
        </p:spPr>
        <p:txBody>
          <a:bodyPr wrap="square">
            <a:spAutoFit/>
          </a:bodyPr>
          <a:lstStyle/>
          <a:p>
            <a:r>
              <a:rPr lang="en-US" sz="1807" dirty="0">
                <a:latin typeface="Arial" panose="020B0604020202020204" pitchFamily="34" charset="0"/>
                <a:ea typeface="Times New Roman" panose="02020603050405020304" pitchFamily="18" charset="0"/>
                <a:cs typeface="Arial" panose="020B0604020202020204" pitchFamily="34" charset="0"/>
              </a:rPr>
              <a:t>There are two consequences of a competitive inhibitor binding on the kinetics of the enzyme:</a:t>
            </a:r>
          </a:p>
          <a:p>
            <a:pPr marL="310937" indent="-310937">
              <a:spcBef>
                <a:spcPts val="542"/>
              </a:spcBef>
              <a:buFont typeface="+mj-lt"/>
              <a:buAutoNum type="arabicPeriod"/>
              <a:tabLst>
                <a:tab pos="207292" algn="l"/>
              </a:tabLst>
            </a:pPr>
            <a:r>
              <a:rPr lang="en-US" sz="1807" b="1" dirty="0">
                <a:latin typeface="Arial" panose="020B0604020202020204" pitchFamily="34" charset="0"/>
                <a:ea typeface="Times New Roman" panose="02020603050405020304" pitchFamily="18" charset="0"/>
                <a:cs typeface="Arial" panose="020B0604020202020204" pitchFamily="34" charset="0"/>
              </a:rPr>
              <a:t>V</a:t>
            </a:r>
            <a:r>
              <a:rPr lang="en-US" sz="1807" b="1" baseline="-25000" dirty="0">
                <a:latin typeface="Arial" panose="020B0604020202020204" pitchFamily="34" charset="0"/>
                <a:ea typeface="Times New Roman" panose="02020603050405020304" pitchFamily="18" charset="0"/>
                <a:cs typeface="Arial" panose="020B0604020202020204" pitchFamily="34" charset="0"/>
              </a:rPr>
              <a:t>MAX</a:t>
            </a:r>
            <a:r>
              <a:rPr lang="en-US" sz="1807" b="1" dirty="0">
                <a:latin typeface="Arial" panose="020B0604020202020204" pitchFamily="34" charset="0"/>
                <a:ea typeface="Times New Roman" panose="02020603050405020304" pitchFamily="18" charset="0"/>
                <a:cs typeface="Arial" panose="020B0604020202020204" pitchFamily="34" charset="0"/>
              </a:rPr>
              <a:t> is unchanged</a:t>
            </a:r>
            <a:r>
              <a:rPr lang="en-US" sz="1807" dirty="0">
                <a:latin typeface="Arial" panose="020B0604020202020204" pitchFamily="34" charset="0"/>
                <a:ea typeface="Times New Roman" panose="02020603050405020304" pitchFamily="18" charset="0"/>
                <a:cs typeface="Arial" panose="020B0604020202020204" pitchFamily="34" charset="0"/>
              </a:rPr>
              <a:t>: At high levels of substrate all of the inhibitor is displaced by substrate, so [ES]=E</a:t>
            </a:r>
            <a:r>
              <a:rPr lang="en-US" sz="1807" baseline="-25000" dirty="0">
                <a:latin typeface="Arial" panose="020B0604020202020204" pitchFamily="34" charset="0"/>
                <a:ea typeface="Times New Roman" panose="02020603050405020304" pitchFamily="18" charset="0"/>
                <a:cs typeface="Arial" panose="020B0604020202020204" pitchFamily="34" charset="0"/>
              </a:rPr>
              <a:t>TOTAL</a:t>
            </a:r>
            <a:r>
              <a:rPr lang="en-US" sz="1807" dirty="0">
                <a:latin typeface="Arial" panose="020B0604020202020204" pitchFamily="34" charset="0"/>
                <a:ea typeface="Times New Roman" panose="02020603050405020304" pitchFamily="18" charset="0"/>
                <a:cs typeface="Arial" panose="020B0604020202020204" pitchFamily="34" charset="0"/>
              </a:rPr>
              <a:t>, and </a:t>
            </a:r>
            <a:r>
              <a:rPr lang="en-US" sz="1807" dirty="0" err="1">
                <a:latin typeface="Arial" panose="020B0604020202020204" pitchFamily="34" charset="0"/>
                <a:ea typeface="Times New Roman" panose="02020603050405020304" pitchFamily="18" charset="0"/>
                <a:cs typeface="Arial" panose="020B0604020202020204" pitchFamily="34" charset="0"/>
              </a:rPr>
              <a:t>v</a:t>
            </a:r>
            <a:r>
              <a:rPr lang="en-US" sz="1807" baseline="-25000" dirty="0" err="1">
                <a:latin typeface="Arial" panose="020B0604020202020204" pitchFamily="34" charset="0"/>
                <a:ea typeface="Times New Roman" panose="02020603050405020304" pitchFamily="18" charset="0"/>
                <a:cs typeface="Arial" panose="020B0604020202020204" pitchFamily="34" charset="0"/>
              </a:rPr>
              <a:t>MAX</a:t>
            </a:r>
            <a:r>
              <a:rPr lang="en-US" sz="1807" dirty="0">
                <a:latin typeface="Arial" panose="020B0604020202020204" pitchFamily="34" charset="0"/>
                <a:ea typeface="Times New Roman" panose="02020603050405020304" pitchFamily="18" charset="0"/>
                <a:cs typeface="Arial" panose="020B0604020202020204" pitchFamily="34" charset="0"/>
              </a:rPr>
              <a:t> = </a:t>
            </a:r>
            <a:r>
              <a:rPr lang="en-US" sz="1807" dirty="0" err="1">
                <a:latin typeface="Arial" panose="020B0604020202020204" pitchFamily="34" charset="0"/>
                <a:ea typeface="Times New Roman" panose="02020603050405020304" pitchFamily="18" charset="0"/>
                <a:cs typeface="Arial" panose="020B0604020202020204" pitchFamily="34" charset="0"/>
              </a:rPr>
              <a:t>k</a:t>
            </a:r>
            <a:r>
              <a:rPr lang="en-US" sz="1807" baseline="-25000" dirty="0" err="1">
                <a:latin typeface="Arial" panose="020B0604020202020204" pitchFamily="34" charset="0"/>
                <a:ea typeface="Times New Roman" panose="02020603050405020304" pitchFamily="18" charset="0"/>
                <a:cs typeface="Arial" panose="020B0604020202020204" pitchFamily="34" charset="0"/>
              </a:rPr>
              <a:t>CAT</a:t>
            </a:r>
            <a:r>
              <a:rPr lang="en-US" sz="1807" dirty="0">
                <a:latin typeface="Arial" panose="020B0604020202020204" pitchFamily="34" charset="0"/>
                <a:ea typeface="Times New Roman" panose="02020603050405020304" pitchFamily="18" charset="0"/>
                <a:cs typeface="Arial" panose="020B0604020202020204" pitchFamily="34" charset="0"/>
              </a:rPr>
              <a:t>[E</a:t>
            </a:r>
            <a:r>
              <a:rPr lang="en-US" sz="1807" baseline="-25000" dirty="0">
                <a:latin typeface="Arial" panose="020B0604020202020204" pitchFamily="34" charset="0"/>
                <a:ea typeface="Times New Roman" panose="02020603050405020304" pitchFamily="18" charset="0"/>
                <a:cs typeface="Arial" panose="020B0604020202020204" pitchFamily="34" charset="0"/>
              </a:rPr>
              <a:t>TOT</a:t>
            </a:r>
            <a:r>
              <a:rPr lang="en-US" sz="1807" dirty="0">
                <a:latin typeface="Arial" panose="020B0604020202020204" pitchFamily="34" charset="0"/>
                <a:ea typeface="Times New Roman" panose="02020603050405020304" pitchFamily="18" charset="0"/>
                <a:cs typeface="Arial" panose="020B0604020202020204" pitchFamily="34" charset="0"/>
              </a:rPr>
              <a:t>].</a:t>
            </a:r>
          </a:p>
          <a:p>
            <a:pPr marL="310937" indent="-310937">
              <a:spcBef>
                <a:spcPts val="542"/>
              </a:spcBef>
              <a:buFont typeface="+mj-lt"/>
              <a:buAutoNum type="arabicPeriod"/>
              <a:tabLst>
                <a:tab pos="207292" algn="l"/>
              </a:tabLst>
            </a:pPr>
            <a:r>
              <a:rPr lang="en-US" sz="1807" b="1" dirty="0">
                <a:latin typeface="Arial" panose="020B0604020202020204" pitchFamily="34" charset="0"/>
                <a:ea typeface="Times New Roman" panose="02020603050405020304" pitchFamily="18" charset="0"/>
                <a:cs typeface="Arial" panose="020B0604020202020204" pitchFamily="34" charset="0"/>
              </a:rPr>
              <a:t>The </a:t>
            </a:r>
            <a:r>
              <a:rPr lang="en-US" sz="1807" b="1" i="1" dirty="0">
                <a:latin typeface="Arial" panose="020B0604020202020204" pitchFamily="34" charset="0"/>
                <a:ea typeface="Times New Roman" panose="02020603050405020304" pitchFamily="18" charset="0"/>
                <a:cs typeface="Arial" panose="020B0604020202020204" pitchFamily="34" charset="0"/>
              </a:rPr>
              <a:t>observed</a:t>
            </a:r>
            <a:r>
              <a:rPr lang="en-US" sz="1807" b="1" dirty="0">
                <a:latin typeface="Arial" panose="020B0604020202020204" pitchFamily="34" charset="0"/>
                <a:ea typeface="Times New Roman" panose="02020603050405020304" pitchFamily="18" charset="0"/>
                <a:cs typeface="Arial" panose="020B0604020202020204" pitchFamily="34" charset="0"/>
              </a:rPr>
              <a:t> K</a:t>
            </a:r>
            <a:r>
              <a:rPr lang="en-US" sz="1807" b="1" baseline="-25000" dirty="0">
                <a:latin typeface="Arial" panose="020B0604020202020204" pitchFamily="34" charset="0"/>
                <a:ea typeface="Times New Roman" panose="02020603050405020304" pitchFamily="18" charset="0"/>
                <a:cs typeface="Arial" panose="020B0604020202020204" pitchFamily="34" charset="0"/>
              </a:rPr>
              <a:t>M</a:t>
            </a:r>
            <a:r>
              <a:rPr lang="en-US" sz="1807" b="1" dirty="0">
                <a:latin typeface="Arial" panose="020B0604020202020204" pitchFamily="34" charset="0"/>
                <a:ea typeface="Times New Roman" panose="02020603050405020304" pitchFamily="18" charset="0"/>
                <a:cs typeface="Arial" panose="020B0604020202020204" pitchFamily="34" charset="0"/>
              </a:rPr>
              <a:t> is increased: </a:t>
            </a:r>
            <a:r>
              <a:rPr lang="en-US" sz="1807" dirty="0">
                <a:latin typeface="Arial" panose="020B0604020202020204" pitchFamily="34" charset="0"/>
                <a:ea typeface="Times New Roman" panose="02020603050405020304" pitchFamily="18" charset="0"/>
                <a:cs typeface="Arial" panose="020B0604020202020204" pitchFamily="34" charset="0"/>
              </a:rPr>
              <a:t> It requires more substrate to reach 1/2 maximal velocity because some of the enzyme is complexed with inhibitor. </a:t>
            </a:r>
          </a:p>
          <a:p>
            <a:pPr lvl="2">
              <a:spcBef>
                <a:spcPts val="542"/>
              </a:spcBef>
              <a:tabLst>
                <a:tab pos="207292" algn="l"/>
              </a:tabLst>
            </a:pPr>
            <a:r>
              <a:rPr lang="en-US" sz="1807" dirty="0">
                <a:latin typeface="Arial" panose="020B0604020202020204" pitchFamily="34" charset="0"/>
                <a:ea typeface="Times New Roman" panose="02020603050405020304" pitchFamily="18" charset="0"/>
                <a:cs typeface="Arial" panose="020B0604020202020204" pitchFamily="34" charset="0"/>
              </a:rPr>
              <a:t>K</a:t>
            </a:r>
            <a:r>
              <a:rPr lang="en-US" sz="1807" baseline="-25000" dirty="0">
                <a:latin typeface="Arial" panose="020B0604020202020204" pitchFamily="34" charset="0"/>
                <a:ea typeface="Times New Roman" panose="02020603050405020304" pitchFamily="18" charset="0"/>
                <a:cs typeface="Arial" panose="020B0604020202020204" pitchFamily="34" charset="0"/>
              </a:rPr>
              <a:t>M</a:t>
            </a:r>
            <a:r>
              <a:rPr lang="en-US" sz="1807" baseline="30000" dirty="0">
                <a:latin typeface="Arial" panose="020B0604020202020204" pitchFamily="34" charset="0"/>
                <a:ea typeface="Times New Roman" panose="02020603050405020304" pitchFamily="18" charset="0"/>
                <a:cs typeface="Arial" panose="020B0604020202020204" pitchFamily="34" charset="0"/>
              </a:rPr>
              <a:t>OBS</a:t>
            </a:r>
            <a:r>
              <a:rPr lang="en-US" sz="1807" dirty="0">
                <a:latin typeface="Arial" panose="020B0604020202020204" pitchFamily="34" charset="0"/>
                <a:ea typeface="Times New Roman" panose="02020603050405020304" pitchFamily="18" charset="0"/>
                <a:cs typeface="Arial" panose="020B0604020202020204" pitchFamily="34" charset="0"/>
              </a:rPr>
              <a:t> = </a:t>
            </a:r>
            <a:r>
              <a:rPr lang="el-GR" sz="1807" dirty="0">
                <a:latin typeface="Arial" panose="020B0604020202020204" pitchFamily="34" charset="0"/>
                <a:ea typeface="Times New Roman" panose="02020603050405020304" pitchFamily="18" charset="0"/>
                <a:cs typeface="Arial" panose="020B0604020202020204" pitchFamily="34" charset="0"/>
              </a:rPr>
              <a:t>α</a:t>
            </a:r>
            <a:r>
              <a:rPr lang="en-US" sz="1807" dirty="0">
                <a:latin typeface="Arial" panose="020B0604020202020204" pitchFamily="34" charset="0"/>
                <a:ea typeface="Times New Roman" panose="02020603050405020304" pitchFamily="18" charset="0"/>
                <a:cs typeface="Arial" panose="020B0604020202020204" pitchFamily="34" charset="0"/>
              </a:rPr>
              <a:t>K</a:t>
            </a:r>
            <a:r>
              <a:rPr lang="en-US" sz="1807" baseline="-25000" dirty="0">
                <a:latin typeface="Arial" panose="020B0604020202020204" pitchFamily="34" charset="0"/>
                <a:ea typeface="Times New Roman" panose="02020603050405020304" pitchFamily="18" charset="0"/>
                <a:cs typeface="Arial" panose="020B0604020202020204" pitchFamily="34" charset="0"/>
              </a:rPr>
              <a:t>M</a:t>
            </a:r>
          </a:p>
          <a:p>
            <a:pPr>
              <a:spcBef>
                <a:spcPts val="542"/>
              </a:spcBef>
            </a:pPr>
            <a:r>
              <a:rPr lang="en-US" sz="1807" dirty="0">
                <a:solidFill>
                  <a:srgbClr val="C00000"/>
                </a:solidFill>
                <a:latin typeface="Arial" panose="020B0604020202020204" pitchFamily="34" charset="0"/>
                <a:ea typeface="Times New Roman" panose="02020603050405020304" pitchFamily="18" charset="0"/>
                <a:cs typeface="Arial" panose="020B0604020202020204" pitchFamily="34" charset="0"/>
              </a:rPr>
              <a:t>The change in K</a:t>
            </a:r>
            <a:r>
              <a:rPr lang="en-US" sz="1807" baseline="-25000" dirty="0">
                <a:solidFill>
                  <a:srgbClr val="C00000"/>
                </a:solidFill>
                <a:latin typeface="Arial" panose="020B0604020202020204" pitchFamily="34" charset="0"/>
                <a:ea typeface="Times New Roman" panose="02020603050405020304" pitchFamily="18" charset="0"/>
                <a:cs typeface="Arial" panose="020B0604020202020204" pitchFamily="34" charset="0"/>
              </a:rPr>
              <a:t>M</a:t>
            </a:r>
            <a:r>
              <a:rPr lang="en-US" sz="1807" dirty="0">
                <a:solidFill>
                  <a:srgbClr val="C00000"/>
                </a:solidFill>
                <a:latin typeface="Arial" panose="020B0604020202020204" pitchFamily="34" charset="0"/>
                <a:ea typeface="Times New Roman" panose="02020603050405020304" pitchFamily="18" charset="0"/>
                <a:cs typeface="Arial" panose="020B0604020202020204" pitchFamily="34" charset="0"/>
              </a:rPr>
              <a:t> can be used to determine how well the inhibitor binds to the free enzyme, </a:t>
            </a:r>
            <a:r>
              <a:rPr lang="en-US" sz="1807" i="1" u="sng" dirty="0">
                <a:solidFill>
                  <a:srgbClr val="C00000"/>
                </a:solidFill>
                <a:latin typeface="Arial" panose="020B0604020202020204" pitchFamily="34" charset="0"/>
                <a:ea typeface="Times New Roman" panose="02020603050405020304" pitchFamily="18" charset="0"/>
                <a:cs typeface="Arial" panose="020B0604020202020204" pitchFamily="34" charset="0"/>
              </a:rPr>
              <a:t>if we know how </a:t>
            </a:r>
            <a:r>
              <a:rPr lang="el-GR" sz="1807" i="1" u="sng" dirty="0">
                <a:solidFill>
                  <a:srgbClr val="C00000"/>
                </a:solidFill>
                <a:latin typeface="Arial" panose="020B0604020202020204" pitchFamily="34" charset="0"/>
                <a:ea typeface="Times New Roman" panose="02020603050405020304" pitchFamily="18" charset="0"/>
                <a:cs typeface="Arial" panose="020B0604020202020204" pitchFamily="34" charset="0"/>
              </a:rPr>
              <a:t>α</a:t>
            </a:r>
            <a:r>
              <a:rPr lang="en-US" sz="1807" i="1" u="sng" dirty="0">
                <a:solidFill>
                  <a:srgbClr val="C00000"/>
                </a:solidFill>
                <a:latin typeface="Arial" panose="020B0604020202020204" pitchFamily="34" charset="0"/>
                <a:ea typeface="Times New Roman" panose="02020603050405020304" pitchFamily="18" charset="0"/>
                <a:cs typeface="Arial" panose="020B0604020202020204" pitchFamily="34" charset="0"/>
              </a:rPr>
              <a:t> is related to K</a:t>
            </a:r>
            <a:r>
              <a:rPr lang="en-US" sz="1807" i="1" u="sng" baseline="-25000" dirty="0">
                <a:solidFill>
                  <a:srgbClr val="C00000"/>
                </a:solidFill>
                <a:latin typeface="Arial" panose="020B0604020202020204" pitchFamily="34" charset="0"/>
                <a:ea typeface="Times New Roman" panose="02020603050405020304" pitchFamily="18" charset="0"/>
                <a:cs typeface="Arial" panose="020B0604020202020204" pitchFamily="34" charset="0"/>
              </a:rPr>
              <a:t>I</a:t>
            </a:r>
            <a:r>
              <a:rPr lang="en-US" sz="1807" i="1" u="sng" dirty="0">
                <a:solidFill>
                  <a:srgbClr val="C00000"/>
                </a:solidFill>
                <a:latin typeface="Arial" panose="020B0604020202020204" pitchFamily="34" charset="0"/>
                <a:ea typeface="Times New Roman" panose="02020603050405020304" pitchFamily="18" charset="0"/>
                <a:cs typeface="Arial" panose="020B0604020202020204" pitchFamily="34" charset="0"/>
              </a:rPr>
              <a:t>.</a:t>
            </a:r>
          </a:p>
        </p:txBody>
      </p:sp>
      <p:graphicFrame>
        <p:nvGraphicFramePr>
          <p:cNvPr id="9" name="Object 8">
            <a:extLst>
              <a:ext uri="{FF2B5EF4-FFF2-40B4-BE49-F238E27FC236}">
                <a16:creationId xmlns:a16="http://schemas.microsoft.com/office/drawing/2014/main" id="{CD4DB58C-4403-46B1-A4A7-0E7E2EC00191}"/>
              </a:ext>
            </a:extLst>
          </p:cNvPr>
          <p:cNvGraphicFramePr>
            <a:graphicFrameLocks noChangeAspect="1"/>
          </p:cNvGraphicFramePr>
          <p:nvPr/>
        </p:nvGraphicFramePr>
        <p:xfrm>
          <a:off x="6643998" y="6017077"/>
          <a:ext cx="1883139" cy="659098"/>
        </p:xfrm>
        <a:graphic>
          <a:graphicData uri="http://schemas.openxmlformats.org/presentationml/2006/ole">
            <mc:AlternateContent xmlns:mc="http://schemas.openxmlformats.org/markup-compatibility/2006">
              <mc:Choice xmlns:v="urn:schemas-microsoft-com:vml" Requires="v">
                <p:oleObj r:id="rId6" imgW="1384300" imgH="495300" progId="Equation.3">
                  <p:embed/>
                </p:oleObj>
              </mc:Choice>
              <mc:Fallback>
                <p:oleObj r:id="rId6" imgW="1384300" imgH="495300" progId="Equation.3">
                  <p:embed/>
                  <p:pic>
                    <p:nvPicPr>
                      <p:cNvPr id="9" name="Object 8">
                        <a:extLst>
                          <a:ext uri="{FF2B5EF4-FFF2-40B4-BE49-F238E27FC236}">
                            <a16:creationId xmlns:a16="http://schemas.microsoft.com/office/drawing/2014/main" id="{CD4DB58C-4403-46B1-A4A7-0E7E2EC001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43998" y="6017077"/>
                        <a:ext cx="1883139" cy="659098"/>
                      </a:xfrm>
                      <a:prstGeom prst="rect">
                        <a:avLst/>
                      </a:prstGeom>
                      <a:noFill/>
                    </p:spPr>
                  </p:pic>
                </p:oleObj>
              </mc:Fallback>
            </mc:AlternateContent>
          </a:graphicData>
        </a:graphic>
      </p:graphicFrame>
      <p:graphicFrame>
        <p:nvGraphicFramePr>
          <p:cNvPr id="10" name="Object 9">
            <a:extLst>
              <a:ext uri="{FF2B5EF4-FFF2-40B4-BE49-F238E27FC236}">
                <a16:creationId xmlns:a16="http://schemas.microsoft.com/office/drawing/2014/main" id="{7500CABE-6350-45D5-9C7D-A01B20F534FC}"/>
              </a:ext>
            </a:extLst>
          </p:cNvPr>
          <p:cNvGraphicFramePr>
            <a:graphicFrameLocks noChangeAspect="1"/>
          </p:cNvGraphicFramePr>
          <p:nvPr/>
        </p:nvGraphicFramePr>
        <p:xfrm>
          <a:off x="9136322" y="5983184"/>
          <a:ext cx="2011096" cy="659098"/>
        </p:xfrm>
        <a:graphic>
          <a:graphicData uri="http://schemas.openxmlformats.org/presentationml/2006/ole">
            <mc:AlternateContent xmlns:mc="http://schemas.openxmlformats.org/markup-compatibility/2006">
              <mc:Choice xmlns:v="urn:schemas-microsoft-com:vml" Requires="v">
                <p:oleObj r:id="rId8" imgW="1269449" imgH="431613" progId="Equation.3">
                  <p:embed/>
                </p:oleObj>
              </mc:Choice>
              <mc:Fallback>
                <p:oleObj r:id="rId8" imgW="1269449" imgH="431613" progId="Equation.3">
                  <p:embed/>
                  <p:pic>
                    <p:nvPicPr>
                      <p:cNvPr id="10" name="Object 9">
                        <a:extLst>
                          <a:ext uri="{FF2B5EF4-FFF2-40B4-BE49-F238E27FC236}">
                            <a16:creationId xmlns:a16="http://schemas.microsoft.com/office/drawing/2014/main" id="{7500CABE-6350-45D5-9C7D-A01B20F534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36322" y="5983184"/>
                        <a:ext cx="2011096" cy="659098"/>
                      </a:xfrm>
                      <a:prstGeom prst="rect">
                        <a:avLst/>
                      </a:prstGeom>
                      <a:noFill/>
                    </p:spPr>
                  </p:pic>
                </p:oleObj>
              </mc:Fallback>
            </mc:AlternateContent>
          </a:graphicData>
        </a:graphic>
      </p:graphicFrame>
      <p:sp>
        <p:nvSpPr>
          <p:cNvPr id="11" name="TextBox 10">
            <a:extLst>
              <a:ext uri="{FF2B5EF4-FFF2-40B4-BE49-F238E27FC236}">
                <a16:creationId xmlns:a16="http://schemas.microsoft.com/office/drawing/2014/main" id="{97A36932-D87D-4FAE-B89D-E71A0210A470}"/>
              </a:ext>
            </a:extLst>
          </p:cNvPr>
          <p:cNvSpPr txBox="1"/>
          <p:nvPr/>
        </p:nvSpPr>
        <p:spPr>
          <a:xfrm>
            <a:off x="6704831" y="3650279"/>
            <a:ext cx="1997663" cy="345159"/>
          </a:xfrm>
          <a:prstGeom prst="rect">
            <a:avLst/>
          </a:prstGeom>
          <a:noFill/>
        </p:spPr>
        <p:txBody>
          <a:bodyPr wrap="none" rtlCol="0">
            <a:spAutoFit/>
          </a:bodyPr>
          <a:lstStyle/>
          <a:p>
            <a:r>
              <a:rPr lang="en-US" sz="1643" i="1" dirty="0">
                <a:latin typeface="Arial" panose="020B0604020202020204" pitchFamily="34" charset="0"/>
              </a:rPr>
              <a:t>v</a:t>
            </a:r>
            <a:r>
              <a:rPr lang="en-US" sz="1643" dirty="0">
                <a:latin typeface="Arial" panose="020B0604020202020204" pitchFamily="34" charset="0"/>
              </a:rPr>
              <a:t> = </a:t>
            </a:r>
            <a:r>
              <a:rPr lang="en-US" sz="1643" dirty="0" err="1">
                <a:latin typeface="Arial" panose="020B0604020202020204" pitchFamily="34" charset="0"/>
              </a:rPr>
              <a:t>k</a:t>
            </a:r>
            <a:r>
              <a:rPr lang="en-US" sz="1643" baseline="-25000" dirty="0" err="1">
                <a:latin typeface="Arial" panose="020B0604020202020204" pitchFamily="34" charset="0"/>
              </a:rPr>
              <a:t>cat</a:t>
            </a:r>
            <a:r>
              <a:rPr lang="en-US" sz="1643" dirty="0">
                <a:latin typeface="Arial" panose="020B0604020202020204" pitchFamily="34" charset="0"/>
              </a:rPr>
              <a:t> [ES], </a:t>
            </a:r>
            <a:r>
              <a:rPr lang="en-US" sz="1643" dirty="0" err="1">
                <a:latin typeface="Arial" panose="020B0604020202020204" pitchFamily="34" charset="0"/>
              </a:rPr>
              <a:t>k</a:t>
            </a:r>
            <a:r>
              <a:rPr lang="en-US" sz="1643" baseline="-25000" dirty="0" err="1">
                <a:latin typeface="Arial" panose="020B0604020202020204" pitchFamily="34" charset="0"/>
              </a:rPr>
              <a:t>cat</a:t>
            </a:r>
            <a:r>
              <a:rPr lang="en-US" sz="1643" dirty="0">
                <a:latin typeface="Arial" panose="020B0604020202020204" pitchFamily="34" charset="0"/>
              </a:rPr>
              <a:t> =1</a:t>
            </a:r>
          </a:p>
        </p:txBody>
      </p:sp>
      <p:sp>
        <p:nvSpPr>
          <p:cNvPr id="12" name="TextBox 11">
            <a:extLst>
              <a:ext uri="{FF2B5EF4-FFF2-40B4-BE49-F238E27FC236}">
                <a16:creationId xmlns:a16="http://schemas.microsoft.com/office/drawing/2014/main" id="{97EDD5A1-D916-4FB2-9F45-EF43C1D76ACC}"/>
              </a:ext>
            </a:extLst>
          </p:cNvPr>
          <p:cNvSpPr txBox="1"/>
          <p:nvPr/>
        </p:nvSpPr>
        <p:spPr>
          <a:xfrm>
            <a:off x="6093738" y="5835113"/>
            <a:ext cx="1351652" cy="370422"/>
          </a:xfrm>
          <a:prstGeom prst="rect">
            <a:avLst/>
          </a:prstGeom>
          <a:noFill/>
        </p:spPr>
        <p:txBody>
          <a:bodyPr wrap="none" rtlCol="0">
            <a:spAutoFit/>
          </a:bodyPr>
          <a:lstStyle/>
          <a:p>
            <a:r>
              <a:rPr lang="en-US" sz="1807" dirty="0">
                <a:latin typeface="Arial" panose="020B0604020202020204" pitchFamily="34" charset="0"/>
              </a:rPr>
              <a:t>No inhibitor</a:t>
            </a:r>
          </a:p>
        </p:txBody>
      </p:sp>
      <p:sp>
        <p:nvSpPr>
          <p:cNvPr id="13" name="TextBox 12">
            <a:extLst>
              <a:ext uri="{FF2B5EF4-FFF2-40B4-BE49-F238E27FC236}">
                <a16:creationId xmlns:a16="http://schemas.microsoft.com/office/drawing/2014/main" id="{16D78E20-1B13-42B8-9273-B79D5AB770E1}"/>
              </a:ext>
            </a:extLst>
          </p:cNvPr>
          <p:cNvSpPr txBox="1"/>
          <p:nvPr/>
        </p:nvSpPr>
        <p:spPr>
          <a:xfrm>
            <a:off x="8640583" y="5824025"/>
            <a:ext cx="1672253" cy="370422"/>
          </a:xfrm>
          <a:prstGeom prst="rect">
            <a:avLst/>
          </a:prstGeom>
          <a:noFill/>
        </p:spPr>
        <p:txBody>
          <a:bodyPr wrap="none" rtlCol="0">
            <a:spAutoFit/>
          </a:bodyPr>
          <a:lstStyle/>
          <a:p>
            <a:r>
              <a:rPr lang="en-US" sz="1807" dirty="0">
                <a:latin typeface="Arial" panose="020B0604020202020204" pitchFamily="34" charset="0"/>
              </a:rPr>
              <a:t>Comp inhibitor</a:t>
            </a:r>
          </a:p>
        </p:txBody>
      </p:sp>
      <p:sp>
        <p:nvSpPr>
          <p:cNvPr id="2" name="Date Placeholder 1">
            <a:extLst>
              <a:ext uri="{FF2B5EF4-FFF2-40B4-BE49-F238E27FC236}">
                <a16:creationId xmlns:a16="http://schemas.microsoft.com/office/drawing/2014/main" id="{B7BD87AD-FBF2-2B48-6D24-67933CAF4004}"/>
              </a:ext>
            </a:extLst>
          </p:cNvPr>
          <p:cNvSpPr>
            <a:spLocks noGrp="1"/>
          </p:cNvSpPr>
          <p:nvPr>
            <p:ph type="dt" sz="half" idx="10"/>
          </p:nvPr>
        </p:nvSpPr>
        <p:spPr/>
        <p:txBody>
          <a:bodyPr/>
          <a:lstStyle/>
          <a:p>
            <a:fld id="{A76D83E3-C0C7-4177-896E-B7E7682EA7B8}" type="datetime1">
              <a:rPr lang="en-US" smtClean="0"/>
              <a:t>9/2/2023</a:t>
            </a:fld>
            <a:endParaRPr lang="en-US"/>
          </a:p>
        </p:txBody>
      </p:sp>
      <p:sp>
        <p:nvSpPr>
          <p:cNvPr id="3" name="Footer Placeholder 2">
            <a:extLst>
              <a:ext uri="{FF2B5EF4-FFF2-40B4-BE49-F238E27FC236}">
                <a16:creationId xmlns:a16="http://schemas.microsoft.com/office/drawing/2014/main" id="{862446A4-B9AA-0B26-15B5-B9FD99E69CE4}"/>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89DDC307-8378-5D60-3C2F-CE43B2A0149E}"/>
              </a:ext>
            </a:extLst>
          </p:cNvPr>
          <p:cNvSpPr>
            <a:spLocks noGrp="1"/>
          </p:cNvSpPr>
          <p:nvPr>
            <p:ph type="sldNum" sz="quarter" idx="12"/>
          </p:nvPr>
        </p:nvSpPr>
        <p:spPr/>
        <p:txBody>
          <a:bodyPr/>
          <a:lstStyle/>
          <a:p>
            <a:fld id="{DC3BB032-4020-48F4-953B-341806DC4A2B}" type="slidenum">
              <a:rPr lang="en-US" smtClean="0"/>
              <a:t>48</a:t>
            </a:fld>
            <a:endParaRPr lang="en-US"/>
          </a:p>
        </p:txBody>
      </p:sp>
    </p:spTree>
    <p:extLst>
      <p:ext uri="{BB962C8B-B14F-4D97-AF65-F5344CB8AC3E}">
        <p14:creationId xmlns:p14="http://schemas.microsoft.com/office/powerpoint/2010/main" val="1914237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Object 6">
                <a:extLst>
                  <a:ext uri="{FF2B5EF4-FFF2-40B4-BE49-F238E27FC236}">
                    <a16:creationId xmlns:a16="http://schemas.microsoft.com/office/drawing/2014/main" id="{8568BD2F-39EA-4F79-ACFF-880C109D5815}"/>
                  </a:ext>
                </a:extLst>
              </p:cNvPr>
              <p:cNvSpPr txBox="1"/>
              <p:nvPr/>
            </p:nvSpPr>
            <p:spPr bwMode="auto">
              <a:xfrm>
                <a:off x="5820775" y="2172356"/>
                <a:ext cx="2003129" cy="502401"/>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1814" i="1">
                          <a:solidFill>
                            <a:srgbClr val="000000"/>
                          </a:solidFill>
                          <a:latin typeface="Cambria Math" panose="02040503050406030204" pitchFamily="18" charset="0"/>
                        </a:rPr>
                        <m:t>𝛼</m:t>
                      </m:r>
                      <m:r>
                        <a:rPr lang="en-US" sz="1814" i="1">
                          <a:solidFill>
                            <a:srgbClr val="000000"/>
                          </a:solidFill>
                          <a:latin typeface="Cambria Math" panose="02040503050406030204" pitchFamily="18" charset="0"/>
                        </a:rPr>
                        <m:t>=1+</m:t>
                      </m:r>
                      <m:f>
                        <m:fPr>
                          <m:ctrlPr>
                            <a:rPr lang="en-US" sz="1814" i="1">
                              <a:solidFill>
                                <a:srgbClr val="000000"/>
                              </a:solidFill>
                              <a:latin typeface="Cambria Math" panose="02040503050406030204" pitchFamily="18" charset="0"/>
                            </a:rPr>
                          </m:ctrlPr>
                        </m:fPr>
                        <m:num>
                          <m:r>
                            <a:rPr lang="en-US" sz="1814" i="1">
                              <a:solidFill>
                                <a:srgbClr val="000000"/>
                              </a:solidFill>
                              <a:latin typeface="Cambria Math" panose="02040503050406030204" pitchFamily="18" charset="0"/>
                            </a:rPr>
                            <m:t>[</m:t>
                          </m:r>
                          <m:r>
                            <a:rPr lang="en-US" sz="1814" i="1">
                              <a:solidFill>
                                <a:srgbClr val="000000"/>
                              </a:solidFill>
                              <a:latin typeface="Cambria Math" panose="02040503050406030204" pitchFamily="18" charset="0"/>
                            </a:rPr>
                            <m:t>𝐼</m:t>
                          </m:r>
                          <m:r>
                            <a:rPr lang="en-US" sz="1814" i="1">
                              <a:solidFill>
                                <a:srgbClr val="000000"/>
                              </a:solidFill>
                              <a:latin typeface="Cambria Math" panose="02040503050406030204" pitchFamily="18" charset="0"/>
                            </a:rPr>
                            <m:t>]</m:t>
                          </m:r>
                        </m:num>
                        <m:den>
                          <m:sSub>
                            <m:sSubPr>
                              <m:ctrlPr>
                                <a:rPr lang="en-US" sz="1814" i="1">
                                  <a:solidFill>
                                    <a:srgbClr val="000000"/>
                                  </a:solidFill>
                                  <a:latin typeface="Cambria Math" panose="02040503050406030204" pitchFamily="18" charset="0"/>
                                </a:rPr>
                              </m:ctrlPr>
                            </m:sSubPr>
                            <m:e>
                              <m:r>
                                <a:rPr lang="en-US" sz="1814" i="1">
                                  <a:solidFill>
                                    <a:srgbClr val="000000"/>
                                  </a:solidFill>
                                  <a:latin typeface="Cambria Math" panose="02040503050406030204" pitchFamily="18" charset="0"/>
                                </a:rPr>
                                <m:t>𝐾</m:t>
                              </m:r>
                            </m:e>
                            <m:sub>
                              <m:r>
                                <a:rPr lang="en-US" sz="1814" i="1">
                                  <a:solidFill>
                                    <a:srgbClr val="000000"/>
                                  </a:solidFill>
                                  <a:latin typeface="Cambria Math" panose="02040503050406030204" pitchFamily="18" charset="0"/>
                                </a:rPr>
                                <m:t>𝐼</m:t>
                              </m:r>
                            </m:sub>
                          </m:sSub>
                        </m:den>
                      </m:f>
                    </m:oMath>
                  </m:oMathPara>
                </a14:m>
                <a:endParaRPr lang="en-US" sz="1814" dirty="0">
                  <a:latin typeface="Arial" panose="020B0604020202020204" pitchFamily="34" charset="0"/>
                </a:endParaRPr>
              </a:p>
            </p:txBody>
          </p:sp>
        </mc:Choice>
        <mc:Fallback>
          <p:sp>
            <p:nvSpPr>
              <p:cNvPr id="7" name="Object 6">
                <a:extLst>
                  <a:ext uri="{FF2B5EF4-FFF2-40B4-BE49-F238E27FC236}">
                    <a16:creationId xmlns:a16="http://schemas.microsoft.com/office/drawing/2014/main" id="{8568BD2F-39EA-4F79-ACFF-880C109D5815}"/>
                  </a:ext>
                </a:extLst>
              </p:cNvPr>
              <p:cNvSpPr txBox="1">
                <a:spLocks noRot="1" noChangeAspect="1" noMove="1" noResize="1" noEditPoints="1" noAdjustHandles="1" noChangeArrowheads="1" noChangeShapeType="1" noTextEdit="1"/>
              </p:cNvSpPr>
              <p:nvPr/>
            </p:nvSpPr>
            <p:spPr bwMode="auto">
              <a:xfrm>
                <a:off x="5820775" y="2172356"/>
                <a:ext cx="2003129" cy="502401"/>
              </a:xfrm>
              <a:prstGeom prst="rect">
                <a:avLst/>
              </a:prstGeom>
              <a:blipFill>
                <a:blip r:embed="rId2"/>
                <a:stretch>
                  <a:fillRect b="-22892"/>
                </a:stretch>
              </a:blipFill>
            </p:spPr>
            <p:txBody>
              <a:bodyPr/>
              <a:lstStyle/>
              <a:p>
                <a:r>
                  <a:rPr lang="en-US">
                    <a:noFill/>
                  </a:rPr>
                  <a:t> </a:t>
                </a:r>
              </a:p>
            </p:txBody>
          </p:sp>
        </mc:Fallback>
      </mc:AlternateContent>
      <p:graphicFrame>
        <p:nvGraphicFramePr>
          <p:cNvPr id="8" name="Object 7">
            <a:extLst>
              <a:ext uri="{FF2B5EF4-FFF2-40B4-BE49-F238E27FC236}">
                <a16:creationId xmlns:a16="http://schemas.microsoft.com/office/drawing/2014/main" id="{3FB53856-FABE-43D4-9B16-5E2304E04546}"/>
              </a:ext>
            </a:extLst>
          </p:cNvPr>
          <p:cNvGraphicFramePr>
            <a:graphicFrameLocks noChangeAspect="1"/>
          </p:cNvGraphicFramePr>
          <p:nvPr/>
        </p:nvGraphicFramePr>
        <p:xfrm>
          <a:off x="3347244" y="4803216"/>
          <a:ext cx="1816050" cy="595176"/>
        </p:xfrm>
        <a:graphic>
          <a:graphicData uri="http://schemas.openxmlformats.org/presentationml/2006/ole">
            <mc:AlternateContent xmlns:mc="http://schemas.openxmlformats.org/markup-compatibility/2006">
              <mc:Choice xmlns:v="urn:schemas-microsoft-com:vml" Requires="v">
                <p:oleObj r:id="rId3" imgW="1269449" imgH="431613" progId="Equation.3">
                  <p:embed/>
                </p:oleObj>
              </mc:Choice>
              <mc:Fallback>
                <p:oleObj r:id="rId3" imgW="1269449" imgH="431613" progId="Equation.3">
                  <p:embed/>
                  <p:pic>
                    <p:nvPicPr>
                      <p:cNvPr id="8" name="Object 7">
                        <a:extLst>
                          <a:ext uri="{FF2B5EF4-FFF2-40B4-BE49-F238E27FC236}">
                            <a16:creationId xmlns:a16="http://schemas.microsoft.com/office/drawing/2014/main" id="{3FB53856-FABE-43D4-9B16-5E2304E04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244" y="4803216"/>
                        <a:ext cx="1816050" cy="595176"/>
                      </a:xfrm>
                      <a:prstGeom prst="rect">
                        <a:avLst/>
                      </a:prstGeom>
                      <a:noFill/>
                    </p:spPr>
                  </p:pic>
                </p:oleObj>
              </mc:Fallback>
            </mc:AlternateContent>
          </a:graphicData>
        </a:graphic>
      </p:graphicFrame>
      <p:graphicFrame>
        <p:nvGraphicFramePr>
          <p:cNvPr id="9" name="Object 8">
            <a:extLst>
              <a:ext uri="{FF2B5EF4-FFF2-40B4-BE49-F238E27FC236}">
                <a16:creationId xmlns:a16="http://schemas.microsoft.com/office/drawing/2014/main" id="{CDA89CB1-C81A-47AA-951F-F077C5438490}"/>
              </a:ext>
            </a:extLst>
          </p:cNvPr>
          <p:cNvGraphicFramePr>
            <a:graphicFrameLocks noChangeAspect="1"/>
          </p:cNvGraphicFramePr>
          <p:nvPr/>
        </p:nvGraphicFramePr>
        <p:xfrm>
          <a:off x="5524098" y="4792573"/>
          <a:ext cx="2121347" cy="616460"/>
        </p:xfrm>
        <a:graphic>
          <a:graphicData uri="http://schemas.openxmlformats.org/presentationml/2006/ole">
            <mc:AlternateContent xmlns:mc="http://schemas.openxmlformats.org/markup-compatibility/2006">
              <mc:Choice xmlns:v="urn:schemas-microsoft-com:vml" Requires="v">
                <p:oleObj r:id="rId5" imgW="1485900" imgH="431800" progId="Equation.3">
                  <p:embed/>
                </p:oleObj>
              </mc:Choice>
              <mc:Fallback>
                <p:oleObj r:id="rId5" imgW="1485900" imgH="431800" progId="Equation.3">
                  <p:embed/>
                  <p:pic>
                    <p:nvPicPr>
                      <p:cNvPr id="9" name="Object 8">
                        <a:extLst>
                          <a:ext uri="{FF2B5EF4-FFF2-40B4-BE49-F238E27FC236}">
                            <a16:creationId xmlns:a16="http://schemas.microsoft.com/office/drawing/2014/main" id="{CDA89CB1-C81A-47AA-951F-F077C5438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4098" y="4792573"/>
                        <a:ext cx="2121347" cy="616460"/>
                      </a:xfrm>
                      <a:prstGeom prst="rect">
                        <a:avLst/>
                      </a:prstGeom>
                      <a:noFill/>
                    </p:spPr>
                  </p:pic>
                </p:oleObj>
              </mc:Fallback>
            </mc:AlternateContent>
          </a:graphicData>
        </a:graphic>
      </p:graphicFrame>
      <p:sp>
        <p:nvSpPr>
          <p:cNvPr id="16" name="Rectangle 15">
            <a:extLst>
              <a:ext uri="{FF2B5EF4-FFF2-40B4-BE49-F238E27FC236}">
                <a16:creationId xmlns:a16="http://schemas.microsoft.com/office/drawing/2014/main" id="{1C0164CA-A601-4F7C-AAC8-28FC7372AAB5}"/>
              </a:ext>
            </a:extLst>
          </p:cNvPr>
          <p:cNvSpPr/>
          <p:nvPr/>
        </p:nvSpPr>
        <p:spPr>
          <a:xfrm>
            <a:off x="3285876" y="4415555"/>
            <a:ext cx="5620248" cy="370422"/>
          </a:xfrm>
          <a:prstGeom prst="rect">
            <a:avLst/>
          </a:prstGeom>
        </p:spPr>
        <p:txBody>
          <a:bodyPr wrap="square">
            <a:spAutoFit/>
          </a:bodyPr>
          <a:lstStyle/>
          <a:p>
            <a:pPr lvl="0" eaLnBrk="0" fontAlgn="base" hangingPunct="0">
              <a:spcBef>
                <a:spcPct val="0"/>
              </a:spcBef>
              <a:spcAft>
                <a:spcPct val="0"/>
              </a:spcAft>
            </a:pPr>
            <a:r>
              <a:rPr lang="en-US" altLang="en-US" sz="1807" dirty="0">
                <a:latin typeface="Arial" panose="020B0604020202020204" pitchFamily="34" charset="0"/>
                <a:ea typeface="Times New Roman" panose="02020603050405020304" pitchFamily="18" charset="0"/>
                <a:cs typeface="Arial" panose="020B0604020202020204" pitchFamily="34" charset="0"/>
              </a:rPr>
              <a:t>Inhibitor Present → Double Reciprocal Equation</a:t>
            </a:r>
            <a:endParaRPr lang="en-US" altLang="en-US" sz="1807" dirty="0">
              <a:latin typeface="Arial" panose="020B0604020202020204" pitchFamily="34" charset="0"/>
            </a:endParaRPr>
          </a:p>
        </p:txBody>
      </p:sp>
      <p:graphicFrame>
        <p:nvGraphicFramePr>
          <p:cNvPr id="5" name="Object 4">
            <a:extLst>
              <a:ext uri="{FF2B5EF4-FFF2-40B4-BE49-F238E27FC236}">
                <a16:creationId xmlns:a16="http://schemas.microsoft.com/office/drawing/2014/main" id="{9E553827-8FD0-48DA-91D8-8B6CF8F3007A}"/>
              </a:ext>
            </a:extLst>
          </p:cNvPr>
          <p:cNvGraphicFramePr>
            <a:graphicFrameLocks noChangeAspect="1"/>
          </p:cNvGraphicFramePr>
          <p:nvPr/>
        </p:nvGraphicFramePr>
        <p:xfrm>
          <a:off x="3413866" y="3521541"/>
          <a:ext cx="1746493" cy="611273"/>
        </p:xfrm>
        <a:graphic>
          <a:graphicData uri="http://schemas.openxmlformats.org/presentationml/2006/ole">
            <mc:AlternateContent xmlns:mc="http://schemas.openxmlformats.org/markup-compatibility/2006">
              <mc:Choice xmlns:v="urn:schemas-microsoft-com:vml" Requires="v">
                <p:oleObj r:id="rId7" imgW="1384300" imgH="495300" progId="Equation.3">
                  <p:embed/>
                </p:oleObj>
              </mc:Choice>
              <mc:Fallback>
                <p:oleObj r:id="rId7" imgW="1384300" imgH="495300" progId="Equation.3">
                  <p:embed/>
                  <p:pic>
                    <p:nvPicPr>
                      <p:cNvPr id="5" name="Object 4">
                        <a:extLst>
                          <a:ext uri="{FF2B5EF4-FFF2-40B4-BE49-F238E27FC236}">
                            <a16:creationId xmlns:a16="http://schemas.microsoft.com/office/drawing/2014/main" id="{9E553827-8FD0-48DA-91D8-8B6CF8F300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3866" y="3521541"/>
                        <a:ext cx="1746493" cy="611273"/>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0CE5D502-DF73-47D2-A88D-9C1CBC835DD3}"/>
              </a:ext>
            </a:extLst>
          </p:cNvPr>
          <p:cNvGraphicFramePr>
            <a:graphicFrameLocks noChangeAspect="1"/>
          </p:cNvGraphicFramePr>
          <p:nvPr/>
        </p:nvGraphicFramePr>
        <p:xfrm>
          <a:off x="5548016" y="3516272"/>
          <a:ext cx="1945158" cy="621812"/>
        </p:xfrm>
        <a:graphic>
          <a:graphicData uri="http://schemas.openxmlformats.org/presentationml/2006/ole">
            <mc:AlternateContent xmlns:mc="http://schemas.openxmlformats.org/markup-compatibility/2006">
              <mc:Choice xmlns:v="urn:schemas-microsoft-com:vml" Requires="v">
                <p:oleObj r:id="rId9" imgW="1548728" imgH="495085" progId="Equation.3">
                  <p:embed/>
                </p:oleObj>
              </mc:Choice>
              <mc:Fallback>
                <p:oleObj r:id="rId9" imgW="1548728" imgH="495085" progId="Equation.3">
                  <p:embed/>
                  <p:pic>
                    <p:nvPicPr>
                      <p:cNvPr id="6" name="Object 5">
                        <a:extLst>
                          <a:ext uri="{FF2B5EF4-FFF2-40B4-BE49-F238E27FC236}">
                            <a16:creationId xmlns:a16="http://schemas.microsoft.com/office/drawing/2014/main" id="{0CE5D502-DF73-47D2-A88D-9C1CBC835D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48016" y="3516272"/>
                        <a:ext cx="1945158" cy="621812"/>
                      </a:xfrm>
                      <a:prstGeom prst="rect">
                        <a:avLst/>
                      </a:prstGeom>
                      <a:noFill/>
                    </p:spPr>
                  </p:pic>
                </p:oleObj>
              </mc:Fallback>
            </mc:AlternateContent>
          </a:graphicData>
        </a:graphic>
      </p:graphicFrame>
      <p:sp>
        <p:nvSpPr>
          <p:cNvPr id="17" name="Rectangle 16">
            <a:extLst>
              <a:ext uri="{FF2B5EF4-FFF2-40B4-BE49-F238E27FC236}">
                <a16:creationId xmlns:a16="http://schemas.microsoft.com/office/drawing/2014/main" id="{4F63B8CF-6E58-443E-8583-8A60EF88575D}"/>
              </a:ext>
            </a:extLst>
          </p:cNvPr>
          <p:cNvSpPr/>
          <p:nvPr/>
        </p:nvSpPr>
        <p:spPr>
          <a:xfrm>
            <a:off x="3189276" y="3152607"/>
            <a:ext cx="5444119" cy="370422"/>
          </a:xfrm>
          <a:prstGeom prst="rect">
            <a:avLst/>
          </a:prstGeom>
        </p:spPr>
        <p:txBody>
          <a:bodyPr wrap="none">
            <a:spAutoFit/>
          </a:bodyPr>
          <a:lstStyle/>
          <a:p>
            <a:r>
              <a:rPr lang="en-US" sz="1807" dirty="0">
                <a:latin typeface="Arial" panose="020B0604020202020204" pitchFamily="34" charset="0"/>
              </a:rPr>
              <a:t>No Inhibitor Present → Double Reciprocal Equation</a:t>
            </a: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D2872572-D8B9-4BD8-A894-0D2430F951BE}"/>
                  </a:ext>
                </a:extLst>
              </p:cNvPr>
              <p:cNvSpPr txBox="1"/>
              <p:nvPr/>
            </p:nvSpPr>
            <p:spPr>
              <a:xfrm>
                <a:off x="137702" y="41825"/>
                <a:ext cx="2850179" cy="6615465"/>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US" sz="1632" i="1">
                              <a:latin typeface="Cambria Math" panose="02040503050406030204" pitchFamily="18" charset="0"/>
                            </a:rPr>
                          </m:ctrlPr>
                        </m:sSubPr>
                        <m:e>
                          <m:r>
                            <a:rPr lang="en-US" sz="1632" i="1">
                              <a:latin typeface="Cambria Math" panose="02040503050406030204" pitchFamily="18" charset="0"/>
                            </a:rPr>
                            <m:t>=</m:t>
                          </m:r>
                          <m:sSub>
                            <m:sSubPr>
                              <m:ctrlPr>
                                <a:rPr lang="en-US" sz="1632" i="1">
                                  <a:latin typeface="Cambria Math" panose="02040503050406030204" pitchFamily="18" charset="0"/>
                                </a:rPr>
                              </m:ctrlPr>
                            </m:sSubPr>
                            <m:e>
                              <m:r>
                                <a:rPr lang="en-US" sz="1632" i="1">
                                  <a:latin typeface="Cambria Math" panose="02040503050406030204" pitchFamily="18" charset="0"/>
                                </a:rPr>
                                <m:t>𝐸</m:t>
                              </m:r>
                            </m:e>
                            <m:sub>
                              <m:r>
                                <a:rPr lang="en-US" sz="1632" i="1">
                                  <a:latin typeface="Cambria Math" panose="02040503050406030204" pitchFamily="18" charset="0"/>
                                </a:rPr>
                                <m:t>𝑇𝑜𝑡</m:t>
                              </m:r>
                            </m:sub>
                          </m:sSub>
                          <m:r>
                            <a:rPr lang="en-US" sz="1632" i="1">
                              <a:latin typeface="Cambria Math" panose="02040503050406030204" pitchFamily="18" charset="0"/>
                            </a:rPr>
                            <m:t>𝑘</m:t>
                          </m:r>
                        </m:e>
                        <m:sub>
                          <m:r>
                            <a:rPr lang="en-US" sz="1632" i="1">
                              <a:latin typeface="Cambria Math" panose="02040503050406030204" pitchFamily="18" charset="0"/>
                            </a:rPr>
                            <m:t>𝐶𝐴𝑇</m:t>
                          </m:r>
                        </m:sub>
                      </m:sSub>
                      <m:f>
                        <m:fPr>
                          <m:ctrlPr>
                            <a:rPr lang="en-US" sz="1632" i="1">
                              <a:latin typeface="Cambria Math" panose="02040503050406030204" pitchFamily="18" charset="0"/>
                            </a:rPr>
                          </m:ctrlPr>
                        </m:fPr>
                        <m:num>
                          <m:r>
                            <a:rPr lang="en-US" sz="1632" i="1">
                              <a:latin typeface="Cambria Math" panose="02040503050406030204" pitchFamily="18" charset="0"/>
                            </a:rPr>
                            <m:t>[</m:t>
                          </m:r>
                          <m:r>
                            <a:rPr lang="en-US" sz="1632" i="1">
                              <a:latin typeface="Cambria Math" panose="02040503050406030204" pitchFamily="18" charset="0"/>
                            </a:rPr>
                            <m:t>𝑆</m:t>
                          </m:r>
                          <m:r>
                            <a:rPr lang="en-US" sz="1632" i="1">
                              <a:latin typeface="Cambria Math" panose="02040503050406030204" pitchFamily="18" charset="0"/>
                            </a:rPr>
                            <m:t>]</m:t>
                          </m:r>
                        </m:num>
                        <m:den>
                          <m:sSub>
                            <m:sSubPr>
                              <m:ctrlPr>
                                <a:rPr lang="en-US" sz="1632" i="1">
                                  <a:latin typeface="Cambria Math" panose="02040503050406030204" pitchFamily="18" charset="0"/>
                                </a:rPr>
                              </m:ctrlPr>
                            </m:sSubPr>
                            <m:e>
                              <m:r>
                                <a:rPr lang="en-US" sz="1632" i="1">
                                  <a:latin typeface="Cambria Math" panose="02040503050406030204" pitchFamily="18" charset="0"/>
                                </a:rPr>
                                <m:t>𝐾</m:t>
                              </m:r>
                            </m:e>
                            <m:sub>
                              <m:r>
                                <a:rPr lang="en-US" sz="1632" i="1">
                                  <a:latin typeface="Cambria Math" panose="02040503050406030204" pitchFamily="18" charset="0"/>
                                </a:rPr>
                                <m:t>𝑀</m:t>
                              </m:r>
                            </m:sub>
                          </m:sSub>
                          <m:r>
                            <a:rPr lang="en-US" sz="1632" i="1">
                              <a:latin typeface="Cambria Math" panose="02040503050406030204" pitchFamily="18" charset="0"/>
                            </a:rPr>
                            <m:t>+[</m:t>
                          </m:r>
                          <m:r>
                            <a:rPr lang="en-US" sz="1632" i="1">
                              <a:latin typeface="Cambria Math" panose="02040503050406030204" pitchFamily="18" charset="0"/>
                            </a:rPr>
                            <m:t>𝑆</m:t>
                          </m:r>
                          <m:r>
                            <a:rPr lang="en-US" sz="1632" i="1">
                              <a:latin typeface="Cambria Math" panose="02040503050406030204" pitchFamily="18" charset="0"/>
                            </a:rPr>
                            <m:t>]</m:t>
                          </m:r>
                        </m:den>
                      </m:f>
                    </m:oMath>
                  </m:oMathPara>
                </a14:m>
                <a:endParaRPr lang="en-US" sz="1632" dirty="0">
                  <a:latin typeface="Arial" panose="020B0604020202020204" pitchFamily="34" charset="0"/>
                </a:endParaRPr>
              </a:p>
              <a:p>
                <a:endParaRPr lang="en-US" sz="1632" dirty="0">
                  <a:latin typeface="Arial" panose="020B0604020202020204" pitchFamily="34" charset="0"/>
                </a:endParaRPr>
              </a:p>
              <a:p>
                <a:r>
                  <a:rPr lang="en-US" sz="1632" dirty="0">
                    <a:latin typeface="Arial" panose="020B0604020202020204" pitchFamily="34" charset="0"/>
                  </a:rPr>
                  <a:t>= </a:t>
                </a:r>
                <a14:m>
                  <m:oMath xmlns:m="http://schemas.openxmlformats.org/officeDocument/2006/math">
                    <m:sSub>
                      <m:sSubPr>
                        <m:ctrlPr>
                          <a:rPr lang="en-US" sz="1632" i="1">
                            <a:latin typeface="Cambria Math" panose="02040503050406030204" pitchFamily="18" charset="0"/>
                          </a:rPr>
                        </m:ctrlPr>
                      </m:sSubPr>
                      <m:e>
                        <m:r>
                          <a:rPr lang="en-US" sz="1632" i="1">
                            <a:latin typeface="Cambria Math" panose="02040503050406030204" pitchFamily="18" charset="0"/>
                          </a:rPr>
                          <m:t>𝐸</m:t>
                        </m:r>
                      </m:e>
                      <m:sub>
                        <m:r>
                          <a:rPr lang="en-US" sz="1632" i="1">
                            <a:latin typeface="Cambria Math" panose="02040503050406030204" pitchFamily="18" charset="0"/>
                          </a:rPr>
                          <m:t>𝑇𝑜𝑡</m:t>
                        </m:r>
                      </m:sub>
                    </m:sSub>
                    <m:sSub>
                      <m:sSubPr>
                        <m:ctrlPr>
                          <a:rPr lang="en-US" sz="1632" i="1">
                            <a:latin typeface="Cambria Math" panose="02040503050406030204" pitchFamily="18" charset="0"/>
                          </a:rPr>
                        </m:ctrlPr>
                      </m:sSubPr>
                      <m:e>
                        <m:r>
                          <a:rPr lang="en-US" sz="1632" i="1">
                            <a:latin typeface="Cambria Math" panose="02040503050406030204" pitchFamily="18" charset="0"/>
                          </a:rPr>
                          <m:t>𝑘</m:t>
                        </m:r>
                      </m:e>
                      <m:sub>
                        <m:r>
                          <a:rPr lang="en-US" sz="1632" i="1">
                            <a:latin typeface="Cambria Math" panose="02040503050406030204" pitchFamily="18" charset="0"/>
                          </a:rPr>
                          <m:t>𝐶𝐴𝑇</m:t>
                        </m:r>
                      </m:sub>
                    </m:sSub>
                    <m:r>
                      <a:rPr lang="en-US" sz="1632" i="1">
                        <a:latin typeface="Cambria Math" panose="02040503050406030204" pitchFamily="18" charset="0"/>
                        <a:ea typeface="Cambria Math" panose="02040503050406030204" pitchFamily="18" charset="0"/>
                      </a:rPr>
                      <m:t>×</m:t>
                    </m:r>
                    <m:sSub>
                      <m:sSubPr>
                        <m:ctrlPr>
                          <a:rPr lang="en-US" sz="1632" i="1">
                            <a:latin typeface="Cambria Math" panose="02040503050406030204" pitchFamily="18" charset="0"/>
                            <a:ea typeface="Cambria Math" panose="02040503050406030204" pitchFamily="18" charset="0"/>
                          </a:rPr>
                        </m:ctrlPr>
                      </m:sSubPr>
                      <m:e>
                        <m:r>
                          <a:rPr lang="en-US" sz="1632" i="1">
                            <a:latin typeface="Cambria Math" panose="02040503050406030204" pitchFamily="18" charset="0"/>
                            <a:ea typeface="Cambria Math" panose="02040503050406030204" pitchFamily="18" charset="0"/>
                          </a:rPr>
                          <m:t>𝑌</m:t>
                        </m:r>
                      </m:e>
                      <m:sub>
                        <m:r>
                          <a:rPr lang="en-US" sz="1632" i="1">
                            <a:latin typeface="Cambria Math" panose="02040503050406030204" pitchFamily="18" charset="0"/>
                            <a:ea typeface="Cambria Math" panose="02040503050406030204" pitchFamily="18" charset="0"/>
                          </a:rPr>
                          <m:t>(</m:t>
                        </m:r>
                        <m:r>
                          <a:rPr lang="en-US" sz="1632" i="1">
                            <a:latin typeface="Cambria Math" panose="02040503050406030204" pitchFamily="18" charset="0"/>
                            <a:ea typeface="Cambria Math" panose="02040503050406030204" pitchFamily="18" charset="0"/>
                          </a:rPr>
                          <m:t>𝐸𝑆</m:t>
                        </m:r>
                        <m:r>
                          <a:rPr lang="en-US" sz="1632" i="1">
                            <a:latin typeface="Cambria Math" panose="02040503050406030204" pitchFamily="18" charset="0"/>
                            <a:ea typeface="Cambria Math" panose="02040503050406030204" pitchFamily="18" charset="0"/>
                          </a:rPr>
                          <m:t>)</m:t>
                        </m:r>
                      </m:sub>
                    </m:sSub>
                  </m:oMath>
                </a14:m>
                <a:endParaRPr lang="en-US" sz="1632" dirty="0">
                  <a:latin typeface="Arial" panose="020B0604020202020204" pitchFamily="34" charset="0"/>
                </a:endParaRPr>
              </a:p>
              <a:p>
                <a:endParaRPr lang="en-US" sz="1632" dirty="0">
                  <a:latin typeface="Arial" panose="020B0604020202020204" pitchFamily="34" charset="0"/>
                </a:endParaRPr>
              </a:p>
              <a:p>
                <a:r>
                  <a:rPr lang="en-US" sz="1632" dirty="0">
                    <a:latin typeface="Arial" panose="020B0604020202020204" pitchFamily="34" charset="0"/>
                  </a:rPr>
                  <a:t>=</a:t>
                </a:r>
                <a14:m>
                  <m:oMath xmlns:m="http://schemas.openxmlformats.org/officeDocument/2006/math">
                    <m:sSub>
                      <m:sSubPr>
                        <m:ctrlPr>
                          <a:rPr lang="en-US" sz="1632" i="1">
                            <a:latin typeface="Cambria Math" panose="02040503050406030204" pitchFamily="18" charset="0"/>
                          </a:rPr>
                        </m:ctrlPr>
                      </m:sSubPr>
                      <m:e>
                        <m:r>
                          <a:rPr lang="en-US" sz="1632" i="1">
                            <a:latin typeface="Cambria Math" panose="02040503050406030204" pitchFamily="18" charset="0"/>
                          </a:rPr>
                          <m:t>𝐸</m:t>
                        </m:r>
                      </m:e>
                      <m:sub>
                        <m:r>
                          <a:rPr lang="en-US" sz="1632" i="1">
                            <a:latin typeface="Cambria Math" panose="02040503050406030204" pitchFamily="18" charset="0"/>
                          </a:rPr>
                          <m:t>𝑇𝑜𝑡</m:t>
                        </m:r>
                      </m:sub>
                    </m:sSub>
                    <m:sSub>
                      <m:sSubPr>
                        <m:ctrlPr>
                          <a:rPr lang="en-US" sz="1632" i="1">
                            <a:latin typeface="Cambria Math" panose="02040503050406030204" pitchFamily="18" charset="0"/>
                          </a:rPr>
                        </m:ctrlPr>
                      </m:sSubPr>
                      <m:e>
                        <m:r>
                          <a:rPr lang="en-US" sz="1632" i="1">
                            <a:latin typeface="Cambria Math" panose="02040503050406030204" pitchFamily="18" charset="0"/>
                          </a:rPr>
                          <m:t>𝑘</m:t>
                        </m:r>
                      </m:e>
                      <m:sub>
                        <m:r>
                          <a:rPr lang="en-US" sz="1632" i="1">
                            <a:latin typeface="Cambria Math" panose="02040503050406030204" pitchFamily="18" charset="0"/>
                          </a:rPr>
                          <m:t>𝐶𝐴𝑇</m:t>
                        </m:r>
                      </m:sub>
                    </m:sSub>
                    <m:f>
                      <m:fPr>
                        <m:ctrlPr>
                          <a:rPr lang="en-US" sz="1632" i="1">
                            <a:latin typeface="Cambria Math" panose="02040503050406030204" pitchFamily="18" charset="0"/>
                          </a:rPr>
                        </m:ctrlPr>
                      </m:fPr>
                      <m:num>
                        <m:r>
                          <a:rPr lang="en-US" sz="1632" i="1">
                            <a:latin typeface="Cambria Math" panose="02040503050406030204" pitchFamily="18" charset="0"/>
                          </a:rPr>
                          <m:t>[</m:t>
                        </m:r>
                        <m:r>
                          <a:rPr lang="en-US" sz="1632" i="1">
                            <a:latin typeface="Cambria Math" panose="02040503050406030204" pitchFamily="18" charset="0"/>
                          </a:rPr>
                          <m:t>𝐸𝑆</m:t>
                        </m:r>
                        <m:r>
                          <a:rPr lang="en-US" sz="1632" i="1">
                            <a:latin typeface="Cambria Math" panose="02040503050406030204" pitchFamily="18" charset="0"/>
                          </a:rPr>
                          <m:t>]</m:t>
                        </m:r>
                      </m:num>
                      <m:den>
                        <m:d>
                          <m:dPr>
                            <m:begChr m:val="["/>
                            <m:endChr m:val="]"/>
                            <m:ctrlPr>
                              <a:rPr lang="en-US" sz="1632" i="1">
                                <a:latin typeface="Cambria Math" panose="02040503050406030204" pitchFamily="18" charset="0"/>
                              </a:rPr>
                            </m:ctrlPr>
                          </m:dPr>
                          <m:e>
                            <m:r>
                              <a:rPr lang="en-US" sz="1632" i="1">
                                <a:latin typeface="Cambria Math" panose="02040503050406030204" pitchFamily="18" charset="0"/>
                              </a:rPr>
                              <m:t>𝐸</m:t>
                            </m:r>
                          </m:e>
                        </m:d>
                        <m:r>
                          <a:rPr lang="en-US" sz="1632" i="1">
                            <a:latin typeface="Cambria Math" panose="02040503050406030204" pitchFamily="18" charset="0"/>
                          </a:rPr>
                          <m:t>+</m:t>
                        </m:r>
                        <m:d>
                          <m:dPr>
                            <m:begChr m:val="["/>
                            <m:endChr m:val="]"/>
                            <m:ctrlPr>
                              <a:rPr lang="en-US" sz="1632" i="1">
                                <a:latin typeface="Cambria Math" panose="02040503050406030204" pitchFamily="18" charset="0"/>
                              </a:rPr>
                            </m:ctrlPr>
                          </m:dPr>
                          <m:e>
                            <m:r>
                              <a:rPr lang="en-US" sz="1632" i="1">
                                <a:latin typeface="Cambria Math" panose="02040503050406030204" pitchFamily="18" charset="0"/>
                              </a:rPr>
                              <m:t>𝐸𝑆</m:t>
                            </m:r>
                          </m:e>
                        </m:d>
                        <m:r>
                          <a:rPr lang="en-US" sz="1632" i="1">
                            <a:latin typeface="Cambria Math" panose="02040503050406030204" pitchFamily="18" charset="0"/>
                          </a:rPr>
                          <m:t>+[</m:t>
                        </m:r>
                        <m:r>
                          <a:rPr lang="en-US" sz="1632" i="1">
                            <a:latin typeface="Cambria Math" panose="02040503050406030204" pitchFamily="18" charset="0"/>
                          </a:rPr>
                          <m:t>𝐸𝐼</m:t>
                        </m:r>
                        <m:r>
                          <a:rPr lang="en-US" sz="1632" i="1">
                            <a:latin typeface="Cambria Math" panose="02040503050406030204" pitchFamily="18" charset="0"/>
                          </a:rPr>
                          <m:t>]</m:t>
                        </m:r>
                      </m:den>
                    </m:f>
                  </m:oMath>
                </a14:m>
                <a:endParaRPr lang="en-US" sz="1632" dirty="0">
                  <a:latin typeface="Arial" panose="020B0604020202020204" pitchFamily="34" charset="0"/>
                </a:endParaRPr>
              </a:p>
              <a:p>
                <a:endParaRPr lang="en-US" sz="1632" dirty="0">
                  <a:latin typeface="Arial" panose="020B0604020202020204" pitchFamily="34" charset="0"/>
                </a:endParaRPr>
              </a:p>
              <a:p>
                <a:r>
                  <a:rPr lang="en-US" sz="1632" dirty="0">
                    <a:latin typeface="Arial" panose="020B0604020202020204" pitchFamily="34" charset="0"/>
                  </a:rPr>
                  <a:t>= </a:t>
                </a:r>
                <a14:m>
                  <m:oMath xmlns:m="http://schemas.openxmlformats.org/officeDocument/2006/math">
                    <m:sSub>
                      <m:sSubPr>
                        <m:ctrlPr>
                          <a:rPr lang="en-US" sz="1632" i="1">
                            <a:latin typeface="Cambria Math" panose="02040503050406030204" pitchFamily="18" charset="0"/>
                          </a:rPr>
                        </m:ctrlPr>
                      </m:sSubPr>
                      <m:e>
                        <m:r>
                          <a:rPr lang="en-US" sz="1632" i="1">
                            <a:latin typeface="Cambria Math" panose="02040503050406030204" pitchFamily="18" charset="0"/>
                          </a:rPr>
                          <m:t>𝐸</m:t>
                        </m:r>
                      </m:e>
                      <m:sub>
                        <m:r>
                          <a:rPr lang="en-US" sz="1632" i="1">
                            <a:latin typeface="Cambria Math" panose="02040503050406030204" pitchFamily="18" charset="0"/>
                          </a:rPr>
                          <m:t>𝑇𝑜𝑡</m:t>
                        </m:r>
                      </m:sub>
                    </m:sSub>
                    <m:sSub>
                      <m:sSubPr>
                        <m:ctrlPr>
                          <a:rPr lang="en-US" sz="1632" i="1">
                            <a:latin typeface="Cambria Math" panose="02040503050406030204" pitchFamily="18" charset="0"/>
                          </a:rPr>
                        </m:ctrlPr>
                      </m:sSubPr>
                      <m:e>
                        <m:r>
                          <a:rPr lang="en-US" sz="1632" i="1">
                            <a:latin typeface="Cambria Math" panose="02040503050406030204" pitchFamily="18" charset="0"/>
                          </a:rPr>
                          <m:t>𝑘</m:t>
                        </m:r>
                      </m:e>
                      <m:sub>
                        <m:r>
                          <a:rPr lang="en-US" sz="1632" i="1">
                            <a:latin typeface="Cambria Math" panose="02040503050406030204" pitchFamily="18" charset="0"/>
                          </a:rPr>
                          <m:t>𝐶𝐴𝑇</m:t>
                        </m:r>
                      </m:sub>
                    </m:sSub>
                    <m:f>
                      <m:fPr>
                        <m:ctrlPr>
                          <a:rPr lang="en-US" sz="1632" i="1">
                            <a:latin typeface="Cambria Math" panose="02040503050406030204" pitchFamily="18" charset="0"/>
                          </a:rPr>
                        </m:ctrlPr>
                      </m:fPr>
                      <m:num>
                        <m:f>
                          <m:fPr>
                            <m:ctrlPr>
                              <a:rPr lang="en-US" sz="1632" i="1">
                                <a:latin typeface="Cambria Math" panose="02040503050406030204" pitchFamily="18" charset="0"/>
                              </a:rPr>
                            </m:ctrlPr>
                          </m:fPr>
                          <m:num>
                            <m:d>
                              <m:dPr>
                                <m:begChr m:val="["/>
                                <m:endChr m:val="]"/>
                                <m:ctrlPr>
                                  <a:rPr lang="en-US" sz="1632" i="1">
                                    <a:latin typeface="Cambria Math" panose="02040503050406030204" pitchFamily="18" charset="0"/>
                                  </a:rPr>
                                </m:ctrlPr>
                              </m:dPr>
                              <m:e>
                                <m:r>
                                  <a:rPr lang="en-US" sz="1632" i="1">
                                    <a:latin typeface="Cambria Math" panose="02040503050406030204" pitchFamily="18" charset="0"/>
                                  </a:rPr>
                                  <m:t>𝑆</m:t>
                                </m:r>
                              </m:e>
                            </m:d>
                            <m:r>
                              <a:rPr lang="en-US" sz="1632" i="1">
                                <a:latin typeface="Cambria Math" panose="02040503050406030204" pitchFamily="18" charset="0"/>
                              </a:rPr>
                              <m:t>[</m:t>
                            </m:r>
                            <m:r>
                              <a:rPr lang="en-US" sz="1632" i="1">
                                <a:latin typeface="Cambria Math" panose="02040503050406030204" pitchFamily="18" charset="0"/>
                              </a:rPr>
                              <m:t>𝐸</m:t>
                            </m:r>
                            <m:r>
                              <a:rPr lang="en-US" sz="1632" i="1">
                                <a:latin typeface="Cambria Math" panose="02040503050406030204" pitchFamily="18" charset="0"/>
                              </a:rPr>
                              <m:t>]</m:t>
                            </m:r>
                          </m:num>
                          <m:den>
                            <m:sSub>
                              <m:sSubPr>
                                <m:ctrlPr>
                                  <a:rPr lang="en-US" sz="1632" i="1">
                                    <a:latin typeface="Cambria Math" panose="02040503050406030204" pitchFamily="18" charset="0"/>
                                  </a:rPr>
                                </m:ctrlPr>
                              </m:sSubPr>
                              <m:e>
                                <m:r>
                                  <a:rPr lang="en-US" sz="1632" i="1">
                                    <a:latin typeface="Cambria Math" panose="02040503050406030204" pitchFamily="18" charset="0"/>
                                  </a:rPr>
                                  <m:t>𝐾</m:t>
                                </m:r>
                              </m:e>
                              <m:sub>
                                <m:r>
                                  <a:rPr lang="en-US" sz="1632" i="1">
                                    <a:latin typeface="Cambria Math" panose="02040503050406030204" pitchFamily="18" charset="0"/>
                                  </a:rPr>
                                  <m:t>𝑀</m:t>
                                </m:r>
                              </m:sub>
                            </m:sSub>
                          </m:den>
                        </m:f>
                      </m:num>
                      <m:den>
                        <m:d>
                          <m:dPr>
                            <m:begChr m:val="["/>
                            <m:endChr m:val="]"/>
                            <m:ctrlPr>
                              <a:rPr lang="en-US" sz="1632" i="1">
                                <a:latin typeface="Cambria Math" panose="02040503050406030204" pitchFamily="18" charset="0"/>
                              </a:rPr>
                            </m:ctrlPr>
                          </m:dPr>
                          <m:e>
                            <m:r>
                              <a:rPr lang="en-US" sz="1632" i="1">
                                <a:latin typeface="Cambria Math" panose="02040503050406030204" pitchFamily="18" charset="0"/>
                              </a:rPr>
                              <m:t>𝐸</m:t>
                            </m:r>
                          </m:e>
                        </m:d>
                        <m:r>
                          <a:rPr lang="en-US" sz="1632" i="1">
                            <a:latin typeface="Cambria Math" panose="02040503050406030204" pitchFamily="18" charset="0"/>
                          </a:rPr>
                          <m:t>+</m:t>
                        </m:r>
                        <m:f>
                          <m:fPr>
                            <m:ctrlPr>
                              <a:rPr lang="en-US" sz="1632" i="1">
                                <a:latin typeface="Cambria Math" panose="02040503050406030204" pitchFamily="18" charset="0"/>
                              </a:rPr>
                            </m:ctrlPr>
                          </m:fPr>
                          <m:num>
                            <m:d>
                              <m:dPr>
                                <m:begChr m:val="["/>
                                <m:endChr m:val="]"/>
                                <m:ctrlPr>
                                  <a:rPr lang="en-US" sz="1632" i="1">
                                    <a:latin typeface="Cambria Math" panose="02040503050406030204" pitchFamily="18" charset="0"/>
                                  </a:rPr>
                                </m:ctrlPr>
                              </m:dPr>
                              <m:e>
                                <m:r>
                                  <a:rPr lang="en-US" sz="1632" i="1">
                                    <a:latin typeface="Cambria Math" panose="02040503050406030204" pitchFamily="18" charset="0"/>
                                  </a:rPr>
                                  <m:t>𝑆</m:t>
                                </m:r>
                              </m:e>
                            </m:d>
                            <m:r>
                              <a:rPr lang="en-US" sz="1632" i="1">
                                <a:latin typeface="Cambria Math" panose="02040503050406030204" pitchFamily="18" charset="0"/>
                              </a:rPr>
                              <m:t>[</m:t>
                            </m:r>
                            <m:r>
                              <a:rPr lang="en-US" sz="1632" i="1">
                                <a:latin typeface="Cambria Math" panose="02040503050406030204" pitchFamily="18" charset="0"/>
                              </a:rPr>
                              <m:t>𝐸</m:t>
                            </m:r>
                            <m:r>
                              <a:rPr lang="en-US" sz="1632" i="1">
                                <a:latin typeface="Cambria Math" panose="02040503050406030204" pitchFamily="18" charset="0"/>
                              </a:rPr>
                              <m:t>]</m:t>
                            </m:r>
                          </m:num>
                          <m:den>
                            <m:sSub>
                              <m:sSubPr>
                                <m:ctrlPr>
                                  <a:rPr lang="en-US" sz="1632" i="1">
                                    <a:latin typeface="Cambria Math" panose="02040503050406030204" pitchFamily="18" charset="0"/>
                                  </a:rPr>
                                </m:ctrlPr>
                              </m:sSubPr>
                              <m:e>
                                <m:r>
                                  <a:rPr lang="en-US" sz="1632" i="1">
                                    <a:latin typeface="Cambria Math" panose="02040503050406030204" pitchFamily="18" charset="0"/>
                                  </a:rPr>
                                  <m:t>𝐾</m:t>
                                </m:r>
                              </m:e>
                              <m:sub>
                                <m:r>
                                  <a:rPr lang="en-US" sz="1632" i="1">
                                    <a:latin typeface="Cambria Math" panose="02040503050406030204" pitchFamily="18" charset="0"/>
                                  </a:rPr>
                                  <m:t>𝑀</m:t>
                                </m:r>
                              </m:sub>
                            </m:sSub>
                          </m:den>
                        </m:f>
                        <m:r>
                          <a:rPr lang="en-US" sz="1632" i="1">
                            <a:latin typeface="Cambria Math" panose="02040503050406030204" pitchFamily="18" charset="0"/>
                          </a:rPr>
                          <m:t>+</m:t>
                        </m:r>
                        <m:f>
                          <m:fPr>
                            <m:ctrlPr>
                              <a:rPr lang="en-US" sz="1632" i="1">
                                <a:latin typeface="Cambria Math" panose="02040503050406030204" pitchFamily="18" charset="0"/>
                              </a:rPr>
                            </m:ctrlPr>
                          </m:fPr>
                          <m:num>
                            <m:d>
                              <m:dPr>
                                <m:begChr m:val="["/>
                                <m:endChr m:val="]"/>
                                <m:ctrlPr>
                                  <a:rPr lang="en-US" sz="1632" i="1">
                                    <a:latin typeface="Cambria Math" panose="02040503050406030204" pitchFamily="18" charset="0"/>
                                  </a:rPr>
                                </m:ctrlPr>
                              </m:dPr>
                              <m:e>
                                <m:r>
                                  <a:rPr lang="en-US" sz="1632" i="1">
                                    <a:latin typeface="Cambria Math" panose="02040503050406030204" pitchFamily="18" charset="0"/>
                                  </a:rPr>
                                  <m:t>𝐼</m:t>
                                </m:r>
                              </m:e>
                            </m:d>
                            <m:r>
                              <a:rPr lang="en-US" sz="1632" i="1">
                                <a:latin typeface="Cambria Math" panose="02040503050406030204" pitchFamily="18" charset="0"/>
                              </a:rPr>
                              <m:t>[</m:t>
                            </m:r>
                            <m:r>
                              <a:rPr lang="en-US" sz="1632" i="1">
                                <a:latin typeface="Cambria Math" panose="02040503050406030204" pitchFamily="18" charset="0"/>
                              </a:rPr>
                              <m:t>𝐸</m:t>
                            </m:r>
                            <m:r>
                              <a:rPr lang="en-US" sz="1632" i="1">
                                <a:latin typeface="Cambria Math" panose="02040503050406030204" pitchFamily="18" charset="0"/>
                              </a:rPr>
                              <m:t>]</m:t>
                            </m:r>
                          </m:num>
                          <m:den>
                            <m:sSub>
                              <m:sSubPr>
                                <m:ctrlPr>
                                  <a:rPr lang="en-US" sz="1632" i="1">
                                    <a:latin typeface="Cambria Math" panose="02040503050406030204" pitchFamily="18" charset="0"/>
                                  </a:rPr>
                                </m:ctrlPr>
                              </m:sSubPr>
                              <m:e>
                                <m:r>
                                  <a:rPr lang="en-US" sz="1632" i="1">
                                    <a:latin typeface="Cambria Math" panose="02040503050406030204" pitchFamily="18" charset="0"/>
                                  </a:rPr>
                                  <m:t>𝐾</m:t>
                                </m:r>
                              </m:e>
                              <m:sub>
                                <m:r>
                                  <a:rPr lang="en-US" sz="1632" i="1">
                                    <a:latin typeface="Cambria Math" panose="02040503050406030204" pitchFamily="18" charset="0"/>
                                  </a:rPr>
                                  <m:t>𝐼</m:t>
                                </m:r>
                              </m:sub>
                            </m:sSub>
                          </m:den>
                        </m:f>
                      </m:den>
                    </m:f>
                  </m:oMath>
                </a14:m>
                <a:endParaRPr lang="en-US" sz="1632" dirty="0">
                  <a:latin typeface="Arial" panose="020B0604020202020204" pitchFamily="34" charset="0"/>
                </a:endParaRPr>
              </a:p>
              <a:p>
                <a:endParaRPr lang="en-US" sz="1632" dirty="0">
                  <a:latin typeface="Arial" panose="020B0604020202020204" pitchFamily="34" charset="0"/>
                </a:endParaRPr>
              </a:p>
              <a:p>
                <a:r>
                  <a:rPr lang="en-US" sz="1632" dirty="0">
                    <a:latin typeface="Arial" panose="020B0604020202020204" pitchFamily="34" charset="0"/>
                  </a:rPr>
                  <a:t>= </a:t>
                </a:r>
                <a14:m>
                  <m:oMath xmlns:m="http://schemas.openxmlformats.org/officeDocument/2006/math">
                    <m:sSub>
                      <m:sSubPr>
                        <m:ctrlPr>
                          <a:rPr lang="en-US" sz="1632" i="1">
                            <a:latin typeface="Cambria Math" panose="02040503050406030204" pitchFamily="18" charset="0"/>
                          </a:rPr>
                        </m:ctrlPr>
                      </m:sSubPr>
                      <m:e>
                        <m:r>
                          <a:rPr lang="en-US" sz="1632" i="1">
                            <a:latin typeface="Cambria Math" panose="02040503050406030204" pitchFamily="18" charset="0"/>
                          </a:rPr>
                          <m:t>𝐸</m:t>
                        </m:r>
                      </m:e>
                      <m:sub>
                        <m:r>
                          <a:rPr lang="en-US" sz="1632" i="1">
                            <a:latin typeface="Cambria Math" panose="02040503050406030204" pitchFamily="18" charset="0"/>
                          </a:rPr>
                          <m:t>𝑇𝑜𝑡</m:t>
                        </m:r>
                      </m:sub>
                    </m:sSub>
                    <m:sSub>
                      <m:sSubPr>
                        <m:ctrlPr>
                          <a:rPr lang="en-US" sz="1632" i="1">
                            <a:latin typeface="Cambria Math" panose="02040503050406030204" pitchFamily="18" charset="0"/>
                          </a:rPr>
                        </m:ctrlPr>
                      </m:sSubPr>
                      <m:e>
                        <m:r>
                          <a:rPr lang="en-US" sz="1632" i="1">
                            <a:latin typeface="Cambria Math" panose="02040503050406030204" pitchFamily="18" charset="0"/>
                          </a:rPr>
                          <m:t>𝑘</m:t>
                        </m:r>
                      </m:e>
                      <m:sub>
                        <m:r>
                          <a:rPr lang="en-US" sz="1632" i="1">
                            <a:latin typeface="Cambria Math" panose="02040503050406030204" pitchFamily="18" charset="0"/>
                          </a:rPr>
                          <m:t>𝐶𝐴𝑇</m:t>
                        </m:r>
                      </m:sub>
                    </m:sSub>
                    <m:f>
                      <m:fPr>
                        <m:ctrlPr>
                          <a:rPr lang="en-US" sz="1632" i="1">
                            <a:latin typeface="Cambria Math" panose="02040503050406030204" pitchFamily="18" charset="0"/>
                          </a:rPr>
                        </m:ctrlPr>
                      </m:fPr>
                      <m:num>
                        <m:f>
                          <m:fPr>
                            <m:ctrlPr>
                              <a:rPr lang="en-US" sz="1632" i="1">
                                <a:latin typeface="Cambria Math" panose="02040503050406030204" pitchFamily="18" charset="0"/>
                              </a:rPr>
                            </m:ctrlPr>
                          </m:fPr>
                          <m:num>
                            <m:r>
                              <a:rPr lang="en-US" sz="1632" i="1">
                                <a:latin typeface="Cambria Math" panose="02040503050406030204" pitchFamily="18" charset="0"/>
                              </a:rPr>
                              <m:t>[</m:t>
                            </m:r>
                            <m:r>
                              <a:rPr lang="en-US" sz="1632" i="1">
                                <a:latin typeface="Cambria Math" panose="02040503050406030204" pitchFamily="18" charset="0"/>
                              </a:rPr>
                              <m:t>𝑆</m:t>
                            </m:r>
                            <m:r>
                              <a:rPr lang="en-US" sz="1632" i="1">
                                <a:latin typeface="Cambria Math" panose="02040503050406030204" pitchFamily="18" charset="0"/>
                              </a:rPr>
                              <m:t>]</m:t>
                            </m:r>
                          </m:num>
                          <m:den>
                            <m:sSub>
                              <m:sSubPr>
                                <m:ctrlPr>
                                  <a:rPr lang="en-US" sz="1632" i="1">
                                    <a:latin typeface="Cambria Math" panose="02040503050406030204" pitchFamily="18" charset="0"/>
                                  </a:rPr>
                                </m:ctrlPr>
                              </m:sSubPr>
                              <m:e>
                                <m:r>
                                  <a:rPr lang="en-US" sz="1632" i="1">
                                    <a:latin typeface="Cambria Math" panose="02040503050406030204" pitchFamily="18" charset="0"/>
                                  </a:rPr>
                                  <m:t>𝐾</m:t>
                                </m:r>
                              </m:e>
                              <m:sub>
                                <m:r>
                                  <a:rPr lang="en-US" sz="1632" i="1">
                                    <a:latin typeface="Cambria Math" panose="02040503050406030204" pitchFamily="18" charset="0"/>
                                  </a:rPr>
                                  <m:t>𝑀</m:t>
                                </m:r>
                              </m:sub>
                            </m:sSub>
                          </m:den>
                        </m:f>
                      </m:num>
                      <m:den>
                        <m:r>
                          <a:rPr lang="en-US" sz="1632" i="1">
                            <a:latin typeface="Cambria Math" panose="02040503050406030204" pitchFamily="18" charset="0"/>
                          </a:rPr>
                          <m:t>1+</m:t>
                        </m:r>
                        <m:f>
                          <m:fPr>
                            <m:ctrlPr>
                              <a:rPr lang="en-US" sz="1632" i="1">
                                <a:latin typeface="Cambria Math" panose="02040503050406030204" pitchFamily="18" charset="0"/>
                              </a:rPr>
                            </m:ctrlPr>
                          </m:fPr>
                          <m:num>
                            <m:r>
                              <a:rPr lang="en-US" sz="1632" i="1">
                                <a:latin typeface="Cambria Math" panose="02040503050406030204" pitchFamily="18" charset="0"/>
                              </a:rPr>
                              <m:t>[</m:t>
                            </m:r>
                            <m:r>
                              <a:rPr lang="en-US" sz="1632" i="1">
                                <a:latin typeface="Cambria Math" panose="02040503050406030204" pitchFamily="18" charset="0"/>
                              </a:rPr>
                              <m:t>𝑆</m:t>
                            </m:r>
                            <m:r>
                              <a:rPr lang="en-US" sz="1632" i="1">
                                <a:latin typeface="Cambria Math" panose="02040503050406030204" pitchFamily="18" charset="0"/>
                              </a:rPr>
                              <m:t>]</m:t>
                            </m:r>
                          </m:num>
                          <m:den>
                            <m:sSub>
                              <m:sSubPr>
                                <m:ctrlPr>
                                  <a:rPr lang="en-US" sz="1632" i="1">
                                    <a:latin typeface="Cambria Math" panose="02040503050406030204" pitchFamily="18" charset="0"/>
                                  </a:rPr>
                                </m:ctrlPr>
                              </m:sSubPr>
                              <m:e>
                                <m:r>
                                  <a:rPr lang="en-US" sz="1632" i="1">
                                    <a:latin typeface="Cambria Math" panose="02040503050406030204" pitchFamily="18" charset="0"/>
                                  </a:rPr>
                                  <m:t>𝐾</m:t>
                                </m:r>
                              </m:e>
                              <m:sub>
                                <m:r>
                                  <a:rPr lang="en-US" sz="1632" i="1">
                                    <a:latin typeface="Cambria Math" panose="02040503050406030204" pitchFamily="18" charset="0"/>
                                  </a:rPr>
                                  <m:t>𝑀</m:t>
                                </m:r>
                              </m:sub>
                            </m:sSub>
                          </m:den>
                        </m:f>
                        <m:r>
                          <a:rPr lang="en-US" sz="1632" i="1">
                            <a:latin typeface="Cambria Math" panose="02040503050406030204" pitchFamily="18" charset="0"/>
                          </a:rPr>
                          <m:t>+</m:t>
                        </m:r>
                        <m:f>
                          <m:fPr>
                            <m:ctrlPr>
                              <a:rPr lang="en-US" sz="1632" i="1">
                                <a:latin typeface="Cambria Math" panose="02040503050406030204" pitchFamily="18" charset="0"/>
                              </a:rPr>
                            </m:ctrlPr>
                          </m:fPr>
                          <m:num>
                            <m:r>
                              <a:rPr lang="en-US" sz="1632" i="1">
                                <a:latin typeface="Cambria Math" panose="02040503050406030204" pitchFamily="18" charset="0"/>
                              </a:rPr>
                              <m:t>[</m:t>
                            </m:r>
                            <m:r>
                              <a:rPr lang="en-US" sz="1632" i="1">
                                <a:latin typeface="Cambria Math" panose="02040503050406030204" pitchFamily="18" charset="0"/>
                              </a:rPr>
                              <m:t>𝐼</m:t>
                            </m:r>
                            <m:r>
                              <a:rPr lang="en-US" sz="1632" i="1">
                                <a:latin typeface="Cambria Math" panose="02040503050406030204" pitchFamily="18" charset="0"/>
                              </a:rPr>
                              <m:t>]</m:t>
                            </m:r>
                          </m:num>
                          <m:den>
                            <m:sSub>
                              <m:sSubPr>
                                <m:ctrlPr>
                                  <a:rPr lang="en-US" sz="1632" i="1">
                                    <a:latin typeface="Cambria Math" panose="02040503050406030204" pitchFamily="18" charset="0"/>
                                  </a:rPr>
                                </m:ctrlPr>
                              </m:sSubPr>
                              <m:e>
                                <m:r>
                                  <a:rPr lang="en-US" sz="1632" i="1">
                                    <a:latin typeface="Cambria Math" panose="02040503050406030204" pitchFamily="18" charset="0"/>
                                  </a:rPr>
                                  <m:t>𝐾</m:t>
                                </m:r>
                              </m:e>
                              <m:sub>
                                <m:r>
                                  <a:rPr lang="en-US" sz="1632" i="1">
                                    <a:latin typeface="Cambria Math" panose="02040503050406030204" pitchFamily="18" charset="0"/>
                                  </a:rPr>
                                  <m:t>𝐼</m:t>
                                </m:r>
                              </m:sub>
                            </m:sSub>
                          </m:den>
                        </m:f>
                      </m:den>
                    </m:f>
                  </m:oMath>
                </a14:m>
                <a:endParaRPr lang="en-US" sz="1632" dirty="0">
                  <a:latin typeface="Arial" panose="020B0604020202020204" pitchFamily="34" charset="0"/>
                </a:endParaRPr>
              </a:p>
              <a:p>
                <a:endParaRPr lang="en-US" sz="1632" dirty="0">
                  <a:latin typeface="Arial" panose="020B0604020202020204" pitchFamily="34" charset="0"/>
                </a:endParaRPr>
              </a:p>
              <a:p>
                <a:r>
                  <a:rPr lang="en-US" sz="1632" dirty="0">
                    <a:latin typeface="Arial" panose="020B0604020202020204" pitchFamily="34" charset="0"/>
                  </a:rPr>
                  <a:t>= </a:t>
                </a:r>
                <a14:m>
                  <m:oMath xmlns:m="http://schemas.openxmlformats.org/officeDocument/2006/math">
                    <m:sSub>
                      <m:sSubPr>
                        <m:ctrlPr>
                          <a:rPr lang="en-US" sz="1632" i="1">
                            <a:latin typeface="Cambria Math" panose="02040503050406030204" pitchFamily="18" charset="0"/>
                          </a:rPr>
                        </m:ctrlPr>
                      </m:sSubPr>
                      <m:e>
                        <m:r>
                          <a:rPr lang="en-US" sz="1632" i="1">
                            <a:latin typeface="Cambria Math" panose="02040503050406030204" pitchFamily="18" charset="0"/>
                          </a:rPr>
                          <m:t>𝐸</m:t>
                        </m:r>
                      </m:e>
                      <m:sub>
                        <m:r>
                          <a:rPr lang="en-US" sz="1632" i="1">
                            <a:latin typeface="Cambria Math" panose="02040503050406030204" pitchFamily="18" charset="0"/>
                          </a:rPr>
                          <m:t>𝑇𝑜𝑡</m:t>
                        </m:r>
                      </m:sub>
                    </m:sSub>
                    <m:sSub>
                      <m:sSubPr>
                        <m:ctrlPr>
                          <a:rPr lang="en-US" sz="1632" i="1">
                            <a:latin typeface="Cambria Math" panose="02040503050406030204" pitchFamily="18" charset="0"/>
                          </a:rPr>
                        </m:ctrlPr>
                      </m:sSubPr>
                      <m:e>
                        <m:r>
                          <a:rPr lang="en-US" sz="1632" i="1">
                            <a:latin typeface="Cambria Math" panose="02040503050406030204" pitchFamily="18" charset="0"/>
                          </a:rPr>
                          <m:t>𝑘</m:t>
                        </m:r>
                      </m:e>
                      <m:sub>
                        <m:r>
                          <a:rPr lang="en-US" sz="1632" i="1">
                            <a:latin typeface="Cambria Math" panose="02040503050406030204" pitchFamily="18" charset="0"/>
                          </a:rPr>
                          <m:t>𝐶𝐴𝑇</m:t>
                        </m:r>
                      </m:sub>
                    </m:sSub>
                    <m:f>
                      <m:fPr>
                        <m:ctrlPr>
                          <a:rPr lang="en-US" sz="1632" i="1">
                            <a:latin typeface="Cambria Math" panose="02040503050406030204" pitchFamily="18" charset="0"/>
                          </a:rPr>
                        </m:ctrlPr>
                      </m:fPr>
                      <m:num>
                        <m:f>
                          <m:fPr>
                            <m:ctrlPr>
                              <a:rPr lang="en-US" sz="1632" i="1">
                                <a:latin typeface="Cambria Math" panose="02040503050406030204" pitchFamily="18" charset="0"/>
                              </a:rPr>
                            </m:ctrlPr>
                          </m:fPr>
                          <m:num>
                            <m:r>
                              <a:rPr lang="en-US" sz="1632" i="1">
                                <a:latin typeface="Cambria Math" panose="02040503050406030204" pitchFamily="18" charset="0"/>
                              </a:rPr>
                              <m:t>[</m:t>
                            </m:r>
                            <m:r>
                              <a:rPr lang="en-US" sz="1632" i="1">
                                <a:latin typeface="Cambria Math" panose="02040503050406030204" pitchFamily="18" charset="0"/>
                              </a:rPr>
                              <m:t>𝑆</m:t>
                            </m:r>
                            <m:r>
                              <a:rPr lang="en-US" sz="1632" i="1">
                                <a:latin typeface="Cambria Math" panose="02040503050406030204" pitchFamily="18" charset="0"/>
                              </a:rPr>
                              <m:t>]</m:t>
                            </m:r>
                          </m:num>
                          <m:den>
                            <m:sSub>
                              <m:sSubPr>
                                <m:ctrlPr>
                                  <a:rPr lang="en-US" sz="1632" i="1">
                                    <a:latin typeface="Cambria Math" panose="02040503050406030204" pitchFamily="18" charset="0"/>
                                  </a:rPr>
                                </m:ctrlPr>
                              </m:sSubPr>
                              <m:e>
                                <m:r>
                                  <a:rPr lang="en-US" sz="1632" i="1">
                                    <a:latin typeface="Cambria Math" panose="02040503050406030204" pitchFamily="18" charset="0"/>
                                  </a:rPr>
                                  <m:t>𝐾</m:t>
                                </m:r>
                              </m:e>
                              <m:sub>
                                <m:r>
                                  <a:rPr lang="en-US" sz="1632" i="1">
                                    <a:latin typeface="Cambria Math" panose="02040503050406030204" pitchFamily="18" charset="0"/>
                                  </a:rPr>
                                  <m:t>𝑀</m:t>
                                </m:r>
                              </m:sub>
                            </m:sSub>
                          </m:den>
                        </m:f>
                      </m:num>
                      <m:den>
                        <m:r>
                          <a:rPr lang="en-US" sz="1632" i="1">
                            <a:latin typeface="Cambria Math" panose="02040503050406030204" pitchFamily="18" charset="0"/>
                          </a:rPr>
                          <m:t>1+</m:t>
                        </m:r>
                        <m:f>
                          <m:fPr>
                            <m:ctrlPr>
                              <a:rPr lang="en-US" sz="1632" i="1">
                                <a:latin typeface="Cambria Math" panose="02040503050406030204" pitchFamily="18" charset="0"/>
                              </a:rPr>
                            </m:ctrlPr>
                          </m:fPr>
                          <m:num>
                            <m:r>
                              <a:rPr lang="en-US" sz="1632" i="1">
                                <a:latin typeface="Cambria Math" panose="02040503050406030204" pitchFamily="18" charset="0"/>
                              </a:rPr>
                              <m:t>[</m:t>
                            </m:r>
                            <m:r>
                              <a:rPr lang="en-US" sz="1632" i="1">
                                <a:latin typeface="Cambria Math" panose="02040503050406030204" pitchFamily="18" charset="0"/>
                              </a:rPr>
                              <m:t>𝑆</m:t>
                            </m:r>
                            <m:r>
                              <a:rPr lang="en-US" sz="1632" i="1">
                                <a:latin typeface="Cambria Math" panose="02040503050406030204" pitchFamily="18" charset="0"/>
                              </a:rPr>
                              <m:t>]</m:t>
                            </m:r>
                          </m:num>
                          <m:den>
                            <m:sSub>
                              <m:sSubPr>
                                <m:ctrlPr>
                                  <a:rPr lang="en-US" sz="1632" i="1">
                                    <a:latin typeface="Cambria Math" panose="02040503050406030204" pitchFamily="18" charset="0"/>
                                  </a:rPr>
                                </m:ctrlPr>
                              </m:sSubPr>
                              <m:e>
                                <m:r>
                                  <a:rPr lang="en-US" sz="1632" i="1">
                                    <a:latin typeface="Cambria Math" panose="02040503050406030204" pitchFamily="18" charset="0"/>
                                  </a:rPr>
                                  <m:t>𝐾</m:t>
                                </m:r>
                              </m:e>
                              <m:sub>
                                <m:r>
                                  <a:rPr lang="en-US" sz="1632" i="1">
                                    <a:latin typeface="Cambria Math" panose="02040503050406030204" pitchFamily="18" charset="0"/>
                                  </a:rPr>
                                  <m:t>𝑀</m:t>
                                </m:r>
                              </m:sub>
                            </m:sSub>
                          </m:den>
                        </m:f>
                        <m:r>
                          <a:rPr lang="en-US" sz="1632" i="1">
                            <a:latin typeface="Cambria Math" panose="02040503050406030204" pitchFamily="18" charset="0"/>
                          </a:rPr>
                          <m:t>+</m:t>
                        </m:r>
                        <m:f>
                          <m:fPr>
                            <m:ctrlPr>
                              <a:rPr lang="en-US" sz="1632" i="1">
                                <a:latin typeface="Cambria Math" panose="02040503050406030204" pitchFamily="18" charset="0"/>
                              </a:rPr>
                            </m:ctrlPr>
                          </m:fPr>
                          <m:num>
                            <m:r>
                              <a:rPr lang="en-US" sz="1632" i="1">
                                <a:latin typeface="Cambria Math" panose="02040503050406030204" pitchFamily="18" charset="0"/>
                              </a:rPr>
                              <m:t>[</m:t>
                            </m:r>
                            <m:r>
                              <a:rPr lang="en-US" sz="1632" i="1">
                                <a:latin typeface="Cambria Math" panose="02040503050406030204" pitchFamily="18" charset="0"/>
                              </a:rPr>
                              <m:t>𝐼</m:t>
                            </m:r>
                            <m:r>
                              <a:rPr lang="en-US" sz="1632" i="1">
                                <a:latin typeface="Cambria Math" panose="02040503050406030204" pitchFamily="18" charset="0"/>
                              </a:rPr>
                              <m:t>]</m:t>
                            </m:r>
                          </m:num>
                          <m:den>
                            <m:sSub>
                              <m:sSubPr>
                                <m:ctrlPr>
                                  <a:rPr lang="en-US" sz="1632" i="1">
                                    <a:latin typeface="Cambria Math" panose="02040503050406030204" pitchFamily="18" charset="0"/>
                                  </a:rPr>
                                </m:ctrlPr>
                              </m:sSubPr>
                              <m:e>
                                <m:r>
                                  <a:rPr lang="en-US" sz="1632" i="1">
                                    <a:latin typeface="Cambria Math" panose="02040503050406030204" pitchFamily="18" charset="0"/>
                                  </a:rPr>
                                  <m:t>𝐾</m:t>
                                </m:r>
                              </m:e>
                              <m:sub>
                                <m:r>
                                  <a:rPr lang="en-US" sz="1632" i="1">
                                    <a:latin typeface="Cambria Math" panose="02040503050406030204" pitchFamily="18" charset="0"/>
                                  </a:rPr>
                                  <m:t>𝐼</m:t>
                                </m:r>
                              </m:sub>
                            </m:sSub>
                          </m:den>
                        </m:f>
                      </m:den>
                    </m:f>
                    <m:r>
                      <a:rPr lang="en-US" sz="1632" i="1">
                        <a:latin typeface="Cambria Math" panose="02040503050406030204" pitchFamily="18" charset="0"/>
                        <a:ea typeface="Cambria Math" panose="02040503050406030204" pitchFamily="18" charset="0"/>
                      </a:rPr>
                      <m:t>×</m:t>
                    </m:r>
                    <m:f>
                      <m:fPr>
                        <m:ctrlPr>
                          <a:rPr lang="en-US" sz="1632" i="1">
                            <a:latin typeface="Cambria Math" panose="02040503050406030204" pitchFamily="18" charset="0"/>
                            <a:ea typeface="Cambria Math" panose="02040503050406030204" pitchFamily="18" charset="0"/>
                          </a:rPr>
                        </m:ctrlPr>
                      </m:fPr>
                      <m:num>
                        <m:f>
                          <m:fPr>
                            <m:ctrlPr>
                              <a:rPr lang="en-US" sz="1632" i="1">
                                <a:latin typeface="Cambria Math" panose="02040503050406030204" pitchFamily="18" charset="0"/>
                                <a:ea typeface="Cambria Math" panose="02040503050406030204" pitchFamily="18" charset="0"/>
                              </a:rPr>
                            </m:ctrlPr>
                          </m:fPr>
                          <m:num>
                            <m:sSub>
                              <m:sSubPr>
                                <m:ctrlPr>
                                  <a:rPr lang="en-US" sz="1632" i="1">
                                    <a:latin typeface="Cambria Math" panose="02040503050406030204" pitchFamily="18" charset="0"/>
                                    <a:ea typeface="Cambria Math" panose="02040503050406030204" pitchFamily="18" charset="0"/>
                                  </a:rPr>
                                </m:ctrlPr>
                              </m:sSubPr>
                              <m:e>
                                <m:r>
                                  <a:rPr lang="en-US" sz="1632" i="1">
                                    <a:latin typeface="Cambria Math" panose="02040503050406030204" pitchFamily="18" charset="0"/>
                                    <a:ea typeface="Cambria Math" panose="02040503050406030204" pitchFamily="18" charset="0"/>
                                  </a:rPr>
                                  <m:t>𝐾</m:t>
                                </m:r>
                              </m:e>
                              <m:sub>
                                <m:r>
                                  <a:rPr lang="en-US" sz="1632" i="1">
                                    <a:latin typeface="Cambria Math" panose="02040503050406030204" pitchFamily="18" charset="0"/>
                                    <a:ea typeface="Cambria Math" panose="02040503050406030204" pitchFamily="18" charset="0"/>
                                  </a:rPr>
                                  <m:t>𝑀</m:t>
                                </m:r>
                              </m:sub>
                            </m:sSub>
                          </m:num>
                          <m:den>
                            <m:r>
                              <a:rPr lang="en-US" sz="1632" i="1">
                                <a:latin typeface="Cambria Math" panose="02040503050406030204" pitchFamily="18" charset="0"/>
                                <a:ea typeface="Cambria Math" panose="02040503050406030204" pitchFamily="18" charset="0"/>
                              </a:rPr>
                              <m:t>1</m:t>
                            </m:r>
                          </m:den>
                        </m:f>
                      </m:num>
                      <m:den>
                        <m:f>
                          <m:fPr>
                            <m:ctrlPr>
                              <a:rPr lang="en-US" sz="1632" i="1">
                                <a:latin typeface="Cambria Math" panose="02040503050406030204" pitchFamily="18" charset="0"/>
                                <a:ea typeface="Cambria Math" panose="02040503050406030204" pitchFamily="18" charset="0"/>
                              </a:rPr>
                            </m:ctrlPr>
                          </m:fPr>
                          <m:num>
                            <m:sSub>
                              <m:sSubPr>
                                <m:ctrlPr>
                                  <a:rPr lang="en-US" sz="1632" i="1">
                                    <a:latin typeface="Cambria Math" panose="02040503050406030204" pitchFamily="18" charset="0"/>
                                    <a:ea typeface="Cambria Math" panose="02040503050406030204" pitchFamily="18" charset="0"/>
                                  </a:rPr>
                                </m:ctrlPr>
                              </m:sSubPr>
                              <m:e>
                                <m:r>
                                  <a:rPr lang="en-US" sz="1632" i="1">
                                    <a:latin typeface="Cambria Math" panose="02040503050406030204" pitchFamily="18" charset="0"/>
                                    <a:ea typeface="Cambria Math" panose="02040503050406030204" pitchFamily="18" charset="0"/>
                                  </a:rPr>
                                  <m:t>𝐾</m:t>
                                </m:r>
                              </m:e>
                              <m:sub>
                                <m:r>
                                  <a:rPr lang="en-US" sz="1632" i="1">
                                    <a:latin typeface="Cambria Math" panose="02040503050406030204" pitchFamily="18" charset="0"/>
                                    <a:ea typeface="Cambria Math" panose="02040503050406030204" pitchFamily="18" charset="0"/>
                                  </a:rPr>
                                  <m:t>𝑀</m:t>
                                </m:r>
                              </m:sub>
                            </m:sSub>
                          </m:num>
                          <m:den>
                            <m:r>
                              <a:rPr lang="en-US" sz="1632" i="1">
                                <a:latin typeface="Cambria Math" panose="02040503050406030204" pitchFamily="18" charset="0"/>
                                <a:ea typeface="Cambria Math" panose="02040503050406030204" pitchFamily="18" charset="0"/>
                              </a:rPr>
                              <m:t>1</m:t>
                            </m:r>
                          </m:den>
                        </m:f>
                      </m:den>
                    </m:f>
                  </m:oMath>
                </a14:m>
                <a:endParaRPr lang="en-US" sz="1632" dirty="0">
                  <a:latin typeface="Arial" panose="020B0604020202020204" pitchFamily="34" charset="0"/>
                  <a:ea typeface="Cambria Math" panose="02040503050406030204" pitchFamily="18" charset="0"/>
                </a:endParaRPr>
              </a:p>
              <a:p>
                <a:endParaRPr lang="en-US" sz="1632" dirty="0">
                  <a:latin typeface="Arial" panose="020B0604020202020204" pitchFamily="34" charset="0"/>
                  <a:ea typeface="Cambria Math" panose="02040503050406030204" pitchFamily="18" charset="0"/>
                </a:endParaRPr>
              </a:p>
              <a:p>
                <a:r>
                  <a:rPr lang="en-US" sz="1632" dirty="0">
                    <a:latin typeface="Arial" panose="020B0604020202020204" pitchFamily="34" charset="0"/>
                    <a:ea typeface="Cambria Math" panose="02040503050406030204" pitchFamily="18" charset="0"/>
                  </a:rPr>
                  <a:t>=</a:t>
                </a:r>
                <a14:m>
                  <m:oMath xmlns:m="http://schemas.openxmlformats.org/officeDocument/2006/math">
                    <m:sSub>
                      <m:sSubPr>
                        <m:ctrlPr>
                          <a:rPr lang="en-US" sz="1632" i="1">
                            <a:latin typeface="Cambria Math" panose="02040503050406030204" pitchFamily="18" charset="0"/>
                          </a:rPr>
                        </m:ctrlPr>
                      </m:sSubPr>
                      <m:e>
                        <m:r>
                          <a:rPr lang="en-US" sz="1632" i="1">
                            <a:latin typeface="Cambria Math" panose="02040503050406030204" pitchFamily="18" charset="0"/>
                          </a:rPr>
                          <m:t>𝐸</m:t>
                        </m:r>
                      </m:e>
                      <m:sub>
                        <m:r>
                          <a:rPr lang="en-US" sz="1632" i="1">
                            <a:latin typeface="Cambria Math" panose="02040503050406030204" pitchFamily="18" charset="0"/>
                          </a:rPr>
                          <m:t>𝑇𝑜𝑡</m:t>
                        </m:r>
                      </m:sub>
                    </m:sSub>
                    <m:sSub>
                      <m:sSubPr>
                        <m:ctrlPr>
                          <a:rPr lang="en-US" sz="1632" i="1">
                            <a:latin typeface="Cambria Math" panose="02040503050406030204" pitchFamily="18" charset="0"/>
                          </a:rPr>
                        </m:ctrlPr>
                      </m:sSubPr>
                      <m:e>
                        <m:r>
                          <a:rPr lang="en-US" sz="1632" i="1">
                            <a:latin typeface="Cambria Math" panose="02040503050406030204" pitchFamily="18" charset="0"/>
                          </a:rPr>
                          <m:t>𝑘</m:t>
                        </m:r>
                      </m:e>
                      <m:sub>
                        <m:r>
                          <a:rPr lang="en-US" sz="1632" i="1">
                            <a:latin typeface="Cambria Math" panose="02040503050406030204" pitchFamily="18" charset="0"/>
                          </a:rPr>
                          <m:t>𝐶𝐴𝑇</m:t>
                        </m:r>
                      </m:sub>
                    </m:sSub>
                    <m:f>
                      <m:fPr>
                        <m:ctrlPr>
                          <a:rPr lang="en-US" sz="1632" i="1">
                            <a:latin typeface="Cambria Math" panose="02040503050406030204" pitchFamily="18" charset="0"/>
                          </a:rPr>
                        </m:ctrlPr>
                      </m:fPr>
                      <m:num>
                        <m:r>
                          <a:rPr lang="en-US" sz="1632" i="1">
                            <a:latin typeface="Cambria Math" panose="02040503050406030204" pitchFamily="18" charset="0"/>
                          </a:rPr>
                          <m:t>[</m:t>
                        </m:r>
                        <m:r>
                          <a:rPr lang="en-US" sz="1632" i="1">
                            <a:latin typeface="Cambria Math" panose="02040503050406030204" pitchFamily="18" charset="0"/>
                          </a:rPr>
                          <m:t>𝑆</m:t>
                        </m:r>
                        <m:r>
                          <a:rPr lang="en-US" sz="1632" i="1">
                            <a:latin typeface="Cambria Math" panose="02040503050406030204" pitchFamily="18" charset="0"/>
                          </a:rPr>
                          <m:t>]</m:t>
                        </m:r>
                      </m:num>
                      <m:den>
                        <m:sSub>
                          <m:sSubPr>
                            <m:ctrlPr>
                              <a:rPr lang="en-US" sz="1632" i="1">
                                <a:latin typeface="Cambria Math" panose="02040503050406030204" pitchFamily="18" charset="0"/>
                              </a:rPr>
                            </m:ctrlPr>
                          </m:sSubPr>
                          <m:e>
                            <m:r>
                              <a:rPr lang="en-US" sz="1632" i="1">
                                <a:latin typeface="Cambria Math" panose="02040503050406030204" pitchFamily="18" charset="0"/>
                              </a:rPr>
                              <m:t>𝐾</m:t>
                            </m:r>
                          </m:e>
                          <m:sub>
                            <m:r>
                              <a:rPr lang="en-US" sz="1632" i="1">
                                <a:latin typeface="Cambria Math" panose="02040503050406030204" pitchFamily="18" charset="0"/>
                              </a:rPr>
                              <m:t>𝑀</m:t>
                            </m:r>
                          </m:sub>
                        </m:sSub>
                        <m:r>
                          <a:rPr lang="en-US" sz="1632" i="1">
                            <a:latin typeface="Cambria Math" panose="02040503050406030204" pitchFamily="18" charset="0"/>
                          </a:rPr>
                          <m:t>+[</m:t>
                        </m:r>
                        <m:r>
                          <a:rPr lang="en-US" sz="1632" i="1">
                            <a:latin typeface="Cambria Math" panose="02040503050406030204" pitchFamily="18" charset="0"/>
                          </a:rPr>
                          <m:t>𝑆</m:t>
                        </m:r>
                        <m:r>
                          <a:rPr lang="en-US" sz="1632" i="1">
                            <a:latin typeface="Cambria Math" panose="02040503050406030204" pitchFamily="18" charset="0"/>
                          </a:rPr>
                          <m:t>]+</m:t>
                        </m:r>
                        <m:f>
                          <m:fPr>
                            <m:ctrlPr>
                              <a:rPr lang="en-US" sz="1632" i="1">
                                <a:latin typeface="Cambria Math" panose="02040503050406030204" pitchFamily="18" charset="0"/>
                              </a:rPr>
                            </m:ctrlPr>
                          </m:fPr>
                          <m:num>
                            <m:r>
                              <a:rPr lang="en-US" sz="1632" i="1">
                                <a:latin typeface="Cambria Math" panose="02040503050406030204" pitchFamily="18" charset="0"/>
                              </a:rPr>
                              <m:t>[</m:t>
                            </m:r>
                            <m:r>
                              <a:rPr lang="en-US" sz="1632" i="1">
                                <a:latin typeface="Cambria Math" panose="02040503050406030204" pitchFamily="18" charset="0"/>
                              </a:rPr>
                              <m:t>𝐼</m:t>
                            </m:r>
                            <m:r>
                              <a:rPr lang="en-US" sz="1632" i="1">
                                <a:latin typeface="Cambria Math" panose="02040503050406030204" pitchFamily="18" charset="0"/>
                              </a:rPr>
                              <m:t>]</m:t>
                            </m:r>
                          </m:num>
                          <m:den>
                            <m:sSub>
                              <m:sSubPr>
                                <m:ctrlPr>
                                  <a:rPr lang="en-US" sz="1632" i="1">
                                    <a:latin typeface="Cambria Math" panose="02040503050406030204" pitchFamily="18" charset="0"/>
                                  </a:rPr>
                                </m:ctrlPr>
                              </m:sSubPr>
                              <m:e>
                                <m:r>
                                  <a:rPr lang="en-US" sz="1632" i="1">
                                    <a:latin typeface="Cambria Math" panose="02040503050406030204" pitchFamily="18" charset="0"/>
                                  </a:rPr>
                                  <m:t>𝐾</m:t>
                                </m:r>
                              </m:e>
                              <m:sub>
                                <m:r>
                                  <a:rPr lang="en-US" sz="1632" i="1">
                                    <a:latin typeface="Cambria Math" panose="02040503050406030204" pitchFamily="18" charset="0"/>
                                  </a:rPr>
                                  <m:t>𝐼</m:t>
                                </m:r>
                              </m:sub>
                            </m:sSub>
                          </m:den>
                        </m:f>
                        <m:sSub>
                          <m:sSubPr>
                            <m:ctrlPr>
                              <a:rPr lang="en-US" sz="1632" i="1">
                                <a:latin typeface="Cambria Math" panose="02040503050406030204" pitchFamily="18" charset="0"/>
                              </a:rPr>
                            </m:ctrlPr>
                          </m:sSubPr>
                          <m:e>
                            <m:r>
                              <a:rPr lang="en-US" sz="1632" i="1">
                                <a:latin typeface="Cambria Math" panose="02040503050406030204" pitchFamily="18" charset="0"/>
                              </a:rPr>
                              <m:t>𝐾</m:t>
                            </m:r>
                          </m:e>
                          <m:sub>
                            <m:r>
                              <a:rPr lang="en-US" sz="1632" i="1">
                                <a:latin typeface="Cambria Math" panose="02040503050406030204" pitchFamily="18" charset="0"/>
                              </a:rPr>
                              <m:t>𝑀</m:t>
                            </m:r>
                          </m:sub>
                        </m:sSub>
                      </m:den>
                    </m:f>
                  </m:oMath>
                </a14:m>
                <a:endParaRPr lang="en-US" sz="1632" dirty="0">
                  <a:latin typeface="Arial" panose="020B0604020202020204" pitchFamily="34" charset="0"/>
                </a:endParaRPr>
              </a:p>
              <a:p>
                <a:endParaRPr lang="en-US" sz="1632" dirty="0">
                  <a:latin typeface="Arial" panose="020B0604020202020204" pitchFamily="34" charset="0"/>
                </a:endParaRPr>
              </a:p>
              <a:p>
                <a:r>
                  <a:rPr lang="en-US" sz="1632" dirty="0">
                    <a:latin typeface="Arial" panose="020B0604020202020204" pitchFamily="34" charset="0"/>
                    <a:ea typeface="Cambria Math" panose="02040503050406030204" pitchFamily="18" charset="0"/>
                  </a:rPr>
                  <a:t>=</a:t>
                </a:r>
                <a14:m>
                  <m:oMath xmlns:m="http://schemas.openxmlformats.org/officeDocument/2006/math">
                    <m:sSub>
                      <m:sSubPr>
                        <m:ctrlPr>
                          <a:rPr lang="en-US" sz="1632" i="1">
                            <a:latin typeface="Cambria Math" panose="02040503050406030204" pitchFamily="18" charset="0"/>
                          </a:rPr>
                        </m:ctrlPr>
                      </m:sSubPr>
                      <m:e>
                        <m:r>
                          <a:rPr lang="en-US" sz="1632" i="1">
                            <a:latin typeface="Cambria Math" panose="02040503050406030204" pitchFamily="18" charset="0"/>
                          </a:rPr>
                          <m:t>𝐸</m:t>
                        </m:r>
                      </m:e>
                      <m:sub>
                        <m:r>
                          <a:rPr lang="en-US" sz="1632" i="1">
                            <a:latin typeface="Cambria Math" panose="02040503050406030204" pitchFamily="18" charset="0"/>
                          </a:rPr>
                          <m:t>𝑇𝑜𝑡</m:t>
                        </m:r>
                      </m:sub>
                    </m:sSub>
                    <m:sSub>
                      <m:sSubPr>
                        <m:ctrlPr>
                          <a:rPr lang="en-US" sz="1632" i="1">
                            <a:latin typeface="Cambria Math" panose="02040503050406030204" pitchFamily="18" charset="0"/>
                          </a:rPr>
                        </m:ctrlPr>
                      </m:sSubPr>
                      <m:e>
                        <m:r>
                          <a:rPr lang="en-US" sz="1632" i="1">
                            <a:latin typeface="Cambria Math" panose="02040503050406030204" pitchFamily="18" charset="0"/>
                          </a:rPr>
                          <m:t>𝑘</m:t>
                        </m:r>
                      </m:e>
                      <m:sub>
                        <m:r>
                          <a:rPr lang="en-US" sz="1632" i="1">
                            <a:latin typeface="Cambria Math" panose="02040503050406030204" pitchFamily="18" charset="0"/>
                          </a:rPr>
                          <m:t>𝐶𝐴𝑇</m:t>
                        </m:r>
                      </m:sub>
                    </m:sSub>
                    <m:f>
                      <m:fPr>
                        <m:ctrlPr>
                          <a:rPr lang="en-US" sz="1632" i="1">
                            <a:latin typeface="Cambria Math" panose="02040503050406030204" pitchFamily="18" charset="0"/>
                          </a:rPr>
                        </m:ctrlPr>
                      </m:fPr>
                      <m:num>
                        <m:r>
                          <a:rPr lang="en-US" sz="1632" i="1">
                            <a:latin typeface="Cambria Math" panose="02040503050406030204" pitchFamily="18" charset="0"/>
                          </a:rPr>
                          <m:t>[</m:t>
                        </m:r>
                        <m:r>
                          <a:rPr lang="en-US" sz="1632" i="1">
                            <a:latin typeface="Cambria Math" panose="02040503050406030204" pitchFamily="18" charset="0"/>
                          </a:rPr>
                          <m:t>𝑆</m:t>
                        </m:r>
                        <m:r>
                          <a:rPr lang="en-US" sz="1632" i="1">
                            <a:latin typeface="Cambria Math" panose="02040503050406030204" pitchFamily="18" charset="0"/>
                          </a:rPr>
                          <m:t>]</m:t>
                        </m:r>
                      </m:num>
                      <m:den>
                        <m:r>
                          <a:rPr lang="en-US" sz="1632" i="1">
                            <a:latin typeface="Cambria Math" panose="02040503050406030204" pitchFamily="18" charset="0"/>
                          </a:rPr>
                          <m:t> (1+</m:t>
                        </m:r>
                        <m:f>
                          <m:fPr>
                            <m:ctrlPr>
                              <a:rPr lang="en-US" sz="1632" i="1">
                                <a:latin typeface="Cambria Math" panose="02040503050406030204" pitchFamily="18" charset="0"/>
                              </a:rPr>
                            </m:ctrlPr>
                          </m:fPr>
                          <m:num>
                            <m:d>
                              <m:dPr>
                                <m:begChr m:val="["/>
                                <m:endChr m:val="]"/>
                                <m:ctrlPr>
                                  <a:rPr lang="en-US" sz="1632" i="1">
                                    <a:latin typeface="Cambria Math" panose="02040503050406030204" pitchFamily="18" charset="0"/>
                                  </a:rPr>
                                </m:ctrlPr>
                              </m:dPr>
                              <m:e>
                                <m:r>
                                  <a:rPr lang="en-US" sz="1632" i="1">
                                    <a:latin typeface="Cambria Math" panose="02040503050406030204" pitchFamily="18" charset="0"/>
                                  </a:rPr>
                                  <m:t>𝐼</m:t>
                                </m:r>
                              </m:e>
                            </m:d>
                          </m:num>
                          <m:den>
                            <m:sSub>
                              <m:sSubPr>
                                <m:ctrlPr>
                                  <a:rPr lang="en-US" sz="1632" i="1">
                                    <a:latin typeface="Cambria Math" panose="02040503050406030204" pitchFamily="18" charset="0"/>
                                  </a:rPr>
                                </m:ctrlPr>
                              </m:sSubPr>
                              <m:e>
                                <m:r>
                                  <a:rPr lang="en-US" sz="1632" i="1">
                                    <a:latin typeface="Cambria Math" panose="02040503050406030204" pitchFamily="18" charset="0"/>
                                  </a:rPr>
                                  <m:t>𝐾</m:t>
                                </m:r>
                              </m:e>
                              <m:sub>
                                <m:r>
                                  <a:rPr lang="en-US" sz="1632" i="1">
                                    <a:latin typeface="Cambria Math" panose="02040503050406030204" pitchFamily="18" charset="0"/>
                                  </a:rPr>
                                  <m:t>𝐼</m:t>
                                </m:r>
                              </m:sub>
                            </m:sSub>
                          </m:den>
                        </m:f>
                        <m:r>
                          <a:rPr lang="en-US" sz="1632" i="1">
                            <a:latin typeface="Cambria Math" panose="02040503050406030204" pitchFamily="18" charset="0"/>
                          </a:rPr>
                          <m:t>)</m:t>
                        </m:r>
                        <m:sSub>
                          <m:sSubPr>
                            <m:ctrlPr>
                              <a:rPr lang="en-US" sz="1632" i="1">
                                <a:latin typeface="Cambria Math" panose="02040503050406030204" pitchFamily="18" charset="0"/>
                              </a:rPr>
                            </m:ctrlPr>
                          </m:sSubPr>
                          <m:e>
                            <m:r>
                              <a:rPr lang="en-US" sz="1632" i="1">
                                <a:latin typeface="Cambria Math" panose="02040503050406030204" pitchFamily="18" charset="0"/>
                              </a:rPr>
                              <m:t>𝐾</m:t>
                            </m:r>
                          </m:e>
                          <m:sub>
                            <m:r>
                              <a:rPr lang="en-US" sz="1632" i="1">
                                <a:latin typeface="Cambria Math" panose="02040503050406030204" pitchFamily="18" charset="0"/>
                              </a:rPr>
                              <m:t>𝑀</m:t>
                            </m:r>
                          </m:sub>
                        </m:sSub>
                        <m:r>
                          <a:rPr lang="en-US" sz="1632" i="1">
                            <a:latin typeface="Cambria Math" panose="02040503050406030204" pitchFamily="18" charset="0"/>
                          </a:rPr>
                          <m:t>+[</m:t>
                        </m:r>
                        <m:r>
                          <a:rPr lang="en-US" sz="1632" i="1">
                            <a:latin typeface="Cambria Math" panose="02040503050406030204" pitchFamily="18" charset="0"/>
                          </a:rPr>
                          <m:t>𝑆</m:t>
                        </m:r>
                        <m:r>
                          <a:rPr lang="en-US" sz="1632" i="1">
                            <a:latin typeface="Cambria Math" panose="02040503050406030204" pitchFamily="18" charset="0"/>
                          </a:rPr>
                          <m:t>] </m:t>
                        </m:r>
                      </m:den>
                    </m:f>
                  </m:oMath>
                </a14:m>
                <a:endParaRPr lang="en-US" sz="1632" dirty="0">
                  <a:latin typeface="Arial" panose="020B0604020202020204" pitchFamily="34" charset="0"/>
                </a:endParaRPr>
              </a:p>
              <a:p>
                <a:endParaRPr lang="en-US" sz="1632" dirty="0">
                  <a:latin typeface="Arial" panose="020B0604020202020204" pitchFamily="34" charset="0"/>
                </a:endParaRPr>
              </a:p>
              <a:p>
                <a:r>
                  <a:rPr lang="en-US" sz="1632" dirty="0">
                    <a:latin typeface="Arial" panose="020B0604020202020204" pitchFamily="34" charset="0"/>
                    <a:ea typeface="Cambria Math" panose="02040503050406030204" pitchFamily="18" charset="0"/>
                  </a:rPr>
                  <a:t>=</a:t>
                </a:r>
                <a14:m>
                  <m:oMath xmlns:m="http://schemas.openxmlformats.org/officeDocument/2006/math">
                    <m:sSub>
                      <m:sSubPr>
                        <m:ctrlPr>
                          <a:rPr lang="en-US" sz="1632" i="1">
                            <a:latin typeface="Cambria Math" panose="02040503050406030204" pitchFamily="18" charset="0"/>
                          </a:rPr>
                        </m:ctrlPr>
                      </m:sSubPr>
                      <m:e>
                        <m:r>
                          <a:rPr lang="en-US" sz="1632" i="1">
                            <a:latin typeface="Cambria Math" panose="02040503050406030204" pitchFamily="18" charset="0"/>
                          </a:rPr>
                          <m:t>𝐸</m:t>
                        </m:r>
                      </m:e>
                      <m:sub>
                        <m:r>
                          <a:rPr lang="en-US" sz="1632" i="1">
                            <a:latin typeface="Cambria Math" panose="02040503050406030204" pitchFamily="18" charset="0"/>
                          </a:rPr>
                          <m:t>𝑇𝑜𝑡</m:t>
                        </m:r>
                      </m:sub>
                    </m:sSub>
                    <m:sSub>
                      <m:sSubPr>
                        <m:ctrlPr>
                          <a:rPr lang="en-US" sz="1632" i="1">
                            <a:latin typeface="Cambria Math" panose="02040503050406030204" pitchFamily="18" charset="0"/>
                          </a:rPr>
                        </m:ctrlPr>
                      </m:sSubPr>
                      <m:e>
                        <m:r>
                          <a:rPr lang="en-US" sz="1632" i="1">
                            <a:latin typeface="Cambria Math" panose="02040503050406030204" pitchFamily="18" charset="0"/>
                          </a:rPr>
                          <m:t>𝑘</m:t>
                        </m:r>
                      </m:e>
                      <m:sub>
                        <m:r>
                          <a:rPr lang="en-US" sz="1632" i="1">
                            <a:latin typeface="Cambria Math" panose="02040503050406030204" pitchFamily="18" charset="0"/>
                          </a:rPr>
                          <m:t>𝐶𝐴𝑇</m:t>
                        </m:r>
                      </m:sub>
                    </m:sSub>
                    <m:f>
                      <m:fPr>
                        <m:ctrlPr>
                          <a:rPr lang="en-US" sz="1632" i="1">
                            <a:latin typeface="Cambria Math" panose="02040503050406030204" pitchFamily="18" charset="0"/>
                          </a:rPr>
                        </m:ctrlPr>
                      </m:fPr>
                      <m:num>
                        <m:r>
                          <a:rPr lang="en-US" sz="1632" i="1">
                            <a:latin typeface="Cambria Math" panose="02040503050406030204" pitchFamily="18" charset="0"/>
                          </a:rPr>
                          <m:t>[</m:t>
                        </m:r>
                        <m:r>
                          <a:rPr lang="en-US" sz="1632" i="1">
                            <a:latin typeface="Cambria Math" panose="02040503050406030204" pitchFamily="18" charset="0"/>
                          </a:rPr>
                          <m:t>𝑆</m:t>
                        </m:r>
                        <m:r>
                          <a:rPr lang="en-US" sz="1632" i="1">
                            <a:latin typeface="Cambria Math" panose="02040503050406030204" pitchFamily="18" charset="0"/>
                          </a:rPr>
                          <m:t>]</m:t>
                        </m:r>
                      </m:num>
                      <m:den>
                        <m:r>
                          <a:rPr lang="en-US" sz="1632" i="1">
                            <a:latin typeface="Cambria Math" panose="02040503050406030204" pitchFamily="18" charset="0"/>
                          </a:rPr>
                          <m:t> </m:t>
                        </m:r>
                        <m:r>
                          <a:rPr lang="en-US" sz="1632" i="1">
                            <a:latin typeface="Cambria Math" panose="02040503050406030204" pitchFamily="18" charset="0"/>
                            <a:ea typeface="Cambria Math" panose="02040503050406030204" pitchFamily="18" charset="0"/>
                          </a:rPr>
                          <m:t>𝛼</m:t>
                        </m:r>
                        <m:sSub>
                          <m:sSubPr>
                            <m:ctrlPr>
                              <a:rPr lang="en-US" sz="1632" i="1">
                                <a:latin typeface="Cambria Math" panose="02040503050406030204" pitchFamily="18" charset="0"/>
                              </a:rPr>
                            </m:ctrlPr>
                          </m:sSubPr>
                          <m:e>
                            <m:r>
                              <a:rPr lang="en-US" sz="1632" i="1">
                                <a:latin typeface="Cambria Math" panose="02040503050406030204" pitchFamily="18" charset="0"/>
                              </a:rPr>
                              <m:t>𝐾</m:t>
                            </m:r>
                          </m:e>
                          <m:sub>
                            <m:r>
                              <a:rPr lang="en-US" sz="1632" i="1">
                                <a:latin typeface="Cambria Math" panose="02040503050406030204" pitchFamily="18" charset="0"/>
                              </a:rPr>
                              <m:t>𝑀</m:t>
                            </m:r>
                          </m:sub>
                        </m:sSub>
                        <m:r>
                          <a:rPr lang="en-US" sz="1632" i="1">
                            <a:latin typeface="Cambria Math" panose="02040503050406030204" pitchFamily="18" charset="0"/>
                          </a:rPr>
                          <m:t>+[</m:t>
                        </m:r>
                        <m:r>
                          <a:rPr lang="en-US" sz="1632" i="1">
                            <a:latin typeface="Cambria Math" panose="02040503050406030204" pitchFamily="18" charset="0"/>
                          </a:rPr>
                          <m:t>𝑆</m:t>
                        </m:r>
                        <m:r>
                          <a:rPr lang="en-US" sz="1632" i="1">
                            <a:latin typeface="Cambria Math" panose="02040503050406030204" pitchFamily="18" charset="0"/>
                          </a:rPr>
                          <m:t>] </m:t>
                        </m:r>
                      </m:den>
                    </m:f>
                  </m:oMath>
                </a14:m>
                <a:endParaRPr lang="en-US" sz="1632" dirty="0">
                  <a:latin typeface="Arial" panose="020B0604020202020204" pitchFamily="34" charset="0"/>
                </a:endParaRPr>
              </a:p>
            </p:txBody>
          </p:sp>
        </mc:Choice>
        <mc:Fallback>
          <p:sp>
            <p:nvSpPr>
              <p:cNvPr id="18" name="TextBox 17">
                <a:extLst>
                  <a:ext uri="{FF2B5EF4-FFF2-40B4-BE49-F238E27FC236}">
                    <a16:creationId xmlns:a16="http://schemas.microsoft.com/office/drawing/2014/main" id="{D2872572-D8B9-4BD8-A894-0D2430F951BE}"/>
                  </a:ext>
                </a:extLst>
              </p:cNvPr>
              <p:cNvSpPr txBox="1">
                <a:spLocks noRot="1" noChangeAspect="1" noMove="1" noResize="1" noEditPoints="1" noAdjustHandles="1" noChangeArrowheads="1" noChangeShapeType="1" noTextEdit="1"/>
              </p:cNvSpPr>
              <p:nvPr/>
            </p:nvSpPr>
            <p:spPr>
              <a:xfrm>
                <a:off x="137702" y="41825"/>
                <a:ext cx="2850179" cy="6615465"/>
              </a:xfrm>
              <a:prstGeom prst="rect">
                <a:avLst/>
              </a:prstGeom>
              <a:blipFill>
                <a:blip r:embed="rId11"/>
                <a:stretch>
                  <a:fillRect l="-4497" b="-184"/>
                </a:stretch>
              </a:blipFill>
            </p:spPr>
            <p:txBody>
              <a:bodyPr/>
              <a:lstStyle/>
              <a:p>
                <a:r>
                  <a:rPr lang="en-US">
                    <a:noFill/>
                  </a:rPr>
                  <a:t> </a:t>
                </a:r>
              </a:p>
            </p:txBody>
          </p:sp>
        </mc:Fallback>
      </mc:AlternateContent>
      <p:graphicFrame>
        <p:nvGraphicFramePr>
          <p:cNvPr id="19" name="Object 18">
            <a:extLst>
              <a:ext uri="{FF2B5EF4-FFF2-40B4-BE49-F238E27FC236}">
                <a16:creationId xmlns:a16="http://schemas.microsoft.com/office/drawing/2014/main" id="{365CAF97-1D13-4076-8252-9D08A8A8BF4D}"/>
              </a:ext>
            </a:extLst>
          </p:cNvPr>
          <p:cNvGraphicFramePr>
            <a:graphicFrameLocks noChangeAspect="1"/>
          </p:cNvGraphicFramePr>
          <p:nvPr/>
        </p:nvGraphicFramePr>
        <p:xfrm>
          <a:off x="6234197" y="474457"/>
          <a:ext cx="2687843" cy="1317185"/>
        </p:xfrm>
        <a:graphic>
          <a:graphicData uri="http://schemas.openxmlformats.org/presentationml/2006/ole">
            <mc:AlternateContent xmlns:mc="http://schemas.openxmlformats.org/markup-compatibility/2006">
              <mc:Choice xmlns:v="urn:schemas-microsoft-com:vml" Requires="v">
                <p:oleObj name="MDLDrawObject Class" r:id="rId12" imgW="2371324" imgH="1047619" progId="MDLDrawOLE.MDLDrawObject.1">
                  <p:embed/>
                </p:oleObj>
              </mc:Choice>
              <mc:Fallback>
                <p:oleObj name="MDLDrawObject Class" r:id="rId12" imgW="2371324" imgH="1047619" progId="MDLDrawOLE.MDLDrawObject.1">
                  <p:embed/>
                  <p:pic>
                    <p:nvPicPr>
                      <p:cNvPr id="19" name="Object 18">
                        <a:extLst>
                          <a:ext uri="{FF2B5EF4-FFF2-40B4-BE49-F238E27FC236}">
                            <a16:creationId xmlns:a16="http://schemas.microsoft.com/office/drawing/2014/main" id="{365CAF97-1D13-4076-8252-9D08A8A8BF4D}"/>
                          </a:ext>
                        </a:extLst>
                      </p:cNvPr>
                      <p:cNvPicPr>
                        <a:picLocks noChangeAspect="1" noChangeArrowheads="1"/>
                      </p:cNvPicPr>
                      <p:nvPr/>
                    </p:nvPicPr>
                    <p:blipFill>
                      <a:blip r:embed="rId13"/>
                      <a:srcRect/>
                      <a:stretch>
                        <a:fillRect/>
                      </a:stretch>
                    </p:blipFill>
                    <p:spPr bwMode="auto">
                      <a:xfrm>
                        <a:off x="6234197" y="474457"/>
                        <a:ext cx="2687843" cy="1317185"/>
                      </a:xfrm>
                      <a:prstGeom prst="rect">
                        <a:avLst/>
                      </a:prstGeom>
                      <a:noFill/>
                    </p:spPr>
                  </p:pic>
                </p:oleObj>
              </mc:Fallback>
            </mc:AlternateContent>
          </a:graphicData>
        </a:graphic>
      </p:graphicFrame>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EBE22F52-357B-4ABF-8213-E61A0A84990F}"/>
                  </a:ext>
                </a:extLst>
              </p:cNvPr>
              <p:cNvSpPr txBox="1"/>
              <p:nvPr/>
            </p:nvSpPr>
            <p:spPr>
              <a:xfrm>
                <a:off x="6887779" y="907150"/>
                <a:ext cx="1316386" cy="13231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43" i="1">
                              <a:latin typeface="Cambria Math" panose="02040503050406030204" pitchFamily="18" charset="0"/>
                            </a:rPr>
                          </m:ctrlPr>
                        </m:sSubPr>
                        <m:e>
                          <m:r>
                            <a:rPr lang="en-US" sz="1643" i="1">
                              <a:latin typeface="Cambria Math" panose="02040503050406030204" pitchFamily="18" charset="0"/>
                            </a:rPr>
                            <m:t>𝐾</m:t>
                          </m:r>
                        </m:e>
                        <m:sub>
                          <m:r>
                            <a:rPr lang="en-US" sz="1643" i="1">
                              <a:latin typeface="Cambria Math" panose="02040503050406030204" pitchFamily="18" charset="0"/>
                            </a:rPr>
                            <m:t>𝑀</m:t>
                          </m:r>
                        </m:sub>
                      </m:sSub>
                      <m:r>
                        <a:rPr lang="en-US" sz="1643" i="1">
                          <a:latin typeface="Cambria Math" panose="02040503050406030204" pitchFamily="18" charset="0"/>
                          <a:ea typeface="Cambria Math" panose="02040503050406030204" pitchFamily="18" charset="0"/>
                        </a:rPr>
                        <m:t>≈</m:t>
                      </m:r>
                      <m:f>
                        <m:fPr>
                          <m:ctrlPr>
                            <a:rPr lang="en-US" sz="1643" i="1">
                              <a:latin typeface="Cambria Math" panose="02040503050406030204" pitchFamily="18" charset="0"/>
                            </a:rPr>
                          </m:ctrlPr>
                        </m:fPr>
                        <m:num>
                          <m:d>
                            <m:dPr>
                              <m:begChr m:val="["/>
                              <m:endChr m:val="]"/>
                              <m:ctrlPr>
                                <a:rPr lang="en-US" sz="1643" i="1">
                                  <a:latin typeface="Cambria Math" panose="02040503050406030204" pitchFamily="18" charset="0"/>
                                </a:rPr>
                              </m:ctrlPr>
                            </m:dPr>
                            <m:e>
                              <m:r>
                                <a:rPr lang="en-US" sz="1643" i="1">
                                  <a:latin typeface="Cambria Math" panose="02040503050406030204" pitchFamily="18" charset="0"/>
                                </a:rPr>
                                <m:t>𝑆</m:t>
                              </m:r>
                            </m:e>
                          </m:d>
                          <m:r>
                            <a:rPr lang="en-US" sz="1643" i="1">
                              <a:latin typeface="Cambria Math" panose="02040503050406030204" pitchFamily="18" charset="0"/>
                            </a:rPr>
                            <m:t>[</m:t>
                          </m:r>
                          <m:r>
                            <a:rPr lang="en-US" sz="1643" i="1">
                              <a:latin typeface="Cambria Math" panose="02040503050406030204" pitchFamily="18" charset="0"/>
                            </a:rPr>
                            <m:t>𝐸</m:t>
                          </m:r>
                          <m:r>
                            <a:rPr lang="en-US" sz="1643" i="1">
                              <a:latin typeface="Cambria Math" panose="02040503050406030204" pitchFamily="18" charset="0"/>
                            </a:rPr>
                            <m:t>]</m:t>
                          </m:r>
                        </m:num>
                        <m:den>
                          <m:r>
                            <a:rPr lang="en-US" sz="1643" i="1">
                              <a:latin typeface="Cambria Math" panose="02040503050406030204" pitchFamily="18" charset="0"/>
                            </a:rPr>
                            <m:t>[</m:t>
                          </m:r>
                          <m:r>
                            <a:rPr lang="en-US" sz="1643" i="1">
                              <a:latin typeface="Cambria Math" panose="02040503050406030204" pitchFamily="18" charset="0"/>
                            </a:rPr>
                            <m:t>𝐸𝑆</m:t>
                          </m:r>
                          <m:r>
                            <a:rPr lang="en-US" sz="1643" i="1">
                              <a:latin typeface="Cambria Math" panose="02040503050406030204" pitchFamily="18" charset="0"/>
                            </a:rPr>
                            <m:t>]</m:t>
                          </m:r>
                        </m:den>
                      </m:f>
                    </m:oMath>
                  </m:oMathPara>
                </a14:m>
                <a:endParaRPr lang="en-US" sz="1643" dirty="0">
                  <a:latin typeface="Arial" panose="020B0604020202020204" pitchFamily="34" charset="0"/>
                </a:endParaRPr>
              </a:p>
              <a:p>
                <a:endParaRPr lang="en-US" sz="1643" dirty="0">
                  <a:latin typeface="Arial" panose="020B0604020202020204" pitchFamily="34" charset="0"/>
                </a:endParaRPr>
              </a:p>
              <a:p>
                <a:pPr/>
                <a14:m>
                  <m:oMathPara xmlns:m="http://schemas.openxmlformats.org/officeDocument/2006/math">
                    <m:oMathParaPr>
                      <m:jc m:val="centerGroup"/>
                    </m:oMathParaPr>
                    <m:oMath xmlns:m="http://schemas.openxmlformats.org/officeDocument/2006/math">
                      <m:d>
                        <m:dPr>
                          <m:begChr m:val="["/>
                          <m:endChr m:val="]"/>
                          <m:ctrlPr>
                            <a:rPr lang="en-US" sz="1643" i="1">
                              <a:latin typeface="Cambria Math" panose="02040503050406030204" pitchFamily="18" charset="0"/>
                            </a:rPr>
                          </m:ctrlPr>
                        </m:dPr>
                        <m:e>
                          <m:r>
                            <a:rPr lang="en-US" sz="1643" i="1">
                              <a:latin typeface="Cambria Math" panose="02040503050406030204" pitchFamily="18" charset="0"/>
                            </a:rPr>
                            <m:t>𝐸𝑆</m:t>
                          </m:r>
                        </m:e>
                      </m:d>
                      <m:r>
                        <a:rPr lang="en-US" sz="1643" i="1">
                          <a:latin typeface="Cambria Math" panose="02040503050406030204" pitchFamily="18" charset="0"/>
                        </a:rPr>
                        <m:t>=</m:t>
                      </m:r>
                      <m:f>
                        <m:fPr>
                          <m:ctrlPr>
                            <a:rPr lang="en-US" sz="1643" i="1">
                              <a:latin typeface="Cambria Math" panose="02040503050406030204" pitchFamily="18" charset="0"/>
                            </a:rPr>
                          </m:ctrlPr>
                        </m:fPr>
                        <m:num>
                          <m:d>
                            <m:dPr>
                              <m:begChr m:val="["/>
                              <m:endChr m:val="]"/>
                              <m:ctrlPr>
                                <a:rPr lang="en-US" sz="1643" i="1">
                                  <a:latin typeface="Cambria Math" panose="02040503050406030204" pitchFamily="18" charset="0"/>
                                </a:rPr>
                              </m:ctrlPr>
                            </m:dPr>
                            <m:e>
                              <m:r>
                                <a:rPr lang="en-US" sz="1643" i="1">
                                  <a:latin typeface="Cambria Math" panose="02040503050406030204" pitchFamily="18" charset="0"/>
                                </a:rPr>
                                <m:t>𝑆</m:t>
                              </m:r>
                            </m:e>
                          </m:d>
                          <m:r>
                            <a:rPr lang="en-US" sz="1643" i="1">
                              <a:latin typeface="Cambria Math" panose="02040503050406030204" pitchFamily="18" charset="0"/>
                            </a:rPr>
                            <m:t>[</m:t>
                          </m:r>
                          <m:r>
                            <a:rPr lang="en-US" sz="1643" i="1">
                              <a:latin typeface="Cambria Math" panose="02040503050406030204" pitchFamily="18" charset="0"/>
                            </a:rPr>
                            <m:t>𝐸</m:t>
                          </m:r>
                          <m:r>
                            <a:rPr lang="en-US" sz="1643" i="1">
                              <a:latin typeface="Cambria Math" panose="02040503050406030204" pitchFamily="18" charset="0"/>
                            </a:rPr>
                            <m:t>]</m:t>
                          </m:r>
                        </m:num>
                        <m:den>
                          <m:sSub>
                            <m:sSubPr>
                              <m:ctrlPr>
                                <a:rPr lang="en-US" sz="1643" i="1">
                                  <a:latin typeface="Cambria Math" panose="02040503050406030204" pitchFamily="18" charset="0"/>
                                </a:rPr>
                              </m:ctrlPr>
                            </m:sSubPr>
                            <m:e>
                              <m:r>
                                <a:rPr lang="en-US" sz="1643" i="1">
                                  <a:latin typeface="Cambria Math" panose="02040503050406030204" pitchFamily="18" charset="0"/>
                                </a:rPr>
                                <m:t>𝐾</m:t>
                              </m:r>
                            </m:e>
                            <m:sub>
                              <m:r>
                                <a:rPr lang="en-US" sz="1643" i="1">
                                  <a:latin typeface="Cambria Math" panose="02040503050406030204" pitchFamily="18" charset="0"/>
                                </a:rPr>
                                <m:t>𝑀</m:t>
                              </m:r>
                            </m:sub>
                          </m:sSub>
                        </m:den>
                      </m:f>
                    </m:oMath>
                  </m:oMathPara>
                </a14:m>
                <a:endParaRPr lang="en-US" sz="1643" dirty="0">
                  <a:latin typeface="Arial" panose="020B0604020202020204" pitchFamily="34" charset="0"/>
                </a:endParaRPr>
              </a:p>
            </p:txBody>
          </p:sp>
        </mc:Choice>
        <mc:Fallback>
          <p:sp>
            <p:nvSpPr>
              <p:cNvPr id="21" name="TextBox 20">
                <a:extLst>
                  <a:ext uri="{FF2B5EF4-FFF2-40B4-BE49-F238E27FC236}">
                    <a16:creationId xmlns:a16="http://schemas.microsoft.com/office/drawing/2014/main" id="{EBE22F52-357B-4ABF-8213-E61A0A84990F}"/>
                  </a:ext>
                </a:extLst>
              </p:cNvPr>
              <p:cNvSpPr txBox="1">
                <a:spLocks noRot="1" noChangeAspect="1" noMove="1" noResize="1" noEditPoints="1" noAdjustHandles="1" noChangeArrowheads="1" noChangeShapeType="1" noTextEdit="1"/>
              </p:cNvSpPr>
              <p:nvPr/>
            </p:nvSpPr>
            <p:spPr>
              <a:xfrm>
                <a:off x="6887779" y="907150"/>
                <a:ext cx="1316386" cy="1323119"/>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518DC11C-6191-4D59-B199-FA4A1A670297}"/>
                  </a:ext>
                </a:extLst>
              </p:cNvPr>
              <p:cNvSpPr txBox="1"/>
              <p:nvPr/>
            </p:nvSpPr>
            <p:spPr>
              <a:xfrm>
                <a:off x="4767314" y="924708"/>
                <a:ext cx="1256434" cy="13231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43" i="1">
                              <a:latin typeface="Cambria Math" panose="02040503050406030204" pitchFamily="18" charset="0"/>
                            </a:rPr>
                          </m:ctrlPr>
                        </m:sSubPr>
                        <m:e>
                          <m:r>
                            <a:rPr lang="en-US" sz="1643" i="1">
                              <a:latin typeface="Cambria Math" panose="02040503050406030204" pitchFamily="18" charset="0"/>
                            </a:rPr>
                            <m:t>𝐾</m:t>
                          </m:r>
                        </m:e>
                        <m:sub>
                          <m:r>
                            <a:rPr lang="en-US" sz="1643" i="1">
                              <a:latin typeface="Cambria Math" panose="02040503050406030204" pitchFamily="18" charset="0"/>
                            </a:rPr>
                            <m:t>𝐼</m:t>
                          </m:r>
                        </m:sub>
                      </m:sSub>
                      <m:r>
                        <a:rPr lang="en-US" sz="1643" i="1">
                          <a:latin typeface="Cambria Math" panose="02040503050406030204" pitchFamily="18" charset="0"/>
                        </a:rPr>
                        <m:t>=</m:t>
                      </m:r>
                      <m:f>
                        <m:fPr>
                          <m:ctrlPr>
                            <a:rPr lang="en-US" sz="1643" i="1">
                              <a:latin typeface="Cambria Math" panose="02040503050406030204" pitchFamily="18" charset="0"/>
                            </a:rPr>
                          </m:ctrlPr>
                        </m:fPr>
                        <m:num>
                          <m:d>
                            <m:dPr>
                              <m:begChr m:val="["/>
                              <m:endChr m:val="]"/>
                              <m:ctrlPr>
                                <a:rPr lang="en-US" sz="1643" i="1">
                                  <a:latin typeface="Cambria Math" panose="02040503050406030204" pitchFamily="18" charset="0"/>
                                </a:rPr>
                              </m:ctrlPr>
                            </m:dPr>
                            <m:e>
                              <m:r>
                                <a:rPr lang="en-US" sz="1643" i="1">
                                  <a:latin typeface="Cambria Math" panose="02040503050406030204" pitchFamily="18" charset="0"/>
                                </a:rPr>
                                <m:t>𝐼</m:t>
                              </m:r>
                            </m:e>
                          </m:d>
                          <m:r>
                            <a:rPr lang="en-US" sz="1643" i="1">
                              <a:latin typeface="Cambria Math" panose="02040503050406030204" pitchFamily="18" charset="0"/>
                            </a:rPr>
                            <m:t>[</m:t>
                          </m:r>
                          <m:r>
                            <a:rPr lang="en-US" sz="1643" i="1">
                              <a:latin typeface="Cambria Math" panose="02040503050406030204" pitchFamily="18" charset="0"/>
                            </a:rPr>
                            <m:t>𝐸</m:t>
                          </m:r>
                          <m:r>
                            <a:rPr lang="en-US" sz="1643" i="1">
                              <a:latin typeface="Cambria Math" panose="02040503050406030204" pitchFamily="18" charset="0"/>
                            </a:rPr>
                            <m:t>]</m:t>
                          </m:r>
                        </m:num>
                        <m:den>
                          <m:r>
                            <a:rPr lang="en-US" sz="1643" i="1">
                              <a:latin typeface="Cambria Math" panose="02040503050406030204" pitchFamily="18" charset="0"/>
                            </a:rPr>
                            <m:t>[</m:t>
                          </m:r>
                          <m:r>
                            <a:rPr lang="en-US" sz="1643" i="1">
                              <a:latin typeface="Cambria Math" panose="02040503050406030204" pitchFamily="18" charset="0"/>
                            </a:rPr>
                            <m:t>𝐸𝐼</m:t>
                          </m:r>
                          <m:r>
                            <a:rPr lang="en-US" sz="1643" i="1">
                              <a:latin typeface="Cambria Math" panose="02040503050406030204" pitchFamily="18" charset="0"/>
                            </a:rPr>
                            <m:t>]</m:t>
                          </m:r>
                        </m:den>
                      </m:f>
                    </m:oMath>
                  </m:oMathPara>
                </a14:m>
                <a:endParaRPr lang="en-US" sz="1643" dirty="0">
                  <a:latin typeface="Arial" panose="020B0604020202020204" pitchFamily="34" charset="0"/>
                </a:endParaRPr>
              </a:p>
              <a:p>
                <a:endParaRPr lang="en-US" sz="1643" dirty="0">
                  <a:latin typeface="Arial" panose="020B0604020202020204" pitchFamily="34" charset="0"/>
                </a:endParaRPr>
              </a:p>
              <a:p>
                <a:pPr/>
                <a14:m>
                  <m:oMathPara xmlns:m="http://schemas.openxmlformats.org/officeDocument/2006/math">
                    <m:oMathParaPr>
                      <m:jc m:val="centerGroup"/>
                    </m:oMathParaPr>
                    <m:oMath xmlns:m="http://schemas.openxmlformats.org/officeDocument/2006/math">
                      <m:d>
                        <m:dPr>
                          <m:begChr m:val="["/>
                          <m:endChr m:val="]"/>
                          <m:ctrlPr>
                            <a:rPr lang="en-US" sz="1643" i="1">
                              <a:latin typeface="Cambria Math" panose="02040503050406030204" pitchFamily="18" charset="0"/>
                            </a:rPr>
                          </m:ctrlPr>
                        </m:dPr>
                        <m:e>
                          <m:r>
                            <a:rPr lang="en-US" sz="1643" i="1">
                              <a:latin typeface="Cambria Math" panose="02040503050406030204" pitchFamily="18" charset="0"/>
                            </a:rPr>
                            <m:t>𝐸𝐼</m:t>
                          </m:r>
                        </m:e>
                      </m:d>
                      <m:r>
                        <a:rPr lang="en-US" sz="1643" i="1">
                          <a:latin typeface="Cambria Math" panose="02040503050406030204" pitchFamily="18" charset="0"/>
                        </a:rPr>
                        <m:t>=</m:t>
                      </m:r>
                      <m:f>
                        <m:fPr>
                          <m:ctrlPr>
                            <a:rPr lang="en-US" sz="1643" i="1">
                              <a:latin typeface="Cambria Math" panose="02040503050406030204" pitchFamily="18" charset="0"/>
                            </a:rPr>
                          </m:ctrlPr>
                        </m:fPr>
                        <m:num>
                          <m:d>
                            <m:dPr>
                              <m:begChr m:val="["/>
                              <m:endChr m:val="]"/>
                              <m:ctrlPr>
                                <a:rPr lang="en-US" sz="1643" i="1">
                                  <a:latin typeface="Cambria Math" panose="02040503050406030204" pitchFamily="18" charset="0"/>
                                </a:rPr>
                              </m:ctrlPr>
                            </m:dPr>
                            <m:e>
                              <m:r>
                                <a:rPr lang="en-US" sz="1643" i="1">
                                  <a:latin typeface="Cambria Math" panose="02040503050406030204" pitchFamily="18" charset="0"/>
                                </a:rPr>
                                <m:t>𝐼</m:t>
                              </m:r>
                            </m:e>
                          </m:d>
                          <m:r>
                            <a:rPr lang="en-US" sz="1643" i="1">
                              <a:latin typeface="Cambria Math" panose="02040503050406030204" pitchFamily="18" charset="0"/>
                            </a:rPr>
                            <m:t>[</m:t>
                          </m:r>
                          <m:r>
                            <a:rPr lang="en-US" sz="1643" i="1">
                              <a:latin typeface="Cambria Math" panose="02040503050406030204" pitchFamily="18" charset="0"/>
                            </a:rPr>
                            <m:t>𝐸</m:t>
                          </m:r>
                          <m:r>
                            <a:rPr lang="en-US" sz="1643" i="1">
                              <a:latin typeface="Cambria Math" panose="02040503050406030204" pitchFamily="18" charset="0"/>
                            </a:rPr>
                            <m:t>]</m:t>
                          </m:r>
                        </m:num>
                        <m:den>
                          <m:sSub>
                            <m:sSubPr>
                              <m:ctrlPr>
                                <a:rPr lang="en-US" sz="1643" i="1">
                                  <a:latin typeface="Cambria Math" panose="02040503050406030204" pitchFamily="18" charset="0"/>
                                </a:rPr>
                              </m:ctrlPr>
                            </m:sSubPr>
                            <m:e>
                              <m:r>
                                <a:rPr lang="en-US" sz="1643" i="1">
                                  <a:latin typeface="Cambria Math" panose="02040503050406030204" pitchFamily="18" charset="0"/>
                                </a:rPr>
                                <m:t>𝐾</m:t>
                              </m:r>
                            </m:e>
                            <m:sub>
                              <m:r>
                                <a:rPr lang="en-US" sz="1643" i="1">
                                  <a:latin typeface="Cambria Math" panose="02040503050406030204" pitchFamily="18" charset="0"/>
                                </a:rPr>
                                <m:t>𝐼</m:t>
                              </m:r>
                            </m:sub>
                          </m:sSub>
                        </m:den>
                      </m:f>
                    </m:oMath>
                  </m:oMathPara>
                </a14:m>
                <a:endParaRPr lang="en-US" sz="1643" dirty="0">
                  <a:latin typeface="Arial" panose="020B0604020202020204" pitchFamily="34" charset="0"/>
                </a:endParaRPr>
              </a:p>
            </p:txBody>
          </p:sp>
        </mc:Choice>
        <mc:Fallback>
          <p:sp>
            <p:nvSpPr>
              <p:cNvPr id="22" name="TextBox 21">
                <a:extLst>
                  <a:ext uri="{FF2B5EF4-FFF2-40B4-BE49-F238E27FC236}">
                    <a16:creationId xmlns:a16="http://schemas.microsoft.com/office/drawing/2014/main" id="{518DC11C-6191-4D59-B199-FA4A1A670297}"/>
                  </a:ext>
                </a:extLst>
              </p:cNvPr>
              <p:cNvSpPr txBox="1">
                <a:spLocks noRot="1" noChangeAspect="1" noMove="1" noResize="1" noEditPoints="1" noAdjustHandles="1" noChangeArrowheads="1" noChangeShapeType="1" noTextEdit="1"/>
              </p:cNvSpPr>
              <p:nvPr/>
            </p:nvSpPr>
            <p:spPr>
              <a:xfrm>
                <a:off x="4767314" y="924708"/>
                <a:ext cx="1256434" cy="1323119"/>
              </a:xfrm>
              <a:prstGeom prst="rect">
                <a:avLst/>
              </a:prstGeom>
              <a:blipFill>
                <a:blip r:embed="rId15"/>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C1CEF61A-10BB-42F3-8F06-67581752DAE7}"/>
              </a:ext>
            </a:extLst>
          </p:cNvPr>
          <p:cNvSpPr txBox="1"/>
          <p:nvPr/>
        </p:nvSpPr>
        <p:spPr>
          <a:xfrm>
            <a:off x="3875653" y="-40855"/>
            <a:ext cx="6929782" cy="483081"/>
          </a:xfrm>
          <a:prstGeom prst="rect">
            <a:avLst/>
          </a:prstGeom>
          <a:noFill/>
        </p:spPr>
        <p:txBody>
          <a:bodyPr wrap="none" rtlCol="0">
            <a:spAutoFit/>
          </a:bodyPr>
          <a:lstStyle/>
          <a:p>
            <a:r>
              <a:rPr lang="en-US" sz="2539" dirty="0">
                <a:latin typeface="Arial" panose="020B0604020202020204" pitchFamily="34" charset="0"/>
              </a:rPr>
              <a:t>Steady-State Analysis of Competitive Inhibitors</a:t>
            </a:r>
          </a:p>
        </p:txBody>
      </p:sp>
      <p:sp>
        <p:nvSpPr>
          <p:cNvPr id="12" name="TextBox 11">
            <a:extLst>
              <a:ext uri="{FF2B5EF4-FFF2-40B4-BE49-F238E27FC236}">
                <a16:creationId xmlns:a16="http://schemas.microsoft.com/office/drawing/2014/main" id="{CD352032-1345-4DAF-846D-2B16CEE4B6C9}"/>
              </a:ext>
            </a:extLst>
          </p:cNvPr>
          <p:cNvSpPr txBox="1"/>
          <p:nvPr/>
        </p:nvSpPr>
        <p:spPr>
          <a:xfrm>
            <a:off x="2838313" y="5895265"/>
            <a:ext cx="7245074" cy="648511"/>
          </a:xfrm>
          <a:prstGeom prst="rect">
            <a:avLst/>
          </a:prstGeom>
          <a:noFill/>
        </p:spPr>
        <p:txBody>
          <a:bodyPr wrap="square" rtlCol="0">
            <a:spAutoFit/>
          </a:bodyPr>
          <a:lstStyle/>
          <a:p>
            <a:r>
              <a:rPr lang="en-US" sz="1807" i="1" dirty="0">
                <a:solidFill>
                  <a:srgbClr val="C00000"/>
                </a:solidFill>
                <a:latin typeface="Arial" panose="020B0604020202020204" pitchFamily="34" charset="0"/>
              </a:rPr>
              <a:t>A competitive inhibitor changes the slope of a double recip. plot!</a:t>
            </a:r>
          </a:p>
          <a:p>
            <a:r>
              <a:rPr lang="en-US" sz="1807" i="1" dirty="0">
                <a:solidFill>
                  <a:srgbClr val="C00000"/>
                </a:solidFill>
                <a:latin typeface="Arial" panose="020B0604020202020204" pitchFamily="34" charset="0"/>
              </a:rPr>
              <a:t>The change in slope can be used to obtain </a:t>
            </a:r>
            <a:r>
              <a:rPr lang="el-GR" sz="1807" i="1" dirty="0">
                <a:solidFill>
                  <a:srgbClr val="C00000"/>
                </a:solidFill>
                <a:latin typeface="Arial" panose="020B0604020202020204" pitchFamily="34" charset="0"/>
              </a:rPr>
              <a:t>α</a:t>
            </a:r>
            <a:r>
              <a:rPr lang="en-US" sz="1807" i="1" dirty="0">
                <a:solidFill>
                  <a:srgbClr val="C00000"/>
                </a:solidFill>
                <a:latin typeface="Arial" panose="020B0604020202020204" pitchFamily="34" charset="0"/>
              </a:rPr>
              <a:t> and then K</a:t>
            </a:r>
            <a:r>
              <a:rPr lang="en-US" sz="1807" i="1" baseline="-25000" dirty="0">
                <a:solidFill>
                  <a:srgbClr val="C00000"/>
                </a:solidFill>
                <a:latin typeface="Arial" panose="020B0604020202020204" pitchFamily="34" charset="0"/>
              </a:rPr>
              <a:t>I.</a:t>
            </a:r>
          </a:p>
        </p:txBody>
      </p:sp>
      <p:sp>
        <p:nvSpPr>
          <p:cNvPr id="13" name="TextBox 12">
            <a:extLst>
              <a:ext uri="{FF2B5EF4-FFF2-40B4-BE49-F238E27FC236}">
                <a16:creationId xmlns:a16="http://schemas.microsoft.com/office/drawing/2014/main" id="{5EA1A3F2-5C22-43F4-8A1D-DD02CEC2AA9E}"/>
              </a:ext>
            </a:extLst>
          </p:cNvPr>
          <p:cNvSpPr txBox="1"/>
          <p:nvPr/>
        </p:nvSpPr>
        <p:spPr>
          <a:xfrm>
            <a:off x="3189276" y="2331316"/>
            <a:ext cx="2531462" cy="370422"/>
          </a:xfrm>
          <a:prstGeom prst="rect">
            <a:avLst/>
          </a:prstGeom>
          <a:noFill/>
        </p:spPr>
        <p:txBody>
          <a:bodyPr wrap="none" rtlCol="0">
            <a:spAutoFit/>
          </a:bodyPr>
          <a:lstStyle/>
          <a:p>
            <a:r>
              <a:rPr lang="el-GR" sz="1807" dirty="0">
                <a:latin typeface="Arial" panose="020B0604020202020204" pitchFamily="34" charset="0"/>
              </a:rPr>
              <a:t>α</a:t>
            </a:r>
            <a:r>
              <a:rPr lang="en-US" sz="1807" dirty="0">
                <a:latin typeface="Arial" panose="020B0604020202020204" pitchFamily="34" charset="0"/>
              </a:rPr>
              <a:t> = degree of inhibition</a:t>
            </a:r>
          </a:p>
        </p:txBody>
      </p:sp>
      <p:sp>
        <p:nvSpPr>
          <p:cNvPr id="14" name="TextBox 13">
            <a:extLst>
              <a:ext uri="{FF2B5EF4-FFF2-40B4-BE49-F238E27FC236}">
                <a16:creationId xmlns:a16="http://schemas.microsoft.com/office/drawing/2014/main" id="{542BDDE0-4ADD-4D1A-8743-66DACF4E1A99}"/>
              </a:ext>
            </a:extLst>
          </p:cNvPr>
          <p:cNvSpPr txBox="1"/>
          <p:nvPr/>
        </p:nvSpPr>
        <p:spPr>
          <a:xfrm rot="16200000">
            <a:off x="811952" y="3038221"/>
            <a:ext cx="3610284" cy="315599"/>
          </a:xfrm>
          <a:prstGeom prst="rect">
            <a:avLst/>
          </a:prstGeom>
          <a:noFill/>
        </p:spPr>
        <p:txBody>
          <a:bodyPr wrap="none" rtlCol="0">
            <a:spAutoFit/>
          </a:bodyPr>
          <a:lstStyle/>
          <a:p>
            <a:r>
              <a:rPr lang="en-US" sz="1451" i="1" dirty="0">
                <a:solidFill>
                  <a:schemeClr val="tx2">
                    <a:lumMod val="20000"/>
                    <a:lumOff val="80000"/>
                  </a:schemeClr>
                </a:solidFill>
                <a:latin typeface="Arial" panose="020B0604020202020204" pitchFamily="34" charset="0"/>
              </a:rPr>
              <a:t>No-you don’t need to know this derivation</a:t>
            </a:r>
          </a:p>
        </p:txBody>
      </p:sp>
      <p:grpSp>
        <p:nvGrpSpPr>
          <p:cNvPr id="30" name="Group 29">
            <a:extLst>
              <a:ext uri="{FF2B5EF4-FFF2-40B4-BE49-F238E27FC236}">
                <a16:creationId xmlns:a16="http://schemas.microsoft.com/office/drawing/2014/main" id="{76E3A63A-40AC-4F22-A502-7E5B258E0CC4}"/>
              </a:ext>
            </a:extLst>
          </p:cNvPr>
          <p:cNvGrpSpPr/>
          <p:nvPr/>
        </p:nvGrpSpPr>
        <p:grpSpPr>
          <a:xfrm>
            <a:off x="9136323" y="3981786"/>
            <a:ext cx="2409839" cy="1932851"/>
            <a:chOff x="7833519" y="4755146"/>
            <a:chExt cx="2667000" cy="2139111"/>
          </a:xfrm>
        </p:grpSpPr>
        <p:cxnSp>
          <p:nvCxnSpPr>
            <p:cNvPr id="20" name="Straight Connector 19">
              <a:extLst>
                <a:ext uri="{FF2B5EF4-FFF2-40B4-BE49-F238E27FC236}">
                  <a16:creationId xmlns:a16="http://schemas.microsoft.com/office/drawing/2014/main" id="{F44C9E91-A4AC-4AED-9DB8-0AE43C67D063}"/>
                </a:ext>
              </a:extLst>
            </p:cNvPr>
            <p:cNvCxnSpPr/>
            <p:nvPr/>
          </p:nvCxnSpPr>
          <p:spPr>
            <a:xfrm>
              <a:off x="7833519" y="6385719"/>
              <a:ext cx="2667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83B1D0A-E4DD-4769-A996-14AF2B3A0ABB}"/>
                </a:ext>
              </a:extLst>
            </p:cNvPr>
            <p:cNvCxnSpPr/>
            <p:nvPr/>
          </p:nvCxnSpPr>
          <p:spPr>
            <a:xfrm>
              <a:off x="8595519" y="4785519"/>
              <a:ext cx="0" cy="1600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D6CF554-262A-4982-92FB-AD784B654058}"/>
                </a:ext>
              </a:extLst>
            </p:cNvPr>
            <p:cNvSpPr txBox="1"/>
            <p:nvPr/>
          </p:nvSpPr>
          <p:spPr>
            <a:xfrm>
              <a:off x="9137801" y="6514961"/>
              <a:ext cx="678048" cy="379296"/>
            </a:xfrm>
            <a:prstGeom prst="rect">
              <a:avLst/>
            </a:prstGeom>
            <a:noFill/>
          </p:spPr>
          <p:txBody>
            <a:bodyPr wrap="none" rtlCol="0">
              <a:spAutoFit/>
            </a:bodyPr>
            <a:lstStyle/>
            <a:p>
              <a:r>
                <a:rPr lang="en-US" sz="1627" dirty="0">
                  <a:latin typeface="Arial" panose="020B0604020202020204" pitchFamily="34" charset="0"/>
                </a:rPr>
                <a:t>1/[S]</a:t>
              </a:r>
            </a:p>
          </p:txBody>
        </p:sp>
        <p:sp>
          <p:nvSpPr>
            <p:cNvPr id="26" name="TextBox 25">
              <a:extLst>
                <a:ext uri="{FF2B5EF4-FFF2-40B4-BE49-F238E27FC236}">
                  <a16:creationId xmlns:a16="http://schemas.microsoft.com/office/drawing/2014/main" id="{3379A0B2-C9F3-4A81-B8FC-307E1A6CE243}"/>
                </a:ext>
              </a:extLst>
            </p:cNvPr>
            <p:cNvSpPr txBox="1"/>
            <p:nvPr/>
          </p:nvSpPr>
          <p:spPr>
            <a:xfrm>
              <a:off x="8001743" y="4755146"/>
              <a:ext cx="511286" cy="379296"/>
            </a:xfrm>
            <a:prstGeom prst="rect">
              <a:avLst/>
            </a:prstGeom>
            <a:noFill/>
          </p:spPr>
          <p:txBody>
            <a:bodyPr wrap="none" rtlCol="0">
              <a:spAutoFit/>
            </a:bodyPr>
            <a:lstStyle/>
            <a:p>
              <a:r>
                <a:rPr lang="en-US" sz="1627" dirty="0">
                  <a:latin typeface="Arial" panose="020B0604020202020204" pitchFamily="34" charset="0"/>
                </a:rPr>
                <a:t>1/v</a:t>
              </a:r>
            </a:p>
          </p:txBody>
        </p:sp>
        <p:cxnSp>
          <p:nvCxnSpPr>
            <p:cNvPr id="28" name="Straight Connector 27">
              <a:extLst>
                <a:ext uri="{FF2B5EF4-FFF2-40B4-BE49-F238E27FC236}">
                  <a16:creationId xmlns:a16="http://schemas.microsoft.com/office/drawing/2014/main" id="{620B0342-2406-4264-8030-865FB27E6A67}"/>
                </a:ext>
              </a:extLst>
            </p:cNvPr>
            <p:cNvCxnSpPr/>
            <p:nvPr/>
          </p:nvCxnSpPr>
          <p:spPr>
            <a:xfrm flipV="1">
              <a:off x="8595519" y="5417664"/>
              <a:ext cx="1797454" cy="617357"/>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09E2A4BA-4584-5615-568F-4E0D302F1112}"/>
              </a:ext>
            </a:extLst>
          </p:cNvPr>
          <p:cNvSpPr txBox="1"/>
          <p:nvPr/>
        </p:nvSpPr>
        <p:spPr>
          <a:xfrm>
            <a:off x="2804172" y="2858558"/>
            <a:ext cx="5582939" cy="371512"/>
          </a:xfrm>
          <a:prstGeom prst="rect">
            <a:avLst/>
          </a:prstGeom>
          <a:noFill/>
        </p:spPr>
        <p:txBody>
          <a:bodyPr wrap="none" rtlCol="0">
            <a:spAutoFit/>
          </a:bodyPr>
          <a:lstStyle/>
          <a:p>
            <a:pPr algn="l"/>
            <a:r>
              <a:rPr lang="en-US" sz="1814" b="1" dirty="0">
                <a:latin typeface="Arial" panose="020B0604020202020204" pitchFamily="34" charset="0"/>
                <a:cs typeface="Arial" panose="020B0604020202020204" pitchFamily="34" charset="0"/>
              </a:rPr>
              <a:t>A double reciprocal plot can be used to obtain </a:t>
            </a:r>
            <a:r>
              <a:rPr lang="el-GR" sz="1814" b="1" dirty="0">
                <a:latin typeface="Arial" panose="020B0604020202020204" pitchFamily="34" charset="0"/>
                <a:cs typeface="Arial" panose="020B0604020202020204" pitchFamily="34" charset="0"/>
              </a:rPr>
              <a:t>α</a:t>
            </a:r>
            <a:r>
              <a:rPr lang="en-US" sz="1814" b="1" dirty="0">
                <a:latin typeface="Arial" panose="020B0604020202020204" pitchFamily="34" charset="0"/>
                <a:cs typeface="Arial" panose="020B0604020202020204" pitchFamily="34" charset="0"/>
              </a:rPr>
              <a:t>:</a:t>
            </a:r>
          </a:p>
        </p:txBody>
      </p:sp>
      <p:sp>
        <p:nvSpPr>
          <p:cNvPr id="2" name="Date Placeholder 1">
            <a:extLst>
              <a:ext uri="{FF2B5EF4-FFF2-40B4-BE49-F238E27FC236}">
                <a16:creationId xmlns:a16="http://schemas.microsoft.com/office/drawing/2014/main" id="{CE22C14D-82C1-09D5-2E0E-115EFC519BCE}"/>
              </a:ext>
            </a:extLst>
          </p:cNvPr>
          <p:cNvSpPr>
            <a:spLocks noGrp="1"/>
          </p:cNvSpPr>
          <p:nvPr>
            <p:ph type="dt" sz="half" idx="10"/>
          </p:nvPr>
        </p:nvSpPr>
        <p:spPr/>
        <p:txBody>
          <a:bodyPr/>
          <a:lstStyle/>
          <a:p>
            <a:fld id="{5B6BC943-EE1C-4948-98E9-31FC43B3E324}" type="datetime1">
              <a:rPr lang="en-US" smtClean="0"/>
              <a:t>9/2/2023</a:t>
            </a:fld>
            <a:endParaRPr lang="en-US"/>
          </a:p>
        </p:txBody>
      </p:sp>
      <p:sp>
        <p:nvSpPr>
          <p:cNvPr id="3" name="Footer Placeholder 2">
            <a:extLst>
              <a:ext uri="{FF2B5EF4-FFF2-40B4-BE49-F238E27FC236}">
                <a16:creationId xmlns:a16="http://schemas.microsoft.com/office/drawing/2014/main" id="{6E014170-CE30-BBF3-A07F-495C4A67DA76}"/>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65684BC6-57D1-E6FE-195A-AE622A9E97B4}"/>
              </a:ext>
            </a:extLst>
          </p:cNvPr>
          <p:cNvSpPr>
            <a:spLocks noGrp="1"/>
          </p:cNvSpPr>
          <p:nvPr>
            <p:ph type="sldNum" sz="quarter" idx="12"/>
          </p:nvPr>
        </p:nvSpPr>
        <p:spPr/>
        <p:txBody>
          <a:bodyPr/>
          <a:lstStyle/>
          <a:p>
            <a:fld id="{DC3BB032-4020-48F4-953B-341806DC4A2B}" type="slidenum">
              <a:rPr lang="en-US" smtClean="0"/>
              <a:t>49</a:t>
            </a:fld>
            <a:endParaRPr lang="en-US"/>
          </a:p>
        </p:txBody>
      </p:sp>
    </p:spTree>
    <p:extLst>
      <p:ext uri="{BB962C8B-B14F-4D97-AF65-F5344CB8AC3E}">
        <p14:creationId xmlns:p14="http://schemas.microsoft.com/office/powerpoint/2010/main" val="42057766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81710C-069F-4907-9707-2582E6578BA0}"/>
              </a:ext>
            </a:extLst>
          </p:cNvPr>
          <p:cNvPicPr>
            <a:picLocks noChangeAspect="1"/>
          </p:cNvPicPr>
          <p:nvPr/>
        </p:nvPicPr>
        <p:blipFill rotWithShape="1">
          <a:blip r:embed="rId2"/>
          <a:srcRect b="73785"/>
          <a:stretch/>
        </p:blipFill>
        <p:spPr>
          <a:xfrm>
            <a:off x="1614284" y="1579601"/>
            <a:ext cx="5102631" cy="933236"/>
          </a:xfrm>
          <a:prstGeom prst="rect">
            <a:avLst/>
          </a:prstGeom>
        </p:spPr>
      </p:pic>
      <p:sp>
        <p:nvSpPr>
          <p:cNvPr id="18" name="TextBox 17">
            <a:extLst>
              <a:ext uri="{FF2B5EF4-FFF2-40B4-BE49-F238E27FC236}">
                <a16:creationId xmlns:a16="http://schemas.microsoft.com/office/drawing/2014/main" id="{D5990BF8-ED99-40E6-AA83-FCC8BC9DB859}"/>
              </a:ext>
            </a:extLst>
          </p:cNvPr>
          <p:cNvSpPr txBox="1"/>
          <p:nvPr/>
        </p:nvSpPr>
        <p:spPr>
          <a:xfrm>
            <a:off x="2002742" y="929221"/>
            <a:ext cx="3403496" cy="369332"/>
          </a:xfrm>
          <a:prstGeom prst="rect">
            <a:avLst/>
          </a:prstGeom>
          <a:noFill/>
        </p:spPr>
        <p:txBody>
          <a:bodyPr wrap="none" rtlCol="0">
            <a:spAutoFit/>
          </a:bodyPr>
          <a:lstStyle/>
          <a:p>
            <a:r>
              <a:rPr lang="en-US" dirty="0">
                <a:solidFill>
                  <a:srgbClr val="C00000"/>
                </a:solidFill>
                <a:latin typeface="Arial" panose="020B0604020202020204" pitchFamily="34" charset="0"/>
              </a:rPr>
              <a:t>Production of Light Chain Gene</a:t>
            </a:r>
          </a:p>
        </p:txBody>
      </p:sp>
      <p:sp>
        <p:nvSpPr>
          <p:cNvPr id="5" name="TextBox 4">
            <a:extLst>
              <a:ext uri="{FF2B5EF4-FFF2-40B4-BE49-F238E27FC236}">
                <a16:creationId xmlns:a16="http://schemas.microsoft.com/office/drawing/2014/main" id="{2F8A3615-1B85-4846-B9BD-B41433EB2428}"/>
              </a:ext>
            </a:extLst>
          </p:cNvPr>
          <p:cNvSpPr txBox="1"/>
          <p:nvPr/>
        </p:nvSpPr>
        <p:spPr>
          <a:xfrm>
            <a:off x="5409314" y="2766337"/>
            <a:ext cx="2850265" cy="523220"/>
          </a:xfrm>
          <a:prstGeom prst="rect">
            <a:avLst/>
          </a:prstGeom>
          <a:noFill/>
        </p:spPr>
        <p:txBody>
          <a:bodyPr wrap="square" rtlCol="0">
            <a:spAutoFit/>
          </a:bodyPr>
          <a:lstStyle/>
          <a:p>
            <a:r>
              <a:rPr lang="en-US" sz="1400" dirty="0">
                <a:latin typeface="Arial" panose="020B0604020202020204" pitchFamily="34" charset="0"/>
              </a:rPr>
              <a:t>Light chains have the same constant sequences in all B-cells.</a:t>
            </a:r>
          </a:p>
        </p:txBody>
      </p:sp>
      <p:cxnSp>
        <p:nvCxnSpPr>
          <p:cNvPr id="10" name="Straight Arrow Connector 9">
            <a:extLst>
              <a:ext uri="{FF2B5EF4-FFF2-40B4-BE49-F238E27FC236}">
                <a16:creationId xmlns:a16="http://schemas.microsoft.com/office/drawing/2014/main" id="{0DDE2394-F61B-4FBF-830D-3F62139C4148}"/>
              </a:ext>
            </a:extLst>
          </p:cNvPr>
          <p:cNvCxnSpPr>
            <a:cxnSpLocks/>
          </p:cNvCxnSpPr>
          <p:nvPr/>
        </p:nvCxnSpPr>
        <p:spPr>
          <a:xfrm flipH="1" flipV="1">
            <a:off x="5814621" y="2573572"/>
            <a:ext cx="233614" cy="210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0E5B006-FC3A-4BEF-9D54-F1943DFC200E}"/>
              </a:ext>
            </a:extLst>
          </p:cNvPr>
          <p:cNvSpPr txBox="1"/>
          <p:nvPr/>
        </p:nvSpPr>
        <p:spPr>
          <a:xfrm>
            <a:off x="5837880" y="3750647"/>
            <a:ext cx="3121428" cy="1077218"/>
          </a:xfrm>
          <a:prstGeom prst="rect">
            <a:avLst/>
          </a:prstGeom>
          <a:noFill/>
        </p:spPr>
        <p:txBody>
          <a:bodyPr wrap="square" rtlCol="0">
            <a:spAutoFit/>
          </a:bodyPr>
          <a:lstStyle/>
          <a:p>
            <a:r>
              <a:rPr lang="en-US" sz="1600" i="1" dirty="0">
                <a:solidFill>
                  <a:srgbClr val="00B0F0"/>
                </a:solidFill>
                <a:latin typeface="Arial" panose="020B0604020202020204" pitchFamily="34" charset="0"/>
              </a:rPr>
              <a:t>1. If there are 100 possible V-heavy segments and 5 possible J segments, how many different light chains can be made?</a:t>
            </a:r>
          </a:p>
        </p:txBody>
      </p:sp>
      <p:sp>
        <p:nvSpPr>
          <p:cNvPr id="17" name="TextBox 16">
            <a:extLst>
              <a:ext uri="{FF2B5EF4-FFF2-40B4-BE49-F238E27FC236}">
                <a16:creationId xmlns:a16="http://schemas.microsoft.com/office/drawing/2014/main" id="{3CFC9C7D-0F30-4D9B-9529-DE9192EF12E3}"/>
              </a:ext>
            </a:extLst>
          </p:cNvPr>
          <p:cNvSpPr txBox="1"/>
          <p:nvPr/>
        </p:nvSpPr>
        <p:spPr>
          <a:xfrm>
            <a:off x="5837880" y="4845063"/>
            <a:ext cx="3300805" cy="1569660"/>
          </a:xfrm>
          <a:prstGeom prst="rect">
            <a:avLst/>
          </a:prstGeom>
          <a:noFill/>
        </p:spPr>
        <p:txBody>
          <a:bodyPr wrap="square" rtlCol="0">
            <a:spAutoFit/>
          </a:bodyPr>
          <a:lstStyle/>
          <a:p>
            <a:r>
              <a:rPr lang="en-US" sz="1600" i="1" dirty="0">
                <a:solidFill>
                  <a:srgbClr val="00B0F0"/>
                </a:solidFill>
                <a:latin typeface="Arial" panose="020B0604020202020204" pitchFamily="34" charset="0"/>
              </a:rPr>
              <a:t>2. If any possible heavy chain can pair with any possible light chain, how many different antibodies can be generated, assuming there are 10,000 possible heavy chains and 500 different light chains?</a:t>
            </a:r>
          </a:p>
        </p:txBody>
      </p:sp>
      <p:sp>
        <p:nvSpPr>
          <p:cNvPr id="12" name="TextBox 11">
            <a:extLst>
              <a:ext uri="{FF2B5EF4-FFF2-40B4-BE49-F238E27FC236}">
                <a16:creationId xmlns:a16="http://schemas.microsoft.com/office/drawing/2014/main" id="{2D034E97-9133-45AB-80DA-D0B337B60EF3}"/>
              </a:ext>
            </a:extLst>
          </p:cNvPr>
          <p:cNvSpPr txBox="1"/>
          <p:nvPr/>
        </p:nvSpPr>
        <p:spPr>
          <a:xfrm>
            <a:off x="189919" y="4683070"/>
            <a:ext cx="5253643"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rPr>
              <a:t>In the case of the light chain, the variable region is generated by VJ joining.</a:t>
            </a:r>
          </a:p>
          <a:p>
            <a:pPr marL="285750" indent="-285750">
              <a:buFont typeface="Arial" panose="020B0604020202020204" pitchFamily="34" charset="0"/>
              <a:buChar char="•"/>
            </a:pPr>
            <a:r>
              <a:rPr lang="en-US" dirty="0">
                <a:latin typeface="Arial" panose="020B0604020202020204" pitchFamily="34" charset="0"/>
              </a:rPr>
              <a:t>Each B-cell will generate a unique sequence for its heavy and light chain DNA.</a:t>
            </a:r>
          </a:p>
          <a:p>
            <a:pPr marL="285750" indent="-285750">
              <a:buFont typeface="Arial" panose="020B0604020202020204" pitchFamily="34" charset="0"/>
              <a:buChar char="•"/>
            </a:pPr>
            <a:r>
              <a:rPr lang="en-US" dirty="0">
                <a:latin typeface="Arial" panose="020B0604020202020204" pitchFamily="34" charset="0"/>
              </a:rPr>
              <a:t>This is a permanent change to the DNA (</a:t>
            </a:r>
            <a:r>
              <a:rPr lang="en-US" b="1" i="1" dirty="0">
                <a:latin typeface="Arial" panose="020B0604020202020204" pitchFamily="34" charset="0"/>
              </a:rPr>
              <a:t>genome)</a:t>
            </a:r>
            <a:r>
              <a:rPr lang="en-US" dirty="0">
                <a:latin typeface="Arial" panose="020B0604020202020204" pitchFamily="34" charset="0"/>
              </a:rPr>
              <a:t> of the B-cell.</a:t>
            </a:r>
          </a:p>
        </p:txBody>
      </p:sp>
      <p:sp>
        <p:nvSpPr>
          <p:cNvPr id="7" name="TextBox 6">
            <a:extLst>
              <a:ext uri="{FF2B5EF4-FFF2-40B4-BE49-F238E27FC236}">
                <a16:creationId xmlns:a16="http://schemas.microsoft.com/office/drawing/2014/main" id="{B837A72B-DAC9-4604-879B-8D7DAEFF51F6}"/>
              </a:ext>
            </a:extLst>
          </p:cNvPr>
          <p:cNvSpPr txBox="1"/>
          <p:nvPr/>
        </p:nvSpPr>
        <p:spPr>
          <a:xfrm>
            <a:off x="189919" y="-25946"/>
            <a:ext cx="7430081" cy="830997"/>
          </a:xfrm>
          <a:prstGeom prst="rect">
            <a:avLst/>
          </a:prstGeom>
          <a:noFill/>
        </p:spPr>
        <p:txBody>
          <a:bodyPr wrap="square" rtlCol="0">
            <a:spAutoFit/>
          </a:bodyPr>
          <a:lstStyle/>
          <a:p>
            <a:r>
              <a:rPr lang="en-US" sz="2400" dirty="0">
                <a:latin typeface="Arial" panose="020B0604020202020204" pitchFamily="34" charset="0"/>
              </a:rPr>
              <a:t>Light-chain genes are assembled from DNA segments, giving many different sequences.</a:t>
            </a:r>
          </a:p>
        </p:txBody>
      </p:sp>
      <p:sp>
        <p:nvSpPr>
          <p:cNvPr id="9" name="TextBox 8">
            <a:extLst>
              <a:ext uri="{FF2B5EF4-FFF2-40B4-BE49-F238E27FC236}">
                <a16:creationId xmlns:a16="http://schemas.microsoft.com/office/drawing/2014/main" id="{4CC69542-F6E5-43EE-A415-C7ABCB68E806}"/>
              </a:ext>
            </a:extLst>
          </p:cNvPr>
          <p:cNvSpPr txBox="1"/>
          <p:nvPr/>
        </p:nvSpPr>
        <p:spPr>
          <a:xfrm>
            <a:off x="0" y="4362745"/>
            <a:ext cx="2422458" cy="369332"/>
          </a:xfrm>
          <a:prstGeom prst="rect">
            <a:avLst/>
          </a:prstGeom>
          <a:noFill/>
        </p:spPr>
        <p:txBody>
          <a:bodyPr wrap="none" rtlCol="0">
            <a:spAutoFit/>
          </a:bodyPr>
          <a:lstStyle/>
          <a:p>
            <a:r>
              <a:rPr lang="en-US" b="1" dirty="0">
                <a:latin typeface="Arial" panose="020B0604020202020204" pitchFamily="34" charset="0"/>
              </a:rPr>
              <a:t>Stem cells -&gt; B-cells</a:t>
            </a:r>
          </a:p>
        </p:txBody>
      </p:sp>
      <p:sp>
        <p:nvSpPr>
          <p:cNvPr id="28" name="TextBox 27">
            <a:extLst>
              <a:ext uri="{FF2B5EF4-FFF2-40B4-BE49-F238E27FC236}">
                <a16:creationId xmlns:a16="http://schemas.microsoft.com/office/drawing/2014/main" id="{AED6E503-5CD6-4589-A517-ED877AE648BF}"/>
              </a:ext>
            </a:extLst>
          </p:cNvPr>
          <p:cNvSpPr txBox="1"/>
          <p:nvPr/>
        </p:nvSpPr>
        <p:spPr>
          <a:xfrm>
            <a:off x="2590800" y="2793353"/>
            <a:ext cx="2676940" cy="523220"/>
          </a:xfrm>
          <a:prstGeom prst="rect">
            <a:avLst/>
          </a:prstGeom>
          <a:noFill/>
        </p:spPr>
        <p:txBody>
          <a:bodyPr wrap="square" rtlCol="0">
            <a:spAutoFit/>
          </a:bodyPr>
          <a:lstStyle/>
          <a:p>
            <a:r>
              <a:rPr lang="en-US" sz="1400" dirty="0">
                <a:latin typeface="Arial" panose="020B0604020202020204" pitchFamily="34" charset="0"/>
              </a:rPr>
              <a:t>Light chains have different V-sequences in different B-cells.</a:t>
            </a:r>
          </a:p>
        </p:txBody>
      </p:sp>
      <p:sp>
        <p:nvSpPr>
          <p:cNvPr id="16" name="TextBox 15">
            <a:extLst>
              <a:ext uri="{FF2B5EF4-FFF2-40B4-BE49-F238E27FC236}">
                <a16:creationId xmlns:a16="http://schemas.microsoft.com/office/drawing/2014/main" id="{EE7F5787-576E-47BD-AC87-0B871D32E48F}"/>
              </a:ext>
            </a:extLst>
          </p:cNvPr>
          <p:cNvSpPr txBox="1"/>
          <p:nvPr/>
        </p:nvSpPr>
        <p:spPr>
          <a:xfrm>
            <a:off x="5848780" y="3412474"/>
            <a:ext cx="2031325" cy="369332"/>
          </a:xfrm>
          <a:prstGeom prst="rect">
            <a:avLst/>
          </a:prstGeom>
          <a:noFill/>
        </p:spPr>
        <p:txBody>
          <a:bodyPr wrap="none" rtlCol="0">
            <a:spAutoFit/>
          </a:bodyPr>
          <a:lstStyle/>
          <a:p>
            <a:r>
              <a:rPr lang="en-US" dirty="0">
                <a:solidFill>
                  <a:srgbClr val="C00000"/>
                </a:solidFill>
                <a:latin typeface="Arial" panose="020B0604020202020204" pitchFamily="34" charset="0"/>
              </a:rPr>
              <a:t>Antibody Diversity</a:t>
            </a:r>
          </a:p>
        </p:txBody>
      </p:sp>
      <p:sp>
        <p:nvSpPr>
          <p:cNvPr id="30" name="TextBox 29">
            <a:extLst>
              <a:ext uri="{FF2B5EF4-FFF2-40B4-BE49-F238E27FC236}">
                <a16:creationId xmlns:a16="http://schemas.microsoft.com/office/drawing/2014/main" id="{77EC18FC-DDED-446F-8DDD-3FFFE055F810}"/>
              </a:ext>
            </a:extLst>
          </p:cNvPr>
          <p:cNvSpPr txBox="1"/>
          <p:nvPr/>
        </p:nvSpPr>
        <p:spPr>
          <a:xfrm>
            <a:off x="584611" y="2338068"/>
            <a:ext cx="1063112" cy="307777"/>
          </a:xfrm>
          <a:prstGeom prst="rect">
            <a:avLst/>
          </a:prstGeom>
          <a:solidFill>
            <a:schemeClr val="bg1">
              <a:lumMod val="95000"/>
            </a:schemeClr>
          </a:solidFill>
        </p:spPr>
        <p:txBody>
          <a:bodyPr wrap="none" rtlCol="0">
            <a:spAutoFit/>
          </a:bodyPr>
          <a:lstStyle/>
          <a:p>
            <a:r>
              <a:rPr lang="en-US" sz="1400" dirty="0">
                <a:latin typeface="Arial" panose="020B0604020202020204" pitchFamily="34" charset="0"/>
              </a:rPr>
              <a:t>B-cell DNA</a:t>
            </a:r>
          </a:p>
        </p:txBody>
      </p:sp>
      <p:pic>
        <p:nvPicPr>
          <p:cNvPr id="37" name="Picture 36">
            <a:extLst>
              <a:ext uri="{FF2B5EF4-FFF2-40B4-BE49-F238E27FC236}">
                <a16:creationId xmlns:a16="http://schemas.microsoft.com/office/drawing/2014/main" id="{A22C4BB0-1112-4D5D-929E-EED9298D0D92}"/>
              </a:ext>
            </a:extLst>
          </p:cNvPr>
          <p:cNvPicPr>
            <a:picLocks noChangeAspect="1"/>
          </p:cNvPicPr>
          <p:nvPr/>
        </p:nvPicPr>
        <p:blipFill rotWithShape="1">
          <a:blip r:embed="rId2"/>
          <a:srcRect l="46782" t="17755" r="11951" b="73786"/>
          <a:stretch/>
        </p:blipFill>
        <p:spPr>
          <a:xfrm rot="5400000">
            <a:off x="7238076" y="1595342"/>
            <a:ext cx="3011773" cy="430689"/>
          </a:xfrm>
          <a:prstGeom prst="rect">
            <a:avLst/>
          </a:prstGeom>
        </p:spPr>
      </p:pic>
      <p:pic>
        <p:nvPicPr>
          <p:cNvPr id="38" name="Picture 37">
            <a:extLst>
              <a:ext uri="{FF2B5EF4-FFF2-40B4-BE49-F238E27FC236}">
                <a16:creationId xmlns:a16="http://schemas.microsoft.com/office/drawing/2014/main" id="{85E195AC-7770-4943-A70B-603DA0E044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7090" y="228508"/>
            <a:ext cx="2096481" cy="2918022"/>
          </a:xfrm>
          <a:prstGeom prst="rect">
            <a:avLst/>
          </a:prstGeom>
        </p:spPr>
      </p:pic>
      <p:sp>
        <p:nvSpPr>
          <p:cNvPr id="14" name="Right Brace 13">
            <a:extLst>
              <a:ext uri="{FF2B5EF4-FFF2-40B4-BE49-F238E27FC236}">
                <a16:creationId xmlns:a16="http://schemas.microsoft.com/office/drawing/2014/main" id="{540E1B06-6961-4ED3-97E5-16EFCBE2E358}"/>
              </a:ext>
            </a:extLst>
          </p:cNvPr>
          <p:cNvSpPr/>
          <p:nvPr/>
        </p:nvSpPr>
        <p:spPr>
          <a:xfrm>
            <a:off x="8959307" y="304800"/>
            <a:ext cx="184693" cy="1066800"/>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endParaRPr>
          </a:p>
        </p:txBody>
      </p:sp>
      <p:cxnSp>
        <p:nvCxnSpPr>
          <p:cNvPr id="39" name="Straight Arrow Connector 38">
            <a:extLst>
              <a:ext uri="{FF2B5EF4-FFF2-40B4-BE49-F238E27FC236}">
                <a16:creationId xmlns:a16="http://schemas.microsoft.com/office/drawing/2014/main" id="{E5DAC29C-0E31-44B5-B188-96EA9CFD4BDB}"/>
              </a:ext>
            </a:extLst>
          </p:cNvPr>
          <p:cNvCxnSpPr>
            <a:stCxn id="14" idx="1"/>
          </p:cNvCxnSpPr>
          <p:nvPr/>
        </p:nvCxnSpPr>
        <p:spPr>
          <a:xfrm flipV="1">
            <a:off x="9144000" y="609600"/>
            <a:ext cx="647016" cy="228600"/>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AE3B0A8-D927-4982-8A5D-23FF7DD2C403}"/>
              </a:ext>
            </a:extLst>
          </p:cNvPr>
          <p:cNvCxnSpPr/>
          <p:nvPr/>
        </p:nvCxnSpPr>
        <p:spPr>
          <a:xfrm flipV="1">
            <a:off x="8959307" y="1282456"/>
            <a:ext cx="1141076" cy="1483881"/>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BF5075C-F90D-43C3-AF2F-ED4C32549C6C}"/>
              </a:ext>
            </a:extLst>
          </p:cNvPr>
          <p:cNvSpPr txBox="1"/>
          <p:nvPr/>
        </p:nvSpPr>
        <p:spPr>
          <a:xfrm>
            <a:off x="96223" y="1334190"/>
            <a:ext cx="2127505" cy="307777"/>
          </a:xfrm>
          <a:prstGeom prst="rect">
            <a:avLst/>
          </a:prstGeom>
          <a:solidFill>
            <a:schemeClr val="bg1">
              <a:lumMod val="95000"/>
            </a:schemeClr>
          </a:solidFill>
        </p:spPr>
        <p:txBody>
          <a:bodyPr wrap="none" rtlCol="0">
            <a:spAutoFit/>
          </a:bodyPr>
          <a:lstStyle/>
          <a:p>
            <a:r>
              <a:rPr lang="en-US" sz="1400" dirty="0">
                <a:latin typeface="Arial" panose="020B0604020202020204" pitchFamily="34" charset="0"/>
              </a:rPr>
              <a:t>Germline/Stem cell DNA</a:t>
            </a:r>
          </a:p>
        </p:txBody>
      </p:sp>
      <p:sp>
        <p:nvSpPr>
          <p:cNvPr id="25" name="TextBox 24">
            <a:extLst>
              <a:ext uri="{FF2B5EF4-FFF2-40B4-BE49-F238E27FC236}">
                <a16:creationId xmlns:a16="http://schemas.microsoft.com/office/drawing/2014/main" id="{D787E379-8B59-429C-8362-D780C77959DB}"/>
              </a:ext>
            </a:extLst>
          </p:cNvPr>
          <p:cNvSpPr txBox="1"/>
          <p:nvPr/>
        </p:nvSpPr>
        <p:spPr>
          <a:xfrm>
            <a:off x="2331097" y="1326101"/>
            <a:ext cx="835485" cy="307777"/>
          </a:xfrm>
          <a:prstGeom prst="rect">
            <a:avLst/>
          </a:prstGeom>
          <a:solidFill>
            <a:schemeClr val="bg1"/>
          </a:solidFill>
        </p:spPr>
        <p:txBody>
          <a:bodyPr wrap="none" rtlCol="0">
            <a:spAutoFit/>
          </a:bodyPr>
          <a:lstStyle/>
          <a:p>
            <a:r>
              <a:rPr lang="en-US" sz="1400" dirty="0">
                <a:latin typeface="Arial" panose="020B0604020202020204" pitchFamily="34" charset="0"/>
                <a:sym typeface="Wingdings" panose="05000000000000000000" pitchFamily="2" charset="2"/>
              </a:rPr>
              <a:t>1</a:t>
            </a:r>
            <a:r>
              <a:rPr lang="en-US" sz="1400" dirty="0">
                <a:latin typeface="Arial" panose="020B0604020202020204" pitchFamily="34" charset="0"/>
              </a:rPr>
              <a:t>00</a:t>
            </a:r>
            <a:r>
              <a:rPr lang="en-US" sz="1400" dirty="0">
                <a:latin typeface="Arial" panose="020B0604020202020204" pitchFamily="34" charset="0"/>
                <a:sym typeface="Wingdings" panose="05000000000000000000" pitchFamily="2" charset="2"/>
              </a:rPr>
              <a:t></a:t>
            </a:r>
            <a:endParaRPr lang="en-US" sz="1400" dirty="0">
              <a:latin typeface="Arial" panose="020B0604020202020204" pitchFamily="34" charset="0"/>
            </a:endParaRPr>
          </a:p>
        </p:txBody>
      </p:sp>
      <p:sp>
        <p:nvSpPr>
          <p:cNvPr id="26" name="Rectangle 25">
            <a:extLst>
              <a:ext uri="{FF2B5EF4-FFF2-40B4-BE49-F238E27FC236}">
                <a16:creationId xmlns:a16="http://schemas.microsoft.com/office/drawing/2014/main" id="{EB43CF02-0810-4DE4-8601-6DE31E1381BD}"/>
              </a:ext>
            </a:extLst>
          </p:cNvPr>
          <p:cNvSpPr/>
          <p:nvPr/>
        </p:nvSpPr>
        <p:spPr>
          <a:xfrm rot="10800000">
            <a:off x="3799257" y="2213732"/>
            <a:ext cx="158145"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7" name="Rectangle 26">
            <a:extLst>
              <a:ext uri="{FF2B5EF4-FFF2-40B4-BE49-F238E27FC236}">
                <a16:creationId xmlns:a16="http://schemas.microsoft.com/office/drawing/2014/main" id="{45F26FB0-E1E4-483F-8070-44439B1CA713}"/>
              </a:ext>
            </a:extLst>
          </p:cNvPr>
          <p:cNvSpPr/>
          <p:nvPr/>
        </p:nvSpPr>
        <p:spPr>
          <a:xfrm rot="10800000">
            <a:off x="2737667" y="1671575"/>
            <a:ext cx="158145"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9" name="Rectangle 28">
            <a:extLst>
              <a:ext uri="{FF2B5EF4-FFF2-40B4-BE49-F238E27FC236}">
                <a16:creationId xmlns:a16="http://schemas.microsoft.com/office/drawing/2014/main" id="{1FA07349-D404-471F-869E-76737A5220D7}"/>
              </a:ext>
            </a:extLst>
          </p:cNvPr>
          <p:cNvSpPr/>
          <p:nvPr/>
        </p:nvSpPr>
        <p:spPr>
          <a:xfrm rot="10800000">
            <a:off x="1614284" y="1667627"/>
            <a:ext cx="158145" cy="278221"/>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Date Placeholder 1">
            <a:extLst>
              <a:ext uri="{FF2B5EF4-FFF2-40B4-BE49-F238E27FC236}">
                <a16:creationId xmlns:a16="http://schemas.microsoft.com/office/drawing/2014/main" id="{51652926-CB53-1792-641B-3C8C821AE3E9}"/>
              </a:ext>
            </a:extLst>
          </p:cNvPr>
          <p:cNvSpPr>
            <a:spLocks noGrp="1"/>
          </p:cNvSpPr>
          <p:nvPr>
            <p:ph type="dt" sz="half" idx="10"/>
          </p:nvPr>
        </p:nvSpPr>
        <p:spPr/>
        <p:txBody>
          <a:bodyPr/>
          <a:lstStyle/>
          <a:p>
            <a:fld id="{DE0F5B60-E481-48A3-AD34-4E7731D4D5AE}" type="datetime1">
              <a:rPr lang="en-US" smtClean="0"/>
              <a:t>9/2/2023</a:t>
            </a:fld>
            <a:endParaRPr lang="en-US"/>
          </a:p>
        </p:txBody>
      </p:sp>
      <p:sp>
        <p:nvSpPr>
          <p:cNvPr id="3" name="Footer Placeholder 2">
            <a:extLst>
              <a:ext uri="{FF2B5EF4-FFF2-40B4-BE49-F238E27FC236}">
                <a16:creationId xmlns:a16="http://schemas.microsoft.com/office/drawing/2014/main" id="{2005A13F-8CBC-34DD-4897-BE777040DBD2}"/>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4B2EAE68-A68F-AAB3-9848-13F48B5C9BE2}"/>
              </a:ext>
            </a:extLst>
          </p:cNvPr>
          <p:cNvSpPr>
            <a:spLocks noGrp="1"/>
          </p:cNvSpPr>
          <p:nvPr>
            <p:ph type="sldNum" sz="quarter" idx="12"/>
          </p:nvPr>
        </p:nvSpPr>
        <p:spPr/>
        <p:txBody>
          <a:bodyPr/>
          <a:lstStyle/>
          <a:p>
            <a:fld id="{DC3BB032-4020-48F4-953B-341806DC4A2B}" type="slidenum">
              <a:rPr lang="en-US" smtClean="0"/>
              <a:t>5</a:t>
            </a:fld>
            <a:endParaRPr lang="en-US"/>
          </a:p>
        </p:txBody>
      </p:sp>
    </p:spTree>
    <p:extLst>
      <p:ext uri="{BB962C8B-B14F-4D97-AF65-F5344CB8AC3E}">
        <p14:creationId xmlns:p14="http://schemas.microsoft.com/office/powerpoint/2010/main" val="21493070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FA3824-64D3-48A8-A79B-85CEFAC3FF6C}"/>
              </a:ext>
            </a:extLst>
          </p:cNvPr>
          <p:cNvSpPr/>
          <p:nvPr/>
        </p:nvSpPr>
        <p:spPr>
          <a:xfrm>
            <a:off x="33222" y="125507"/>
            <a:ext cx="5529377" cy="4541756"/>
          </a:xfrm>
          <a:prstGeom prst="rect">
            <a:avLst/>
          </a:prstGeom>
        </p:spPr>
        <p:txBody>
          <a:bodyPr wrap="square">
            <a:spAutoFit/>
          </a:bodyPr>
          <a:lstStyle/>
          <a:p>
            <a:r>
              <a:rPr lang="en-US" sz="1807" b="1" dirty="0">
                <a:latin typeface="Arial" panose="020B0604020202020204" pitchFamily="34" charset="0"/>
                <a:ea typeface="Times New Roman" panose="02020603050405020304" pitchFamily="18" charset="0"/>
                <a:cs typeface="Arial" panose="020B0604020202020204" pitchFamily="34" charset="0"/>
              </a:rPr>
              <a:t>Experimental Determination of Inhibitor-Enzyme Affinity (K</a:t>
            </a:r>
            <a:r>
              <a:rPr lang="en-US" sz="1807" b="1" baseline="-25000" dirty="0">
                <a:latin typeface="Arial" panose="020B0604020202020204" pitchFamily="34" charset="0"/>
                <a:ea typeface="Times New Roman" panose="02020603050405020304" pitchFamily="18" charset="0"/>
                <a:cs typeface="Arial" panose="020B0604020202020204" pitchFamily="34" charset="0"/>
              </a:rPr>
              <a:t>I</a:t>
            </a:r>
            <a:r>
              <a:rPr lang="en-US" sz="1807" b="1" dirty="0">
                <a:latin typeface="Arial" panose="020B0604020202020204" pitchFamily="34" charset="0"/>
                <a:ea typeface="Times New Roman" panose="02020603050405020304" pitchFamily="18" charset="0"/>
                <a:cs typeface="Arial" panose="020B0604020202020204" pitchFamily="34" charset="0"/>
              </a:rPr>
              <a:t>)</a:t>
            </a:r>
            <a:endParaRPr lang="en-US" sz="1807" dirty="0">
              <a:latin typeface="Arial" panose="020B0604020202020204" pitchFamily="34" charset="0"/>
              <a:ea typeface="Times New Roman" panose="02020603050405020304" pitchFamily="18" charset="0"/>
              <a:cs typeface="Arial" panose="020B0604020202020204" pitchFamily="34" charset="0"/>
            </a:endParaRPr>
          </a:p>
          <a:p>
            <a:pPr marL="82917"/>
            <a:r>
              <a:rPr lang="en-US" sz="1807" dirty="0">
                <a:latin typeface="Arial" panose="020B0604020202020204" pitchFamily="34" charset="0"/>
                <a:ea typeface="Times New Roman" panose="02020603050405020304" pitchFamily="18" charset="0"/>
                <a:cs typeface="Arial" panose="020B0604020202020204" pitchFamily="34" charset="0"/>
              </a:rPr>
              <a:t>A. Data Collection</a:t>
            </a:r>
          </a:p>
          <a:p>
            <a:pPr marL="414584" indent="-165833"/>
            <a:r>
              <a:rPr lang="en-US" sz="1807" dirty="0" err="1">
                <a:latin typeface="Arial" panose="020B0604020202020204" pitchFamily="34" charset="0"/>
                <a:ea typeface="Times New Roman" panose="02020603050405020304" pitchFamily="18" charset="0"/>
                <a:cs typeface="Arial" panose="020B0604020202020204" pitchFamily="34" charset="0"/>
              </a:rPr>
              <a:t>i</a:t>
            </a:r>
            <a:r>
              <a:rPr lang="en-US" sz="1807" dirty="0">
                <a:latin typeface="Arial" panose="020B0604020202020204" pitchFamily="34" charset="0"/>
                <a:ea typeface="Times New Roman" panose="02020603050405020304" pitchFamily="18" charset="0"/>
                <a:cs typeface="Arial" panose="020B0604020202020204" pitchFamily="34" charset="0"/>
              </a:rPr>
              <a:t>) Measure initial velocity for different [S], in the </a:t>
            </a:r>
            <a:r>
              <a:rPr lang="en-US" sz="1807" i="1" dirty="0">
                <a:latin typeface="Arial" panose="020B0604020202020204" pitchFamily="34" charset="0"/>
                <a:ea typeface="Times New Roman" panose="02020603050405020304" pitchFamily="18" charset="0"/>
                <a:cs typeface="Arial" panose="020B0604020202020204" pitchFamily="34" charset="0"/>
              </a:rPr>
              <a:t>absence</a:t>
            </a:r>
            <a:r>
              <a:rPr lang="en-US" sz="1807" dirty="0">
                <a:latin typeface="Arial" panose="020B0604020202020204" pitchFamily="34" charset="0"/>
                <a:ea typeface="Times New Roman" panose="02020603050405020304" pitchFamily="18" charset="0"/>
                <a:cs typeface="Arial" panose="020B0604020202020204" pitchFamily="34" charset="0"/>
              </a:rPr>
              <a:t> of inhibitor.</a:t>
            </a:r>
          </a:p>
          <a:p>
            <a:pPr marL="414584" indent="-165833"/>
            <a:r>
              <a:rPr lang="en-US" sz="1807" dirty="0">
                <a:latin typeface="Arial" panose="020B0604020202020204" pitchFamily="34" charset="0"/>
                <a:ea typeface="Times New Roman" panose="02020603050405020304" pitchFamily="18" charset="0"/>
                <a:cs typeface="Arial" panose="020B0604020202020204" pitchFamily="34" charset="0"/>
              </a:rPr>
              <a:t>ii) Measure initial velocity for different [S], in the </a:t>
            </a:r>
            <a:r>
              <a:rPr lang="en-US" sz="1807" i="1" dirty="0">
                <a:latin typeface="Arial" panose="020B0604020202020204" pitchFamily="34" charset="0"/>
                <a:ea typeface="Times New Roman" panose="02020603050405020304" pitchFamily="18" charset="0"/>
                <a:cs typeface="Arial" panose="020B0604020202020204" pitchFamily="34" charset="0"/>
              </a:rPr>
              <a:t>presence</a:t>
            </a:r>
            <a:r>
              <a:rPr lang="en-US" sz="1807" dirty="0">
                <a:latin typeface="Arial" panose="020B0604020202020204" pitchFamily="34" charset="0"/>
                <a:ea typeface="Times New Roman" panose="02020603050405020304" pitchFamily="18" charset="0"/>
                <a:cs typeface="Arial" panose="020B0604020202020204" pitchFamily="34" charset="0"/>
              </a:rPr>
              <a:t> of a fixed concentration of inhibitor (i.e. only [S] is varied, not [I]).</a:t>
            </a:r>
          </a:p>
          <a:p>
            <a:pPr marL="414584" indent="-165833"/>
            <a:endParaRPr lang="en-US" sz="1807" dirty="0">
              <a:latin typeface="Arial" panose="020B0604020202020204" pitchFamily="34" charset="0"/>
              <a:ea typeface="Times New Roman" panose="02020603050405020304" pitchFamily="18" charset="0"/>
              <a:cs typeface="Arial" panose="020B0604020202020204" pitchFamily="34" charset="0"/>
            </a:endParaRPr>
          </a:p>
          <a:p>
            <a:pPr marL="82917"/>
            <a:r>
              <a:rPr lang="en-US" sz="1807" b="1" dirty="0">
                <a:latin typeface="Arial" panose="020B0604020202020204" pitchFamily="34" charset="0"/>
                <a:ea typeface="Times New Roman" panose="02020603050405020304" pitchFamily="18" charset="0"/>
                <a:cs typeface="Arial" panose="020B0604020202020204" pitchFamily="34" charset="0"/>
              </a:rPr>
              <a:t>B: Obtaining K</a:t>
            </a:r>
            <a:r>
              <a:rPr lang="en-US" sz="1807" b="1" baseline="-25000" dirty="0">
                <a:latin typeface="Arial" panose="020B0604020202020204" pitchFamily="34" charset="0"/>
                <a:ea typeface="Times New Roman" panose="02020603050405020304" pitchFamily="18" charset="0"/>
                <a:cs typeface="Arial" panose="020B0604020202020204" pitchFamily="34" charset="0"/>
              </a:rPr>
              <a:t>I</a:t>
            </a:r>
          </a:p>
          <a:p>
            <a:pPr marL="82917"/>
            <a:r>
              <a:rPr lang="en-US" sz="1807" dirty="0">
                <a:latin typeface="Arial" panose="020B0604020202020204" pitchFamily="34" charset="0"/>
                <a:ea typeface="Times New Roman" panose="02020603050405020304" pitchFamily="18" charset="0"/>
                <a:cs typeface="Arial" panose="020B0604020202020204" pitchFamily="34" charset="0"/>
              </a:rPr>
              <a:t>Linearization of Data using Double-Reciprocal Plot:</a:t>
            </a:r>
          </a:p>
          <a:p>
            <a:pPr marL="331668" indent="-82917"/>
            <a:r>
              <a:rPr lang="en-US" sz="1807" dirty="0" err="1">
                <a:latin typeface="Arial" panose="020B0604020202020204" pitchFamily="34" charset="0"/>
                <a:ea typeface="Times New Roman" panose="02020603050405020304" pitchFamily="18" charset="0"/>
                <a:cs typeface="Arial" panose="020B0604020202020204" pitchFamily="34" charset="0"/>
              </a:rPr>
              <a:t>i</a:t>
            </a:r>
            <a:r>
              <a:rPr lang="en-US" sz="1807" dirty="0">
                <a:latin typeface="Arial" panose="020B0604020202020204" pitchFamily="34" charset="0"/>
                <a:ea typeface="Times New Roman" panose="02020603050405020304" pitchFamily="18" charset="0"/>
                <a:cs typeface="Arial" panose="020B0604020202020204" pitchFamily="34" charset="0"/>
              </a:rPr>
              <a:t>) Both data sets are plotted on a double reciprocal plot.</a:t>
            </a:r>
          </a:p>
          <a:p>
            <a:pPr marL="331668" indent="-82917"/>
            <a:r>
              <a:rPr lang="en-US" sz="1807" dirty="0">
                <a:latin typeface="Arial" panose="020B0604020202020204" pitchFamily="34" charset="0"/>
                <a:ea typeface="Times New Roman" panose="02020603050405020304" pitchFamily="18" charset="0"/>
                <a:cs typeface="Arial" panose="020B0604020202020204" pitchFamily="34" charset="0"/>
              </a:rPr>
              <a:t>ii) Ratio of the slopes gives α (degree of inhibition). </a:t>
            </a:r>
          </a:p>
          <a:p>
            <a:pPr marL="331668" indent="-82917"/>
            <a:r>
              <a:rPr lang="en-US" sz="1807" dirty="0">
                <a:latin typeface="Arial" panose="020B0604020202020204" pitchFamily="34" charset="0"/>
                <a:ea typeface="Times New Roman" panose="02020603050405020304" pitchFamily="18" charset="0"/>
                <a:cs typeface="Arial" panose="020B0604020202020204" pitchFamily="34" charset="0"/>
              </a:rPr>
              <a:t>iii) </a:t>
            </a:r>
            <a:r>
              <a:rPr lang="en-US" sz="1807" b="1" dirty="0">
                <a:latin typeface="Arial" panose="020B0604020202020204" pitchFamily="34" charset="0"/>
                <a:ea typeface="Times New Roman" panose="02020603050405020304" pitchFamily="18" charset="0"/>
                <a:cs typeface="Arial" panose="020B0604020202020204" pitchFamily="34" charset="0"/>
              </a:rPr>
              <a:t>K</a:t>
            </a:r>
            <a:r>
              <a:rPr lang="en-US" sz="1807" b="1" baseline="-25000" dirty="0">
                <a:latin typeface="Arial" panose="020B0604020202020204" pitchFamily="34" charset="0"/>
                <a:ea typeface="Times New Roman" panose="02020603050405020304" pitchFamily="18" charset="0"/>
                <a:cs typeface="Arial" panose="020B0604020202020204" pitchFamily="34" charset="0"/>
              </a:rPr>
              <a:t>I </a:t>
            </a:r>
            <a:r>
              <a:rPr lang="en-US" sz="1807" b="1" dirty="0">
                <a:latin typeface="Arial" panose="020B0604020202020204" pitchFamily="34" charset="0"/>
                <a:ea typeface="Times New Roman" panose="02020603050405020304" pitchFamily="18" charset="0"/>
                <a:cs typeface="Arial" panose="020B0604020202020204" pitchFamily="34" charset="0"/>
              </a:rPr>
              <a:t>= [I]/(α-1).</a:t>
            </a:r>
          </a:p>
        </p:txBody>
      </p:sp>
      <p:graphicFrame>
        <p:nvGraphicFramePr>
          <p:cNvPr id="6" name="Table 5">
            <a:extLst>
              <a:ext uri="{FF2B5EF4-FFF2-40B4-BE49-F238E27FC236}">
                <a16:creationId xmlns:a16="http://schemas.microsoft.com/office/drawing/2014/main" id="{D1230E2A-E653-40F4-A5D2-572F342FCF8B}"/>
              </a:ext>
            </a:extLst>
          </p:cNvPr>
          <p:cNvGraphicFramePr>
            <a:graphicFrameLocks noGrp="1"/>
          </p:cNvGraphicFramePr>
          <p:nvPr/>
        </p:nvGraphicFramePr>
        <p:xfrm>
          <a:off x="6861166" y="2195616"/>
          <a:ext cx="4690333" cy="1243769"/>
        </p:xfrm>
        <a:graphic>
          <a:graphicData uri="http://schemas.openxmlformats.org/drawingml/2006/table">
            <a:tbl>
              <a:tblPr>
                <a:tableStyleId>{5C22544A-7EE6-4342-B048-85BDC9FD1C3A}</a:tableStyleId>
              </a:tblPr>
              <a:tblGrid>
                <a:gridCol w="646223">
                  <a:extLst>
                    <a:ext uri="{9D8B030D-6E8A-4147-A177-3AD203B41FA5}">
                      <a16:colId xmlns:a16="http://schemas.microsoft.com/office/drawing/2014/main" val="1837059801"/>
                    </a:ext>
                  </a:extLst>
                </a:gridCol>
                <a:gridCol w="771299">
                  <a:extLst>
                    <a:ext uri="{9D8B030D-6E8A-4147-A177-3AD203B41FA5}">
                      <a16:colId xmlns:a16="http://schemas.microsoft.com/office/drawing/2014/main" val="1657289574"/>
                    </a:ext>
                  </a:extLst>
                </a:gridCol>
                <a:gridCol w="895905">
                  <a:extLst>
                    <a:ext uri="{9D8B030D-6E8A-4147-A177-3AD203B41FA5}">
                      <a16:colId xmlns:a16="http://schemas.microsoft.com/office/drawing/2014/main" val="1207403100"/>
                    </a:ext>
                  </a:extLst>
                </a:gridCol>
                <a:gridCol w="709232">
                  <a:extLst>
                    <a:ext uri="{9D8B030D-6E8A-4147-A177-3AD203B41FA5}">
                      <a16:colId xmlns:a16="http://schemas.microsoft.com/office/drawing/2014/main" val="1715979987"/>
                    </a:ext>
                  </a:extLst>
                </a:gridCol>
                <a:gridCol w="771299">
                  <a:extLst>
                    <a:ext uri="{9D8B030D-6E8A-4147-A177-3AD203B41FA5}">
                      <a16:colId xmlns:a16="http://schemas.microsoft.com/office/drawing/2014/main" val="1212847923"/>
                    </a:ext>
                  </a:extLst>
                </a:gridCol>
                <a:gridCol w="896375">
                  <a:extLst>
                    <a:ext uri="{9D8B030D-6E8A-4147-A177-3AD203B41FA5}">
                      <a16:colId xmlns:a16="http://schemas.microsoft.com/office/drawing/2014/main" val="1796069797"/>
                    </a:ext>
                  </a:extLst>
                </a:gridCol>
              </a:tblGrid>
              <a:tr h="497507">
                <a:tc>
                  <a:txBody>
                    <a:bodyPr/>
                    <a:lstStyle/>
                    <a:p>
                      <a:pPr marL="0" marR="0" algn="ctr">
                        <a:spcBef>
                          <a:spcPts val="0"/>
                        </a:spcBef>
                        <a:spcAft>
                          <a:spcPts val="0"/>
                        </a:spcAft>
                      </a:pPr>
                      <a:r>
                        <a:rPr lang="en-US" sz="1600" dirty="0">
                          <a:effectLst/>
                          <a:latin typeface="Arial" panose="020B0604020202020204" pitchFamily="34" charset="0"/>
                        </a:rPr>
                        <a:t>[S] mM</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tc>
                <a:tc>
                  <a:txBody>
                    <a:bodyPr/>
                    <a:lstStyle/>
                    <a:p>
                      <a:pPr marL="0" marR="0" algn="ctr">
                        <a:spcBef>
                          <a:spcPts val="0"/>
                        </a:spcBef>
                        <a:spcAft>
                          <a:spcPts val="0"/>
                        </a:spcAft>
                      </a:pPr>
                      <a:r>
                        <a:rPr lang="en-US" sz="1600" dirty="0">
                          <a:effectLst/>
                          <a:latin typeface="Arial" panose="020B0604020202020204" pitchFamily="34" charset="0"/>
                        </a:rPr>
                        <a:t>v</a:t>
                      </a:r>
                      <a:r>
                        <a:rPr lang="en-US" sz="1600" baseline="-25000" dirty="0">
                          <a:effectLst/>
                          <a:latin typeface="Arial" panose="020B0604020202020204" pitchFamily="34" charset="0"/>
                        </a:rPr>
                        <a:t>i</a:t>
                      </a:r>
                      <a:endParaRPr lang="en-US" sz="1600" dirty="0">
                        <a:effectLst/>
                        <a:latin typeface="Arial" panose="020B0604020202020204" pitchFamily="34" charset="0"/>
                      </a:endParaRPr>
                    </a:p>
                    <a:p>
                      <a:pPr marL="0" marR="0" algn="ctr">
                        <a:spcBef>
                          <a:spcPts val="0"/>
                        </a:spcBef>
                        <a:spcAft>
                          <a:spcPts val="0"/>
                        </a:spcAft>
                      </a:pPr>
                      <a:r>
                        <a:rPr lang="en-US" sz="1600" dirty="0">
                          <a:effectLst/>
                          <a:latin typeface="Arial" panose="020B0604020202020204" pitchFamily="34" charset="0"/>
                        </a:rPr>
                        <a:t>[I]=0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tc>
                <a:tc>
                  <a:txBody>
                    <a:bodyPr/>
                    <a:lstStyle/>
                    <a:p>
                      <a:pPr marL="0" marR="0" algn="ctr">
                        <a:spcBef>
                          <a:spcPts val="0"/>
                        </a:spcBef>
                        <a:spcAft>
                          <a:spcPts val="0"/>
                        </a:spcAft>
                      </a:pPr>
                      <a:r>
                        <a:rPr lang="en-US" sz="1600" dirty="0">
                          <a:effectLst/>
                          <a:latin typeface="Arial" panose="020B0604020202020204" pitchFamily="34" charset="0"/>
                        </a:rPr>
                        <a:t>v</a:t>
                      </a:r>
                      <a:r>
                        <a:rPr lang="en-US" sz="1600" baseline="-25000" dirty="0">
                          <a:effectLst/>
                          <a:latin typeface="Arial" panose="020B0604020202020204" pitchFamily="34" charset="0"/>
                        </a:rPr>
                        <a:t>i</a:t>
                      </a:r>
                      <a:endParaRPr lang="en-US" sz="1600" dirty="0">
                        <a:effectLst/>
                        <a:latin typeface="Arial" panose="020B0604020202020204" pitchFamily="34" charset="0"/>
                      </a:endParaRPr>
                    </a:p>
                    <a:p>
                      <a:pPr marL="0" marR="0" algn="ctr">
                        <a:spcBef>
                          <a:spcPts val="0"/>
                        </a:spcBef>
                        <a:spcAft>
                          <a:spcPts val="0"/>
                        </a:spcAft>
                      </a:pPr>
                      <a:r>
                        <a:rPr lang="en-US" sz="1600" dirty="0">
                          <a:effectLst/>
                          <a:latin typeface="Arial" panose="020B0604020202020204" pitchFamily="34" charset="0"/>
                        </a:rPr>
                        <a:t>I=10μM</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tc>
                <a:tc>
                  <a:txBody>
                    <a:bodyPr/>
                    <a:lstStyle/>
                    <a:p>
                      <a:pPr marL="0" marR="0" algn="ctr">
                        <a:spcBef>
                          <a:spcPts val="0"/>
                        </a:spcBef>
                        <a:spcAft>
                          <a:spcPts val="0"/>
                        </a:spcAft>
                      </a:pPr>
                      <a:r>
                        <a:rPr lang="en-US" sz="1600" dirty="0">
                          <a:effectLst/>
                          <a:latin typeface="Arial" panose="020B0604020202020204" pitchFamily="34" charset="0"/>
                        </a:rPr>
                        <a:t>1/[S]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tc>
                <a:tc>
                  <a:txBody>
                    <a:bodyPr/>
                    <a:lstStyle/>
                    <a:p>
                      <a:pPr marL="0" marR="0" algn="ctr">
                        <a:spcBef>
                          <a:spcPts val="0"/>
                        </a:spcBef>
                        <a:spcAft>
                          <a:spcPts val="0"/>
                        </a:spcAft>
                      </a:pPr>
                      <a:r>
                        <a:rPr lang="en-US" sz="1600" dirty="0">
                          <a:effectLst/>
                          <a:latin typeface="Arial" panose="020B0604020202020204" pitchFamily="34" charset="0"/>
                        </a:rPr>
                        <a:t>1/v</a:t>
                      </a:r>
                    </a:p>
                    <a:p>
                      <a:pPr marL="0" marR="0" algn="ctr">
                        <a:spcBef>
                          <a:spcPts val="0"/>
                        </a:spcBef>
                        <a:spcAft>
                          <a:spcPts val="0"/>
                        </a:spcAft>
                      </a:pPr>
                      <a:r>
                        <a:rPr lang="en-US" sz="1600" dirty="0">
                          <a:effectLst/>
                          <a:latin typeface="Arial" panose="020B0604020202020204" pitchFamily="34" charset="0"/>
                        </a:rPr>
                        <a:t>[I]=0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tc>
                <a:tc>
                  <a:txBody>
                    <a:bodyPr/>
                    <a:lstStyle/>
                    <a:p>
                      <a:pPr marL="0" marR="0" algn="ctr">
                        <a:spcBef>
                          <a:spcPts val="0"/>
                        </a:spcBef>
                        <a:spcAft>
                          <a:spcPts val="0"/>
                        </a:spcAft>
                      </a:pPr>
                      <a:r>
                        <a:rPr lang="en-US" sz="1600" dirty="0">
                          <a:effectLst/>
                          <a:latin typeface="Arial" panose="020B0604020202020204" pitchFamily="34" charset="0"/>
                        </a:rPr>
                        <a:t>1/v</a:t>
                      </a:r>
                    </a:p>
                    <a:p>
                      <a:pPr marL="0" marR="0" algn="ctr">
                        <a:spcBef>
                          <a:spcPts val="0"/>
                        </a:spcBef>
                        <a:spcAft>
                          <a:spcPts val="0"/>
                        </a:spcAft>
                      </a:pPr>
                      <a:r>
                        <a:rPr lang="en-US" sz="1600" dirty="0">
                          <a:effectLst/>
                          <a:latin typeface="Arial" panose="020B0604020202020204" pitchFamily="34" charset="0"/>
                        </a:rPr>
                        <a:t>I=10μM</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tc>
                <a:extLst>
                  <a:ext uri="{0D108BD9-81ED-4DB2-BD59-A6C34878D82A}">
                    <a16:rowId xmlns:a16="http://schemas.microsoft.com/office/drawing/2014/main" val="1418308947"/>
                  </a:ext>
                </a:extLst>
              </a:tr>
              <a:tr h="248754">
                <a:tc>
                  <a:txBody>
                    <a:bodyPr/>
                    <a:lstStyle/>
                    <a:p>
                      <a:pPr marL="0" marR="0" algn="ctr">
                        <a:spcBef>
                          <a:spcPts val="0"/>
                        </a:spcBef>
                        <a:spcAft>
                          <a:spcPts val="0"/>
                        </a:spcAft>
                      </a:pPr>
                      <a:r>
                        <a:rPr lang="en-US" sz="1600" dirty="0">
                          <a:effectLst/>
                          <a:latin typeface="Arial" panose="020B0604020202020204" pitchFamily="34" charset="0"/>
                        </a:rPr>
                        <a:t>1</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16.7</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  9.1</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1.0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0.060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0.110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nchor="b"/>
                </a:tc>
                <a:extLst>
                  <a:ext uri="{0D108BD9-81ED-4DB2-BD59-A6C34878D82A}">
                    <a16:rowId xmlns:a16="http://schemas.microsoft.com/office/drawing/2014/main" val="2338205098"/>
                  </a:ext>
                </a:extLst>
              </a:tr>
              <a:tr h="248754">
                <a:tc>
                  <a:txBody>
                    <a:bodyPr/>
                    <a:lstStyle/>
                    <a:p>
                      <a:pPr marL="0" marR="0" algn="ctr">
                        <a:spcBef>
                          <a:spcPts val="0"/>
                        </a:spcBef>
                        <a:spcAft>
                          <a:spcPts val="0"/>
                        </a:spcAft>
                      </a:pPr>
                      <a:r>
                        <a:rPr lang="en-US" sz="1600" dirty="0">
                          <a:effectLst/>
                          <a:latin typeface="Arial" panose="020B0604020202020204" pitchFamily="34" charset="0"/>
                        </a:rPr>
                        <a:t>5</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50.0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33.3</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0.2</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0.020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0.030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nchor="b"/>
                </a:tc>
                <a:extLst>
                  <a:ext uri="{0D108BD9-81ED-4DB2-BD59-A6C34878D82A}">
                    <a16:rowId xmlns:a16="http://schemas.microsoft.com/office/drawing/2014/main" val="693154584"/>
                  </a:ext>
                </a:extLst>
              </a:tr>
              <a:tr h="248754">
                <a:tc>
                  <a:txBody>
                    <a:bodyPr/>
                    <a:lstStyle/>
                    <a:p>
                      <a:pPr marL="0" marR="0" algn="ctr">
                        <a:spcBef>
                          <a:spcPts val="0"/>
                        </a:spcBef>
                        <a:spcAft>
                          <a:spcPts val="0"/>
                        </a:spcAft>
                      </a:pPr>
                      <a:r>
                        <a:rPr lang="en-US" sz="1600" dirty="0">
                          <a:effectLst/>
                          <a:latin typeface="Arial" panose="020B0604020202020204" pitchFamily="34" charset="0"/>
                        </a:rPr>
                        <a:t>10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66.7</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50.0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0.1</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0.015</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0.020</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17275" marR="17275" marT="0" marB="0" anchor="b"/>
                </a:tc>
                <a:extLst>
                  <a:ext uri="{0D108BD9-81ED-4DB2-BD59-A6C34878D82A}">
                    <a16:rowId xmlns:a16="http://schemas.microsoft.com/office/drawing/2014/main" val="3073954317"/>
                  </a:ext>
                </a:extLst>
              </a:tr>
            </a:tbl>
          </a:graphicData>
        </a:graphic>
      </p:graphicFrame>
      <p:graphicFrame>
        <p:nvGraphicFramePr>
          <p:cNvPr id="7" name="Chart 6">
            <a:extLst>
              <a:ext uri="{FF2B5EF4-FFF2-40B4-BE49-F238E27FC236}">
                <a16:creationId xmlns:a16="http://schemas.microsoft.com/office/drawing/2014/main" id="{5AE3F66D-3846-4FB7-924E-D00007E05D7F}"/>
              </a:ext>
            </a:extLst>
          </p:cNvPr>
          <p:cNvGraphicFramePr/>
          <p:nvPr/>
        </p:nvGraphicFramePr>
        <p:xfrm>
          <a:off x="6715672" y="3606803"/>
          <a:ext cx="2552879" cy="2904553"/>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2885C0B3-CFCA-4F03-9AF7-7733FCFE0EF1}"/>
              </a:ext>
            </a:extLst>
          </p:cNvPr>
          <p:cNvSpPr/>
          <p:nvPr/>
        </p:nvSpPr>
        <p:spPr>
          <a:xfrm>
            <a:off x="9412715" y="4465473"/>
            <a:ext cx="1595018" cy="926600"/>
          </a:xfrm>
          <a:prstGeom prst="rect">
            <a:avLst/>
          </a:prstGeom>
        </p:spPr>
        <p:txBody>
          <a:bodyPr wrap="square">
            <a:spAutoFit/>
          </a:bodyPr>
          <a:lstStyle/>
          <a:p>
            <a:r>
              <a:rPr lang="en-US" sz="1807" dirty="0">
                <a:latin typeface="Arial" panose="020B0604020202020204" pitchFamily="34" charset="0"/>
              </a:rPr>
              <a:t>α= </a:t>
            </a:r>
          </a:p>
          <a:p>
            <a:endParaRPr lang="en-US" sz="1807" dirty="0">
              <a:latin typeface="Arial" panose="020B0604020202020204" pitchFamily="34" charset="0"/>
            </a:endParaRPr>
          </a:p>
          <a:p>
            <a:r>
              <a:rPr lang="en-US" sz="1807" dirty="0">
                <a:latin typeface="Arial" panose="020B0604020202020204" pitchFamily="34" charset="0"/>
              </a:rPr>
              <a:t>K</a:t>
            </a:r>
            <a:r>
              <a:rPr lang="en-US" sz="1807" baseline="-25000" dirty="0">
                <a:latin typeface="Arial" panose="020B0604020202020204" pitchFamily="34" charset="0"/>
              </a:rPr>
              <a:t>I</a:t>
            </a:r>
            <a:r>
              <a:rPr lang="en-US" sz="1807" dirty="0">
                <a:latin typeface="Arial" panose="020B0604020202020204" pitchFamily="34" charset="0"/>
              </a:rPr>
              <a:t> = </a:t>
            </a:r>
          </a:p>
        </p:txBody>
      </p:sp>
      <mc:AlternateContent xmlns:mc="http://schemas.openxmlformats.org/markup-compatibility/2006">
        <mc:Choice xmlns:p14="http://schemas.microsoft.com/office/powerpoint/2010/main" Requires="p14">
          <p:contentPart p14:bwMode="auto" r:id="rId3">
            <p14:nvContentPartPr>
              <p14:cNvPr id="136" name="Ink 135">
                <a:extLst>
                  <a:ext uri="{FF2B5EF4-FFF2-40B4-BE49-F238E27FC236}">
                    <a16:creationId xmlns:a16="http://schemas.microsoft.com/office/drawing/2014/main" id="{A3FA6A50-BD27-4B70-BFB9-2CD47F958A77}"/>
                  </a:ext>
                </a:extLst>
              </p14:cNvPr>
              <p14:cNvContentPartPr/>
              <p14:nvPr/>
            </p14:nvContentPartPr>
            <p14:xfrm>
              <a:off x="7701776" y="4676697"/>
              <a:ext cx="3264" cy="12731"/>
            </p14:xfrm>
          </p:contentPart>
        </mc:Choice>
        <mc:Fallback>
          <p:pic>
            <p:nvPicPr>
              <p:cNvPr id="136" name="Ink 135">
                <a:extLst>
                  <a:ext uri="{FF2B5EF4-FFF2-40B4-BE49-F238E27FC236}">
                    <a16:creationId xmlns:a16="http://schemas.microsoft.com/office/drawing/2014/main" id="{A3FA6A50-BD27-4B70-BFB9-2CD47F958A77}"/>
                  </a:ext>
                </a:extLst>
              </p:cNvPr>
              <p:cNvPicPr/>
              <p:nvPr/>
            </p:nvPicPr>
            <p:blipFill>
              <a:blip r:embed="rId4"/>
              <a:stretch>
                <a:fillRect/>
              </a:stretch>
            </p:blipFill>
            <p:spPr>
              <a:xfrm>
                <a:off x="7696880" y="4672332"/>
                <a:ext cx="13056" cy="21461"/>
              </a:xfrm>
              <a:prstGeom prst="rect">
                <a:avLst/>
              </a:prstGeom>
            </p:spPr>
          </p:pic>
        </mc:Fallback>
      </mc:AlternateContent>
      <p:pic>
        <p:nvPicPr>
          <p:cNvPr id="11" name="Picture 10">
            <a:extLst>
              <a:ext uri="{FF2B5EF4-FFF2-40B4-BE49-F238E27FC236}">
                <a16:creationId xmlns:a16="http://schemas.microsoft.com/office/drawing/2014/main" id="{E17152C9-55FA-49CE-AA72-BD7E39A9B6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8648" y="24781"/>
            <a:ext cx="1144649" cy="1989596"/>
          </a:xfrm>
          <a:prstGeom prst="rect">
            <a:avLst/>
          </a:prstGeom>
        </p:spPr>
      </p:pic>
      <p:sp>
        <p:nvSpPr>
          <p:cNvPr id="2" name="Date Placeholder 1">
            <a:extLst>
              <a:ext uri="{FF2B5EF4-FFF2-40B4-BE49-F238E27FC236}">
                <a16:creationId xmlns:a16="http://schemas.microsoft.com/office/drawing/2014/main" id="{86BD562E-1F5E-8559-80B8-135E930D25C4}"/>
              </a:ext>
            </a:extLst>
          </p:cNvPr>
          <p:cNvSpPr>
            <a:spLocks noGrp="1"/>
          </p:cNvSpPr>
          <p:nvPr>
            <p:ph type="dt" sz="half" idx="10"/>
          </p:nvPr>
        </p:nvSpPr>
        <p:spPr/>
        <p:txBody>
          <a:bodyPr/>
          <a:lstStyle/>
          <a:p>
            <a:fld id="{A3C67594-6562-4B16-8D83-5C556BF3F98D}" type="datetime1">
              <a:rPr lang="en-US" smtClean="0"/>
              <a:t>9/2/2023</a:t>
            </a:fld>
            <a:endParaRPr lang="en-US"/>
          </a:p>
        </p:txBody>
      </p:sp>
      <p:sp>
        <p:nvSpPr>
          <p:cNvPr id="3" name="Footer Placeholder 2">
            <a:extLst>
              <a:ext uri="{FF2B5EF4-FFF2-40B4-BE49-F238E27FC236}">
                <a16:creationId xmlns:a16="http://schemas.microsoft.com/office/drawing/2014/main" id="{32D90BA6-D15F-85EB-2E11-731E37C7A74D}"/>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D6E527BF-3063-4243-DD5E-E1FAA4D60CD7}"/>
              </a:ext>
            </a:extLst>
          </p:cNvPr>
          <p:cNvSpPr>
            <a:spLocks noGrp="1"/>
          </p:cNvSpPr>
          <p:nvPr>
            <p:ph type="sldNum" sz="quarter" idx="12"/>
          </p:nvPr>
        </p:nvSpPr>
        <p:spPr/>
        <p:txBody>
          <a:bodyPr/>
          <a:lstStyle/>
          <a:p>
            <a:fld id="{DC3BB032-4020-48F4-953B-341806DC4A2B}" type="slidenum">
              <a:rPr lang="en-US" smtClean="0"/>
              <a:t>50</a:t>
            </a:fld>
            <a:endParaRPr lang="en-US"/>
          </a:p>
        </p:txBody>
      </p:sp>
    </p:spTree>
    <p:extLst>
      <p:ext uri="{BB962C8B-B14F-4D97-AF65-F5344CB8AC3E}">
        <p14:creationId xmlns:p14="http://schemas.microsoft.com/office/powerpoint/2010/main" val="2381946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2F8D3B6B-043D-4669-AD1E-E0F7855DF826}"/>
              </a:ext>
            </a:extLst>
          </p:cNvPr>
          <p:cNvPicPr>
            <a:picLocks noChangeAspect="1"/>
          </p:cNvPicPr>
          <p:nvPr/>
        </p:nvPicPr>
        <p:blipFill rotWithShape="1">
          <a:blip r:embed="rId3">
            <a:extLst>
              <a:ext uri="{28A0092B-C50C-407E-A947-70E740481C1C}">
                <a14:useLocalDpi xmlns:a14="http://schemas.microsoft.com/office/drawing/2010/main" val="0"/>
              </a:ext>
            </a:extLst>
          </a:blip>
          <a:srcRect b="48480"/>
          <a:stretch/>
        </p:blipFill>
        <p:spPr>
          <a:xfrm>
            <a:off x="329747" y="1924627"/>
            <a:ext cx="6053022" cy="2526784"/>
          </a:xfrm>
          <a:prstGeom prst="rect">
            <a:avLst/>
          </a:prstGeom>
        </p:spPr>
      </p:pic>
      <p:sp>
        <p:nvSpPr>
          <p:cNvPr id="2" name="Rectangle 1"/>
          <p:cNvSpPr/>
          <p:nvPr/>
        </p:nvSpPr>
        <p:spPr>
          <a:xfrm>
            <a:off x="5906020" y="4010947"/>
            <a:ext cx="1711715" cy="646331"/>
          </a:xfrm>
          <a:prstGeom prst="rect">
            <a:avLst/>
          </a:prstGeom>
        </p:spPr>
        <p:txBody>
          <a:bodyPr wrap="square">
            <a:spAutoFit/>
          </a:bodyPr>
          <a:lstStyle/>
          <a:p>
            <a:r>
              <a:rPr lang="en-US" dirty="0">
                <a:latin typeface="Arial" panose="020B0604020202020204" pitchFamily="34" charset="0"/>
              </a:rPr>
              <a:t>Cytosine triphosphate </a:t>
            </a:r>
          </a:p>
        </p:txBody>
      </p:sp>
      <p:cxnSp>
        <p:nvCxnSpPr>
          <p:cNvPr id="4" name="Straight Arrow Connector 3"/>
          <p:cNvCxnSpPr>
            <a:cxnSpLocks/>
          </p:cNvCxnSpPr>
          <p:nvPr/>
        </p:nvCxnSpPr>
        <p:spPr>
          <a:xfrm flipH="1" flipV="1">
            <a:off x="6341016" y="3425692"/>
            <a:ext cx="130778" cy="5390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57ED138C-780D-4794-9C9C-9A4B41529CED}"/>
              </a:ext>
            </a:extLst>
          </p:cNvPr>
          <p:cNvSpPr txBox="1"/>
          <p:nvPr/>
        </p:nvSpPr>
        <p:spPr>
          <a:xfrm>
            <a:off x="3035971" y="115231"/>
            <a:ext cx="5480988" cy="523220"/>
          </a:xfrm>
          <a:prstGeom prst="rect">
            <a:avLst/>
          </a:prstGeom>
          <a:noFill/>
        </p:spPr>
        <p:txBody>
          <a:bodyPr wrap="none" rtlCol="0">
            <a:spAutoFit/>
          </a:bodyPr>
          <a:lstStyle/>
          <a:p>
            <a:r>
              <a:rPr lang="en-US" sz="2800" dirty="0">
                <a:latin typeface="Arial" panose="020B0604020202020204" pitchFamily="34" charset="0"/>
              </a:rPr>
              <a:t>Allosteric Inhibition of an Enzyme</a:t>
            </a:r>
          </a:p>
        </p:txBody>
      </p:sp>
      <p:sp>
        <p:nvSpPr>
          <p:cNvPr id="5" name="TextBox 4">
            <a:extLst>
              <a:ext uri="{FF2B5EF4-FFF2-40B4-BE49-F238E27FC236}">
                <a16:creationId xmlns:a16="http://schemas.microsoft.com/office/drawing/2014/main" id="{0F0BE9D3-1DC7-4F72-BA29-0238203E0064}"/>
              </a:ext>
            </a:extLst>
          </p:cNvPr>
          <p:cNvSpPr txBox="1"/>
          <p:nvPr/>
        </p:nvSpPr>
        <p:spPr>
          <a:xfrm>
            <a:off x="329746" y="4664542"/>
            <a:ext cx="7595053"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rPr>
              <a:t>CTP (a component of RNA) is generated by a series of enzymatic steps – a metabolic pathway.</a:t>
            </a:r>
          </a:p>
          <a:p>
            <a:pPr marL="285750" indent="-285750">
              <a:buFont typeface="Arial" panose="020B0604020202020204" pitchFamily="34" charset="0"/>
              <a:buChar char="•"/>
            </a:pPr>
            <a:r>
              <a:rPr lang="en-US" dirty="0">
                <a:latin typeface="Arial" panose="020B0604020202020204" pitchFamily="34" charset="0"/>
              </a:rPr>
              <a:t>The first enzyme in the pathway is inhibited by the final product of the pathway, CTP (cytosine triphosphate)</a:t>
            </a:r>
          </a:p>
          <a:p>
            <a:pPr marL="285750" indent="-285750">
              <a:buFont typeface="Arial" panose="020B0604020202020204" pitchFamily="34" charset="0"/>
              <a:buChar char="•"/>
            </a:pPr>
            <a:r>
              <a:rPr lang="en-US" dirty="0">
                <a:latin typeface="Arial" panose="020B0604020202020204" pitchFamily="34" charset="0"/>
              </a:rPr>
              <a:t>The CTP binds at an allosteric site, cause a conformational change in the active site, decreasing V</a:t>
            </a:r>
            <a:r>
              <a:rPr lang="en-US" baseline="-25000" dirty="0">
                <a:latin typeface="Arial" panose="020B0604020202020204" pitchFamily="34" charset="0"/>
              </a:rPr>
              <a:t>MAX</a:t>
            </a:r>
            <a:r>
              <a:rPr lang="en-US" dirty="0">
                <a:latin typeface="Arial" panose="020B0604020202020204" pitchFamily="34" charset="0"/>
              </a:rPr>
              <a:t>, </a:t>
            </a:r>
            <a:r>
              <a:rPr lang="en-US" b="1" i="1" dirty="0">
                <a:latin typeface="Arial" panose="020B0604020202020204" pitchFamily="34" charset="0"/>
              </a:rPr>
              <a:t>shutting off its own production.</a:t>
            </a:r>
          </a:p>
        </p:txBody>
      </p:sp>
      <p:sp>
        <p:nvSpPr>
          <p:cNvPr id="6" name="TextBox 5">
            <a:extLst>
              <a:ext uri="{FF2B5EF4-FFF2-40B4-BE49-F238E27FC236}">
                <a16:creationId xmlns:a16="http://schemas.microsoft.com/office/drawing/2014/main" id="{580C6E55-F4BA-434E-9A77-FB107FB7AB53}"/>
              </a:ext>
            </a:extLst>
          </p:cNvPr>
          <p:cNvSpPr txBox="1"/>
          <p:nvPr/>
        </p:nvSpPr>
        <p:spPr>
          <a:xfrm>
            <a:off x="8458200" y="371579"/>
            <a:ext cx="4191000" cy="369332"/>
          </a:xfrm>
          <a:prstGeom prst="rect">
            <a:avLst/>
          </a:prstGeom>
          <a:noFill/>
        </p:spPr>
        <p:txBody>
          <a:bodyPr wrap="square" rtlCol="0">
            <a:spAutoFit/>
          </a:bodyPr>
          <a:lstStyle/>
          <a:p>
            <a:r>
              <a:rPr lang="en-US" dirty="0">
                <a:latin typeface="Arial" panose="020B0604020202020204" pitchFamily="34" charset="0"/>
              </a:rPr>
              <a:t>A          B        C       D        CTP</a:t>
            </a:r>
          </a:p>
        </p:txBody>
      </p:sp>
      <p:sp>
        <p:nvSpPr>
          <p:cNvPr id="7" name="TextBox 6">
            <a:extLst>
              <a:ext uri="{FF2B5EF4-FFF2-40B4-BE49-F238E27FC236}">
                <a16:creationId xmlns:a16="http://schemas.microsoft.com/office/drawing/2014/main" id="{FA278AC9-88AA-43E4-9F05-A41ED9A568F2}"/>
              </a:ext>
            </a:extLst>
          </p:cNvPr>
          <p:cNvSpPr txBox="1"/>
          <p:nvPr/>
        </p:nvSpPr>
        <p:spPr>
          <a:xfrm>
            <a:off x="7740206" y="1215000"/>
            <a:ext cx="4299384" cy="1200329"/>
          </a:xfrm>
          <a:prstGeom prst="rect">
            <a:avLst/>
          </a:prstGeom>
          <a:noFill/>
        </p:spPr>
        <p:txBody>
          <a:bodyPr wrap="square" rtlCol="0">
            <a:spAutoFit/>
          </a:bodyPr>
          <a:lstStyle/>
          <a:p>
            <a:r>
              <a:rPr lang="en-US" b="1" dirty="0">
                <a:latin typeface="Arial" panose="020B0604020202020204" pitchFamily="34" charset="0"/>
              </a:rPr>
              <a:t>Feedback Regulation</a:t>
            </a:r>
            <a:r>
              <a:rPr lang="en-US" dirty="0">
                <a:latin typeface="Arial" panose="020B0604020202020204" pitchFamily="34" charset="0"/>
              </a:rPr>
              <a:t>:</a:t>
            </a:r>
          </a:p>
          <a:p>
            <a:r>
              <a:rPr lang="en-US" dirty="0">
                <a:latin typeface="Arial" panose="020B0604020202020204" pitchFamily="34" charset="0"/>
              </a:rPr>
              <a:t>Product of pathway prevents production by inhibition of enzyme earlier in the pathway.</a:t>
            </a:r>
          </a:p>
        </p:txBody>
      </p:sp>
      <p:sp>
        <p:nvSpPr>
          <p:cNvPr id="13" name="TextBox 12">
            <a:extLst>
              <a:ext uri="{FF2B5EF4-FFF2-40B4-BE49-F238E27FC236}">
                <a16:creationId xmlns:a16="http://schemas.microsoft.com/office/drawing/2014/main" id="{9A5232CD-7921-4C2B-A7CE-1C39B164DEDE}"/>
              </a:ext>
            </a:extLst>
          </p:cNvPr>
          <p:cNvSpPr txBox="1"/>
          <p:nvPr/>
        </p:nvSpPr>
        <p:spPr>
          <a:xfrm>
            <a:off x="141524" y="1711496"/>
            <a:ext cx="5634941" cy="369332"/>
          </a:xfrm>
          <a:prstGeom prst="rect">
            <a:avLst/>
          </a:prstGeom>
          <a:noFill/>
        </p:spPr>
        <p:txBody>
          <a:bodyPr wrap="none" rtlCol="0">
            <a:spAutoFit/>
          </a:bodyPr>
          <a:lstStyle/>
          <a:p>
            <a:r>
              <a:rPr lang="en-US" b="1" dirty="0">
                <a:latin typeface="Arial" panose="020B0604020202020204" pitchFamily="34" charset="0"/>
              </a:rPr>
              <a:t>Example - Allosteric regulation of CTP production</a:t>
            </a:r>
          </a:p>
        </p:txBody>
      </p:sp>
      <p:graphicFrame>
        <p:nvGraphicFramePr>
          <p:cNvPr id="22" name="Chart 21">
            <a:extLst>
              <a:ext uri="{FF2B5EF4-FFF2-40B4-BE49-F238E27FC236}">
                <a16:creationId xmlns:a16="http://schemas.microsoft.com/office/drawing/2014/main" id="{F5EEBE28-C188-41A3-A77F-BF9173CFE524}"/>
              </a:ext>
            </a:extLst>
          </p:cNvPr>
          <p:cNvGraphicFramePr>
            <a:graphicFrameLocks/>
          </p:cNvGraphicFramePr>
          <p:nvPr>
            <p:extLst>
              <p:ext uri="{D42A27DB-BD31-4B8C-83A1-F6EECF244321}">
                <p14:modId xmlns:p14="http://schemas.microsoft.com/office/powerpoint/2010/main" val="4018505464"/>
              </p:ext>
            </p:extLst>
          </p:nvPr>
        </p:nvGraphicFramePr>
        <p:xfrm>
          <a:off x="7695221" y="2745828"/>
          <a:ext cx="4076702" cy="3232208"/>
        </p:xfrm>
        <a:graphic>
          <a:graphicData uri="http://schemas.openxmlformats.org/drawingml/2006/chart">
            <c:chart xmlns:c="http://schemas.openxmlformats.org/drawingml/2006/chart" xmlns:r="http://schemas.openxmlformats.org/officeDocument/2006/relationships" r:id="rId4"/>
          </a:graphicData>
        </a:graphic>
      </p:graphicFrame>
      <p:cxnSp>
        <p:nvCxnSpPr>
          <p:cNvPr id="28" name="Straight Arrow Connector 27">
            <a:extLst>
              <a:ext uri="{FF2B5EF4-FFF2-40B4-BE49-F238E27FC236}">
                <a16:creationId xmlns:a16="http://schemas.microsoft.com/office/drawing/2014/main" id="{9B8789B7-E8BB-4769-8F8A-F27B5D5211A1}"/>
              </a:ext>
            </a:extLst>
          </p:cNvPr>
          <p:cNvCxnSpPr>
            <a:cxnSpLocks/>
          </p:cNvCxnSpPr>
          <p:nvPr/>
        </p:nvCxnSpPr>
        <p:spPr>
          <a:xfrm flipH="1" flipV="1">
            <a:off x="4419600" y="3973760"/>
            <a:ext cx="1602791" cy="1613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379FDFB8-969B-413C-9C48-0995CD2DCD05}"/>
              </a:ext>
            </a:extLst>
          </p:cNvPr>
          <p:cNvGrpSpPr/>
          <p:nvPr/>
        </p:nvGrpSpPr>
        <p:grpSpPr>
          <a:xfrm>
            <a:off x="8915400" y="136522"/>
            <a:ext cx="2342172" cy="897428"/>
            <a:chOff x="8982259" y="137106"/>
            <a:chExt cx="2342172" cy="897428"/>
          </a:xfrm>
        </p:grpSpPr>
        <p:grpSp>
          <p:nvGrpSpPr>
            <p:cNvPr id="18" name="Group 17">
              <a:extLst>
                <a:ext uri="{FF2B5EF4-FFF2-40B4-BE49-F238E27FC236}">
                  <a16:creationId xmlns:a16="http://schemas.microsoft.com/office/drawing/2014/main" id="{4E8A898B-8F3C-4F49-AB1D-9533ADA709FE}"/>
                </a:ext>
              </a:extLst>
            </p:cNvPr>
            <p:cNvGrpSpPr/>
            <p:nvPr/>
          </p:nvGrpSpPr>
          <p:grpSpPr>
            <a:xfrm>
              <a:off x="8995569" y="577334"/>
              <a:ext cx="2328862" cy="457200"/>
              <a:chOff x="7767638" y="762000"/>
              <a:chExt cx="2328862" cy="457200"/>
            </a:xfrm>
          </p:grpSpPr>
          <p:cxnSp>
            <p:nvCxnSpPr>
              <p:cNvPr id="8" name="Straight Arrow Connector 7">
                <a:extLst>
                  <a:ext uri="{FF2B5EF4-FFF2-40B4-BE49-F238E27FC236}">
                    <a16:creationId xmlns:a16="http://schemas.microsoft.com/office/drawing/2014/main" id="{EC909346-D7FF-4A09-AAE7-E7538325184E}"/>
                  </a:ext>
                </a:extLst>
              </p:cNvPr>
              <p:cNvCxnSpPr/>
              <p:nvPr/>
            </p:nvCxnSpPr>
            <p:spPr>
              <a:xfrm>
                <a:off x="7772400" y="762000"/>
                <a:ext cx="381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69B6554-DD1A-427D-9BC9-8F496F6397A5}"/>
                  </a:ext>
                </a:extLst>
              </p:cNvPr>
              <p:cNvCxnSpPr/>
              <p:nvPr/>
            </p:nvCxnSpPr>
            <p:spPr>
              <a:xfrm>
                <a:off x="8382000" y="762000"/>
                <a:ext cx="381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46D3371-485A-4C9F-B3AE-46F0AC1C2289}"/>
                  </a:ext>
                </a:extLst>
              </p:cNvPr>
              <p:cNvCxnSpPr/>
              <p:nvPr/>
            </p:nvCxnSpPr>
            <p:spPr>
              <a:xfrm>
                <a:off x="8948917" y="762000"/>
                <a:ext cx="381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A4257D7-E0BA-4158-A815-4A36AE8EE103}"/>
                  </a:ext>
                </a:extLst>
              </p:cNvPr>
              <p:cNvCxnSpPr/>
              <p:nvPr/>
            </p:nvCxnSpPr>
            <p:spPr>
              <a:xfrm>
                <a:off x="9563100" y="762000"/>
                <a:ext cx="381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8F8D58-CCB3-455A-9335-E1D7428FC9A0}"/>
                  </a:ext>
                </a:extLst>
              </p:cNvPr>
              <p:cNvCxnSpPr/>
              <p:nvPr/>
            </p:nvCxnSpPr>
            <p:spPr>
              <a:xfrm>
                <a:off x="10096500" y="1010166"/>
                <a:ext cx="0" cy="209034"/>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B1F8C09-8626-4912-92E1-03A24D8FF305}"/>
                  </a:ext>
                </a:extLst>
              </p:cNvPr>
              <p:cNvCxnSpPr/>
              <p:nvPr/>
            </p:nvCxnSpPr>
            <p:spPr>
              <a:xfrm flipH="1">
                <a:off x="7924800" y="1219200"/>
                <a:ext cx="217170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7353355-E89A-4823-9B16-50F1E4EEC297}"/>
                  </a:ext>
                </a:extLst>
              </p:cNvPr>
              <p:cNvCxnSpPr/>
              <p:nvPr/>
            </p:nvCxnSpPr>
            <p:spPr>
              <a:xfrm flipV="1">
                <a:off x="7962900" y="838200"/>
                <a:ext cx="0" cy="285234"/>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4B636CA9-28DF-4EDA-90D2-DCED1753E2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7638" y="791885"/>
                <a:ext cx="331549" cy="331549"/>
              </a:xfrm>
              <a:prstGeom prst="rect">
                <a:avLst/>
              </a:prstGeom>
            </p:spPr>
          </p:pic>
          <p:cxnSp>
            <p:nvCxnSpPr>
              <p:cNvPr id="23" name="Straight Connector 22">
                <a:extLst>
                  <a:ext uri="{FF2B5EF4-FFF2-40B4-BE49-F238E27FC236}">
                    <a16:creationId xmlns:a16="http://schemas.microsoft.com/office/drawing/2014/main" id="{A465C9C6-6C35-4A61-A4B8-E7BC36785880}"/>
                  </a:ext>
                </a:extLst>
              </p:cNvPr>
              <p:cNvCxnSpPr/>
              <p:nvPr/>
            </p:nvCxnSpPr>
            <p:spPr>
              <a:xfrm flipV="1">
                <a:off x="7924800" y="1143000"/>
                <a:ext cx="0" cy="7620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4CB371C1-0451-4CF8-A94F-A2420BD1C440}"/>
                </a:ext>
              </a:extLst>
            </p:cNvPr>
            <p:cNvSpPr txBox="1"/>
            <p:nvPr/>
          </p:nvSpPr>
          <p:spPr>
            <a:xfrm>
              <a:off x="8982259" y="137106"/>
              <a:ext cx="423514" cy="369332"/>
            </a:xfrm>
            <a:prstGeom prst="rect">
              <a:avLst/>
            </a:prstGeom>
            <a:noFill/>
          </p:spPr>
          <p:txBody>
            <a:bodyPr wrap="none" rtlCol="0">
              <a:spAutoFit/>
            </a:bodyPr>
            <a:lstStyle/>
            <a:p>
              <a:r>
                <a:rPr lang="en-US" dirty="0">
                  <a:latin typeface="Arial" panose="020B0604020202020204" pitchFamily="34" charset="0"/>
                </a:rPr>
                <a:t>E</a:t>
              </a:r>
              <a:r>
                <a:rPr lang="en-US" baseline="-25000" dirty="0">
                  <a:latin typeface="Arial" panose="020B0604020202020204" pitchFamily="34" charset="0"/>
                </a:rPr>
                <a:t>1</a:t>
              </a:r>
            </a:p>
          </p:txBody>
        </p:sp>
        <p:sp>
          <p:nvSpPr>
            <p:cNvPr id="26" name="TextBox 25">
              <a:extLst>
                <a:ext uri="{FF2B5EF4-FFF2-40B4-BE49-F238E27FC236}">
                  <a16:creationId xmlns:a16="http://schemas.microsoft.com/office/drawing/2014/main" id="{5B227E0A-CC67-4C91-829C-BA39927D663D}"/>
                </a:ext>
              </a:extLst>
            </p:cNvPr>
            <p:cNvSpPr txBox="1"/>
            <p:nvPr/>
          </p:nvSpPr>
          <p:spPr>
            <a:xfrm>
              <a:off x="9544268" y="137106"/>
              <a:ext cx="423514" cy="369332"/>
            </a:xfrm>
            <a:prstGeom prst="rect">
              <a:avLst/>
            </a:prstGeom>
            <a:noFill/>
          </p:spPr>
          <p:txBody>
            <a:bodyPr wrap="none" rtlCol="0">
              <a:spAutoFit/>
            </a:bodyPr>
            <a:lstStyle/>
            <a:p>
              <a:r>
                <a:rPr lang="en-US" dirty="0">
                  <a:latin typeface="Arial" panose="020B0604020202020204" pitchFamily="34" charset="0"/>
                </a:rPr>
                <a:t>E</a:t>
              </a:r>
              <a:r>
                <a:rPr lang="en-US" baseline="-25000" dirty="0">
                  <a:latin typeface="Arial" panose="020B0604020202020204" pitchFamily="34" charset="0"/>
                </a:rPr>
                <a:t>2</a:t>
              </a:r>
            </a:p>
          </p:txBody>
        </p:sp>
        <p:sp>
          <p:nvSpPr>
            <p:cNvPr id="27" name="TextBox 26">
              <a:extLst>
                <a:ext uri="{FF2B5EF4-FFF2-40B4-BE49-F238E27FC236}">
                  <a16:creationId xmlns:a16="http://schemas.microsoft.com/office/drawing/2014/main" id="{8E8A6539-5056-4856-88FF-C953C4F39989}"/>
                </a:ext>
              </a:extLst>
            </p:cNvPr>
            <p:cNvSpPr txBox="1"/>
            <p:nvPr/>
          </p:nvSpPr>
          <p:spPr>
            <a:xfrm>
              <a:off x="10106277" y="137106"/>
              <a:ext cx="423514" cy="369332"/>
            </a:xfrm>
            <a:prstGeom prst="rect">
              <a:avLst/>
            </a:prstGeom>
            <a:noFill/>
          </p:spPr>
          <p:txBody>
            <a:bodyPr wrap="none" rtlCol="0">
              <a:spAutoFit/>
            </a:bodyPr>
            <a:lstStyle/>
            <a:p>
              <a:r>
                <a:rPr lang="en-US" dirty="0">
                  <a:latin typeface="Arial" panose="020B0604020202020204" pitchFamily="34" charset="0"/>
                </a:rPr>
                <a:t>E</a:t>
              </a:r>
              <a:r>
                <a:rPr lang="en-US" baseline="-25000" dirty="0">
                  <a:latin typeface="Arial" panose="020B0604020202020204" pitchFamily="34" charset="0"/>
                </a:rPr>
                <a:t>3</a:t>
              </a:r>
            </a:p>
          </p:txBody>
        </p:sp>
        <p:sp>
          <p:nvSpPr>
            <p:cNvPr id="29" name="TextBox 28">
              <a:extLst>
                <a:ext uri="{FF2B5EF4-FFF2-40B4-BE49-F238E27FC236}">
                  <a16:creationId xmlns:a16="http://schemas.microsoft.com/office/drawing/2014/main" id="{9A157B75-83E4-4998-A5D5-3810EAD2E65F}"/>
                </a:ext>
              </a:extLst>
            </p:cNvPr>
            <p:cNvSpPr txBox="1"/>
            <p:nvPr/>
          </p:nvSpPr>
          <p:spPr>
            <a:xfrm>
              <a:off x="10668287" y="137106"/>
              <a:ext cx="423514" cy="369332"/>
            </a:xfrm>
            <a:prstGeom prst="rect">
              <a:avLst/>
            </a:prstGeom>
            <a:noFill/>
          </p:spPr>
          <p:txBody>
            <a:bodyPr wrap="none" rtlCol="0">
              <a:spAutoFit/>
            </a:bodyPr>
            <a:lstStyle/>
            <a:p>
              <a:r>
                <a:rPr lang="en-US" dirty="0">
                  <a:latin typeface="Arial" panose="020B0604020202020204" pitchFamily="34" charset="0"/>
                </a:rPr>
                <a:t>E</a:t>
              </a:r>
              <a:r>
                <a:rPr lang="en-US" baseline="-25000" dirty="0">
                  <a:latin typeface="Arial" panose="020B0604020202020204" pitchFamily="34" charset="0"/>
                </a:rPr>
                <a:t>4</a:t>
              </a:r>
            </a:p>
          </p:txBody>
        </p:sp>
      </p:grpSp>
      <p:sp>
        <p:nvSpPr>
          <p:cNvPr id="30" name="TextBox 29">
            <a:extLst>
              <a:ext uri="{FF2B5EF4-FFF2-40B4-BE49-F238E27FC236}">
                <a16:creationId xmlns:a16="http://schemas.microsoft.com/office/drawing/2014/main" id="{108005CB-6DBD-7609-AE58-F8C81E9B40EC}"/>
              </a:ext>
            </a:extLst>
          </p:cNvPr>
          <p:cNvSpPr txBox="1"/>
          <p:nvPr/>
        </p:nvSpPr>
        <p:spPr>
          <a:xfrm>
            <a:off x="229372" y="613424"/>
            <a:ext cx="5180827"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rial" panose="020B0604020202020204" pitchFamily="34" charset="0"/>
              </a:rPr>
              <a:t>Inhibitor does not bind in the active site.</a:t>
            </a:r>
          </a:p>
          <a:p>
            <a:pPr marL="285750" indent="-285750">
              <a:buFont typeface="Arial" panose="020B0604020202020204" pitchFamily="34" charset="0"/>
              <a:buChar char="•"/>
            </a:pPr>
            <a:r>
              <a:rPr lang="en-US" dirty="0">
                <a:latin typeface="Arial" panose="020B0604020202020204" pitchFamily="34" charset="0"/>
              </a:rPr>
              <a:t>Inhibitor can bind to both the free enzyme (E) and the (ES) complex</a:t>
            </a:r>
          </a:p>
        </p:txBody>
      </p:sp>
      <p:sp>
        <p:nvSpPr>
          <p:cNvPr id="9" name="Date Placeholder 8">
            <a:extLst>
              <a:ext uri="{FF2B5EF4-FFF2-40B4-BE49-F238E27FC236}">
                <a16:creationId xmlns:a16="http://schemas.microsoft.com/office/drawing/2014/main" id="{6A4A2F99-CFED-8AFC-AA3A-C0CB8A32D6A0}"/>
              </a:ext>
            </a:extLst>
          </p:cNvPr>
          <p:cNvSpPr>
            <a:spLocks noGrp="1"/>
          </p:cNvSpPr>
          <p:nvPr>
            <p:ph type="dt" sz="half" idx="10"/>
          </p:nvPr>
        </p:nvSpPr>
        <p:spPr/>
        <p:txBody>
          <a:bodyPr/>
          <a:lstStyle/>
          <a:p>
            <a:fld id="{5153F1E8-C91E-4EB7-91A7-44DB8F0D6ABE}" type="datetime1">
              <a:rPr lang="en-US" smtClean="0"/>
              <a:t>9/2/2023</a:t>
            </a:fld>
            <a:endParaRPr lang="en-US"/>
          </a:p>
        </p:txBody>
      </p:sp>
      <p:sp>
        <p:nvSpPr>
          <p:cNvPr id="14" name="Footer Placeholder 13">
            <a:extLst>
              <a:ext uri="{FF2B5EF4-FFF2-40B4-BE49-F238E27FC236}">
                <a16:creationId xmlns:a16="http://schemas.microsoft.com/office/drawing/2014/main" id="{DD33BA4F-F54C-C153-3913-90EDE0B3D62B}"/>
              </a:ext>
            </a:extLst>
          </p:cNvPr>
          <p:cNvSpPr>
            <a:spLocks noGrp="1"/>
          </p:cNvSpPr>
          <p:nvPr>
            <p:ph type="ftr" sz="quarter" idx="11"/>
          </p:nvPr>
        </p:nvSpPr>
        <p:spPr/>
        <p:txBody>
          <a:bodyPr/>
          <a:lstStyle/>
          <a:p>
            <a:r>
              <a:rPr lang="en-US"/>
              <a:t>D &amp; D - Lecture 4 - Fall 2023</a:t>
            </a:r>
          </a:p>
        </p:txBody>
      </p:sp>
      <p:sp>
        <p:nvSpPr>
          <p:cNvPr id="16" name="Slide Number Placeholder 15">
            <a:extLst>
              <a:ext uri="{FF2B5EF4-FFF2-40B4-BE49-F238E27FC236}">
                <a16:creationId xmlns:a16="http://schemas.microsoft.com/office/drawing/2014/main" id="{7A9165BB-52BB-1ACE-CF8E-D1452A8B47F9}"/>
              </a:ext>
            </a:extLst>
          </p:cNvPr>
          <p:cNvSpPr>
            <a:spLocks noGrp="1"/>
          </p:cNvSpPr>
          <p:nvPr>
            <p:ph type="sldNum" sz="quarter" idx="12"/>
          </p:nvPr>
        </p:nvSpPr>
        <p:spPr/>
        <p:txBody>
          <a:bodyPr/>
          <a:lstStyle/>
          <a:p>
            <a:fld id="{DC3BB032-4020-48F4-953B-341806DC4A2B}" type="slidenum">
              <a:rPr lang="en-US" smtClean="0"/>
              <a:t>51</a:t>
            </a:fld>
            <a:endParaRPr lang="en-US"/>
          </a:p>
        </p:txBody>
      </p:sp>
    </p:spTree>
    <p:extLst>
      <p:ext uri="{BB962C8B-B14F-4D97-AF65-F5344CB8AC3E}">
        <p14:creationId xmlns:p14="http://schemas.microsoft.com/office/powerpoint/2010/main" val="22936607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8F7A0442-CFE2-42BD-857C-D90000C4D0FD}"/>
              </a:ext>
            </a:extLst>
          </p:cNvPr>
          <p:cNvGraphicFramePr>
            <a:graphicFrameLocks noGrp="1"/>
          </p:cNvGraphicFramePr>
          <p:nvPr>
            <p:extLst>
              <p:ext uri="{D42A27DB-BD31-4B8C-83A1-F6EECF244321}">
                <p14:modId xmlns:p14="http://schemas.microsoft.com/office/powerpoint/2010/main" val="2405606006"/>
              </p:ext>
            </p:extLst>
          </p:nvPr>
        </p:nvGraphicFramePr>
        <p:xfrm>
          <a:off x="445849" y="2958791"/>
          <a:ext cx="5190085" cy="995016"/>
        </p:xfrm>
        <a:graphic>
          <a:graphicData uri="http://schemas.openxmlformats.org/drawingml/2006/table">
            <a:tbl>
              <a:tblPr firstRow="1" firstCol="1" bandRow="1">
                <a:tableStyleId>{5C22544A-7EE6-4342-B048-85BDC9FD1C3A}</a:tableStyleId>
              </a:tblPr>
              <a:tblGrid>
                <a:gridCol w="1735173">
                  <a:extLst>
                    <a:ext uri="{9D8B030D-6E8A-4147-A177-3AD203B41FA5}">
                      <a16:colId xmlns:a16="http://schemas.microsoft.com/office/drawing/2014/main" val="582498029"/>
                    </a:ext>
                  </a:extLst>
                </a:gridCol>
                <a:gridCol w="1445829">
                  <a:extLst>
                    <a:ext uri="{9D8B030D-6E8A-4147-A177-3AD203B41FA5}">
                      <a16:colId xmlns:a16="http://schemas.microsoft.com/office/drawing/2014/main" val="703143303"/>
                    </a:ext>
                  </a:extLst>
                </a:gridCol>
                <a:gridCol w="2009083">
                  <a:extLst>
                    <a:ext uri="{9D8B030D-6E8A-4147-A177-3AD203B41FA5}">
                      <a16:colId xmlns:a16="http://schemas.microsoft.com/office/drawing/2014/main" val="1202687385"/>
                    </a:ext>
                  </a:extLst>
                </a:gridCol>
              </a:tblGrid>
              <a:tr h="248754">
                <a:tc>
                  <a:txBody>
                    <a:bodyPr/>
                    <a:lstStyle/>
                    <a:p>
                      <a:pPr marL="0" marR="0" algn="just">
                        <a:spcBef>
                          <a:spcPts val="0"/>
                        </a:spcBef>
                        <a:spcAft>
                          <a:spcPts val="0"/>
                        </a:spcAft>
                      </a:pPr>
                      <a:r>
                        <a:rPr lang="en-US" sz="1600" dirty="0">
                          <a:effectLst/>
                          <a:latin typeface="Arial" panose="020B0604020202020204" pitchFamily="34" charset="0"/>
                        </a:rPr>
                        <a:t> </a:t>
                      </a:r>
                      <a:endParaRPr lang="en-US" sz="1600" dirty="0">
                        <a:effectLst/>
                        <a:latin typeface="Arial" panose="020B0604020202020204" pitchFamily="34" charset="0"/>
                        <a:ea typeface="Times New Roman" panose="02020603050405020304" pitchFamily="18" charset="0"/>
                      </a:endParaRPr>
                    </a:p>
                  </a:txBody>
                  <a:tcPr marL="61850" marR="61850" marT="0" marB="0"/>
                </a:tc>
                <a:tc>
                  <a:txBody>
                    <a:bodyPr/>
                    <a:lstStyle/>
                    <a:p>
                      <a:pPr marL="0" marR="0" algn="just">
                        <a:spcBef>
                          <a:spcPts val="0"/>
                        </a:spcBef>
                        <a:spcAft>
                          <a:spcPts val="0"/>
                        </a:spcAft>
                      </a:pPr>
                      <a:r>
                        <a:rPr lang="en-US" sz="1600" dirty="0">
                          <a:effectLst/>
                          <a:latin typeface="Arial" panose="020B0604020202020204" pitchFamily="34" charset="0"/>
                        </a:rPr>
                        <a:t>Binds to (E)</a:t>
                      </a:r>
                      <a:endParaRPr lang="en-US" sz="1600" dirty="0">
                        <a:effectLst/>
                        <a:latin typeface="Arial" panose="020B0604020202020204" pitchFamily="34" charset="0"/>
                        <a:ea typeface="Times New Roman" panose="02020603050405020304" pitchFamily="18" charset="0"/>
                      </a:endParaRPr>
                    </a:p>
                  </a:txBody>
                  <a:tcPr marL="61850" marR="61850" marT="0" marB="0"/>
                </a:tc>
                <a:tc>
                  <a:txBody>
                    <a:bodyPr/>
                    <a:lstStyle/>
                    <a:p>
                      <a:pPr marL="0" marR="0" algn="just">
                        <a:spcBef>
                          <a:spcPts val="0"/>
                        </a:spcBef>
                        <a:spcAft>
                          <a:spcPts val="0"/>
                        </a:spcAft>
                      </a:pPr>
                      <a:r>
                        <a:rPr lang="en-US" sz="1600" dirty="0">
                          <a:effectLst/>
                          <a:latin typeface="Arial" panose="020B0604020202020204" pitchFamily="34" charset="0"/>
                        </a:rPr>
                        <a:t>Binds to (ES)</a:t>
                      </a:r>
                      <a:endParaRPr lang="en-US" sz="1600" dirty="0">
                        <a:effectLst/>
                        <a:latin typeface="Arial" panose="020B0604020202020204" pitchFamily="34" charset="0"/>
                        <a:ea typeface="Times New Roman" panose="02020603050405020304" pitchFamily="18" charset="0"/>
                      </a:endParaRPr>
                    </a:p>
                  </a:txBody>
                  <a:tcPr marL="61850" marR="61850" marT="0" marB="0"/>
                </a:tc>
                <a:extLst>
                  <a:ext uri="{0D108BD9-81ED-4DB2-BD59-A6C34878D82A}">
                    <a16:rowId xmlns:a16="http://schemas.microsoft.com/office/drawing/2014/main" val="181252420"/>
                  </a:ext>
                </a:extLst>
              </a:tr>
              <a:tr h="248754">
                <a:tc>
                  <a:txBody>
                    <a:bodyPr/>
                    <a:lstStyle/>
                    <a:p>
                      <a:pPr marL="0" marR="0" algn="just">
                        <a:spcBef>
                          <a:spcPts val="0"/>
                        </a:spcBef>
                        <a:spcAft>
                          <a:spcPts val="0"/>
                        </a:spcAft>
                      </a:pPr>
                      <a:r>
                        <a:rPr lang="en-US" sz="1600" dirty="0">
                          <a:effectLst/>
                          <a:latin typeface="Arial" panose="020B0604020202020204" pitchFamily="34" charset="0"/>
                        </a:rPr>
                        <a:t>Mixed type</a:t>
                      </a:r>
                      <a:endParaRPr lang="en-US" sz="1600" dirty="0">
                        <a:effectLst/>
                        <a:latin typeface="Arial" panose="020B0604020202020204" pitchFamily="34" charset="0"/>
                        <a:ea typeface="Times New Roman" panose="02020603050405020304" pitchFamily="18" charset="0"/>
                      </a:endParaRPr>
                    </a:p>
                  </a:txBody>
                  <a:tcPr marL="61850" marR="61850" marT="0" marB="0"/>
                </a:tc>
                <a:tc>
                  <a:txBody>
                    <a:bodyPr/>
                    <a:lstStyle/>
                    <a:p>
                      <a:pPr marL="0" marR="0" algn="ctr">
                        <a:spcBef>
                          <a:spcPts val="0"/>
                        </a:spcBef>
                        <a:spcAft>
                          <a:spcPts val="0"/>
                        </a:spcAft>
                      </a:pPr>
                      <a:r>
                        <a:rPr lang="en-US" sz="1600" dirty="0">
                          <a:effectLst/>
                          <a:latin typeface="Arial" panose="020B0604020202020204" pitchFamily="34" charset="0"/>
                        </a:rPr>
                        <a:t>yes</a:t>
                      </a:r>
                      <a:endParaRPr lang="en-US" sz="1600" dirty="0">
                        <a:effectLst/>
                        <a:latin typeface="Arial" panose="020B0604020202020204" pitchFamily="34" charset="0"/>
                        <a:ea typeface="Times New Roman" panose="02020603050405020304" pitchFamily="18" charset="0"/>
                      </a:endParaRPr>
                    </a:p>
                  </a:txBody>
                  <a:tcPr marL="61850" marR="61850" marT="0" marB="0"/>
                </a:tc>
                <a:tc>
                  <a:txBody>
                    <a:bodyPr/>
                    <a:lstStyle/>
                    <a:p>
                      <a:pPr marL="0" marR="0" algn="ctr">
                        <a:spcBef>
                          <a:spcPts val="0"/>
                        </a:spcBef>
                        <a:spcAft>
                          <a:spcPts val="0"/>
                        </a:spcAft>
                      </a:pPr>
                      <a:r>
                        <a:rPr lang="en-US" sz="1600" dirty="0">
                          <a:effectLst/>
                          <a:latin typeface="Arial" panose="020B0604020202020204" pitchFamily="34" charset="0"/>
                        </a:rPr>
                        <a:t>yes</a:t>
                      </a:r>
                      <a:endParaRPr lang="en-US" sz="1600" dirty="0">
                        <a:effectLst/>
                        <a:latin typeface="Arial" panose="020B0604020202020204" pitchFamily="34" charset="0"/>
                        <a:ea typeface="Times New Roman" panose="02020603050405020304" pitchFamily="18" charset="0"/>
                      </a:endParaRPr>
                    </a:p>
                  </a:txBody>
                  <a:tcPr marL="61850" marR="61850" marT="0" marB="0"/>
                </a:tc>
                <a:extLst>
                  <a:ext uri="{0D108BD9-81ED-4DB2-BD59-A6C34878D82A}">
                    <a16:rowId xmlns:a16="http://schemas.microsoft.com/office/drawing/2014/main" val="234704111"/>
                  </a:ext>
                </a:extLst>
              </a:tr>
              <a:tr h="248754">
                <a:tc>
                  <a:txBody>
                    <a:bodyPr/>
                    <a:lstStyle/>
                    <a:p>
                      <a:pPr marL="0" marR="0" algn="just">
                        <a:spcBef>
                          <a:spcPts val="0"/>
                        </a:spcBef>
                        <a:spcAft>
                          <a:spcPts val="0"/>
                        </a:spcAft>
                      </a:pPr>
                      <a:r>
                        <a:rPr lang="en-US" sz="1600" dirty="0">
                          <a:effectLst/>
                          <a:latin typeface="Arial" panose="020B0604020202020204" pitchFamily="34" charset="0"/>
                        </a:rPr>
                        <a:t>Uncompetitive</a:t>
                      </a:r>
                      <a:endParaRPr lang="en-US" sz="1600" dirty="0">
                        <a:effectLst/>
                        <a:latin typeface="Arial" panose="020B0604020202020204" pitchFamily="34" charset="0"/>
                        <a:ea typeface="Times New Roman" panose="02020603050405020304" pitchFamily="18" charset="0"/>
                      </a:endParaRPr>
                    </a:p>
                  </a:txBody>
                  <a:tcPr marL="61850" marR="61850" marT="0" marB="0"/>
                </a:tc>
                <a:tc>
                  <a:txBody>
                    <a:bodyPr/>
                    <a:lstStyle/>
                    <a:p>
                      <a:pPr marL="0" marR="0" algn="ctr">
                        <a:spcBef>
                          <a:spcPts val="0"/>
                        </a:spcBef>
                        <a:spcAft>
                          <a:spcPts val="0"/>
                        </a:spcAft>
                      </a:pPr>
                      <a:r>
                        <a:rPr lang="en-US" sz="1600" dirty="0">
                          <a:effectLst/>
                          <a:latin typeface="Arial" panose="020B0604020202020204" pitchFamily="34" charset="0"/>
                        </a:rPr>
                        <a:t>no</a:t>
                      </a:r>
                      <a:endParaRPr lang="en-US" sz="1600" dirty="0">
                        <a:effectLst/>
                        <a:latin typeface="Arial" panose="020B0604020202020204" pitchFamily="34" charset="0"/>
                        <a:ea typeface="Times New Roman" panose="02020603050405020304" pitchFamily="18" charset="0"/>
                      </a:endParaRPr>
                    </a:p>
                  </a:txBody>
                  <a:tcPr marL="61850" marR="61850" marT="0" marB="0"/>
                </a:tc>
                <a:tc>
                  <a:txBody>
                    <a:bodyPr/>
                    <a:lstStyle/>
                    <a:p>
                      <a:pPr marL="0" marR="0" algn="ctr">
                        <a:spcBef>
                          <a:spcPts val="0"/>
                        </a:spcBef>
                        <a:spcAft>
                          <a:spcPts val="0"/>
                        </a:spcAft>
                      </a:pPr>
                      <a:r>
                        <a:rPr lang="en-US" sz="1600" dirty="0">
                          <a:effectLst/>
                          <a:latin typeface="Arial" panose="020B0604020202020204" pitchFamily="34" charset="0"/>
                        </a:rPr>
                        <a:t>yes</a:t>
                      </a:r>
                      <a:endParaRPr lang="en-US" sz="1600" dirty="0">
                        <a:effectLst/>
                        <a:latin typeface="Arial" panose="020B0604020202020204" pitchFamily="34" charset="0"/>
                        <a:ea typeface="Times New Roman" panose="02020603050405020304" pitchFamily="18" charset="0"/>
                      </a:endParaRPr>
                    </a:p>
                  </a:txBody>
                  <a:tcPr marL="61850" marR="61850" marT="0" marB="0"/>
                </a:tc>
                <a:extLst>
                  <a:ext uri="{0D108BD9-81ED-4DB2-BD59-A6C34878D82A}">
                    <a16:rowId xmlns:a16="http://schemas.microsoft.com/office/drawing/2014/main" val="3409241580"/>
                  </a:ext>
                </a:extLst>
              </a:tr>
              <a:tr h="248754">
                <a:tc>
                  <a:txBody>
                    <a:bodyPr/>
                    <a:lstStyle/>
                    <a:p>
                      <a:pPr marL="0" marR="0" algn="just">
                        <a:spcBef>
                          <a:spcPts val="0"/>
                        </a:spcBef>
                        <a:spcAft>
                          <a:spcPts val="0"/>
                        </a:spcAft>
                      </a:pPr>
                      <a:r>
                        <a:rPr lang="en-US" sz="1600" dirty="0">
                          <a:effectLst/>
                          <a:latin typeface="Arial" panose="020B0604020202020204" pitchFamily="34" charset="0"/>
                        </a:rPr>
                        <a:t>Noncompetitive</a:t>
                      </a:r>
                      <a:endParaRPr lang="en-US" sz="1600" dirty="0">
                        <a:effectLst/>
                        <a:latin typeface="Arial" panose="020B0604020202020204" pitchFamily="34" charset="0"/>
                        <a:ea typeface="Times New Roman" panose="02020603050405020304" pitchFamily="18" charset="0"/>
                      </a:endParaRPr>
                    </a:p>
                  </a:txBody>
                  <a:tcPr marL="61850" marR="61850" marT="0" marB="0"/>
                </a:tc>
                <a:tc>
                  <a:txBody>
                    <a:bodyPr/>
                    <a:lstStyle/>
                    <a:p>
                      <a:pPr marL="0" marR="0" algn="ctr">
                        <a:spcBef>
                          <a:spcPts val="0"/>
                        </a:spcBef>
                        <a:spcAft>
                          <a:spcPts val="0"/>
                        </a:spcAft>
                      </a:pPr>
                      <a:r>
                        <a:rPr lang="en-US" sz="1600" dirty="0">
                          <a:effectLst/>
                          <a:latin typeface="Arial" panose="020B0604020202020204" pitchFamily="34" charset="0"/>
                        </a:rPr>
                        <a:t>Same affinity</a:t>
                      </a:r>
                      <a:endParaRPr lang="en-US" sz="1600" dirty="0">
                        <a:effectLst/>
                        <a:latin typeface="Arial" panose="020B0604020202020204" pitchFamily="34" charset="0"/>
                        <a:ea typeface="Times New Roman" panose="02020603050405020304" pitchFamily="18" charset="0"/>
                      </a:endParaRPr>
                    </a:p>
                  </a:txBody>
                  <a:tcPr marL="61850" marR="61850" marT="0" marB="0"/>
                </a:tc>
                <a:tc>
                  <a:txBody>
                    <a:bodyPr/>
                    <a:lstStyle/>
                    <a:p>
                      <a:pPr marL="0" marR="0" algn="ctr">
                        <a:spcBef>
                          <a:spcPts val="0"/>
                        </a:spcBef>
                        <a:spcAft>
                          <a:spcPts val="0"/>
                        </a:spcAft>
                      </a:pPr>
                      <a:r>
                        <a:rPr lang="en-US" sz="1600" dirty="0">
                          <a:effectLst/>
                          <a:latin typeface="Arial" panose="020B0604020202020204" pitchFamily="34" charset="0"/>
                        </a:rPr>
                        <a:t>Same affinity</a:t>
                      </a:r>
                      <a:endParaRPr lang="en-US" sz="1600" dirty="0">
                        <a:effectLst/>
                        <a:latin typeface="Arial" panose="020B0604020202020204" pitchFamily="34" charset="0"/>
                        <a:ea typeface="Times New Roman" panose="02020603050405020304" pitchFamily="18" charset="0"/>
                      </a:endParaRPr>
                    </a:p>
                  </a:txBody>
                  <a:tcPr marL="61850" marR="61850" marT="0" marB="0"/>
                </a:tc>
                <a:extLst>
                  <a:ext uri="{0D108BD9-81ED-4DB2-BD59-A6C34878D82A}">
                    <a16:rowId xmlns:a16="http://schemas.microsoft.com/office/drawing/2014/main" val="3399783067"/>
                  </a:ext>
                </a:extLst>
              </a:tr>
            </a:tbl>
          </a:graphicData>
        </a:graphic>
      </p:graphicFrame>
      <p:sp>
        <p:nvSpPr>
          <p:cNvPr id="19" name="Rectangle 18">
            <a:extLst>
              <a:ext uri="{FF2B5EF4-FFF2-40B4-BE49-F238E27FC236}">
                <a16:creationId xmlns:a16="http://schemas.microsoft.com/office/drawing/2014/main" id="{091D2EAC-8736-4EFF-8D93-EF09996B8D2D}"/>
              </a:ext>
            </a:extLst>
          </p:cNvPr>
          <p:cNvSpPr/>
          <p:nvPr/>
        </p:nvSpPr>
        <p:spPr>
          <a:xfrm>
            <a:off x="3657600" y="-3169"/>
            <a:ext cx="5413814" cy="461665"/>
          </a:xfrm>
          <a:prstGeom prst="rect">
            <a:avLst/>
          </a:prstGeom>
        </p:spPr>
        <p:txBody>
          <a:bodyPr wrap="square">
            <a:spAutoFit/>
          </a:bodyPr>
          <a:lstStyle/>
          <a:p>
            <a:r>
              <a:rPr lang="en-US" sz="2400" dirty="0">
                <a:latin typeface="Arial" panose="020B0604020202020204" pitchFamily="34" charset="0"/>
                <a:ea typeface="Times New Roman" panose="02020603050405020304" pitchFamily="18" charset="0"/>
              </a:rPr>
              <a:t>Allosteric (Mixed Type) Inhibitors</a:t>
            </a:r>
          </a:p>
        </p:txBody>
      </p:sp>
      <p:sp>
        <p:nvSpPr>
          <p:cNvPr id="26" name="Rectangle 25">
            <a:extLst>
              <a:ext uri="{FF2B5EF4-FFF2-40B4-BE49-F238E27FC236}">
                <a16:creationId xmlns:a16="http://schemas.microsoft.com/office/drawing/2014/main" id="{D432C1D8-89AB-4027-B8F2-FD618EF2FD8A}"/>
              </a:ext>
            </a:extLst>
          </p:cNvPr>
          <p:cNvSpPr/>
          <p:nvPr/>
        </p:nvSpPr>
        <p:spPr>
          <a:xfrm>
            <a:off x="127335" y="2349743"/>
            <a:ext cx="5827115" cy="646331"/>
          </a:xfrm>
          <a:prstGeom prst="rect">
            <a:avLst/>
          </a:prstGeom>
        </p:spPr>
        <p:txBody>
          <a:bodyPr wrap="square">
            <a:spAutoFit/>
          </a:bodyPr>
          <a:lstStyle/>
          <a:p>
            <a:r>
              <a:rPr lang="en-US" b="1" dirty="0">
                <a:latin typeface="Arial" panose="020B0604020202020204" pitchFamily="34" charset="0"/>
              </a:rPr>
              <a:t>Nomenclature</a:t>
            </a:r>
            <a:r>
              <a:rPr lang="en-US" dirty="0">
                <a:latin typeface="Arial" panose="020B0604020202020204" pitchFamily="34" charset="0"/>
              </a:rPr>
              <a:t>: Uncompetitive &amp; noncompetitive are unrealistic simplifications of mixed type inhibitors.</a:t>
            </a:r>
          </a:p>
        </p:txBody>
      </p:sp>
      <p:graphicFrame>
        <p:nvGraphicFramePr>
          <p:cNvPr id="31" name="Object 30">
            <a:extLst>
              <a:ext uri="{FF2B5EF4-FFF2-40B4-BE49-F238E27FC236}">
                <a16:creationId xmlns:a16="http://schemas.microsoft.com/office/drawing/2014/main" id="{76F22C21-E02E-499E-ABFD-B52EF548EE55}"/>
              </a:ext>
            </a:extLst>
          </p:cNvPr>
          <p:cNvGraphicFramePr>
            <a:graphicFrameLocks noChangeAspect="1"/>
          </p:cNvGraphicFramePr>
          <p:nvPr/>
        </p:nvGraphicFramePr>
        <p:xfrm>
          <a:off x="6863222" y="399158"/>
          <a:ext cx="3120083" cy="1811936"/>
        </p:xfrm>
        <a:graphic>
          <a:graphicData uri="http://schemas.openxmlformats.org/presentationml/2006/ole">
            <mc:AlternateContent xmlns:mc="http://schemas.openxmlformats.org/markup-compatibility/2006">
              <mc:Choice xmlns:v="urn:schemas-microsoft-com:vml" Requires="v">
                <p:oleObj name="MDLDrawObject Class" r:id="rId2" imgW="5181403" imgH="3019097" progId="MDLDrawOLE.MDLDrawObject.1">
                  <p:embed/>
                </p:oleObj>
              </mc:Choice>
              <mc:Fallback>
                <p:oleObj name="MDLDrawObject Class" r:id="rId2" imgW="5181403" imgH="3019097" progId="MDLDrawOLE.MDLDrawObject.1">
                  <p:embed/>
                  <p:pic>
                    <p:nvPicPr>
                      <p:cNvPr id="31" name="Object 30">
                        <a:extLst>
                          <a:ext uri="{FF2B5EF4-FFF2-40B4-BE49-F238E27FC236}">
                            <a16:creationId xmlns:a16="http://schemas.microsoft.com/office/drawing/2014/main" id="{76F22C21-E02E-499E-ABFD-B52EF548EE55}"/>
                          </a:ext>
                        </a:extLst>
                      </p:cNvPr>
                      <p:cNvPicPr>
                        <a:picLocks noChangeAspect="1" noChangeArrowheads="1"/>
                      </p:cNvPicPr>
                      <p:nvPr/>
                    </p:nvPicPr>
                    <p:blipFill>
                      <a:blip r:embed="rId3"/>
                      <a:srcRect/>
                      <a:stretch>
                        <a:fillRect/>
                      </a:stretch>
                    </p:blipFill>
                    <p:spPr bwMode="auto">
                      <a:xfrm>
                        <a:off x="6863222" y="399158"/>
                        <a:ext cx="3120083" cy="1811936"/>
                      </a:xfrm>
                      <a:prstGeom prst="rect">
                        <a:avLst/>
                      </a:prstGeom>
                      <a:noFill/>
                      <a:ln>
                        <a:solidFill>
                          <a:srgbClr val="808080"/>
                        </a:solidFill>
                      </a:ln>
                    </p:spPr>
                  </p:pic>
                </p:oleObj>
              </mc:Fallback>
            </mc:AlternateContent>
          </a:graphicData>
        </a:graphic>
      </p:graphicFrame>
      <p:sp>
        <p:nvSpPr>
          <p:cNvPr id="33" name="Rectangle 32">
            <a:extLst>
              <a:ext uri="{FF2B5EF4-FFF2-40B4-BE49-F238E27FC236}">
                <a16:creationId xmlns:a16="http://schemas.microsoft.com/office/drawing/2014/main" id="{8E049CC4-91EA-42F1-B18A-FE2D0464D0DA}"/>
              </a:ext>
            </a:extLst>
          </p:cNvPr>
          <p:cNvSpPr/>
          <p:nvPr/>
        </p:nvSpPr>
        <p:spPr>
          <a:xfrm>
            <a:off x="127335" y="369889"/>
            <a:ext cx="6319526" cy="2031325"/>
          </a:xfrm>
          <a:prstGeom prst="rect">
            <a:avLst/>
          </a:prstGeom>
        </p:spPr>
        <p:txBody>
          <a:bodyPr wrap="square">
            <a:spAutoFit/>
          </a:bodyPr>
          <a:lstStyle/>
          <a:p>
            <a:r>
              <a:rPr lang="en-US" dirty="0">
                <a:latin typeface="Arial" panose="020B0604020202020204" pitchFamily="34" charset="0"/>
              </a:rPr>
              <a:t>The binding site of the inhibitor is </a:t>
            </a:r>
            <a:r>
              <a:rPr lang="en-US" b="1" i="1" dirty="0">
                <a:latin typeface="Arial" panose="020B0604020202020204" pitchFamily="34" charset="0"/>
              </a:rPr>
              <a:t>not</a:t>
            </a:r>
            <a:r>
              <a:rPr lang="en-US" dirty="0">
                <a:latin typeface="Arial" panose="020B0604020202020204" pitchFamily="34" charset="0"/>
              </a:rPr>
              <a:t> at the active site.  The inhibitor does not look like the substrate.</a:t>
            </a:r>
          </a:p>
          <a:p>
            <a:pPr marL="257711" indent="-257711">
              <a:buFont typeface="Arial" panose="020B0604020202020204" pitchFamily="34" charset="0"/>
              <a:buChar char="•"/>
            </a:pPr>
            <a:r>
              <a:rPr lang="en-US" dirty="0">
                <a:latin typeface="Arial" panose="020B0604020202020204" pitchFamily="34" charset="0"/>
              </a:rPr>
              <a:t>The binding is reversible.</a:t>
            </a:r>
          </a:p>
          <a:p>
            <a:pPr marL="257711" indent="-257711">
              <a:buFont typeface="Arial" panose="020B0604020202020204" pitchFamily="34" charset="0"/>
              <a:buChar char="•"/>
            </a:pPr>
            <a:r>
              <a:rPr lang="en-US" dirty="0">
                <a:latin typeface="Arial" panose="020B0604020202020204" pitchFamily="34" charset="0"/>
              </a:rPr>
              <a:t>The inhibitor can bind to both [E] and [ES].</a:t>
            </a:r>
          </a:p>
          <a:p>
            <a:pPr marL="257711" indent="-257711">
              <a:buFont typeface="Arial" panose="020B0604020202020204" pitchFamily="34" charset="0"/>
              <a:buChar char="•"/>
            </a:pPr>
            <a:r>
              <a:rPr lang="en-US" dirty="0">
                <a:latin typeface="Arial" panose="020B0604020202020204" pitchFamily="34" charset="0"/>
              </a:rPr>
              <a:t>The inhibitor binding causes a change in the conformation of the protein that can affect substrate binding (K</a:t>
            </a:r>
            <a:r>
              <a:rPr lang="en-US" baseline="-25000" dirty="0">
                <a:latin typeface="Arial" panose="020B0604020202020204" pitchFamily="34" charset="0"/>
              </a:rPr>
              <a:t>M</a:t>
            </a:r>
            <a:r>
              <a:rPr lang="en-US" dirty="0">
                <a:latin typeface="Arial" panose="020B0604020202020204" pitchFamily="34" charset="0"/>
              </a:rPr>
              <a:t>) or the chemical step (</a:t>
            </a:r>
            <a:r>
              <a:rPr lang="en-US" dirty="0" err="1">
                <a:latin typeface="Arial" panose="020B0604020202020204" pitchFamily="34" charset="0"/>
              </a:rPr>
              <a:t>k</a:t>
            </a:r>
            <a:r>
              <a:rPr lang="en-US" baseline="-25000" dirty="0" err="1">
                <a:latin typeface="Arial" panose="020B0604020202020204" pitchFamily="34" charset="0"/>
              </a:rPr>
              <a:t>CAT</a:t>
            </a:r>
            <a:r>
              <a:rPr lang="en-US" dirty="0">
                <a:latin typeface="Arial" panose="020B0604020202020204" pitchFamily="34" charset="0"/>
              </a:rPr>
              <a:t>) or both!</a:t>
            </a:r>
          </a:p>
        </p:txBody>
      </p:sp>
      <p:sp>
        <p:nvSpPr>
          <p:cNvPr id="35" name="Rectangle 34">
            <a:extLst>
              <a:ext uri="{FF2B5EF4-FFF2-40B4-BE49-F238E27FC236}">
                <a16:creationId xmlns:a16="http://schemas.microsoft.com/office/drawing/2014/main" id="{36AB95B1-5CFC-6304-419C-D57589AA2143}"/>
              </a:ext>
            </a:extLst>
          </p:cNvPr>
          <p:cNvSpPr/>
          <p:nvPr/>
        </p:nvSpPr>
        <p:spPr>
          <a:xfrm>
            <a:off x="127335" y="3953807"/>
            <a:ext cx="4556602" cy="2585323"/>
          </a:xfrm>
          <a:prstGeom prst="rect">
            <a:avLst/>
          </a:prstGeom>
        </p:spPr>
        <p:txBody>
          <a:bodyPr wrap="square">
            <a:spAutoFit/>
          </a:bodyPr>
          <a:lstStyle/>
          <a:p>
            <a:pPr marL="309252" indent="-309252" algn="just">
              <a:buFont typeface="Symbol" panose="05050102010706020507" pitchFamily="18" charset="2"/>
              <a:buChar char=""/>
              <a:tabLst>
                <a:tab pos="206168" algn="l"/>
              </a:tabLst>
            </a:pPr>
            <a:r>
              <a:rPr lang="en-US" dirty="0">
                <a:latin typeface="Arial" panose="020B0604020202020204" pitchFamily="34" charset="0"/>
                <a:ea typeface="Times New Roman" panose="02020603050405020304" pitchFamily="18" charset="0"/>
              </a:rPr>
              <a:t>Both V</a:t>
            </a:r>
            <a:r>
              <a:rPr lang="en-US" baseline="-25000" dirty="0">
                <a:latin typeface="Arial" panose="020B0604020202020204" pitchFamily="34" charset="0"/>
                <a:ea typeface="Times New Roman" panose="02020603050405020304" pitchFamily="18" charset="0"/>
              </a:rPr>
              <a:t>MAX</a:t>
            </a:r>
            <a:r>
              <a:rPr lang="en-US" dirty="0">
                <a:latin typeface="Arial" panose="020B0604020202020204" pitchFamily="34" charset="0"/>
                <a:ea typeface="Times New Roman" panose="02020603050405020304" pitchFamily="18" charset="0"/>
              </a:rPr>
              <a:t> and K</a:t>
            </a:r>
            <a:r>
              <a:rPr lang="en-US" baseline="-25000" dirty="0">
                <a:latin typeface="Arial" panose="020B0604020202020204" pitchFamily="34" charset="0"/>
                <a:ea typeface="Times New Roman" panose="02020603050405020304" pitchFamily="18" charset="0"/>
              </a:rPr>
              <a:t>M</a:t>
            </a:r>
            <a:r>
              <a:rPr lang="en-US" dirty="0">
                <a:latin typeface="Arial" panose="020B0604020202020204" pitchFamily="34" charset="0"/>
                <a:ea typeface="Times New Roman" panose="02020603050405020304" pitchFamily="18" charset="0"/>
              </a:rPr>
              <a:t> can be altered by mixed inhibitors since the precise geometry of the active site is altered when the inhibitor is bound, potentially affecting binding and catalysis.</a:t>
            </a:r>
          </a:p>
          <a:p>
            <a:pPr marL="309252" indent="-309252" algn="just">
              <a:buFont typeface="Symbol" panose="05050102010706020507" pitchFamily="18" charset="2"/>
              <a:buChar char=""/>
              <a:tabLst>
                <a:tab pos="206168" algn="l"/>
              </a:tabLst>
            </a:pPr>
            <a:r>
              <a:rPr lang="en-US" dirty="0">
                <a:latin typeface="Arial" panose="020B0604020202020204" pitchFamily="34" charset="0"/>
                <a:ea typeface="Times New Roman" panose="02020603050405020304" pitchFamily="18" charset="0"/>
              </a:rPr>
              <a:t>The change in V</a:t>
            </a:r>
            <a:r>
              <a:rPr lang="en-US" baseline="-25000" dirty="0">
                <a:latin typeface="Arial" panose="020B0604020202020204" pitchFamily="34" charset="0"/>
                <a:ea typeface="Times New Roman" panose="02020603050405020304" pitchFamily="18" charset="0"/>
              </a:rPr>
              <a:t>MAX</a:t>
            </a:r>
            <a:r>
              <a:rPr lang="en-US" dirty="0">
                <a:latin typeface="Arial" panose="020B0604020202020204" pitchFamily="34" charset="0"/>
                <a:ea typeface="Times New Roman" panose="02020603050405020304" pitchFamily="18" charset="0"/>
              </a:rPr>
              <a:t> can be used to find K</a:t>
            </a:r>
            <a:r>
              <a:rPr lang="en-US" baseline="-25000" dirty="0">
                <a:latin typeface="Arial" panose="020B0604020202020204" pitchFamily="34" charset="0"/>
                <a:ea typeface="Times New Roman" panose="02020603050405020304" pitchFamily="18" charset="0"/>
              </a:rPr>
              <a:t>I</a:t>
            </a:r>
            <a:r>
              <a:rPr lang="en-US" dirty="0">
                <a:latin typeface="Arial" panose="020B0604020202020204" pitchFamily="34" charset="0"/>
                <a:ea typeface="Times New Roman" panose="02020603050405020304" pitchFamily="18" charset="0"/>
              </a:rPr>
              <a:t>’:  </a:t>
            </a:r>
            <a:r>
              <a:rPr lang="en-US" b="1" dirty="0">
                <a:solidFill>
                  <a:srgbClr val="C00000"/>
                </a:solidFill>
                <a:latin typeface="Arial" panose="020B0604020202020204" pitchFamily="34" charset="0"/>
                <a:ea typeface="Times New Roman" panose="02020603050405020304" pitchFamily="18" charset="0"/>
              </a:rPr>
              <a:t>V</a:t>
            </a:r>
            <a:r>
              <a:rPr lang="en-US" b="1" baseline="-25000" dirty="0">
                <a:solidFill>
                  <a:srgbClr val="C00000"/>
                </a:solidFill>
                <a:latin typeface="Arial" panose="020B0604020202020204" pitchFamily="34" charset="0"/>
                <a:ea typeface="Times New Roman" panose="02020603050405020304" pitchFamily="18" charset="0"/>
              </a:rPr>
              <a:t>MAX</a:t>
            </a:r>
            <a:r>
              <a:rPr lang="en-US" b="1" baseline="30000" dirty="0">
                <a:solidFill>
                  <a:srgbClr val="C00000"/>
                </a:solidFill>
                <a:latin typeface="Arial" panose="020B0604020202020204" pitchFamily="34" charset="0"/>
                <a:ea typeface="Times New Roman" panose="02020603050405020304" pitchFamily="18" charset="0"/>
              </a:rPr>
              <a:t>OBS</a:t>
            </a:r>
            <a:r>
              <a:rPr lang="en-US" b="1" dirty="0">
                <a:solidFill>
                  <a:srgbClr val="C00000"/>
                </a:solidFill>
                <a:latin typeface="Arial" panose="020B0604020202020204" pitchFamily="34" charset="0"/>
                <a:ea typeface="Times New Roman" panose="02020603050405020304" pitchFamily="18" charset="0"/>
              </a:rPr>
              <a:t> = V</a:t>
            </a:r>
            <a:r>
              <a:rPr lang="en-US" b="1" baseline="-25000" dirty="0">
                <a:solidFill>
                  <a:srgbClr val="C00000"/>
                </a:solidFill>
                <a:latin typeface="Arial" panose="020B0604020202020204" pitchFamily="34" charset="0"/>
                <a:ea typeface="Times New Roman" panose="02020603050405020304" pitchFamily="18" charset="0"/>
              </a:rPr>
              <a:t>MAX</a:t>
            </a:r>
            <a:r>
              <a:rPr lang="en-US" b="1" dirty="0">
                <a:solidFill>
                  <a:srgbClr val="C00000"/>
                </a:solidFill>
                <a:latin typeface="Arial" panose="020B0604020202020204" pitchFamily="34" charset="0"/>
                <a:ea typeface="Times New Roman" panose="02020603050405020304" pitchFamily="18" charset="0"/>
              </a:rPr>
              <a:t>/</a:t>
            </a:r>
            <a:r>
              <a:rPr lang="el-GR" b="1" dirty="0">
                <a:solidFill>
                  <a:srgbClr val="C00000"/>
                </a:solidFill>
                <a:latin typeface="Arial" panose="020B0604020202020204" pitchFamily="34" charset="0"/>
                <a:ea typeface="Times New Roman" panose="02020603050405020304" pitchFamily="18" charset="0"/>
              </a:rPr>
              <a:t>α</a:t>
            </a:r>
            <a:r>
              <a:rPr lang="en-US" b="1" dirty="0">
                <a:solidFill>
                  <a:srgbClr val="C00000"/>
                </a:solidFill>
                <a:latin typeface="Arial" panose="020B0604020202020204" pitchFamily="34" charset="0"/>
                <a:ea typeface="Times New Roman" panose="02020603050405020304" pitchFamily="18" charset="0"/>
              </a:rPr>
              <a:t>’</a:t>
            </a:r>
          </a:p>
          <a:p>
            <a:pPr marL="309252" indent="-309252" algn="just">
              <a:buFont typeface="Symbol" panose="05050102010706020507" pitchFamily="18" charset="2"/>
              <a:buChar char=""/>
              <a:tabLst>
                <a:tab pos="206168" algn="l"/>
              </a:tabLst>
            </a:pPr>
            <a:r>
              <a:rPr lang="en-US" dirty="0">
                <a:latin typeface="Arial" panose="020B0604020202020204" pitchFamily="34" charset="0"/>
                <a:ea typeface="Times New Roman" panose="02020603050405020304" pitchFamily="18" charset="0"/>
              </a:rPr>
              <a:t>The change in K</a:t>
            </a:r>
            <a:r>
              <a:rPr lang="en-US" baseline="-25000" dirty="0">
                <a:latin typeface="Arial" panose="020B0604020202020204" pitchFamily="34" charset="0"/>
                <a:ea typeface="Times New Roman" panose="02020603050405020304" pitchFamily="18" charset="0"/>
              </a:rPr>
              <a:t>m </a:t>
            </a:r>
            <a:r>
              <a:rPr lang="en-US" dirty="0">
                <a:latin typeface="Arial" panose="020B0604020202020204" pitchFamily="34" charset="0"/>
                <a:ea typeface="Times New Roman" panose="02020603050405020304" pitchFamily="18" charset="0"/>
              </a:rPr>
              <a:t> can be used to find K</a:t>
            </a:r>
            <a:r>
              <a:rPr lang="en-US" baseline="-25000" dirty="0">
                <a:latin typeface="Arial" panose="020B0604020202020204" pitchFamily="34" charset="0"/>
                <a:ea typeface="Times New Roman" panose="02020603050405020304" pitchFamily="18" charset="0"/>
              </a:rPr>
              <a:t>I</a:t>
            </a:r>
            <a:r>
              <a:rPr lang="en-US" dirty="0">
                <a:latin typeface="Arial" panose="020B0604020202020204" pitchFamily="34" charset="0"/>
                <a:ea typeface="Times New Roman" panose="02020603050405020304" pitchFamily="18" charset="0"/>
              </a:rPr>
              <a:t>. </a:t>
            </a:r>
            <a:r>
              <a:rPr lang="en-US" b="1" dirty="0">
                <a:solidFill>
                  <a:srgbClr val="C00000"/>
                </a:solidFill>
                <a:latin typeface="Arial" panose="020B0604020202020204" pitchFamily="34" charset="0"/>
                <a:ea typeface="Times New Roman" panose="02020603050405020304" pitchFamily="18" charset="0"/>
              </a:rPr>
              <a:t>K</a:t>
            </a:r>
            <a:r>
              <a:rPr lang="en-US" b="1" baseline="-25000" dirty="0">
                <a:solidFill>
                  <a:srgbClr val="C00000"/>
                </a:solidFill>
                <a:latin typeface="Arial" panose="020B0604020202020204" pitchFamily="34" charset="0"/>
                <a:ea typeface="Times New Roman" panose="02020603050405020304" pitchFamily="18" charset="0"/>
              </a:rPr>
              <a:t>M</a:t>
            </a:r>
            <a:r>
              <a:rPr lang="en-US" b="1" baseline="30000" dirty="0">
                <a:solidFill>
                  <a:srgbClr val="C00000"/>
                </a:solidFill>
                <a:latin typeface="Arial" panose="020B0604020202020204" pitchFamily="34" charset="0"/>
                <a:ea typeface="Times New Roman" panose="02020603050405020304" pitchFamily="18" charset="0"/>
              </a:rPr>
              <a:t>OBS</a:t>
            </a:r>
            <a:r>
              <a:rPr lang="en-US" b="1" dirty="0">
                <a:solidFill>
                  <a:srgbClr val="C00000"/>
                </a:solidFill>
                <a:latin typeface="Arial" panose="020B0604020202020204" pitchFamily="34" charset="0"/>
                <a:ea typeface="Times New Roman" panose="02020603050405020304" pitchFamily="18" charset="0"/>
              </a:rPr>
              <a:t> = (</a:t>
            </a:r>
            <a:r>
              <a:rPr lang="el-GR" b="1" dirty="0">
                <a:solidFill>
                  <a:srgbClr val="C00000"/>
                </a:solidFill>
                <a:latin typeface="Arial" panose="020B0604020202020204" pitchFamily="34" charset="0"/>
                <a:ea typeface="Times New Roman" panose="02020603050405020304" pitchFamily="18" charset="0"/>
              </a:rPr>
              <a:t>α</a:t>
            </a:r>
            <a:r>
              <a:rPr lang="en-US" b="1" dirty="0">
                <a:solidFill>
                  <a:srgbClr val="C00000"/>
                </a:solidFill>
                <a:latin typeface="Arial" panose="020B0604020202020204" pitchFamily="34" charset="0"/>
                <a:ea typeface="Times New Roman" panose="02020603050405020304" pitchFamily="18" charset="0"/>
              </a:rPr>
              <a:t>/</a:t>
            </a:r>
            <a:r>
              <a:rPr lang="el-GR" b="1" dirty="0">
                <a:solidFill>
                  <a:srgbClr val="C00000"/>
                </a:solidFill>
                <a:latin typeface="Arial" panose="020B0604020202020204" pitchFamily="34" charset="0"/>
                <a:ea typeface="Times New Roman" panose="02020603050405020304" pitchFamily="18" charset="0"/>
              </a:rPr>
              <a:t> α</a:t>
            </a:r>
            <a:r>
              <a:rPr lang="en-US" b="1" dirty="0">
                <a:solidFill>
                  <a:srgbClr val="C00000"/>
                </a:solidFill>
                <a:latin typeface="Arial" panose="020B0604020202020204" pitchFamily="34" charset="0"/>
                <a:ea typeface="Times New Roman" panose="02020603050405020304" pitchFamily="18" charset="0"/>
              </a:rPr>
              <a:t>’) K</a:t>
            </a:r>
            <a:r>
              <a:rPr lang="en-US" b="1" baseline="-25000" dirty="0">
                <a:solidFill>
                  <a:srgbClr val="C00000"/>
                </a:solidFill>
                <a:latin typeface="Arial" panose="020B0604020202020204" pitchFamily="34" charset="0"/>
                <a:ea typeface="Times New Roman" panose="02020603050405020304" pitchFamily="18" charset="0"/>
              </a:rPr>
              <a:t>M</a:t>
            </a:r>
            <a:endParaRPr lang="en-US" dirty="0">
              <a:latin typeface="Arial" panose="020B0604020202020204" pitchFamily="34" charset="0"/>
              <a:ea typeface="Times New Roman" panose="02020603050405020304" pitchFamily="18" charset="0"/>
            </a:endParaRPr>
          </a:p>
        </p:txBody>
      </p:sp>
      <p:graphicFrame>
        <p:nvGraphicFramePr>
          <p:cNvPr id="36" name="Object 35">
            <a:extLst>
              <a:ext uri="{FF2B5EF4-FFF2-40B4-BE49-F238E27FC236}">
                <a16:creationId xmlns:a16="http://schemas.microsoft.com/office/drawing/2014/main" id="{53BDC53B-2E48-1CC5-3428-22D34BD047FE}"/>
              </a:ext>
            </a:extLst>
          </p:cNvPr>
          <p:cNvGraphicFramePr>
            <a:graphicFrameLocks noChangeAspect="1"/>
          </p:cNvGraphicFramePr>
          <p:nvPr>
            <p:extLst>
              <p:ext uri="{D42A27DB-BD31-4B8C-83A1-F6EECF244321}">
                <p14:modId xmlns:p14="http://schemas.microsoft.com/office/powerpoint/2010/main" val="1672063038"/>
              </p:ext>
            </p:extLst>
          </p:nvPr>
        </p:nvGraphicFramePr>
        <p:xfrm>
          <a:off x="8336415" y="2819400"/>
          <a:ext cx="1675632" cy="3024488"/>
        </p:xfrm>
        <a:graphic>
          <a:graphicData uri="http://schemas.openxmlformats.org/presentationml/2006/ole">
            <mc:AlternateContent xmlns:mc="http://schemas.openxmlformats.org/markup-compatibility/2006">
              <mc:Choice xmlns:v="urn:schemas-microsoft-com:vml" Requires="v">
                <p:oleObj name="MDLDrawObject Class" r:id="rId4" imgW="2276235" imgH="4228312" progId="MDLDrawOLE.MDLDrawObject.1">
                  <p:embed/>
                </p:oleObj>
              </mc:Choice>
              <mc:Fallback>
                <p:oleObj name="MDLDrawObject Class" r:id="rId4" imgW="2276235" imgH="4228312" progId="MDLDrawOLE.MDLDrawObject.1">
                  <p:embed/>
                  <p:pic>
                    <p:nvPicPr>
                      <p:cNvPr id="36" name="Object 35">
                        <a:extLst>
                          <a:ext uri="{FF2B5EF4-FFF2-40B4-BE49-F238E27FC236}">
                            <a16:creationId xmlns:a16="http://schemas.microsoft.com/office/drawing/2014/main" id="{53BDC53B-2E48-1CC5-3428-22D34BD047FE}"/>
                          </a:ext>
                        </a:extLst>
                      </p:cNvPr>
                      <p:cNvPicPr>
                        <a:picLocks noChangeAspect="1" noChangeArrowheads="1"/>
                      </p:cNvPicPr>
                      <p:nvPr/>
                    </p:nvPicPr>
                    <p:blipFill>
                      <a:blip r:embed="rId5"/>
                      <a:srcRect/>
                      <a:stretch>
                        <a:fillRect/>
                      </a:stretch>
                    </p:blipFill>
                    <p:spPr bwMode="auto">
                      <a:xfrm>
                        <a:off x="8336415" y="2819400"/>
                        <a:ext cx="1675632" cy="3024488"/>
                      </a:xfrm>
                      <a:prstGeom prst="rect">
                        <a:avLst/>
                      </a:prstGeom>
                      <a:noFill/>
                      <a:ln>
                        <a:solidFill>
                          <a:schemeClr val="accent1"/>
                        </a:solidFill>
                      </a:ln>
                    </p:spPr>
                  </p:pic>
                </p:oleObj>
              </mc:Fallback>
            </mc:AlternateContent>
          </a:graphicData>
        </a:graphic>
      </p:graphicFrame>
      <p:graphicFrame>
        <p:nvGraphicFramePr>
          <p:cNvPr id="38" name="Object 37">
            <a:extLst>
              <a:ext uri="{FF2B5EF4-FFF2-40B4-BE49-F238E27FC236}">
                <a16:creationId xmlns:a16="http://schemas.microsoft.com/office/drawing/2014/main" id="{1D6009B5-49F5-8AB9-F2F8-F7C379B11450}"/>
              </a:ext>
            </a:extLst>
          </p:cNvPr>
          <p:cNvGraphicFramePr>
            <a:graphicFrameLocks noChangeAspect="1"/>
          </p:cNvGraphicFramePr>
          <p:nvPr>
            <p:extLst>
              <p:ext uri="{D42A27DB-BD31-4B8C-83A1-F6EECF244321}">
                <p14:modId xmlns:p14="http://schemas.microsoft.com/office/powerpoint/2010/main" val="862078587"/>
              </p:ext>
            </p:extLst>
          </p:nvPr>
        </p:nvGraphicFramePr>
        <p:xfrm>
          <a:off x="10166427" y="2819400"/>
          <a:ext cx="1750489" cy="3201552"/>
        </p:xfrm>
        <a:graphic>
          <a:graphicData uri="http://schemas.openxmlformats.org/presentationml/2006/ole">
            <mc:AlternateContent xmlns:mc="http://schemas.openxmlformats.org/markup-compatibility/2006">
              <mc:Choice xmlns:v="urn:schemas-microsoft-com:vml" Requires="v">
                <p:oleObj name="MDLDrawObject Class" r:id="rId6" imgW="2380399" imgH="4476619" progId="MDLDrawOLE.MDLDrawObject.1">
                  <p:embed/>
                </p:oleObj>
              </mc:Choice>
              <mc:Fallback>
                <p:oleObj name="MDLDrawObject Class" r:id="rId6" imgW="2380399" imgH="4476619" progId="MDLDrawOLE.MDLDrawObject.1">
                  <p:embed/>
                  <p:pic>
                    <p:nvPicPr>
                      <p:cNvPr id="38" name="Object 37">
                        <a:extLst>
                          <a:ext uri="{FF2B5EF4-FFF2-40B4-BE49-F238E27FC236}">
                            <a16:creationId xmlns:a16="http://schemas.microsoft.com/office/drawing/2014/main" id="{1D6009B5-49F5-8AB9-F2F8-F7C379B11450}"/>
                          </a:ext>
                        </a:extLst>
                      </p:cNvPr>
                      <p:cNvPicPr>
                        <a:picLocks noChangeAspect="1" noChangeArrowheads="1"/>
                      </p:cNvPicPr>
                      <p:nvPr/>
                    </p:nvPicPr>
                    <p:blipFill>
                      <a:blip r:embed="rId7"/>
                      <a:srcRect/>
                      <a:stretch>
                        <a:fillRect/>
                      </a:stretch>
                    </p:blipFill>
                    <p:spPr bwMode="auto">
                      <a:xfrm>
                        <a:off x="10166427" y="2819400"/>
                        <a:ext cx="1750489" cy="3201552"/>
                      </a:xfrm>
                      <a:prstGeom prst="rect">
                        <a:avLst/>
                      </a:prstGeom>
                      <a:noFill/>
                      <a:ln>
                        <a:solidFill>
                          <a:schemeClr val="accent1"/>
                        </a:solidFill>
                      </a:ln>
                    </p:spPr>
                  </p:pic>
                </p:oleObj>
              </mc:Fallback>
            </mc:AlternateContent>
          </a:graphicData>
        </a:graphic>
      </p:graphicFrame>
      <p:graphicFrame>
        <p:nvGraphicFramePr>
          <p:cNvPr id="5" name="Object 4">
            <a:extLst>
              <a:ext uri="{FF2B5EF4-FFF2-40B4-BE49-F238E27FC236}">
                <a16:creationId xmlns:a16="http://schemas.microsoft.com/office/drawing/2014/main" id="{253CE732-780F-5FF8-DB56-38C24E56E76B}"/>
              </a:ext>
            </a:extLst>
          </p:cNvPr>
          <p:cNvGraphicFramePr>
            <a:graphicFrameLocks noChangeAspect="1"/>
          </p:cNvGraphicFramePr>
          <p:nvPr>
            <p:extLst>
              <p:ext uri="{D42A27DB-BD31-4B8C-83A1-F6EECF244321}">
                <p14:modId xmlns:p14="http://schemas.microsoft.com/office/powerpoint/2010/main" val="3904586672"/>
              </p:ext>
            </p:extLst>
          </p:nvPr>
        </p:nvGraphicFramePr>
        <p:xfrm>
          <a:off x="4683937" y="4034911"/>
          <a:ext cx="3498098" cy="2286000"/>
        </p:xfrm>
        <a:graphic>
          <a:graphicData uri="http://schemas.openxmlformats.org/presentationml/2006/ole">
            <mc:AlternateContent xmlns:mc="http://schemas.openxmlformats.org/markup-compatibility/2006">
              <mc:Choice xmlns:v="urn:schemas-microsoft-com:vml" Requires="v">
                <p:oleObj name="MDLDrawObject Class" r:id="rId8" imgW="2685791" imgH="1761797" progId="MDLDrawOLE.MDLDrawObject.1">
                  <p:embed/>
                </p:oleObj>
              </mc:Choice>
              <mc:Fallback>
                <p:oleObj name="MDLDrawObject Class" r:id="rId8" imgW="2685791" imgH="1761797" progId="MDLDrawOLE.MDLDrawObject.1">
                  <p:embed/>
                  <p:pic>
                    <p:nvPicPr>
                      <p:cNvPr id="5" name="Object 4">
                        <a:extLst>
                          <a:ext uri="{FF2B5EF4-FFF2-40B4-BE49-F238E27FC236}">
                            <a16:creationId xmlns:a16="http://schemas.microsoft.com/office/drawing/2014/main" id="{253CE732-780F-5FF8-DB56-38C24E56E76B}"/>
                          </a:ext>
                        </a:extLst>
                      </p:cNvPr>
                      <p:cNvPicPr>
                        <a:picLocks noChangeAspect="1" noChangeArrowheads="1"/>
                      </p:cNvPicPr>
                      <p:nvPr/>
                    </p:nvPicPr>
                    <p:blipFill>
                      <a:blip r:embed="rId9"/>
                      <a:srcRect/>
                      <a:stretch>
                        <a:fillRect/>
                      </a:stretch>
                    </p:blipFill>
                    <p:spPr bwMode="auto">
                      <a:xfrm>
                        <a:off x="4683937" y="4034911"/>
                        <a:ext cx="3498098" cy="2286000"/>
                      </a:xfrm>
                      <a:prstGeom prst="rect">
                        <a:avLst/>
                      </a:prstGeom>
                      <a:noFill/>
                    </p:spPr>
                  </p:pic>
                </p:oleObj>
              </mc:Fallback>
            </mc:AlternateContent>
          </a:graphicData>
        </a:graphic>
      </p:graphicFrame>
      <p:sp>
        <p:nvSpPr>
          <p:cNvPr id="2" name="TextBox 1">
            <a:extLst>
              <a:ext uri="{FF2B5EF4-FFF2-40B4-BE49-F238E27FC236}">
                <a16:creationId xmlns:a16="http://schemas.microsoft.com/office/drawing/2014/main" id="{64E01C02-E65A-ED19-4B28-C576778A683D}"/>
              </a:ext>
            </a:extLst>
          </p:cNvPr>
          <p:cNvSpPr txBox="1"/>
          <p:nvPr/>
        </p:nvSpPr>
        <p:spPr>
          <a:xfrm>
            <a:off x="8299045" y="2192082"/>
            <a:ext cx="1164165" cy="646331"/>
          </a:xfrm>
          <a:prstGeom prst="rect">
            <a:avLst/>
          </a:prstGeom>
          <a:noFill/>
        </p:spPr>
        <p:txBody>
          <a:bodyPr wrap="none" rtlCol="0">
            <a:spAutoFit/>
          </a:bodyPr>
          <a:lstStyle/>
          <a:p>
            <a:r>
              <a:rPr lang="en-US" dirty="0"/>
              <a:t>Active Site</a:t>
            </a:r>
          </a:p>
          <a:p>
            <a:r>
              <a:rPr lang="en-US" dirty="0"/>
              <a:t>W/O </a:t>
            </a:r>
            <a:r>
              <a:rPr lang="en-US" dirty="0" err="1"/>
              <a:t>Inh</a:t>
            </a:r>
            <a:endParaRPr lang="en-US" dirty="0"/>
          </a:p>
        </p:txBody>
      </p:sp>
      <p:sp>
        <p:nvSpPr>
          <p:cNvPr id="3" name="TextBox 2">
            <a:extLst>
              <a:ext uri="{FF2B5EF4-FFF2-40B4-BE49-F238E27FC236}">
                <a16:creationId xmlns:a16="http://schemas.microsoft.com/office/drawing/2014/main" id="{B326DEE6-7BE0-778F-0295-53B6D999803E}"/>
              </a:ext>
            </a:extLst>
          </p:cNvPr>
          <p:cNvSpPr txBox="1"/>
          <p:nvPr/>
        </p:nvSpPr>
        <p:spPr>
          <a:xfrm>
            <a:off x="10099339" y="2173069"/>
            <a:ext cx="1164165" cy="646331"/>
          </a:xfrm>
          <a:prstGeom prst="rect">
            <a:avLst/>
          </a:prstGeom>
          <a:noFill/>
        </p:spPr>
        <p:txBody>
          <a:bodyPr wrap="none" rtlCol="0">
            <a:spAutoFit/>
          </a:bodyPr>
          <a:lstStyle/>
          <a:p>
            <a:r>
              <a:rPr lang="en-US" dirty="0"/>
              <a:t>Active Site</a:t>
            </a:r>
          </a:p>
          <a:p>
            <a:r>
              <a:rPr lang="en-US" dirty="0"/>
              <a:t>with </a:t>
            </a:r>
            <a:r>
              <a:rPr lang="en-US" dirty="0" err="1"/>
              <a:t>Inh</a:t>
            </a:r>
            <a:endParaRPr lang="en-US" dirty="0"/>
          </a:p>
        </p:txBody>
      </p:sp>
      <p:sp>
        <p:nvSpPr>
          <p:cNvPr id="4" name="Date Placeholder 3">
            <a:extLst>
              <a:ext uri="{FF2B5EF4-FFF2-40B4-BE49-F238E27FC236}">
                <a16:creationId xmlns:a16="http://schemas.microsoft.com/office/drawing/2014/main" id="{36B8439B-D496-0C9B-37C6-D76391591832}"/>
              </a:ext>
            </a:extLst>
          </p:cNvPr>
          <p:cNvSpPr>
            <a:spLocks noGrp="1"/>
          </p:cNvSpPr>
          <p:nvPr>
            <p:ph type="dt" sz="half" idx="10"/>
          </p:nvPr>
        </p:nvSpPr>
        <p:spPr/>
        <p:txBody>
          <a:bodyPr/>
          <a:lstStyle/>
          <a:p>
            <a:fld id="{67FCA766-391C-441D-8F4E-49F8DFCD5424}" type="datetime1">
              <a:rPr lang="en-US" smtClean="0"/>
              <a:t>9/2/2023</a:t>
            </a:fld>
            <a:endParaRPr lang="en-US"/>
          </a:p>
        </p:txBody>
      </p:sp>
      <p:sp>
        <p:nvSpPr>
          <p:cNvPr id="6" name="Footer Placeholder 5">
            <a:extLst>
              <a:ext uri="{FF2B5EF4-FFF2-40B4-BE49-F238E27FC236}">
                <a16:creationId xmlns:a16="http://schemas.microsoft.com/office/drawing/2014/main" id="{60F62D4C-46DF-27E5-B27D-424B51C206FA}"/>
              </a:ext>
            </a:extLst>
          </p:cNvPr>
          <p:cNvSpPr>
            <a:spLocks noGrp="1"/>
          </p:cNvSpPr>
          <p:nvPr>
            <p:ph type="ftr" sz="quarter" idx="11"/>
          </p:nvPr>
        </p:nvSpPr>
        <p:spPr/>
        <p:txBody>
          <a:bodyPr/>
          <a:lstStyle/>
          <a:p>
            <a:r>
              <a:rPr lang="en-US"/>
              <a:t>D &amp; D - Lecture 4 - Fall 2023</a:t>
            </a:r>
          </a:p>
        </p:txBody>
      </p:sp>
      <p:sp>
        <p:nvSpPr>
          <p:cNvPr id="7" name="Slide Number Placeholder 6">
            <a:extLst>
              <a:ext uri="{FF2B5EF4-FFF2-40B4-BE49-F238E27FC236}">
                <a16:creationId xmlns:a16="http://schemas.microsoft.com/office/drawing/2014/main" id="{BDA53313-6CA0-3E86-EC5C-536817BD3816}"/>
              </a:ext>
            </a:extLst>
          </p:cNvPr>
          <p:cNvSpPr>
            <a:spLocks noGrp="1"/>
          </p:cNvSpPr>
          <p:nvPr>
            <p:ph type="sldNum" sz="quarter" idx="12"/>
          </p:nvPr>
        </p:nvSpPr>
        <p:spPr/>
        <p:txBody>
          <a:bodyPr/>
          <a:lstStyle/>
          <a:p>
            <a:fld id="{DC3BB032-4020-48F4-953B-341806DC4A2B}" type="slidenum">
              <a:rPr lang="en-US" smtClean="0"/>
              <a:t>52</a:t>
            </a:fld>
            <a:endParaRPr lang="en-US"/>
          </a:p>
        </p:txBody>
      </p:sp>
    </p:spTree>
    <p:extLst>
      <p:ext uri="{BB962C8B-B14F-4D97-AF65-F5344CB8AC3E}">
        <p14:creationId xmlns:p14="http://schemas.microsoft.com/office/powerpoint/2010/main" val="18058901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91D2EAC-8736-4EFF-8D93-EF09996B8D2D}"/>
              </a:ext>
            </a:extLst>
          </p:cNvPr>
          <p:cNvSpPr/>
          <p:nvPr/>
        </p:nvSpPr>
        <p:spPr>
          <a:xfrm>
            <a:off x="1247607" y="-5953"/>
            <a:ext cx="4239144" cy="371512"/>
          </a:xfrm>
          <a:prstGeom prst="rect">
            <a:avLst/>
          </a:prstGeom>
        </p:spPr>
        <p:txBody>
          <a:bodyPr wrap="square">
            <a:spAutoFit/>
          </a:bodyPr>
          <a:lstStyle/>
          <a:p>
            <a:r>
              <a:rPr lang="en-US" sz="1814" b="1" dirty="0">
                <a:latin typeface="Arial" panose="020B0604020202020204" pitchFamily="34" charset="0"/>
                <a:ea typeface="Times New Roman" panose="02020603050405020304" pitchFamily="18" charset="0"/>
              </a:rPr>
              <a:t>2. Allosteric (Mixed Type) Inhibitors</a:t>
            </a: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EB178B5B-9B16-46D3-BE28-FDED98D2391F}"/>
                  </a:ext>
                </a:extLst>
              </p:cNvPr>
              <p:cNvSpPr/>
              <p:nvPr/>
            </p:nvSpPr>
            <p:spPr>
              <a:xfrm>
                <a:off x="1456595" y="4494215"/>
                <a:ext cx="1342445" cy="66890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797" i="1">
                              <a:latin typeface="Cambria Math" panose="02040503050406030204" pitchFamily="18" charset="0"/>
                            </a:rPr>
                          </m:ctrlPr>
                        </m:sSubPr>
                        <m:e>
                          <m:r>
                            <a:rPr lang="en-US" sz="1797" i="1">
                              <a:latin typeface="Cambria Math" panose="02040503050406030204" pitchFamily="18" charset="0"/>
                            </a:rPr>
                            <m:t>𝐾</m:t>
                          </m:r>
                        </m:e>
                        <m:sub>
                          <m:r>
                            <a:rPr lang="en-US" sz="1797" i="1">
                              <a:latin typeface="Cambria Math" panose="02040503050406030204" pitchFamily="18" charset="0"/>
                            </a:rPr>
                            <m:t>𝐼</m:t>
                          </m:r>
                        </m:sub>
                      </m:sSub>
                      <m:r>
                        <a:rPr lang="en-US" sz="1797" i="1">
                          <a:latin typeface="Cambria Math" panose="02040503050406030204" pitchFamily="18" charset="0"/>
                        </a:rPr>
                        <m:t>=</m:t>
                      </m:r>
                      <m:f>
                        <m:fPr>
                          <m:ctrlPr>
                            <a:rPr lang="en-US" sz="1797" i="1">
                              <a:latin typeface="Cambria Math" panose="02040503050406030204" pitchFamily="18" charset="0"/>
                            </a:rPr>
                          </m:ctrlPr>
                        </m:fPr>
                        <m:num>
                          <m:d>
                            <m:dPr>
                              <m:begChr m:val="["/>
                              <m:endChr m:val="]"/>
                              <m:ctrlPr>
                                <a:rPr lang="en-US" sz="1797" i="1">
                                  <a:latin typeface="Cambria Math" panose="02040503050406030204" pitchFamily="18" charset="0"/>
                                </a:rPr>
                              </m:ctrlPr>
                            </m:dPr>
                            <m:e>
                              <m:r>
                                <a:rPr lang="en-US" sz="1797" i="1">
                                  <a:latin typeface="Cambria Math" panose="02040503050406030204" pitchFamily="18" charset="0"/>
                                </a:rPr>
                                <m:t>𝐸</m:t>
                              </m:r>
                              <m:r>
                                <a:rPr lang="en-US" sz="1797">
                                  <a:latin typeface="Cambria Math" panose="02040503050406030204" pitchFamily="18" charset="0"/>
                                </a:rPr>
                                <m:t>][</m:t>
                              </m:r>
                              <m:r>
                                <a:rPr lang="en-US" sz="1797" i="1">
                                  <a:latin typeface="Cambria Math" panose="02040503050406030204" pitchFamily="18" charset="0"/>
                                </a:rPr>
                                <m:t>𝐼</m:t>
                              </m:r>
                            </m:e>
                          </m:d>
                        </m:num>
                        <m:den>
                          <m:d>
                            <m:dPr>
                              <m:begChr m:val="["/>
                              <m:endChr m:val="]"/>
                              <m:ctrlPr>
                                <a:rPr lang="en-US" sz="1797" i="1">
                                  <a:latin typeface="Cambria Math" panose="02040503050406030204" pitchFamily="18" charset="0"/>
                                </a:rPr>
                              </m:ctrlPr>
                            </m:dPr>
                            <m:e>
                              <m:r>
                                <a:rPr lang="en-US" sz="1797" i="1">
                                  <a:latin typeface="Cambria Math" panose="02040503050406030204" pitchFamily="18" charset="0"/>
                                </a:rPr>
                                <m:t>𝐸𝐼</m:t>
                              </m:r>
                            </m:e>
                          </m:d>
                        </m:den>
                      </m:f>
                    </m:oMath>
                  </m:oMathPara>
                </a14:m>
                <a:endParaRPr lang="en-US" sz="1797" dirty="0">
                  <a:latin typeface="Arial" panose="020B0604020202020204" pitchFamily="34" charset="0"/>
                </a:endParaRPr>
              </a:p>
            </p:txBody>
          </p:sp>
        </mc:Choice>
        <mc:Fallback xmlns="">
          <p:sp>
            <p:nvSpPr>
              <p:cNvPr id="21" name="Rectangle 20">
                <a:extLst>
                  <a:ext uri="{FF2B5EF4-FFF2-40B4-BE49-F238E27FC236}">
                    <a16:creationId xmlns:a16="http://schemas.microsoft.com/office/drawing/2014/main" id="{EB178B5B-9B16-46D3-BE28-FDED98D2391F}"/>
                  </a:ext>
                </a:extLst>
              </p:cNvPr>
              <p:cNvSpPr>
                <a:spLocks noRot="1" noChangeAspect="1" noMove="1" noResize="1" noEditPoints="1" noAdjustHandles="1" noChangeArrowheads="1" noChangeShapeType="1" noTextEdit="1"/>
              </p:cNvSpPr>
              <p:nvPr/>
            </p:nvSpPr>
            <p:spPr>
              <a:xfrm>
                <a:off x="1456595" y="4494215"/>
                <a:ext cx="1342445" cy="66890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12A75A4B-C6C9-4E14-BFBA-0757AD8069E1}"/>
                  </a:ext>
                </a:extLst>
              </p:cNvPr>
              <p:cNvSpPr/>
              <p:nvPr/>
            </p:nvSpPr>
            <p:spPr>
              <a:xfrm>
                <a:off x="6376676" y="4390319"/>
                <a:ext cx="1494380" cy="66890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797" i="1">
                              <a:latin typeface="Cambria Math" panose="02040503050406030204" pitchFamily="18" charset="0"/>
                            </a:rPr>
                          </m:ctrlPr>
                        </m:sSubSupPr>
                        <m:e>
                          <m:r>
                            <a:rPr lang="en-US" sz="1797" i="1">
                              <a:latin typeface="Cambria Math" panose="02040503050406030204" pitchFamily="18" charset="0"/>
                            </a:rPr>
                            <m:t>𝐾</m:t>
                          </m:r>
                        </m:e>
                        <m:sub>
                          <m:r>
                            <a:rPr lang="en-US" sz="1797" i="1">
                              <a:latin typeface="Cambria Math" panose="02040503050406030204" pitchFamily="18" charset="0"/>
                            </a:rPr>
                            <m:t>𝐼</m:t>
                          </m:r>
                        </m:sub>
                        <m:sup>
                          <m:r>
                            <a:rPr lang="en-US" sz="1797">
                              <a:latin typeface="Cambria Math" panose="02040503050406030204" pitchFamily="18" charset="0"/>
                            </a:rPr>
                            <m:t>′</m:t>
                          </m:r>
                        </m:sup>
                      </m:sSubSup>
                      <m:r>
                        <a:rPr lang="en-US" sz="1797">
                          <a:latin typeface="Cambria Math" panose="02040503050406030204" pitchFamily="18" charset="0"/>
                        </a:rPr>
                        <m:t>=</m:t>
                      </m:r>
                      <m:f>
                        <m:fPr>
                          <m:ctrlPr>
                            <a:rPr lang="en-US" sz="1797" i="1">
                              <a:latin typeface="Cambria Math" panose="02040503050406030204" pitchFamily="18" charset="0"/>
                            </a:rPr>
                          </m:ctrlPr>
                        </m:fPr>
                        <m:num>
                          <m:d>
                            <m:dPr>
                              <m:begChr m:val="["/>
                              <m:endChr m:val="]"/>
                              <m:ctrlPr>
                                <a:rPr lang="en-US" sz="1797" i="1">
                                  <a:latin typeface="Cambria Math" panose="02040503050406030204" pitchFamily="18" charset="0"/>
                                </a:rPr>
                              </m:ctrlPr>
                            </m:dPr>
                            <m:e>
                              <m:r>
                                <a:rPr lang="en-US" sz="1797" i="1">
                                  <a:latin typeface="Cambria Math" panose="02040503050406030204" pitchFamily="18" charset="0"/>
                                </a:rPr>
                                <m:t>𝐸𝑆</m:t>
                              </m:r>
                              <m:r>
                                <a:rPr lang="en-US" sz="1797">
                                  <a:latin typeface="Cambria Math" panose="02040503050406030204" pitchFamily="18" charset="0"/>
                                </a:rPr>
                                <m:t>][</m:t>
                              </m:r>
                              <m:r>
                                <a:rPr lang="en-US" sz="1797" i="1">
                                  <a:latin typeface="Cambria Math" panose="02040503050406030204" pitchFamily="18" charset="0"/>
                                </a:rPr>
                                <m:t>𝐼</m:t>
                              </m:r>
                            </m:e>
                          </m:d>
                        </m:num>
                        <m:den>
                          <m:d>
                            <m:dPr>
                              <m:begChr m:val="["/>
                              <m:endChr m:val="]"/>
                              <m:ctrlPr>
                                <a:rPr lang="en-US" sz="1797" i="1">
                                  <a:latin typeface="Cambria Math" panose="02040503050406030204" pitchFamily="18" charset="0"/>
                                </a:rPr>
                              </m:ctrlPr>
                            </m:dPr>
                            <m:e>
                              <m:r>
                                <a:rPr lang="en-US" sz="1797" i="1">
                                  <a:latin typeface="Cambria Math" panose="02040503050406030204" pitchFamily="18" charset="0"/>
                                </a:rPr>
                                <m:t>𝐸𝑆𝐼</m:t>
                              </m:r>
                            </m:e>
                          </m:d>
                        </m:den>
                      </m:f>
                    </m:oMath>
                  </m:oMathPara>
                </a14:m>
                <a:endParaRPr lang="en-US" sz="1797" dirty="0">
                  <a:latin typeface="Arial" panose="020B0604020202020204" pitchFamily="34" charset="0"/>
                </a:endParaRPr>
              </a:p>
            </p:txBody>
          </p:sp>
        </mc:Choice>
        <mc:Fallback xmlns="">
          <p:sp>
            <p:nvSpPr>
              <p:cNvPr id="22" name="Rectangle 21">
                <a:extLst>
                  <a:ext uri="{FF2B5EF4-FFF2-40B4-BE49-F238E27FC236}">
                    <a16:creationId xmlns:a16="http://schemas.microsoft.com/office/drawing/2014/main" id="{12A75A4B-C6C9-4E14-BFBA-0757AD8069E1}"/>
                  </a:ext>
                </a:extLst>
              </p:cNvPr>
              <p:cNvSpPr>
                <a:spLocks noRot="1" noChangeAspect="1" noMove="1" noResize="1" noEditPoints="1" noAdjustHandles="1" noChangeArrowheads="1" noChangeShapeType="1" noTextEdit="1"/>
              </p:cNvSpPr>
              <p:nvPr/>
            </p:nvSpPr>
            <p:spPr>
              <a:xfrm>
                <a:off x="6376676" y="4390319"/>
                <a:ext cx="1494380" cy="668901"/>
              </a:xfrm>
              <a:prstGeom prst="rect">
                <a:avLst/>
              </a:prstGeom>
              <a:blipFill>
                <a:blip r:embed="rId3"/>
                <a:stretch>
                  <a:fillRect/>
                </a:stretch>
              </a:blipFill>
            </p:spPr>
            <p:txBody>
              <a:bodyPr/>
              <a:lstStyle/>
              <a:p>
                <a:r>
                  <a:rPr lang="en-US">
                    <a:noFill/>
                  </a:rPr>
                  <a:t> </a:t>
                </a:r>
              </a:p>
            </p:txBody>
          </p:sp>
        </mc:Fallback>
      </mc:AlternateContent>
      <p:graphicFrame>
        <p:nvGraphicFramePr>
          <p:cNvPr id="23" name="Object 22">
            <a:extLst>
              <a:ext uri="{FF2B5EF4-FFF2-40B4-BE49-F238E27FC236}">
                <a16:creationId xmlns:a16="http://schemas.microsoft.com/office/drawing/2014/main" id="{CCCFAC0D-05BF-4751-8737-A83C224F6AF2}"/>
              </a:ext>
            </a:extLst>
          </p:cNvPr>
          <p:cNvGraphicFramePr>
            <a:graphicFrameLocks noChangeAspect="1"/>
          </p:cNvGraphicFramePr>
          <p:nvPr/>
        </p:nvGraphicFramePr>
        <p:xfrm>
          <a:off x="3120415" y="4125257"/>
          <a:ext cx="2865075" cy="2080511"/>
        </p:xfrm>
        <a:graphic>
          <a:graphicData uri="http://schemas.openxmlformats.org/presentationml/2006/ole">
            <mc:AlternateContent xmlns:mc="http://schemas.openxmlformats.org/markup-compatibility/2006">
              <mc:Choice xmlns:v="urn:schemas-microsoft-com:vml" Requires="v">
                <p:oleObj name="MDLDrawObject Class" r:id="rId4" imgW="3952733" imgH="2904797" progId="MDLDrawOLE.MDLDrawObject.1">
                  <p:embed/>
                </p:oleObj>
              </mc:Choice>
              <mc:Fallback>
                <p:oleObj name="MDLDrawObject Class" r:id="rId4" imgW="3952733" imgH="2904797" progId="MDLDrawOLE.MDLDrawObject.1">
                  <p:embed/>
                  <p:pic>
                    <p:nvPicPr>
                      <p:cNvPr id="23" name="Object 22">
                        <a:extLst>
                          <a:ext uri="{FF2B5EF4-FFF2-40B4-BE49-F238E27FC236}">
                            <a16:creationId xmlns:a16="http://schemas.microsoft.com/office/drawing/2014/main" id="{CCCFAC0D-05BF-4751-8737-A83C224F6AF2}"/>
                          </a:ext>
                        </a:extLst>
                      </p:cNvPr>
                      <p:cNvPicPr>
                        <a:picLocks noChangeAspect="1" noChangeArrowheads="1"/>
                      </p:cNvPicPr>
                      <p:nvPr/>
                    </p:nvPicPr>
                    <p:blipFill>
                      <a:blip r:embed="rId5"/>
                      <a:srcRect/>
                      <a:stretch>
                        <a:fillRect/>
                      </a:stretch>
                    </p:blipFill>
                    <p:spPr bwMode="auto">
                      <a:xfrm>
                        <a:off x="3120415" y="4125257"/>
                        <a:ext cx="2865075" cy="2080511"/>
                      </a:xfrm>
                      <a:prstGeom prst="rect">
                        <a:avLst/>
                      </a:prstGeom>
                      <a:noFill/>
                    </p:spPr>
                  </p:pic>
                </p:oleObj>
              </mc:Fallback>
            </mc:AlternateContent>
          </a:graphicData>
        </a:graphic>
      </p:graphicFrame>
      <p:graphicFrame>
        <p:nvGraphicFramePr>
          <p:cNvPr id="24" name="Object 23">
            <a:extLst>
              <a:ext uri="{FF2B5EF4-FFF2-40B4-BE49-F238E27FC236}">
                <a16:creationId xmlns:a16="http://schemas.microsoft.com/office/drawing/2014/main" id="{9BC07D4E-7937-48F7-B240-5BDF065266CC}"/>
              </a:ext>
            </a:extLst>
          </p:cNvPr>
          <p:cNvGraphicFramePr>
            <a:graphicFrameLocks noChangeAspect="1"/>
          </p:cNvGraphicFramePr>
          <p:nvPr/>
        </p:nvGraphicFramePr>
        <p:xfrm>
          <a:off x="7716937" y="4047504"/>
          <a:ext cx="3048128" cy="2213436"/>
        </p:xfrm>
        <a:graphic>
          <a:graphicData uri="http://schemas.openxmlformats.org/presentationml/2006/ole">
            <mc:AlternateContent xmlns:mc="http://schemas.openxmlformats.org/markup-compatibility/2006">
              <mc:Choice xmlns:v="urn:schemas-microsoft-com:vml" Requires="v">
                <p:oleObj name="MDLDrawObject Class" r:id="rId6" imgW="3952733" imgH="2904797" progId="MDLDrawOLE.MDLDrawObject.1">
                  <p:embed/>
                </p:oleObj>
              </mc:Choice>
              <mc:Fallback>
                <p:oleObj name="MDLDrawObject Class" r:id="rId6" imgW="3952733" imgH="2904797" progId="MDLDrawOLE.MDLDrawObject.1">
                  <p:embed/>
                  <p:pic>
                    <p:nvPicPr>
                      <p:cNvPr id="24" name="Object 23">
                        <a:extLst>
                          <a:ext uri="{FF2B5EF4-FFF2-40B4-BE49-F238E27FC236}">
                            <a16:creationId xmlns:a16="http://schemas.microsoft.com/office/drawing/2014/main" id="{9BC07D4E-7937-48F7-B240-5BDF065266CC}"/>
                          </a:ext>
                        </a:extLst>
                      </p:cNvPr>
                      <p:cNvPicPr>
                        <a:picLocks noChangeAspect="1" noChangeArrowheads="1"/>
                      </p:cNvPicPr>
                      <p:nvPr/>
                    </p:nvPicPr>
                    <p:blipFill>
                      <a:blip r:embed="rId7"/>
                      <a:srcRect/>
                      <a:stretch>
                        <a:fillRect/>
                      </a:stretch>
                    </p:blipFill>
                    <p:spPr bwMode="auto">
                      <a:xfrm>
                        <a:off x="7716937" y="4047504"/>
                        <a:ext cx="3048128" cy="2213436"/>
                      </a:xfrm>
                      <a:prstGeom prst="rect">
                        <a:avLst/>
                      </a:prstGeom>
                      <a:noFill/>
                    </p:spPr>
                  </p:pic>
                </p:oleObj>
              </mc:Fallback>
            </mc:AlternateContent>
          </a:graphicData>
        </a:graphic>
      </p:graphicFrame>
      <p:sp>
        <p:nvSpPr>
          <p:cNvPr id="25" name="Rectangle 24">
            <a:extLst>
              <a:ext uri="{FF2B5EF4-FFF2-40B4-BE49-F238E27FC236}">
                <a16:creationId xmlns:a16="http://schemas.microsoft.com/office/drawing/2014/main" id="{8DD30EAB-0399-49AD-A705-57FC443BE4EE}"/>
              </a:ext>
            </a:extLst>
          </p:cNvPr>
          <p:cNvSpPr/>
          <p:nvPr/>
        </p:nvSpPr>
        <p:spPr>
          <a:xfrm>
            <a:off x="1304873" y="444136"/>
            <a:ext cx="5396029" cy="371512"/>
          </a:xfrm>
          <a:prstGeom prst="rect">
            <a:avLst/>
          </a:prstGeom>
        </p:spPr>
        <p:txBody>
          <a:bodyPr wrap="none">
            <a:spAutoFit/>
          </a:bodyPr>
          <a:lstStyle/>
          <a:p>
            <a:r>
              <a:rPr lang="en-US" sz="1814" dirty="0">
                <a:latin typeface="Arial" panose="020B0604020202020204" pitchFamily="34" charset="0"/>
              </a:rPr>
              <a:t>There are </a:t>
            </a:r>
            <a:r>
              <a:rPr lang="en-US" sz="1814" b="1" i="1" dirty="0">
                <a:latin typeface="Arial" panose="020B0604020202020204" pitchFamily="34" charset="0"/>
              </a:rPr>
              <a:t>two</a:t>
            </a:r>
            <a:r>
              <a:rPr lang="en-US" sz="1814" dirty="0">
                <a:latin typeface="Arial" panose="020B0604020202020204" pitchFamily="34" charset="0"/>
              </a:rPr>
              <a:t> K</a:t>
            </a:r>
            <a:r>
              <a:rPr lang="en-US" sz="1814" baseline="-25000" dirty="0">
                <a:latin typeface="Arial" panose="020B0604020202020204" pitchFamily="34" charset="0"/>
              </a:rPr>
              <a:t>D</a:t>
            </a:r>
            <a:r>
              <a:rPr lang="en-US" sz="1814" dirty="0">
                <a:latin typeface="Arial" panose="020B0604020202020204" pitchFamily="34" charset="0"/>
              </a:rPr>
              <a:t> values that describe the binding.</a:t>
            </a:r>
          </a:p>
        </p:txBody>
      </p:sp>
      <p:graphicFrame>
        <p:nvGraphicFramePr>
          <p:cNvPr id="7" name="Object 6">
            <a:extLst>
              <a:ext uri="{FF2B5EF4-FFF2-40B4-BE49-F238E27FC236}">
                <a16:creationId xmlns:a16="http://schemas.microsoft.com/office/drawing/2014/main" id="{A194B465-39DA-4BD2-A1A0-7EE0F7BDC01B}"/>
              </a:ext>
            </a:extLst>
          </p:cNvPr>
          <p:cNvGraphicFramePr>
            <a:graphicFrameLocks noChangeAspect="1"/>
          </p:cNvGraphicFramePr>
          <p:nvPr/>
        </p:nvGraphicFramePr>
        <p:xfrm>
          <a:off x="6878198" y="862113"/>
          <a:ext cx="2831358" cy="1625181"/>
        </p:xfrm>
        <a:graphic>
          <a:graphicData uri="http://schemas.openxmlformats.org/presentationml/2006/ole">
            <mc:AlternateContent xmlns:mc="http://schemas.openxmlformats.org/markup-compatibility/2006">
              <mc:Choice xmlns:v="urn:schemas-microsoft-com:vml" Requires="v">
                <p:oleObj name="MDLDrawObject Class" r:id="rId8" imgW="2352385" imgH="1038159" progId="MDLDrawOLE.MDLDrawObject.1">
                  <p:embed/>
                </p:oleObj>
              </mc:Choice>
              <mc:Fallback>
                <p:oleObj name="MDLDrawObject Class" r:id="rId8" imgW="2352385" imgH="1038159" progId="MDLDrawOLE.MDLDrawObject.1">
                  <p:embed/>
                  <p:pic>
                    <p:nvPicPr>
                      <p:cNvPr id="7" name="Object 6">
                        <a:extLst>
                          <a:ext uri="{FF2B5EF4-FFF2-40B4-BE49-F238E27FC236}">
                            <a16:creationId xmlns:a16="http://schemas.microsoft.com/office/drawing/2014/main" id="{A194B465-39DA-4BD2-A1A0-7EE0F7BDC0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8198" y="862113"/>
                        <a:ext cx="2831358" cy="1625181"/>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27FC5CE7-915D-4E85-B29E-8BBB353BBBF2}"/>
                  </a:ext>
                </a:extLst>
              </p:cNvPr>
              <p:cNvSpPr/>
              <p:nvPr/>
            </p:nvSpPr>
            <p:spPr>
              <a:xfrm>
                <a:off x="5406432" y="1402064"/>
                <a:ext cx="1746247" cy="6121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618" i="1">
                              <a:latin typeface="Cambria Math" panose="02040503050406030204" pitchFamily="18" charset="0"/>
                            </a:rPr>
                          </m:ctrlPr>
                        </m:sSubPr>
                        <m:e>
                          <m:r>
                            <a:rPr lang="en-US" sz="1618" i="1">
                              <a:latin typeface="Cambria Math" panose="02040503050406030204" pitchFamily="18" charset="0"/>
                            </a:rPr>
                            <m:t>𝐾</m:t>
                          </m:r>
                        </m:e>
                        <m:sub>
                          <m:r>
                            <a:rPr lang="en-US" sz="1618" i="1">
                              <a:latin typeface="Cambria Math" panose="02040503050406030204" pitchFamily="18" charset="0"/>
                            </a:rPr>
                            <m:t>𝐼</m:t>
                          </m:r>
                        </m:sub>
                      </m:sSub>
                      <m:r>
                        <a:rPr lang="en-US" sz="1618">
                          <a:latin typeface="Cambria Math" panose="02040503050406030204" pitchFamily="18" charset="0"/>
                        </a:rPr>
                        <m:t>=</m:t>
                      </m:r>
                      <m:sSub>
                        <m:sSubPr>
                          <m:ctrlPr>
                            <a:rPr lang="en-US" sz="1618" i="1">
                              <a:latin typeface="Cambria Math" panose="02040503050406030204" pitchFamily="18" charset="0"/>
                            </a:rPr>
                          </m:ctrlPr>
                        </m:sSubPr>
                        <m:e>
                          <m:r>
                            <a:rPr lang="en-US" sz="1618" i="1">
                              <a:latin typeface="Cambria Math" panose="02040503050406030204" pitchFamily="18" charset="0"/>
                            </a:rPr>
                            <m:t>𝐾</m:t>
                          </m:r>
                        </m:e>
                        <m:sub>
                          <m:r>
                            <a:rPr lang="en-US" sz="1618" i="1">
                              <a:latin typeface="Cambria Math" panose="02040503050406030204" pitchFamily="18" charset="0"/>
                            </a:rPr>
                            <m:t>𝐷</m:t>
                          </m:r>
                        </m:sub>
                      </m:sSub>
                      <m:r>
                        <a:rPr lang="en-US" sz="1618" i="1">
                          <a:latin typeface="Cambria Math" panose="02040503050406030204" pitchFamily="18" charset="0"/>
                        </a:rPr>
                        <m:t>=</m:t>
                      </m:r>
                      <m:f>
                        <m:fPr>
                          <m:ctrlPr>
                            <a:rPr lang="en-US" sz="1618" i="1">
                              <a:latin typeface="Cambria Math" panose="02040503050406030204" pitchFamily="18" charset="0"/>
                            </a:rPr>
                          </m:ctrlPr>
                        </m:fPr>
                        <m:num>
                          <m:d>
                            <m:dPr>
                              <m:begChr m:val="["/>
                              <m:endChr m:val="]"/>
                              <m:ctrlPr>
                                <a:rPr lang="en-US" sz="1618" i="1">
                                  <a:latin typeface="Cambria Math" panose="02040503050406030204" pitchFamily="18" charset="0"/>
                                </a:rPr>
                              </m:ctrlPr>
                            </m:dPr>
                            <m:e>
                              <m:r>
                                <a:rPr lang="en-US" sz="1618" i="1">
                                  <a:latin typeface="Cambria Math" panose="02040503050406030204" pitchFamily="18" charset="0"/>
                                </a:rPr>
                                <m:t>𝐸</m:t>
                              </m:r>
                              <m:r>
                                <a:rPr lang="en-US" sz="1618">
                                  <a:latin typeface="Cambria Math" panose="02040503050406030204" pitchFamily="18" charset="0"/>
                                </a:rPr>
                                <m:t>][</m:t>
                              </m:r>
                              <m:r>
                                <a:rPr lang="en-US" sz="1618" i="1">
                                  <a:latin typeface="Cambria Math" panose="02040503050406030204" pitchFamily="18" charset="0"/>
                                </a:rPr>
                                <m:t>𝐼</m:t>
                              </m:r>
                            </m:e>
                          </m:d>
                        </m:num>
                        <m:den>
                          <m:d>
                            <m:dPr>
                              <m:begChr m:val="["/>
                              <m:endChr m:val="]"/>
                              <m:ctrlPr>
                                <a:rPr lang="en-US" sz="1618" i="1">
                                  <a:latin typeface="Cambria Math" panose="02040503050406030204" pitchFamily="18" charset="0"/>
                                </a:rPr>
                              </m:ctrlPr>
                            </m:dPr>
                            <m:e>
                              <m:r>
                                <a:rPr lang="en-US" sz="1618" i="1">
                                  <a:latin typeface="Cambria Math" panose="02040503050406030204" pitchFamily="18" charset="0"/>
                                </a:rPr>
                                <m:t>𝐸𝐼</m:t>
                              </m:r>
                            </m:e>
                          </m:d>
                        </m:den>
                      </m:f>
                    </m:oMath>
                  </m:oMathPara>
                </a14:m>
                <a:endParaRPr lang="en-US" sz="1618" dirty="0">
                  <a:latin typeface="Arial" panose="020B0604020202020204" pitchFamily="34" charset="0"/>
                </a:endParaRPr>
              </a:p>
            </p:txBody>
          </p:sp>
        </mc:Choice>
        <mc:Fallback xmlns="">
          <p:sp>
            <p:nvSpPr>
              <p:cNvPr id="27" name="Rectangle 26">
                <a:extLst>
                  <a:ext uri="{FF2B5EF4-FFF2-40B4-BE49-F238E27FC236}">
                    <a16:creationId xmlns:a16="http://schemas.microsoft.com/office/drawing/2014/main" id="{27FC5CE7-915D-4E85-B29E-8BBB353BBBF2}"/>
                  </a:ext>
                </a:extLst>
              </p:cNvPr>
              <p:cNvSpPr>
                <a:spLocks noRot="1" noChangeAspect="1" noMove="1" noResize="1" noEditPoints="1" noAdjustHandles="1" noChangeArrowheads="1" noChangeShapeType="1" noTextEdit="1"/>
              </p:cNvSpPr>
              <p:nvPr/>
            </p:nvSpPr>
            <p:spPr>
              <a:xfrm>
                <a:off x="5406432" y="1402064"/>
                <a:ext cx="1746247" cy="61215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949795AD-ABB8-4805-BA9E-B0413113E77B}"/>
                  </a:ext>
                </a:extLst>
              </p:cNvPr>
              <p:cNvSpPr/>
              <p:nvPr/>
            </p:nvSpPr>
            <p:spPr>
              <a:xfrm>
                <a:off x="8805785" y="1373570"/>
                <a:ext cx="1968155" cy="612155"/>
              </a:xfrm>
              <a:prstGeom prst="rect">
                <a:avLst/>
              </a:prstGeom>
              <a:solidFill>
                <a:schemeClr val="bg1">
                  <a:alpha val="83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sz="1618" i="1">
                              <a:latin typeface="Cambria Math" panose="02040503050406030204" pitchFamily="18" charset="0"/>
                            </a:rPr>
                          </m:ctrlPr>
                        </m:sSubSupPr>
                        <m:e>
                          <m:r>
                            <a:rPr lang="en-US" sz="1618" i="1">
                              <a:latin typeface="Cambria Math" panose="02040503050406030204" pitchFamily="18" charset="0"/>
                            </a:rPr>
                            <m:t>𝐾</m:t>
                          </m:r>
                        </m:e>
                        <m:sub>
                          <m:r>
                            <a:rPr lang="en-US" sz="1618" i="1">
                              <a:latin typeface="Cambria Math" panose="02040503050406030204" pitchFamily="18" charset="0"/>
                            </a:rPr>
                            <m:t>𝐼</m:t>
                          </m:r>
                        </m:sub>
                        <m:sup>
                          <m:r>
                            <a:rPr lang="en-US" sz="1618">
                              <a:latin typeface="Cambria Math" panose="02040503050406030204" pitchFamily="18" charset="0"/>
                            </a:rPr>
                            <m:t>′</m:t>
                          </m:r>
                        </m:sup>
                      </m:sSubSup>
                      <m:r>
                        <a:rPr lang="en-US" sz="1618">
                          <a:latin typeface="Cambria Math" panose="02040503050406030204" pitchFamily="18" charset="0"/>
                        </a:rPr>
                        <m:t>=</m:t>
                      </m:r>
                      <m:sSubSup>
                        <m:sSubSupPr>
                          <m:ctrlPr>
                            <a:rPr lang="en-US" sz="1618" i="1">
                              <a:latin typeface="Cambria Math" panose="02040503050406030204" pitchFamily="18" charset="0"/>
                            </a:rPr>
                          </m:ctrlPr>
                        </m:sSubSupPr>
                        <m:e>
                          <m:r>
                            <a:rPr lang="en-US" sz="1618" i="1">
                              <a:latin typeface="Cambria Math" panose="02040503050406030204" pitchFamily="18" charset="0"/>
                            </a:rPr>
                            <m:t>𝐾</m:t>
                          </m:r>
                        </m:e>
                        <m:sub>
                          <m:r>
                            <a:rPr lang="en-US" sz="1618" i="1">
                              <a:latin typeface="Cambria Math" panose="02040503050406030204" pitchFamily="18" charset="0"/>
                            </a:rPr>
                            <m:t>𝐷</m:t>
                          </m:r>
                        </m:sub>
                        <m:sup>
                          <m:r>
                            <a:rPr lang="en-US" sz="1618" i="1">
                              <a:latin typeface="Cambria Math" panose="02040503050406030204" pitchFamily="18" charset="0"/>
                            </a:rPr>
                            <m:t>′</m:t>
                          </m:r>
                        </m:sup>
                      </m:sSubSup>
                      <m:r>
                        <a:rPr lang="en-US" sz="1618" i="1">
                          <a:latin typeface="Cambria Math" panose="02040503050406030204" pitchFamily="18" charset="0"/>
                        </a:rPr>
                        <m:t>=</m:t>
                      </m:r>
                      <m:f>
                        <m:fPr>
                          <m:ctrlPr>
                            <a:rPr lang="en-US" sz="1618" i="1">
                              <a:latin typeface="Cambria Math" panose="02040503050406030204" pitchFamily="18" charset="0"/>
                            </a:rPr>
                          </m:ctrlPr>
                        </m:fPr>
                        <m:num>
                          <m:d>
                            <m:dPr>
                              <m:begChr m:val="["/>
                              <m:endChr m:val="]"/>
                              <m:ctrlPr>
                                <a:rPr lang="en-US" sz="1618" i="1">
                                  <a:latin typeface="Cambria Math" panose="02040503050406030204" pitchFamily="18" charset="0"/>
                                </a:rPr>
                              </m:ctrlPr>
                            </m:dPr>
                            <m:e>
                              <m:r>
                                <a:rPr lang="en-US" sz="1618" i="1">
                                  <a:latin typeface="Cambria Math" panose="02040503050406030204" pitchFamily="18" charset="0"/>
                                </a:rPr>
                                <m:t>𝐸𝑆</m:t>
                              </m:r>
                              <m:r>
                                <a:rPr lang="en-US" sz="1618">
                                  <a:latin typeface="Cambria Math" panose="02040503050406030204" pitchFamily="18" charset="0"/>
                                </a:rPr>
                                <m:t>][</m:t>
                              </m:r>
                              <m:r>
                                <a:rPr lang="en-US" sz="1618" i="1">
                                  <a:latin typeface="Cambria Math" panose="02040503050406030204" pitchFamily="18" charset="0"/>
                                </a:rPr>
                                <m:t>𝐼</m:t>
                              </m:r>
                            </m:e>
                          </m:d>
                        </m:num>
                        <m:den>
                          <m:d>
                            <m:dPr>
                              <m:begChr m:val="["/>
                              <m:endChr m:val="]"/>
                              <m:ctrlPr>
                                <a:rPr lang="en-US" sz="1618" i="1">
                                  <a:latin typeface="Cambria Math" panose="02040503050406030204" pitchFamily="18" charset="0"/>
                                </a:rPr>
                              </m:ctrlPr>
                            </m:dPr>
                            <m:e>
                              <m:r>
                                <a:rPr lang="en-US" sz="1618" i="1">
                                  <a:latin typeface="Cambria Math" panose="02040503050406030204" pitchFamily="18" charset="0"/>
                                </a:rPr>
                                <m:t>𝐸𝑆𝐼</m:t>
                              </m:r>
                            </m:e>
                          </m:d>
                        </m:den>
                      </m:f>
                    </m:oMath>
                  </m:oMathPara>
                </a14:m>
                <a:endParaRPr lang="en-US" sz="1618" dirty="0">
                  <a:latin typeface="Arial" panose="020B0604020202020204" pitchFamily="34" charset="0"/>
                </a:endParaRPr>
              </a:p>
            </p:txBody>
          </p:sp>
        </mc:Choice>
        <mc:Fallback xmlns="">
          <p:sp>
            <p:nvSpPr>
              <p:cNvPr id="28" name="Rectangle 27">
                <a:extLst>
                  <a:ext uri="{FF2B5EF4-FFF2-40B4-BE49-F238E27FC236}">
                    <a16:creationId xmlns:a16="http://schemas.microsoft.com/office/drawing/2014/main" id="{949795AD-ABB8-4805-BA9E-B0413113E77B}"/>
                  </a:ext>
                </a:extLst>
              </p:cNvPr>
              <p:cNvSpPr>
                <a:spLocks noRot="1" noChangeAspect="1" noMove="1" noResize="1" noEditPoints="1" noAdjustHandles="1" noChangeArrowheads="1" noChangeShapeType="1" noTextEdit="1"/>
              </p:cNvSpPr>
              <p:nvPr/>
            </p:nvSpPr>
            <p:spPr>
              <a:xfrm>
                <a:off x="8805785" y="1373570"/>
                <a:ext cx="1968155" cy="612155"/>
              </a:xfrm>
              <a:prstGeom prst="rect">
                <a:avLst/>
              </a:prstGeom>
              <a:blipFill>
                <a:blip r:embed="rId11"/>
                <a:stretch>
                  <a:fillRect/>
                </a:stretch>
              </a:blipFill>
            </p:spPr>
            <p:txBody>
              <a:bodyPr/>
              <a:lstStyle/>
              <a:p>
                <a:r>
                  <a:rPr lang="en-US">
                    <a:noFill/>
                  </a:rPr>
                  <a:t> </a:t>
                </a:r>
              </a:p>
            </p:txBody>
          </p:sp>
        </mc:Fallback>
      </mc:AlternateContent>
      <p:graphicFrame>
        <p:nvGraphicFramePr>
          <p:cNvPr id="29" name="Object 28">
            <a:extLst>
              <a:ext uri="{FF2B5EF4-FFF2-40B4-BE49-F238E27FC236}">
                <a16:creationId xmlns:a16="http://schemas.microsoft.com/office/drawing/2014/main" id="{506C7BE8-5CA3-47B7-BE6F-E46BC8C7B91B}"/>
              </a:ext>
            </a:extLst>
          </p:cNvPr>
          <p:cNvGraphicFramePr>
            <a:graphicFrameLocks noChangeAspect="1"/>
          </p:cNvGraphicFramePr>
          <p:nvPr/>
        </p:nvGraphicFramePr>
        <p:xfrm>
          <a:off x="5575665" y="4835662"/>
          <a:ext cx="356258" cy="854736"/>
        </p:xfrm>
        <a:graphic>
          <a:graphicData uri="http://schemas.openxmlformats.org/presentationml/2006/ole">
            <mc:AlternateContent xmlns:mc="http://schemas.openxmlformats.org/markup-compatibility/2006">
              <mc:Choice xmlns:v="urn:schemas-microsoft-com:vml" Requires="v">
                <p:oleObj name="MDLDrawObject Class" r:id="rId12" imgW="980884" imgH="2361674" progId="MDLDrawOLE.MDLDrawObject.1">
                  <p:embed/>
                </p:oleObj>
              </mc:Choice>
              <mc:Fallback>
                <p:oleObj name="MDLDrawObject Class" r:id="rId12" imgW="980884" imgH="2361674" progId="MDLDrawOLE.MDLDrawObject.1">
                  <p:embed/>
                  <p:pic>
                    <p:nvPicPr>
                      <p:cNvPr id="29" name="Object 28">
                        <a:extLst>
                          <a:ext uri="{FF2B5EF4-FFF2-40B4-BE49-F238E27FC236}">
                            <a16:creationId xmlns:a16="http://schemas.microsoft.com/office/drawing/2014/main" id="{506C7BE8-5CA3-47B7-BE6F-E46BC8C7B91B}"/>
                          </a:ext>
                        </a:extLst>
                      </p:cNvPr>
                      <p:cNvPicPr>
                        <a:picLocks noChangeAspect="1" noChangeArrowheads="1"/>
                      </p:cNvPicPr>
                      <p:nvPr/>
                    </p:nvPicPr>
                    <p:blipFill>
                      <a:blip r:embed="rId13"/>
                      <a:srcRect/>
                      <a:stretch>
                        <a:fillRect/>
                      </a:stretch>
                    </p:blipFill>
                    <p:spPr bwMode="auto">
                      <a:xfrm>
                        <a:off x="5575665" y="4835662"/>
                        <a:ext cx="356258" cy="854736"/>
                      </a:xfrm>
                      <a:prstGeom prst="rect">
                        <a:avLst/>
                      </a:prstGeom>
                      <a:noFill/>
                    </p:spPr>
                  </p:pic>
                </p:oleObj>
              </mc:Fallback>
            </mc:AlternateContent>
          </a:graphicData>
        </a:graphic>
      </p:graphicFrame>
      <p:graphicFrame>
        <p:nvGraphicFramePr>
          <p:cNvPr id="30" name="Object 29">
            <a:extLst>
              <a:ext uri="{FF2B5EF4-FFF2-40B4-BE49-F238E27FC236}">
                <a16:creationId xmlns:a16="http://schemas.microsoft.com/office/drawing/2014/main" id="{9F03E621-9257-49E1-82C4-E2EB1820B6D8}"/>
              </a:ext>
            </a:extLst>
          </p:cNvPr>
          <p:cNvGraphicFramePr>
            <a:graphicFrameLocks noChangeAspect="1"/>
          </p:cNvGraphicFramePr>
          <p:nvPr/>
        </p:nvGraphicFramePr>
        <p:xfrm>
          <a:off x="10104143" y="4996073"/>
          <a:ext cx="320229" cy="694328"/>
        </p:xfrm>
        <a:graphic>
          <a:graphicData uri="http://schemas.openxmlformats.org/presentationml/2006/ole">
            <mc:AlternateContent xmlns:mc="http://schemas.openxmlformats.org/markup-compatibility/2006">
              <mc:Choice xmlns:v="urn:schemas-microsoft-com:vml" Requires="v">
                <p:oleObj name="MDLDrawObject Class" r:id="rId14" imgW="1037701" imgH="2256834" progId="MDLDrawOLE.MDLDrawObject.1">
                  <p:embed/>
                </p:oleObj>
              </mc:Choice>
              <mc:Fallback>
                <p:oleObj name="MDLDrawObject Class" r:id="rId14" imgW="1037701" imgH="2256834" progId="MDLDrawOLE.MDLDrawObject.1">
                  <p:embed/>
                  <p:pic>
                    <p:nvPicPr>
                      <p:cNvPr id="30" name="Object 29">
                        <a:extLst>
                          <a:ext uri="{FF2B5EF4-FFF2-40B4-BE49-F238E27FC236}">
                            <a16:creationId xmlns:a16="http://schemas.microsoft.com/office/drawing/2014/main" id="{9F03E621-9257-49E1-82C4-E2EB1820B6D8}"/>
                          </a:ext>
                        </a:extLst>
                      </p:cNvPr>
                      <p:cNvPicPr>
                        <a:picLocks noChangeAspect="1" noChangeArrowheads="1"/>
                      </p:cNvPicPr>
                      <p:nvPr/>
                    </p:nvPicPr>
                    <p:blipFill>
                      <a:blip r:embed="rId15"/>
                      <a:srcRect/>
                      <a:stretch>
                        <a:fillRect/>
                      </a:stretch>
                    </p:blipFill>
                    <p:spPr bwMode="auto">
                      <a:xfrm>
                        <a:off x="10104143" y="4996073"/>
                        <a:ext cx="320229" cy="694328"/>
                      </a:xfrm>
                      <a:prstGeom prst="rect">
                        <a:avLst/>
                      </a:prstGeom>
                      <a:noFill/>
                    </p:spPr>
                  </p:pic>
                </p:oleObj>
              </mc:Fallback>
            </mc:AlternateContent>
          </a:graphicData>
        </a:graphic>
      </p:graphicFrame>
      <p:graphicFrame>
        <p:nvGraphicFramePr>
          <p:cNvPr id="31" name="Object 30">
            <a:extLst>
              <a:ext uri="{FF2B5EF4-FFF2-40B4-BE49-F238E27FC236}">
                <a16:creationId xmlns:a16="http://schemas.microsoft.com/office/drawing/2014/main" id="{76F22C21-E02E-499E-ABFD-B52EF548EE55}"/>
              </a:ext>
            </a:extLst>
          </p:cNvPr>
          <p:cNvGraphicFramePr>
            <a:graphicFrameLocks noChangeAspect="1"/>
          </p:cNvGraphicFramePr>
          <p:nvPr/>
        </p:nvGraphicFramePr>
        <p:xfrm>
          <a:off x="2127818" y="925540"/>
          <a:ext cx="3120083" cy="1811936"/>
        </p:xfrm>
        <a:graphic>
          <a:graphicData uri="http://schemas.openxmlformats.org/presentationml/2006/ole">
            <mc:AlternateContent xmlns:mc="http://schemas.openxmlformats.org/markup-compatibility/2006">
              <mc:Choice xmlns:v="urn:schemas-microsoft-com:vml" Requires="v">
                <p:oleObj name="MDLDrawObject Class" r:id="rId16" imgW="5181403" imgH="3019097" progId="MDLDrawOLE.MDLDrawObject.1">
                  <p:embed/>
                </p:oleObj>
              </mc:Choice>
              <mc:Fallback>
                <p:oleObj name="MDLDrawObject Class" r:id="rId16" imgW="5181403" imgH="3019097" progId="MDLDrawOLE.MDLDrawObject.1">
                  <p:embed/>
                  <p:pic>
                    <p:nvPicPr>
                      <p:cNvPr id="31" name="Object 30">
                        <a:extLst>
                          <a:ext uri="{FF2B5EF4-FFF2-40B4-BE49-F238E27FC236}">
                            <a16:creationId xmlns:a16="http://schemas.microsoft.com/office/drawing/2014/main" id="{76F22C21-E02E-499E-ABFD-B52EF548EE55}"/>
                          </a:ext>
                        </a:extLst>
                      </p:cNvPr>
                      <p:cNvPicPr>
                        <a:picLocks noChangeAspect="1" noChangeArrowheads="1"/>
                      </p:cNvPicPr>
                      <p:nvPr/>
                    </p:nvPicPr>
                    <p:blipFill>
                      <a:blip r:embed="rId17"/>
                      <a:srcRect/>
                      <a:stretch>
                        <a:fillRect/>
                      </a:stretch>
                    </p:blipFill>
                    <p:spPr bwMode="auto">
                      <a:xfrm>
                        <a:off x="2127818" y="925540"/>
                        <a:ext cx="3120083" cy="1811936"/>
                      </a:xfrm>
                      <a:prstGeom prst="rect">
                        <a:avLst/>
                      </a:prstGeom>
                      <a:noFill/>
                      <a:ln>
                        <a:solidFill>
                          <a:srgbClr val="808080"/>
                        </a:solidFill>
                      </a:ln>
                    </p:spPr>
                  </p:pic>
                </p:oleObj>
              </mc:Fallback>
            </mc:AlternateContent>
          </a:graphicData>
        </a:graphic>
      </p:graphicFrame>
      <p:sp>
        <p:nvSpPr>
          <p:cNvPr id="5" name="Freeform: Shape 4">
            <a:extLst>
              <a:ext uri="{FF2B5EF4-FFF2-40B4-BE49-F238E27FC236}">
                <a16:creationId xmlns:a16="http://schemas.microsoft.com/office/drawing/2014/main" id="{65100D25-34D7-4433-BED4-C4E0E4F4A1C1}"/>
              </a:ext>
            </a:extLst>
          </p:cNvPr>
          <p:cNvSpPr/>
          <p:nvPr/>
        </p:nvSpPr>
        <p:spPr>
          <a:xfrm>
            <a:off x="3638728" y="4410228"/>
            <a:ext cx="2330500" cy="1522235"/>
          </a:xfrm>
          <a:custGeom>
            <a:avLst/>
            <a:gdLst>
              <a:gd name="connsiteX0" fmla="*/ 0 w 2593298"/>
              <a:gd name="connsiteY0" fmla="*/ 1695068 h 1695068"/>
              <a:gd name="connsiteX1" fmla="*/ 202367 w 2593298"/>
              <a:gd name="connsiteY1" fmla="*/ 1117947 h 1695068"/>
              <a:gd name="connsiteX2" fmla="*/ 397239 w 2593298"/>
              <a:gd name="connsiteY2" fmla="*/ 660747 h 1695068"/>
              <a:gd name="connsiteX3" fmla="*/ 659567 w 2593298"/>
              <a:gd name="connsiteY3" fmla="*/ 330963 h 1695068"/>
              <a:gd name="connsiteX4" fmla="*/ 1266669 w 2593298"/>
              <a:gd name="connsiteY4" fmla="*/ 38655 h 1695068"/>
              <a:gd name="connsiteX5" fmla="*/ 1888761 w 2593298"/>
              <a:gd name="connsiteY5" fmla="*/ 1179 h 1695068"/>
              <a:gd name="connsiteX6" fmla="*/ 2360951 w 2593298"/>
              <a:gd name="connsiteY6" fmla="*/ 8675 h 1695068"/>
              <a:gd name="connsiteX7" fmla="*/ 2593298 w 2593298"/>
              <a:gd name="connsiteY7" fmla="*/ 1179 h 1695068"/>
              <a:gd name="connsiteX0" fmla="*/ 0 w 2593298"/>
              <a:gd name="connsiteY0" fmla="*/ 1695068 h 1695068"/>
              <a:gd name="connsiteX1" fmla="*/ 202367 w 2593298"/>
              <a:gd name="connsiteY1" fmla="*/ 1117947 h 1695068"/>
              <a:gd name="connsiteX2" fmla="*/ 419724 w 2593298"/>
              <a:gd name="connsiteY2" fmla="*/ 668242 h 1695068"/>
              <a:gd name="connsiteX3" fmla="*/ 659567 w 2593298"/>
              <a:gd name="connsiteY3" fmla="*/ 330963 h 1695068"/>
              <a:gd name="connsiteX4" fmla="*/ 1266669 w 2593298"/>
              <a:gd name="connsiteY4" fmla="*/ 38655 h 1695068"/>
              <a:gd name="connsiteX5" fmla="*/ 1888761 w 2593298"/>
              <a:gd name="connsiteY5" fmla="*/ 1179 h 1695068"/>
              <a:gd name="connsiteX6" fmla="*/ 2360951 w 2593298"/>
              <a:gd name="connsiteY6" fmla="*/ 8675 h 1695068"/>
              <a:gd name="connsiteX7" fmla="*/ 2593298 w 2593298"/>
              <a:gd name="connsiteY7" fmla="*/ 1179 h 1695068"/>
              <a:gd name="connsiteX0" fmla="*/ 0 w 2593298"/>
              <a:gd name="connsiteY0" fmla="*/ 1695068 h 1695068"/>
              <a:gd name="connsiteX1" fmla="*/ 202367 w 2593298"/>
              <a:gd name="connsiteY1" fmla="*/ 1117947 h 1695068"/>
              <a:gd name="connsiteX2" fmla="*/ 419724 w 2593298"/>
              <a:gd name="connsiteY2" fmla="*/ 668242 h 1695068"/>
              <a:gd name="connsiteX3" fmla="*/ 771993 w 2593298"/>
              <a:gd name="connsiteY3" fmla="*/ 293487 h 1695068"/>
              <a:gd name="connsiteX4" fmla="*/ 1266669 w 2593298"/>
              <a:gd name="connsiteY4" fmla="*/ 38655 h 1695068"/>
              <a:gd name="connsiteX5" fmla="*/ 1888761 w 2593298"/>
              <a:gd name="connsiteY5" fmla="*/ 1179 h 1695068"/>
              <a:gd name="connsiteX6" fmla="*/ 2360951 w 2593298"/>
              <a:gd name="connsiteY6" fmla="*/ 8675 h 1695068"/>
              <a:gd name="connsiteX7" fmla="*/ 2593298 w 2593298"/>
              <a:gd name="connsiteY7" fmla="*/ 1179 h 1695068"/>
              <a:gd name="connsiteX0" fmla="*/ 0 w 2593298"/>
              <a:gd name="connsiteY0" fmla="*/ 1697996 h 1697996"/>
              <a:gd name="connsiteX1" fmla="*/ 202367 w 2593298"/>
              <a:gd name="connsiteY1" fmla="*/ 1120875 h 1697996"/>
              <a:gd name="connsiteX2" fmla="*/ 419724 w 2593298"/>
              <a:gd name="connsiteY2" fmla="*/ 671170 h 1697996"/>
              <a:gd name="connsiteX3" fmla="*/ 771993 w 2593298"/>
              <a:gd name="connsiteY3" fmla="*/ 296415 h 1697996"/>
              <a:gd name="connsiteX4" fmla="*/ 1274164 w 2593298"/>
              <a:gd name="connsiteY4" fmla="*/ 86553 h 1697996"/>
              <a:gd name="connsiteX5" fmla="*/ 1888761 w 2593298"/>
              <a:gd name="connsiteY5" fmla="*/ 4107 h 1697996"/>
              <a:gd name="connsiteX6" fmla="*/ 2360951 w 2593298"/>
              <a:gd name="connsiteY6" fmla="*/ 11603 h 1697996"/>
              <a:gd name="connsiteX7" fmla="*/ 2593298 w 2593298"/>
              <a:gd name="connsiteY7" fmla="*/ 4107 h 1697996"/>
              <a:gd name="connsiteX0" fmla="*/ 0 w 2593298"/>
              <a:gd name="connsiteY0" fmla="*/ 1693889 h 1693889"/>
              <a:gd name="connsiteX1" fmla="*/ 202367 w 2593298"/>
              <a:gd name="connsiteY1" fmla="*/ 1116768 h 1693889"/>
              <a:gd name="connsiteX2" fmla="*/ 419724 w 2593298"/>
              <a:gd name="connsiteY2" fmla="*/ 667063 h 1693889"/>
              <a:gd name="connsiteX3" fmla="*/ 771993 w 2593298"/>
              <a:gd name="connsiteY3" fmla="*/ 292308 h 1693889"/>
              <a:gd name="connsiteX4" fmla="*/ 1274164 w 2593298"/>
              <a:gd name="connsiteY4" fmla="*/ 82446 h 1693889"/>
              <a:gd name="connsiteX5" fmla="*/ 1888761 w 2593298"/>
              <a:gd name="connsiteY5" fmla="*/ 29981 h 1693889"/>
              <a:gd name="connsiteX6" fmla="*/ 2360951 w 2593298"/>
              <a:gd name="connsiteY6" fmla="*/ 7496 h 1693889"/>
              <a:gd name="connsiteX7" fmla="*/ 2593298 w 2593298"/>
              <a:gd name="connsiteY7" fmla="*/ 0 h 1693889"/>
              <a:gd name="connsiteX0" fmla="*/ 0 w 2593298"/>
              <a:gd name="connsiteY0" fmla="*/ 1693889 h 1693889"/>
              <a:gd name="connsiteX1" fmla="*/ 277318 w 2593298"/>
              <a:gd name="connsiteY1" fmla="*/ 1116768 h 1693889"/>
              <a:gd name="connsiteX2" fmla="*/ 419724 w 2593298"/>
              <a:gd name="connsiteY2" fmla="*/ 667063 h 1693889"/>
              <a:gd name="connsiteX3" fmla="*/ 771993 w 2593298"/>
              <a:gd name="connsiteY3" fmla="*/ 292308 h 1693889"/>
              <a:gd name="connsiteX4" fmla="*/ 1274164 w 2593298"/>
              <a:gd name="connsiteY4" fmla="*/ 82446 h 1693889"/>
              <a:gd name="connsiteX5" fmla="*/ 1888761 w 2593298"/>
              <a:gd name="connsiteY5" fmla="*/ 29981 h 1693889"/>
              <a:gd name="connsiteX6" fmla="*/ 2360951 w 2593298"/>
              <a:gd name="connsiteY6" fmla="*/ 7496 h 1693889"/>
              <a:gd name="connsiteX7" fmla="*/ 2593298 w 2593298"/>
              <a:gd name="connsiteY7" fmla="*/ 0 h 1693889"/>
              <a:gd name="connsiteX0" fmla="*/ 0 w 2593298"/>
              <a:gd name="connsiteY0" fmla="*/ 1693889 h 1693889"/>
              <a:gd name="connsiteX1" fmla="*/ 277318 w 2593298"/>
              <a:gd name="connsiteY1" fmla="*/ 1116768 h 1693889"/>
              <a:gd name="connsiteX2" fmla="*/ 562130 w 2593298"/>
              <a:gd name="connsiteY2" fmla="*/ 689548 h 1693889"/>
              <a:gd name="connsiteX3" fmla="*/ 771993 w 2593298"/>
              <a:gd name="connsiteY3" fmla="*/ 292308 h 1693889"/>
              <a:gd name="connsiteX4" fmla="*/ 1274164 w 2593298"/>
              <a:gd name="connsiteY4" fmla="*/ 82446 h 1693889"/>
              <a:gd name="connsiteX5" fmla="*/ 1888761 w 2593298"/>
              <a:gd name="connsiteY5" fmla="*/ 29981 h 1693889"/>
              <a:gd name="connsiteX6" fmla="*/ 2360951 w 2593298"/>
              <a:gd name="connsiteY6" fmla="*/ 7496 h 1693889"/>
              <a:gd name="connsiteX7" fmla="*/ 2593298 w 2593298"/>
              <a:gd name="connsiteY7" fmla="*/ 0 h 1693889"/>
              <a:gd name="connsiteX0" fmla="*/ 0 w 2593298"/>
              <a:gd name="connsiteY0" fmla="*/ 1693889 h 1693889"/>
              <a:gd name="connsiteX1" fmla="*/ 277318 w 2593298"/>
              <a:gd name="connsiteY1" fmla="*/ 1116768 h 1693889"/>
              <a:gd name="connsiteX2" fmla="*/ 562130 w 2593298"/>
              <a:gd name="connsiteY2" fmla="*/ 689548 h 1693889"/>
              <a:gd name="connsiteX3" fmla="*/ 891915 w 2593298"/>
              <a:gd name="connsiteY3" fmla="*/ 344773 h 1693889"/>
              <a:gd name="connsiteX4" fmla="*/ 1274164 w 2593298"/>
              <a:gd name="connsiteY4" fmla="*/ 82446 h 1693889"/>
              <a:gd name="connsiteX5" fmla="*/ 1888761 w 2593298"/>
              <a:gd name="connsiteY5" fmla="*/ 29981 h 1693889"/>
              <a:gd name="connsiteX6" fmla="*/ 2360951 w 2593298"/>
              <a:gd name="connsiteY6" fmla="*/ 7496 h 1693889"/>
              <a:gd name="connsiteX7" fmla="*/ 2593298 w 2593298"/>
              <a:gd name="connsiteY7" fmla="*/ 0 h 1693889"/>
              <a:gd name="connsiteX0" fmla="*/ 0 w 2593298"/>
              <a:gd name="connsiteY0" fmla="*/ 1693889 h 1693889"/>
              <a:gd name="connsiteX1" fmla="*/ 277318 w 2593298"/>
              <a:gd name="connsiteY1" fmla="*/ 1116768 h 1693889"/>
              <a:gd name="connsiteX2" fmla="*/ 562130 w 2593298"/>
              <a:gd name="connsiteY2" fmla="*/ 689548 h 1693889"/>
              <a:gd name="connsiteX3" fmla="*/ 891915 w 2593298"/>
              <a:gd name="connsiteY3" fmla="*/ 344773 h 1693889"/>
              <a:gd name="connsiteX4" fmla="*/ 1341619 w 2593298"/>
              <a:gd name="connsiteY4" fmla="*/ 134912 h 1693889"/>
              <a:gd name="connsiteX5" fmla="*/ 1888761 w 2593298"/>
              <a:gd name="connsiteY5" fmla="*/ 29981 h 1693889"/>
              <a:gd name="connsiteX6" fmla="*/ 2360951 w 2593298"/>
              <a:gd name="connsiteY6" fmla="*/ 7496 h 1693889"/>
              <a:gd name="connsiteX7" fmla="*/ 2593298 w 2593298"/>
              <a:gd name="connsiteY7" fmla="*/ 0 h 1693889"/>
              <a:gd name="connsiteX0" fmla="*/ 0 w 2593298"/>
              <a:gd name="connsiteY0" fmla="*/ 1693889 h 1693889"/>
              <a:gd name="connsiteX1" fmla="*/ 277318 w 2593298"/>
              <a:gd name="connsiteY1" fmla="*/ 1116768 h 1693889"/>
              <a:gd name="connsiteX2" fmla="*/ 562130 w 2593298"/>
              <a:gd name="connsiteY2" fmla="*/ 689548 h 1693889"/>
              <a:gd name="connsiteX3" fmla="*/ 891915 w 2593298"/>
              <a:gd name="connsiteY3" fmla="*/ 344773 h 1693889"/>
              <a:gd name="connsiteX4" fmla="*/ 1341619 w 2593298"/>
              <a:gd name="connsiteY4" fmla="*/ 134912 h 1693889"/>
              <a:gd name="connsiteX5" fmla="*/ 1903751 w 2593298"/>
              <a:gd name="connsiteY5" fmla="*/ 59961 h 1693889"/>
              <a:gd name="connsiteX6" fmla="*/ 2360951 w 2593298"/>
              <a:gd name="connsiteY6" fmla="*/ 7496 h 1693889"/>
              <a:gd name="connsiteX7" fmla="*/ 2593298 w 2593298"/>
              <a:gd name="connsiteY7" fmla="*/ 0 h 1693889"/>
              <a:gd name="connsiteX0" fmla="*/ 0 w 2593298"/>
              <a:gd name="connsiteY0" fmla="*/ 1693889 h 1693889"/>
              <a:gd name="connsiteX1" fmla="*/ 277318 w 2593298"/>
              <a:gd name="connsiteY1" fmla="*/ 1116768 h 1693889"/>
              <a:gd name="connsiteX2" fmla="*/ 562130 w 2593298"/>
              <a:gd name="connsiteY2" fmla="*/ 689548 h 1693889"/>
              <a:gd name="connsiteX3" fmla="*/ 891915 w 2593298"/>
              <a:gd name="connsiteY3" fmla="*/ 344773 h 1693889"/>
              <a:gd name="connsiteX4" fmla="*/ 1341619 w 2593298"/>
              <a:gd name="connsiteY4" fmla="*/ 134912 h 1693889"/>
              <a:gd name="connsiteX5" fmla="*/ 1903751 w 2593298"/>
              <a:gd name="connsiteY5" fmla="*/ 59961 h 1693889"/>
              <a:gd name="connsiteX6" fmla="*/ 2368446 w 2593298"/>
              <a:gd name="connsiteY6" fmla="*/ 22486 h 1693889"/>
              <a:gd name="connsiteX7" fmla="*/ 2593298 w 2593298"/>
              <a:gd name="connsiteY7" fmla="*/ 0 h 1693889"/>
              <a:gd name="connsiteX0" fmla="*/ 0 w 2593298"/>
              <a:gd name="connsiteY0" fmla="*/ 1693889 h 1693889"/>
              <a:gd name="connsiteX1" fmla="*/ 277318 w 2593298"/>
              <a:gd name="connsiteY1" fmla="*/ 1116768 h 1693889"/>
              <a:gd name="connsiteX2" fmla="*/ 562130 w 2593298"/>
              <a:gd name="connsiteY2" fmla="*/ 689548 h 1693889"/>
              <a:gd name="connsiteX3" fmla="*/ 891915 w 2593298"/>
              <a:gd name="connsiteY3" fmla="*/ 344773 h 1693889"/>
              <a:gd name="connsiteX4" fmla="*/ 1341619 w 2593298"/>
              <a:gd name="connsiteY4" fmla="*/ 134912 h 1693889"/>
              <a:gd name="connsiteX5" fmla="*/ 1903751 w 2593298"/>
              <a:gd name="connsiteY5" fmla="*/ 59961 h 1693889"/>
              <a:gd name="connsiteX6" fmla="*/ 2368446 w 2593298"/>
              <a:gd name="connsiteY6" fmla="*/ 37476 h 1693889"/>
              <a:gd name="connsiteX7" fmla="*/ 2593298 w 2593298"/>
              <a:gd name="connsiteY7" fmla="*/ 0 h 1693889"/>
              <a:gd name="connsiteX0" fmla="*/ 0 w 2593298"/>
              <a:gd name="connsiteY0" fmla="*/ 1671403 h 1671403"/>
              <a:gd name="connsiteX1" fmla="*/ 277318 w 2593298"/>
              <a:gd name="connsiteY1" fmla="*/ 1094282 h 1671403"/>
              <a:gd name="connsiteX2" fmla="*/ 562130 w 2593298"/>
              <a:gd name="connsiteY2" fmla="*/ 667062 h 1671403"/>
              <a:gd name="connsiteX3" fmla="*/ 891915 w 2593298"/>
              <a:gd name="connsiteY3" fmla="*/ 322287 h 1671403"/>
              <a:gd name="connsiteX4" fmla="*/ 1341619 w 2593298"/>
              <a:gd name="connsiteY4" fmla="*/ 112426 h 1671403"/>
              <a:gd name="connsiteX5" fmla="*/ 1903751 w 2593298"/>
              <a:gd name="connsiteY5" fmla="*/ 37475 h 1671403"/>
              <a:gd name="connsiteX6" fmla="*/ 2368446 w 2593298"/>
              <a:gd name="connsiteY6" fmla="*/ 14990 h 1671403"/>
              <a:gd name="connsiteX7" fmla="*/ 2593298 w 2593298"/>
              <a:gd name="connsiteY7" fmla="*/ 0 h 1671403"/>
              <a:gd name="connsiteX0" fmla="*/ 0 w 2593298"/>
              <a:gd name="connsiteY0" fmla="*/ 1680259 h 1680259"/>
              <a:gd name="connsiteX1" fmla="*/ 277318 w 2593298"/>
              <a:gd name="connsiteY1" fmla="*/ 1103138 h 1680259"/>
              <a:gd name="connsiteX2" fmla="*/ 562130 w 2593298"/>
              <a:gd name="connsiteY2" fmla="*/ 675918 h 1680259"/>
              <a:gd name="connsiteX3" fmla="*/ 891915 w 2593298"/>
              <a:gd name="connsiteY3" fmla="*/ 331143 h 1680259"/>
              <a:gd name="connsiteX4" fmla="*/ 1341619 w 2593298"/>
              <a:gd name="connsiteY4" fmla="*/ 121282 h 1680259"/>
              <a:gd name="connsiteX5" fmla="*/ 1903751 w 2593298"/>
              <a:gd name="connsiteY5" fmla="*/ 46331 h 1680259"/>
              <a:gd name="connsiteX6" fmla="*/ 2368446 w 2593298"/>
              <a:gd name="connsiteY6" fmla="*/ 1361 h 1680259"/>
              <a:gd name="connsiteX7" fmla="*/ 2593298 w 2593298"/>
              <a:gd name="connsiteY7" fmla="*/ 8856 h 1680259"/>
              <a:gd name="connsiteX0" fmla="*/ 0 w 2593298"/>
              <a:gd name="connsiteY0" fmla="*/ 1680259 h 1680259"/>
              <a:gd name="connsiteX1" fmla="*/ 277318 w 2593298"/>
              <a:gd name="connsiteY1" fmla="*/ 1103138 h 1680259"/>
              <a:gd name="connsiteX2" fmla="*/ 562130 w 2593298"/>
              <a:gd name="connsiteY2" fmla="*/ 675918 h 1680259"/>
              <a:gd name="connsiteX3" fmla="*/ 891915 w 2593298"/>
              <a:gd name="connsiteY3" fmla="*/ 331143 h 1680259"/>
              <a:gd name="connsiteX4" fmla="*/ 1341619 w 2593298"/>
              <a:gd name="connsiteY4" fmla="*/ 121282 h 1680259"/>
              <a:gd name="connsiteX5" fmla="*/ 1903751 w 2593298"/>
              <a:gd name="connsiteY5" fmla="*/ 46331 h 1680259"/>
              <a:gd name="connsiteX6" fmla="*/ 2368446 w 2593298"/>
              <a:gd name="connsiteY6" fmla="*/ 1361 h 1680259"/>
              <a:gd name="connsiteX7" fmla="*/ 2593298 w 2593298"/>
              <a:gd name="connsiteY7" fmla="*/ 8856 h 1680259"/>
              <a:gd name="connsiteX0" fmla="*/ 0 w 2593298"/>
              <a:gd name="connsiteY0" fmla="*/ 1679505 h 1679505"/>
              <a:gd name="connsiteX1" fmla="*/ 277318 w 2593298"/>
              <a:gd name="connsiteY1" fmla="*/ 1102384 h 1679505"/>
              <a:gd name="connsiteX2" fmla="*/ 562130 w 2593298"/>
              <a:gd name="connsiteY2" fmla="*/ 675164 h 1679505"/>
              <a:gd name="connsiteX3" fmla="*/ 891915 w 2593298"/>
              <a:gd name="connsiteY3" fmla="*/ 330389 h 1679505"/>
              <a:gd name="connsiteX4" fmla="*/ 1341619 w 2593298"/>
              <a:gd name="connsiteY4" fmla="*/ 120528 h 1679505"/>
              <a:gd name="connsiteX5" fmla="*/ 1903751 w 2593298"/>
              <a:gd name="connsiteY5" fmla="*/ 30587 h 1679505"/>
              <a:gd name="connsiteX6" fmla="*/ 2368446 w 2593298"/>
              <a:gd name="connsiteY6" fmla="*/ 607 h 1679505"/>
              <a:gd name="connsiteX7" fmla="*/ 2593298 w 2593298"/>
              <a:gd name="connsiteY7" fmla="*/ 8102 h 1679505"/>
              <a:gd name="connsiteX0" fmla="*/ 0 w 2593298"/>
              <a:gd name="connsiteY0" fmla="*/ 1708879 h 1708879"/>
              <a:gd name="connsiteX1" fmla="*/ 277318 w 2593298"/>
              <a:gd name="connsiteY1" fmla="*/ 1131758 h 1708879"/>
              <a:gd name="connsiteX2" fmla="*/ 562130 w 2593298"/>
              <a:gd name="connsiteY2" fmla="*/ 704538 h 1708879"/>
              <a:gd name="connsiteX3" fmla="*/ 891915 w 2593298"/>
              <a:gd name="connsiteY3" fmla="*/ 359763 h 1708879"/>
              <a:gd name="connsiteX4" fmla="*/ 1341619 w 2593298"/>
              <a:gd name="connsiteY4" fmla="*/ 149902 h 1708879"/>
              <a:gd name="connsiteX5" fmla="*/ 1903751 w 2593298"/>
              <a:gd name="connsiteY5" fmla="*/ 59961 h 1708879"/>
              <a:gd name="connsiteX6" fmla="*/ 2368446 w 2593298"/>
              <a:gd name="connsiteY6" fmla="*/ 29981 h 1708879"/>
              <a:gd name="connsiteX7" fmla="*/ 2593298 w 2593298"/>
              <a:gd name="connsiteY7" fmla="*/ 0 h 1708879"/>
              <a:gd name="connsiteX0" fmla="*/ 0 w 2593298"/>
              <a:gd name="connsiteY0" fmla="*/ 1693889 h 1693889"/>
              <a:gd name="connsiteX1" fmla="*/ 277318 w 2593298"/>
              <a:gd name="connsiteY1" fmla="*/ 1116768 h 1693889"/>
              <a:gd name="connsiteX2" fmla="*/ 562130 w 2593298"/>
              <a:gd name="connsiteY2" fmla="*/ 689548 h 1693889"/>
              <a:gd name="connsiteX3" fmla="*/ 891915 w 2593298"/>
              <a:gd name="connsiteY3" fmla="*/ 344773 h 1693889"/>
              <a:gd name="connsiteX4" fmla="*/ 1341619 w 2593298"/>
              <a:gd name="connsiteY4" fmla="*/ 134912 h 1693889"/>
              <a:gd name="connsiteX5" fmla="*/ 1903751 w 2593298"/>
              <a:gd name="connsiteY5" fmla="*/ 44971 h 1693889"/>
              <a:gd name="connsiteX6" fmla="*/ 2368446 w 2593298"/>
              <a:gd name="connsiteY6" fmla="*/ 14991 h 1693889"/>
              <a:gd name="connsiteX7" fmla="*/ 2593298 w 2593298"/>
              <a:gd name="connsiteY7" fmla="*/ 0 h 169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3298" h="1693889">
                <a:moveTo>
                  <a:pt x="0" y="1693889"/>
                </a:moveTo>
                <a:cubicBezTo>
                  <a:pt x="68080" y="1491522"/>
                  <a:pt x="183630" y="1284158"/>
                  <a:pt x="277318" y="1116768"/>
                </a:cubicBezTo>
                <a:cubicBezTo>
                  <a:pt x="371006" y="949378"/>
                  <a:pt x="459697" y="818214"/>
                  <a:pt x="562130" y="689548"/>
                </a:cubicBezTo>
                <a:cubicBezTo>
                  <a:pt x="664563" y="560882"/>
                  <a:pt x="762000" y="437212"/>
                  <a:pt x="891915" y="344773"/>
                </a:cubicBezTo>
                <a:cubicBezTo>
                  <a:pt x="1021830" y="252334"/>
                  <a:pt x="1172980" y="184879"/>
                  <a:pt x="1341619" y="134912"/>
                </a:cubicBezTo>
                <a:cubicBezTo>
                  <a:pt x="1510258" y="84945"/>
                  <a:pt x="1732613" y="64958"/>
                  <a:pt x="1903751" y="44971"/>
                </a:cubicBezTo>
                <a:cubicBezTo>
                  <a:pt x="2074889" y="24984"/>
                  <a:pt x="2253522" y="22486"/>
                  <a:pt x="2368446" y="14991"/>
                </a:cubicBezTo>
                <a:lnTo>
                  <a:pt x="2593298"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8" dirty="0">
              <a:latin typeface="Arial" panose="020B0604020202020204" pitchFamily="34" charset="0"/>
            </a:endParaRPr>
          </a:p>
        </p:txBody>
      </p:sp>
      <p:sp>
        <p:nvSpPr>
          <p:cNvPr id="32" name="Freeform: Shape 31">
            <a:extLst>
              <a:ext uri="{FF2B5EF4-FFF2-40B4-BE49-F238E27FC236}">
                <a16:creationId xmlns:a16="http://schemas.microsoft.com/office/drawing/2014/main" id="{127D0610-114C-4860-8FA5-405303B7674A}"/>
              </a:ext>
            </a:extLst>
          </p:cNvPr>
          <p:cNvSpPr/>
          <p:nvPr/>
        </p:nvSpPr>
        <p:spPr>
          <a:xfrm>
            <a:off x="8263484" y="4467024"/>
            <a:ext cx="2330500" cy="1522235"/>
          </a:xfrm>
          <a:custGeom>
            <a:avLst/>
            <a:gdLst>
              <a:gd name="connsiteX0" fmla="*/ 0 w 2593298"/>
              <a:gd name="connsiteY0" fmla="*/ 1695068 h 1695068"/>
              <a:gd name="connsiteX1" fmla="*/ 202367 w 2593298"/>
              <a:gd name="connsiteY1" fmla="*/ 1117947 h 1695068"/>
              <a:gd name="connsiteX2" fmla="*/ 397239 w 2593298"/>
              <a:gd name="connsiteY2" fmla="*/ 660747 h 1695068"/>
              <a:gd name="connsiteX3" fmla="*/ 659567 w 2593298"/>
              <a:gd name="connsiteY3" fmla="*/ 330963 h 1695068"/>
              <a:gd name="connsiteX4" fmla="*/ 1266669 w 2593298"/>
              <a:gd name="connsiteY4" fmla="*/ 38655 h 1695068"/>
              <a:gd name="connsiteX5" fmla="*/ 1888761 w 2593298"/>
              <a:gd name="connsiteY5" fmla="*/ 1179 h 1695068"/>
              <a:gd name="connsiteX6" fmla="*/ 2360951 w 2593298"/>
              <a:gd name="connsiteY6" fmla="*/ 8675 h 1695068"/>
              <a:gd name="connsiteX7" fmla="*/ 2593298 w 2593298"/>
              <a:gd name="connsiteY7" fmla="*/ 1179 h 1695068"/>
              <a:gd name="connsiteX0" fmla="*/ 0 w 2593298"/>
              <a:gd name="connsiteY0" fmla="*/ 1695068 h 1695068"/>
              <a:gd name="connsiteX1" fmla="*/ 202367 w 2593298"/>
              <a:gd name="connsiteY1" fmla="*/ 1117947 h 1695068"/>
              <a:gd name="connsiteX2" fmla="*/ 419724 w 2593298"/>
              <a:gd name="connsiteY2" fmla="*/ 668242 h 1695068"/>
              <a:gd name="connsiteX3" fmla="*/ 659567 w 2593298"/>
              <a:gd name="connsiteY3" fmla="*/ 330963 h 1695068"/>
              <a:gd name="connsiteX4" fmla="*/ 1266669 w 2593298"/>
              <a:gd name="connsiteY4" fmla="*/ 38655 h 1695068"/>
              <a:gd name="connsiteX5" fmla="*/ 1888761 w 2593298"/>
              <a:gd name="connsiteY5" fmla="*/ 1179 h 1695068"/>
              <a:gd name="connsiteX6" fmla="*/ 2360951 w 2593298"/>
              <a:gd name="connsiteY6" fmla="*/ 8675 h 1695068"/>
              <a:gd name="connsiteX7" fmla="*/ 2593298 w 2593298"/>
              <a:gd name="connsiteY7" fmla="*/ 1179 h 1695068"/>
              <a:gd name="connsiteX0" fmla="*/ 0 w 2593298"/>
              <a:gd name="connsiteY0" fmla="*/ 1695068 h 1695068"/>
              <a:gd name="connsiteX1" fmla="*/ 202367 w 2593298"/>
              <a:gd name="connsiteY1" fmla="*/ 1117947 h 1695068"/>
              <a:gd name="connsiteX2" fmla="*/ 419724 w 2593298"/>
              <a:gd name="connsiteY2" fmla="*/ 668242 h 1695068"/>
              <a:gd name="connsiteX3" fmla="*/ 771993 w 2593298"/>
              <a:gd name="connsiteY3" fmla="*/ 293487 h 1695068"/>
              <a:gd name="connsiteX4" fmla="*/ 1266669 w 2593298"/>
              <a:gd name="connsiteY4" fmla="*/ 38655 h 1695068"/>
              <a:gd name="connsiteX5" fmla="*/ 1888761 w 2593298"/>
              <a:gd name="connsiteY5" fmla="*/ 1179 h 1695068"/>
              <a:gd name="connsiteX6" fmla="*/ 2360951 w 2593298"/>
              <a:gd name="connsiteY6" fmla="*/ 8675 h 1695068"/>
              <a:gd name="connsiteX7" fmla="*/ 2593298 w 2593298"/>
              <a:gd name="connsiteY7" fmla="*/ 1179 h 1695068"/>
              <a:gd name="connsiteX0" fmla="*/ 0 w 2593298"/>
              <a:gd name="connsiteY0" fmla="*/ 1697996 h 1697996"/>
              <a:gd name="connsiteX1" fmla="*/ 202367 w 2593298"/>
              <a:gd name="connsiteY1" fmla="*/ 1120875 h 1697996"/>
              <a:gd name="connsiteX2" fmla="*/ 419724 w 2593298"/>
              <a:gd name="connsiteY2" fmla="*/ 671170 h 1697996"/>
              <a:gd name="connsiteX3" fmla="*/ 771993 w 2593298"/>
              <a:gd name="connsiteY3" fmla="*/ 296415 h 1697996"/>
              <a:gd name="connsiteX4" fmla="*/ 1274164 w 2593298"/>
              <a:gd name="connsiteY4" fmla="*/ 86553 h 1697996"/>
              <a:gd name="connsiteX5" fmla="*/ 1888761 w 2593298"/>
              <a:gd name="connsiteY5" fmla="*/ 4107 h 1697996"/>
              <a:gd name="connsiteX6" fmla="*/ 2360951 w 2593298"/>
              <a:gd name="connsiteY6" fmla="*/ 11603 h 1697996"/>
              <a:gd name="connsiteX7" fmla="*/ 2593298 w 2593298"/>
              <a:gd name="connsiteY7" fmla="*/ 4107 h 1697996"/>
              <a:gd name="connsiteX0" fmla="*/ 0 w 2593298"/>
              <a:gd name="connsiteY0" fmla="*/ 1693889 h 1693889"/>
              <a:gd name="connsiteX1" fmla="*/ 202367 w 2593298"/>
              <a:gd name="connsiteY1" fmla="*/ 1116768 h 1693889"/>
              <a:gd name="connsiteX2" fmla="*/ 419724 w 2593298"/>
              <a:gd name="connsiteY2" fmla="*/ 667063 h 1693889"/>
              <a:gd name="connsiteX3" fmla="*/ 771993 w 2593298"/>
              <a:gd name="connsiteY3" fmla="*/ 292308 h 1693889"/>
              <a:gd name="connsiteX4" fmla="*/ 1274164 w 2593298"/>
              <a:gd name="connsiteY4" fmla="*/ 82446 h 1693889"/>
              <a:gd name="connsiteX5" fmla="*/ 1888761 w 2593298"/>
              <a:gd name="connsiteY5" fmla="*/ 29981 h 1693889"/>
              <a:gd name="connsiteX6" fmla="*/ 2360951 w 2593298"/>
              <a:gd name="connsiteY6" fmla="*/ 7496 h 1693889"/>
              <a:gd name="connsiteX7" fmla="*/ 2593298 w 2593298"/>
              <a:gd name="connsiteY7" fmla="*/ 0 h 1693889"/>
              <a:gd name="connsiteX0" fmla="*/ 0 w 2593298"/>
              <a:gd name="connsiteY0" fmla="*/ 1693889 h 1693889"/>
              <a:gd name="connsiteX1" fmla="*/ 134911 w 2593298"/>
              <a:gd name="connsiteY1" fmla="*/ 1116768 h 1693889"/>
              <a:gd name="connsiteX2" fmla="*/ 419724 w 2593298"/>
              <a:gd name="connsiteY2" fmla="*/ 667063 h 1693889"/>
              <a:gd name="connsiteX3" fmla="*/ 771993 w 2593298"/>
              <a:gd name="connsiteY3" fmla="*/ 292308 h 1693889"/>
              <a:gd name="connsiteX4" fmla="*/ 1274164 w 2593298"/>
              <a:gd name="connsiteY4" fmla="*/ 82446 h 1693889"/>
              <a:gd name="connsiteX5" fmla="*/ 1888761 w 2593298"/>
              <a:gd name="connsiteY5" fmla="*/ 29981 h 1693889"/>
              <a:gd name="connsiteX6" fmla="*/ 2360951 w 2593298"/>
              <a:gd name="connsiteY6" fmla="*/ 7496 h 1693889"/>
              <a:gd name="connsiteX7" fmla="*/ 2593298 w 2593298"/>
              <a:gd name="connsiteY7" fmla="*/ 0 h 1693889"/>
              <a:gd name="connsiteX0" fmla="*/ 0 w 2593298"/>
              <a:gd name="connsiteY0" fmla="*/ 1693889 h 1693889"/>
              <a:gd name="connsiteX1" fmla="*/ 134911 w 2593298"/>
              <a:gd name="connsiteY1" fmla="*/ 1116768 h 1693889"/>
              <a:gd name="connsiteX2" fmla="*/ 374754 w 2593298"/>
              <a:gd name="connsiteY2" fmla="*/ 637082 h 1693889"/>
              <a:gd name="connsiteX3" fmla="*/ 771993 w 2593298"/>
              <a:gd name="connsiteY3" fmla="*/ 292308 h 1693889"/>
              <a:gd name="connsiteX4" fmla="*/ 1274164 w 2593298"/>
              <a:gd name="connsiteY4" fmla="*/ 82446 h 1693889"/>
              <a:gd name="connsiteX5" fmla="*/ 1888761 w 2593298"/>
              <a:gd name="connsiteY5" fmla="*/ 29981 h 1693889"/>
              <a:gd name="connsiteX6" fmla="*/ 2360951 w 2593298"/>
              <a:gd name="connsiteY6" fmla="*/ 7496 h 1693889"/>
              <a:gd name="connsiteX7" fmla="*/ 2593298 w 2593298"/>
              <a:gd name="connsiteY7" fmla="*/ 0 h 1693889"/>
              <a:gd name="connsiteX0" fmla="*/ 0 w 2593298"/>
              <a:gd name="connsiteY0" fmla="*/ 1693889 h 1693889"/>
              <a:gd name="connsiteX1" fmla="*/ 134911 w 2593298"/>
              <a:gd name="connsiteY1" fmla="*/ 1116768 h 1693889"/>
              <a:gd name="connsiteX2" fmla="*/ 374754 w 2593298"/>
              <a:gd name="connsiteY2" fmla="*/ 637082 h 1693889"/>
              <a:gd name="connsiteX3" fmla="*/ 667062 w 2593298"/>
              <a:gd name="connsiteY3" fmla="*/ 292308 h 1693889"/>
              <a:gd name="connsiteX4" fmla="*/ 1274164 w 2593298"/>
              <a:gd name="connsiteY4" fmla="*/ 82446 h 1693889"/>
              <a:gd name="connsiteX5" fmla="*/ 1888761 w 2593298"/>
              <a:gd name="connsiteY5" fmla="*/ 29981 h 1693889"/>
              <a:gd name="connsiteX6" fmla="*/ 2360951 w 2593298"/>
              <a:gd name="connsiteY6" fmla="*/ 7496 h 1693889"/>
              <a:gd name="connsiteX7" fmla="*/ 2593298 w 2593298"/>
              <a:gd name="connsiteY7" fmla="*/ 0 h 1693889"/>
              <a:gd name="connsiteX0" fmla="*/ 0 w 2593298"/>
              <a:gd name="connsiteY0" fmla="*/ 1693889 h 1693889"/>
              <a:gd name="connsiteX1" fmla="*/ 134911 w 2593298"/>
              <a:gd name="connsiteY1" fmla="*/ 1116768 h 1693889"/>
              <a:gd name="connsiteX2" fmla="*/ 374754 w 2593298"/>
              <a:gd name="connsiteY2" fmla="*/ 637082 h 1693889"/>
              <a:gd name="connsiteX3" fmla="*/ 667062 w 2593298"/>
              <a:gd name="connsiteY3" fmla="*/ 292308 h 1693889"/>
              <a:gd name="connsiteX4" fmla="*/ 1131758 w 2593298"/>
              <a:gd name="connsiteY4" fmla="*/ 82446 h 1693889"/>
              <a:gd name="connsiteX5" fmla="*/ 1888761 w 2593298"/>
              <a:gd name="connsiteY5" fmla="*/ 29981 h 1693889"/>
              <a:gd name="connsiteX6" fmla="*/ 2360951 w 2593298"/>
              <a:gd name="connsiteY6" fmla="*/ 7496 h 1693889"/>
              <a:gd name="connsiteX7" fmla="*/ 2593298 w 2593298"/>
              <a:gd name="connsiteY7" fmla="*/ 0 h 1693889"/>
              <a:gd name="connsiteX0" fmla="*/ 0 w 2593298"/>
              <a:gd name="connsiteY0" fmla="*/ 1693889 h 1693889"/>
              <a:gd name="connsiteX1" fmla="*/ 89940 w 2593298"/>
              <a:gd name="connsiteY1" fmla="*/ 1124263 h 1693889"/>
              <a:gd name="connsiteX2" fmla="*/ 374754 w 2593298"/>
              <a:gd name="connsiteY2" fmla="*/ 637082 h 1693889"/>
              <a:gd name="connsiteX3" fmla="*/ 667062 w 2593298"/>
              <a:gd name="connsiteY3" fmla="*/ 292308 h 1693889"/>
              <a:gd name="connsiteX4" fmla="*/ 1131758 w 2593298"/>
              <a:gd name="connsiteY4" fmla="*/ 82446 h 1693889"/>
              <a:gd name="connsiteX5" fmla="*/ 1888761 w 2593298"/>
              <a:gd name="connsiteY5" fmla="*/ 29981 h 1693889"/>
              <a:gd name="connsiteX6" fmla="*/ 2360951 w 2593298"/>
              <a:gd name="connsiteY6" fmla="*/ 7496 h 1693889"/>
              <a:gd name="connsiteX7" fmla="*/ 2593298 w 2593298"/>
              <a:gd name="connsiteY7" fmla="*/ 0 h 1693889"/>
              <a:gd name="connsiteX0" fmla="*/ 0 w 2593298"/>
              <a:gd name="connsiteY0" fmla="*/ 1693889 h 1693889"/>
              <a:gd name="connsiteX1" fmla="*/ 89940 w 2593298"/>
              <a:gd name="connsiteY1" fmla="*/ 1124263 h 1693889"/>
              <a:gd name="connsiteX2" fmla="*/ 292309 w 2593298"/>
              <a:gd name="connsiteY2" fmla="*/ 614597 h 1693889"/>
              <a:gd name="connsiteX3" fmla="*/ 667062 w 2593298"/>
              <a:gd name="connsiteY3" fmla="*/ 292308 h 1693889"/>
              <a:gd name="connsiteX4" fmla="*/ 1131758 w 2593298"/>
              <a:gd name="connsiteY4" fmla="*/ 82446 h 1693889"/>
              <a:gd name="connsiteX5" fmla="*/ 1888761 w 2593298"/>
              <a:gd name="connsiteY5" fmla="*/ 29981 h 1693889"/>
              <a:gd name="connsiteX6" fmla="*/ 2360951 w 2593298"/>
              <a:gd name="connsiteY6" fmla="*/ 7496 h 1693889"/>
              <a:gd name="connsiteX7" fmla="*/ 2593298 w 2593298"/>
              <a:gd name="connsiteY7" fmla="*/ 0 h 1693889"/>
              <a:gd name="connsiteX0" fmla="*/ 0 w 2593298"/>
              <a:gd name="connsiteY0" fmla="*/ 1693889 h 1693889"/>
              <a:gd name="connsiteX1" fmla="*/ 89940 w 2593298"/>
              <a:gd name="connsiteY1" fmla="*/ 1124263 h 1693889"/>
              <a:gd name="connsiteX2" fmla="*/ 292309 w 2593298"/>
              <a:gd name="connsiteY2" fmla="*/ 614597 h 1693889"/>
              <a:gd name="connsiteX3" fmla="*/ 592111 w 2593298"/>
              <a:gd name="connsiteY3" fmla="*/ 262328 h 1693889"/>
              <a:gd name="connsiteX4" fmla="*/ 1131758 w 2593298"/>
              <a:gd name="connsiteY4" fmla="*/ 82446 h 1693889"/>
              <a:gd name="connsiteX5" fmla="*/ 1888761 w 2593298"/>
              <a:gd name="connsiteY5" fmla="*/ 29981 h 1693889"/>
              <a:gd name="connsiteX6" fmla="*/ 2360951 w 2593298"/>
              <a:gd name="connsiteY6" fmla="*/ 7496 h 1693889"/>
              <a:gd name="connsiteX7" fmla="*/ 2593298 w 2593298"/>
              <a:gd name="connsiteY7" fmla="*/ 0 h 1693889"/>
              <a:gd name="connsiteX0" fmla="*/ 0 w 2593298"/>
              <a:gd name="connsiteY0" fmla="*/ 1693889 h 1693889"/>
              <a:gd name="connsiteX1" fmla="*/ 89940 w 2593298"/>
              <a:gd name="connsiteY1" fmla="*/ 1124263 h 1693889"/>
              <a:gd name="connsiteX2" fmla="*/ 292309 w 2593298"/>
              <a:gd name="connsiteY2" fmla="*/ 614597 h 1693889"/>
              <a:gd name="connsiteX3" fmla="*/ 592111 w 2593298"/>
              <a:gd name="connsiteY3" fmla="*/ 262328 h 1693889"/>
              <a:gd name="connsiteX4" fmla="*/ 1049312 w 2593298"/>
              <a:gd name="connsiteY4" fmla="*/ 67456 h 1693889"/>
              <a:gd name="connsiteX5" fmla="*/ 1888761 w 2593298"/>
              <a:gd name="connsiteY5" fmla="*/ 29981 h 1693889"/>
              <a:gd name="connsiteX6" fmla="*/ 2360951 w 2593298"/>
              <a:gd name="connsiteY6" fmla="*/ 7496 h 1693889"/>
              <a:gd name="connsiteX7" fmla="*/ 2593298 w 2593298"/>
              <a:gd name="connsiteY7" fmla="*/ 0 h 1693889"/>
              <a:gd name="connsiteX0" fmla="*/ 0 w 2593298"/>
              <a:gd name="connsiteY0" fmla="*/ 1693889 h 1693889"/>
              <a:gd name="connsiteX1" fmla="*/ 89940 w 2593298"/>
              <a:gd name="connsiteY1" fmla="*/ 1124263 h 1693889"/>
              <a:gd name="connsiteX2" fmla="*/ 292309 w 2593298"/>
              <a:gd name="connsiteY2" fmla="*/ 614597 h 1693889"/>
              <a:gd name="connsiteX3" fmla="*/ 592111 w 2593298"/>
              <a:gd name="connsiteY3" fmla="*/ 262328 h 1693889"/>
              <a:gd name="connsiteX4" fmla="*/ 1049312 w 2593298"/>
              <a:gd name="connsiteY4" fmla="*/ 67456 h 1693889"/>
              <a:gd name="connsiteX5" fmla="*/ 1888761 w 2593298"/>
              <a:gd name="connsiteY5" fmla="*/ 29981 h 1693889"/>
              <a:gd name="connsiteX6" fmla="*/ 2360951 w 2593298"/>
              <a:gd name="connsiteY6" fmla="*/ 7496 h 1693889"/>
              <a:gd name="connsiteX7" fmla="*/ 2593298 w 2593298"/>
              <a:gd name="connsiteY7" fmla="*/ 0 h 1693889"/>
              <a:gd name="connsiteX0" fmla="*/ 0 w 2593298"/>
              <a:gd name="connsiteY0" fmla="*/ 1693889 h 1693889"/>
              <a:gd name="connsiteX1" fmla="*/ 89940 w 2593298"/>
              <a:gd name="connsiteY1" fmla="*/ 1124263 h 1693889"/>
              <a:gd name="connsiteX2" fmla="*/ 254833 w 2593298"/>
              <a:gd name="connsiteY2" fmla="*/ 592111 h 1693889"/>
              <a:gd name="connsiteX3" fmla="*/ 592111 w 2593298"/>
              <a:gd name="connsiteY3" fmla="*/ 262328 h 1693889"/>
              <a:gd name="connsiteX4" fmla="*/ 1049312 w 2593298"/>
              <a:gd name="connsiteY4" fmla="*/ 67456 h 1693889"/>
              <a:gd name="connsiteX5" fmla="*/ 1888761 w 2593298"/>
              <a:gd name="connsiteY5" fmla="*/ 29981 h 1693889"/>
              <a:gd name="connsiteX6" fmla="*/ 2360951 w 2593298"/>
              <a:gd name="connsiteY6" fmla="*/ 7496 h 1693889"/>
              <a:gd name="connsiteX7" fmla="*/ 2593298 w 2593298"/>
              <a:gd name="connsiteY7" fmla="*/ 0 h 1693889"/>
              <a:gd name="connsiteX0" fmla="*/ 0 w 2593298"/>
              <a:gd name="connsiteY0" fmla="*/ 1693889 h 1693889"/>
              <a:gd name="connsiteX1" fmla="*/ 89940 w 2593298"/>
              <a:gd name="connsiteY1" fmla="*/ 1124263 h 1693889"/>
              <a:gd name="connsiteX2" fmla="*/ 254833 w 2593298"/>
              <a:gd name="connsiteY2" fmla="*/ 592111 h 1693889"/>
              <a:gd name="connsiteX3" fmla="*/ 569625 w 2593298"/>
              <a:gd name="connsiteY3" fmla="*/ 239843 h 1693889"/>
              <a:gd name="connsiteX4" fmla="*/ 1049312 w 2593298"/>
              <a:gd name="connsiteY4" fmla="*/ 67456 h 1693889"/>
              <a:gd name="connsiteX5" fmla="*/ 1888761 w 2593298"/>
              <a:gd name="connsiteY5" fmla="*/ 29981 h 1693889"/>
              <a:gd name="connsiteX6" fmla="*/ 2360951 w 2593298"/>
              <a:gd name="connsiteY6" fmla="*/ 7496 h 1693889"/>
              <a:gd name="connsiteX7" fmla="*/ 2593298 w 2593298"/>
              <a:gd name="connsiteY7" fmla="*/ 0 h 1693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3298" h="1693889">
                <a:moveTo>
                  <a:pt x="0" y="1693889"/>
                </a:moveTo>
                <a:cubicBezTo>
                  <a:pt x="68080" y="1491522"/>
                  <a:pt x="47468" y="1307893"/>
                  <a:pt x="89940" y="1124263"/>
                </a:cubicBezTo>
                <a:cubicBezTo>
                  <a:pt x="132412" y="940633"/>
                  <a:pt x="174886" y="739514"/>
                  <a:pt x="254833" y="592111"/>
                </a:cubicBezTo>
                <a:cubicBezTo>
                  <a:pt x="334781" y="444708"/>
                  <a:pt x="437212" y="327285"/>
                  <a:pt x="569625" y="239843"/>
                </a:cubicBezTo>
                <a:cubicBezTo>
                  <a:pt x="702038" y="152401"/>
                  <a:pt x="829456" y="102433"/>
                  <a:pt x="1049312" y="67456"/>
                </a:cubicBezTo>
                <a:cubicBezTo>
                  <a:pt x="1269168" y="32479"/>
                  <a:pt x="1670155" y="39974"/>
                  <a:pt x="1888761" y="29981"/>
                </a:cubicBezTo>
                <a:lnTo>
                  <a:pt x="2360951" y="7496"/>
                </a:lnTo>
                <a:cubicBezTo>
                  <a:pt x="2478374" y="2499"/>
                  <a:pt x="2535836" y="3748"/>
                  <a:pt x="259329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18" dirty="0">
              <a:latin typeface="Arial" panose="020B0604020202020204" pitchFamily="34" charset="0"/>
            </a:endParaRPr>
          </a:p>
        </p:txBody>
      </p:sp>
      <p:sp>
        <p:nvSpPr>
          <p:cNvPr id="2" name="Date Placeholder 1">
            <a:extLst>
              <a:ext uri="{FF2B5EF4-FFF2-40B4-BE49-F238E27FC236}">
                <a16:creationId xmlns:a16="http://schemas.microsoft.com/office/drawing/2014/main" id="{325B5A38-C453-37E6-ECBE-1870CD0D57CE}"/>
              </a:ext>
            </a:extLst>
          </p:cNvPr>
          <p:cNvSpPr>
            <a:spLocks noGrp="1"/>
          </p:cNvSpPr>
          <p:nvPr>
            <p:ph type="dt" sz="half" idx="10"/>
          </p:nvPr>
        </p:nvSpPr>
        <p:spPr/>
        <p:txBody>
          <a:bodyPr/>
          <a:lstStyle/>
          <a:p>
            <a:fld id="{2F8EF332-FB85-4CFD-98E6-73DF848C5DA2}" type="datetime1">
              <a:rPr lang="en-US" smtClean="0"/>
              <a:t>9/2/2023</a:t>
            </a:fld>
            <a:endParaRPr lang="en-US"/>
          </a:p>
        </p:txBody>
      </p:sp>
      <p:sp>
        <p:nvSpPr>
          <p:cNvPr id="3" name="Footer Placeholder 2">
            <a:extLst>
              <a:ext uri="{FF2B5EF4-FFF2-40B4-BE49-F238E27FC236}">
                <a16:creationId xmlns:a16="http://schemas.microsoft.com/office/drawing/2014/main" id="{B80C1BE9-2F00-BA42-011B-F561DEA84F66}"/>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57AC6342-D1DF-DE38-5676-7E2B6E3A29F0}"/>
              </a:ext>
            </a:extLst>
          </p:cNvPr>
          <p:cNvSpPr>
            <a:spLocks noGrp="1"/>
          </p:cNvSpPr>
          <p:nvPr>
            <p:ph type="sldNum" sz="quarter" idx="12"/>
          </p:nvPr>
        </p:nvSpPr>
        <p:spPr/>
        <p:txBody>
          <a:bodyPr/>
          <a:lstStyle/>
          <a:p>
            <a:fld id="{DC3BB032-4020-48F4-953B-341806DC4A2B}" type="slidenum">
              <a:rPr lang="en-US" smtClean="0"/>
              <a:t>53</a:t>
            </a:fld>
            <a:endParaRPr lang="en-US"/>
          </a:p>
        </p:txBody>
      </p:sp>
    </p:spTree>
    <p:extLst>
      <p:ext uri="{BB962C8B-B14F-4D97-AF65-F5344CB8AC3E}">
        <p14:creationId xmlns:p14="http://schemas.microsoft.com/office/powerpoint/2010/main" val="42749714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9753DA-3A5A-4003-94E1-F8193A12A052}"/>
              </a:ext>
            </a:extLst>
          </p:cNvPr>
          <p:cNvSpPr txBox="1"/>
          <p:nvPr/>
        </p:nvSpPr>
        <p:spPr>
          <a:xfrm>
            <a:off x="3454400" y="109089"/>
            <a:ext cx="6041077" cy="461665"/>
          </a:xfrm>
          <a:prstGeom prst="rect">
            <a:avLst/>
          </a:prstGeom>
          <a:noFill/>
        </p:spPr>
        <p:txBody>
          <a:bodyPr wrap="none" rtlCol="0">
            <a:spAutoFit/>
          </a:bodyPr>
          <a:lstStyle/>
          <a:p>
            <a:r>
              <a:rPr lang="en-US" sz="2400" dirty="0">
                <a:latin typeface="Arial" panose="020B0604020202020204" pitchFamily="34" charset="0"/>
              </a:rPr>
              <a:t>Determining Binding of Allosteric Inhibitors:</a:t>
            </a:r>
          </a:p>
        </p:txBody>
      </p:sp>
      <p:graphicFrame>
        <p:nvGraphicFramePr>
          <p:cNvPr id="6" name="Object 5">
            <a:extLst>
              <a:ext uri="{FF2B5EF4-FFF2-40B4-BE49-F238E27FC236}">
                <a16:creationId xmlns:a16="http://schemas.microsoft.com/office/drawing/2014/main" id="{617DB797-A8C5-4DCE-8960-8C8E7A26F249}"/>
              </a:ext>
            </a:extLst>
          </p:cNvPr>
          <p:cNvGraphicFramePr>
            <a:graphicFrameLocks noChangeAspect="1"/>
          </p:cNvGraphicFramePr>
          <p:nvPr/>
        </p:nvGraphicFramePr>
        <p:xfrm>
          <a:off x="5833283" y="499523"/>
          <a:ext cx="3498098" cy="2286000"/>
        </p:xfrm>
        <a:graphic>
          <a:graphicData uri="http://schemas.openxmlformats.org/presentationml/2006/ole">
            <mc:AlternateContent xmlns:mc="http://schemas.openxmlformats.org/markup-compatibility/2006">
              <mc:Choice xmlns:v="urn:schemas-microsoft-com:vml" Requires="v">
                <p:oleObj name="MDLDrawObject Class" r:id="rId2" imgW="2685791" imgH="1761797" progId="MDLDrawOLE.MDLDrawObject.1">
                  <p:embed/>
                </p:oleObj>
              </mc:Choice>
              <mc:Fallback>
                <p:oleObj name="MDLDrawObject Class" r:id="rId2" imgW="2685791" imgH="1761797" progId="MDLDrawOLE.MDLDrawObject.1">
                  <p:embed/>
                  <p:pic>
                    <p:nvPicPr>
                      <p:cNvPr id="6" name="Object 5">
                        <a:extLst>
                          <a:ext uri="{FF2B5EF4-FFF2-40B4-BE49-F238E27FC236}">
                            <a16:creationId xmlns:a16="http://schemas.microsoft.com/office/drawing/2014/main" id="{617DB797-A8C5-4DCE-8960-8C8E7A26F249}"/>
                          </a:ext>
                        </a:extLst>
                      </p:cNvPr>
                      <p:cNvPicPr>
                        <a:picLocks noChangeAspect="1" noChangeArrowheads="1"/>
                      </p:cNvPicPr>
                      <p:nvPr/>
                    </p:nvPicPr>
                    <p:blipFill>
                      <a:blip r:embed="rId3"/>
                      <a:srcRect/>
                      <a:stretch>
                        <a:fillRect/>
                      </a:stretch>
                    </p:blipFill>
                    <p:spPr bwMode="auto">
                      <a:xfrm>
                        <a:off x="5833283" y="499523"/>
                        <a:ext cx="3498098" cy="2286000"/>
                      </a:xfrm>
                      <a:prstGeom prst="rect">
                        <a:avLst/>
                      </a:prstGeom>
                      <a:noFill/>
                    </p:spPr>
                  </p:pic>
                </p:oleObj>
              </mc:Fallback>
            </mc:AlternateContent>
          </a:graphicData>
        </a:graphic>
      </p:graphicFrame>
      <p:sp>
        <p:nvSpPr>
          <p:cNvPr id="7" name="Rectangle 6">
            <a:extLst>
              <a:ext uri="{FF2B5EF4-FFF2-40B4-BE49-F238E27FC236}">
                <a16:creationId xmlns:a16="http://schemas.microsoft.com/office/drawing/2014/main" id="{6B25A975-AE8D-42EC-922A-A1D8E5F342E0}"/>
              </a:ext>
            </a:extLst>
          </p:cNvPr>
          <p:cNvSpPr/>
          <p:nvPr/>
        </p:nvSpPr>
        <p:spPr>
          <a:xfrm>
            <a:off x="568141" y="1674313"/>
            <a:ext cx="4187197" cy="1767407"/>
          </a:xfrm>
          <a:prstGeom prst="rect">
            <a:avLst/>
          </a:prstGeom>
        </p:spPr>
        <p:txBody>
          <a:bodyPr wrap="square">
            <a:spAutoFit/>
          </a:bodyPr>
          <a:lstStyle/>
          <a:p>
            <a:pPr marL="309252" indent="-309252" algn="just">
              <a:buFont typeface="Symbol" panose="05050102010706020507" pitchFamily="18" charset="2"/>
              <a:buChar char=""/>
              <a:tabLst>
                <a:tab pos="206168" algn="l"/>
              </a:tabLst>
            </a:pPr>
            <a:r>
              <a:rPr lang="en-US" sz="1814" dirty="0">
                <a:latin typeface="Arial" panose="020B0604020202020204" pitchFamily="34" charset="0"/>
                <a:ea typeface="Times New Roman" panose="02020603050405020304" pitchFamily="18" charset="0"/>
              </a:rPr>
              <a:t>The change in V</a:t>
            </a:r>
            <a:r>
              <a:rPr lang="en-US" sz="1814" baseline="-25000" dirty="0">
                <a:latin typeface="Arial" panose="020B0604020202020204" pitchFamily="34" charset="0"/>
                <a:ea typeface="Times New Roman" panose="02020603050405020304" pitchFamily="18" charset="0"/>
              </a:rPr>
              <a:t>MAX</a:t>
            </a:r>
            <a:r>
              <a:rPr lang="en-US" sz="1814" dirty="0">
                <a:latin typeface="Arial" panose="020B0604020202020204" pitchFamily="34" charset="0"/>
                <a:ea typeface="Times New Roman" panose="02020603050405020304" pitchFamily="18" charset="0"/>
              </a:rPr>
              <a:t> can be used to find K</a:t>
            </a:r>
            <a:r>
              <a:rPr lang="en-US" sz="1814" baseline="-25000" dirty="0">
                <a:latin typeface="Arial" panose="020B0604020202020204" pitchFamily="34" charset="0"/>
                <a:ea typeface="Times New Roman" panose="02020603050405020304" pitchFamily="18" charset="0"/>
              </a:rPr>
              <a:t>I</a:t>
            </a:r>
            <a:r>
              <a:rPr lang="en-US" sz="1814" dirty="0">
                <a:latin typeface="Arial" panose="020B0604020202020204" pitchFamily="34" charset="0"/>
                <a:ea typeface="Times New Roman" panose="02020603050405020304" pitchFamily="18" charset="0"/>
              </a:rPr>
              <a:t>’:  </a:t>
            </a:r>
            <a:r>
              <a:rPr lang="en-US" sz="1814" b="1" dirty="0">
                <a:solidFill>
                  <a:srgbClr val="C00000"/>
                </a:solidFill>
                <a:latin typeface="Arial" panose="020B0604020202020204" pitchFamily="34" charset="0"/>
                <a:ea typeface="Times New Roman" panose="02020603050405020304" pitchFamily="18" charset="0"/>
              </a:rPr>
              <a:t>V</a:t>
            </a:r>
            <a:r>
              <a:rPr lang="en-US" sz="1814" b="1" baseline="-25000" dirty="0">
                <a:solidFill>
                  <a:srgbClr val="C00000"/>
                </a:solidFill>
                <a:latin typeface="Arial" panose="020B0604020202020204" pitchFamily="34" charset="0"/>
                <a:ea typeface="Times New Roman" panose="02020603050405020304" pitchFamily="18" charset="0"/>
              </a:rPr>
              <a:t>MAX</a:t>
            </a:r>
            <a:r>
              <a:rPr lang="en-US" sz="1814" b="1" baseline="30000" dirty="0">
                <a:solidFill>
                  <a:srgbClr val="C00000"/>
                </a:solidFill>
                <a:latin typeface="Arial" panose="020B0604020202020204" pitchFamily="34" charset="0"/>
                <a:ea typeface="Times New Roman" panose="02020603050405020304" pitchFamily="18" charset="0"/>
              </a:rPr>
              <a:t>OBS</a:t>
            </a:r>
            <a:r>
              <a:rPr lang="en-US" sz="1814" b="1" dirty="0">
                <a:solidFill>
                  <a:srgbClr val="C00000"/>
                </a:solidFill>
                <a:latin typeface="Arial" panose="020B0604020202020204" pitchFamily="34" charset="0"/>
                <a:ea typeface="Times New Roman" panose="02020603050405020304" pitchFamily="18" charset="0"/>
              </a:rPr>
              <a:t> = V</a:t>
            </a:r>
            <a:r>
              <a:rPr lang="en-US" sz="1814" b="1" baseline="-25000" dirty="0">
                <a:solidFill>
                  <a:srgbClr val="C00000"/>
                </a:solidFill>
                <a:latin typeface="Arial" panose="020B0604020202020204" pitchFamily="34" charset="0"/>
                <a:ea typeface="Times New Roman" panose="02020603050405020304" pitchFamily="18" charset="0"/>
              </a:rPr>
              <a:t>MAX</a:t>
            </a:r>
            <a:r>
              <a:rPr lang="en-US" sz="1814" b="1" dirty="0">
                <a:solidFill>
                  <a:srgbClr val="C00000"/>
                </a:solidFill>
                <a:latin typeface="Arial" panose="020B0604020202020204" pitchFamily="34" charset="0"/>
                <a:ea typeface="Times New Roman" panose="02020603050405020304" pitchFamily="18" charset="0"/>
              </a:rPr>
              <a:t>/</a:t>
            </a:r>
            <a:r>
              <a:rPr lang="el-GR" sz="1814" b="1" dirty="0">
                <a:solidFill>
                  <a:srgbClr val="C00000"/>
                </a:solidFill>
                <a:latin typeface="Arial" panose="020B0604020202020204" pitchFamily="34" charset="0"/>
                <a:ea typeface="Times New Roman" panose="02020603050405020304" pitchFamily="18" charset="0"/>
              </a:rPr>
              <a:t>α</a:t>
            </a:r>
            <a:r>
              <a:rPr lang="en-US" sz="1814" b="1" dirty="0">
                <a:solidFill>
                  <a:srgbClr val="C00000"/>
                </a:solidFill>
                <a:latin typeface="Arial" panose="020B0604020202020204" pitchFamily="34" charset="0"/>
                <a:ea typeface="Times New Roman" panose="02020603050405020304" pitchFamily="18" charset="0"/>
              </a:rPr>
              <a:t>’</a:t>
            </a:r>
          </a:p>
          <a:p>
            <a:pPr marL="309252" indent="-309252" algn="just">
              <a:buFont typeface="Symbol" panose="05050102010706020507" pitchFamily="18" charset="2"/>
              <a:buChar char=""/>
              <a:tabLst>
                <a:tab pos="206168" algn="l"/>
              </a:tabLst>
            </a:pPr>
            <a:endParaRPr lang="en-US" sz="1814" b="1" dirty="0">
              <a:solidFill>
                <a:srgbClr val="C00000"/>
              </a:solidFill>
              <a:latin typeface="Arial" panose="020B0604020202020204" pitchFamily="34" charset="0"/>
              <a:ea typeface="Times New Roman" panose="02020603050405020304" pitchFamily="18" charset="0"/>
            </a:endParaRPr>
          </a:p>
          <a:p>
            <a:pPr marL="309252" indent="-309252" algn="just">
              <a:buFont typeface="Symbol" panose="05050102010706020507" pitchFamily="18" charset="2"/>
              <a:buChar char=""/>
              <a:tabLst>
                <a:tab pos="206168" algn="l"/>
              </a:tabLst>
            </a:pPr>
            <a:r>
              <a:rPr lang="en-US" sz="1814" dirty="0">
                <a:latin typeface="Arial" panose="020B0604020202020204" pitchFamily="34" charset="0"/>
                <a:ea typeface="Times New Roman" panose="02020603050405020304" pitchFamily="18" charset="0"/>
              </a:rPr>
              <a:t>The change in K</a:t>
            </a:r>
            <a:r>
              <a:rPr lang="en-US" sz="1814" baseline="-25000" dirty="0">
                <a:latin typeface="Arial" panose="020B0604020202020204" pitchFamily="34" charset="0"/>
                <a:ea typeface="Times New Roman" panose="02020603050405020304" pitchFamily="18" charset="0"/>
              </a:rPr>
              <a:t>m </a:t>
            </a:r>
            <a:r>
              <a:rPr lang="en-US" sz="1814" dirty="0">
                <a:latin typeface="Arial" panose="020B0604020202020204" pitchFamily="34" charset="0"/>
                <a:ea typeface="Times New Roman" panose="02020603050405020304" pitchFamily="18" charset="0"/>
              </a:rPr>
              <a:t> can be used to find K</a:t>
            </a:r>
            <a:r>
              <a:rPr lang="en-US" sz="1814" baseline="-25000" dirty="0">
                <a:latin typeface="Arial" panose="020B0604020202020204" pitchFamily="34" charset="0"/>
                <a:ea typeface="Times New Roman" panose="02020603050405020304" pitchFamily="18" charset="0"/>
              </a:rPr>
              <a:t>I</a:t>
            </a:r>
            <a:r>
              <a:rPr lang="en-US" sz="1814" dirty="0">
                <a:latin typeface="Arial" panose="020B0604020202020204" pitchFamily="34" charset="0"/>
                <a:ea typeface="Times New Roman" panose="02020603050405020304" pitchFamily="18" charset="0"/>
              </a:rPr>
              <a:t>. </a:t>
            </a:r>
            <a:r>
              <a:rPr lang="en-US" sz="1814" b="1" dirty="0">
                <a:solidFill>
                  <a:srgbClr val="C00000"/>
                </a:solidFill>
                <a:latin typeface="Arial" panose="020B0604020202020204" pitchFamily="34" charset="0"/>
                <a:ea typeface="Times New Roman" panose="02020603050405020304" pitchFamily="18" charset="0"/>
              </a:rPr>
              <a:t>K</a:t>
            </a:r>
            <a:r>
              <a:rPr lang="en-US" sz="1814" b="1" baseline="-25000" dirty="0">
                <a:solidFill>
                  <a:srgbClr val="C00000"/>
                </a:solidFill>
                <a:latin typeface="Arial" panose="020B0604020202020204" pitchFamily="34" charset="0"/>
                <a:ea typeface="Times New Roman" panose="02020603050405020304" pitchFamily="18" charset="0"/>
              </a:rPr>
              <a:t>M</a:t>
            </a:r>
            <a:r>
              <a:rPr lang="en-US" sz="1814" b="1" baseline="30000" dirty="0">
                <a:solidFill>
                  <a:srgbClr val="C00000"/>
                </a:solidFill>
                <a:latin typeface="Arial" panose="020B0604020202020204" pitchFamily="34" charset="0"/>
                <a:ea typeface="Times New Roman" panose="02020603050405020304" pitchFamily="18" charset="0"/>
              </a:rPr>
              <a:t>OBS</a:t>
            </a:r>
            <a:r>
              <a:rPr lang="en-US" sz="1814" b="1" dirty="0">
                <a:solidFill>
                  <a:srgbClr val="C00000"/>
                </a:solidFill>
                <a:latin typeface="Arial" panose="020B0604020202020204" pitchFamily="34" charset="0"/>
                <a:ea typeface="Times New Roman" panose="02020603050405020304" pitchFamily="18" charset="0"/>
              </a:rPr>
              <a:t> = (</a:t>
            </a:r>
            <a:r>
              <a:rPr lang="el-GR" sz="1814" b="1" dirty="0">
                <a:solidFill>
                  <a:srgbClr val="C00000"/>
                </a:solidFill>
                <a:latin typeface="Arial" panose="020B0604020202020204" pitchFamily="34" charset="0"/>
                <a:ea typeface="Times New Roman" panose="02020603050405020304" pitchFamily="18" charset="0"/>
              </a:rPr>
              <a:t>α</a:t>
            </a:r>
            <a:r>
              <a:rPr lang="en-US" sz="1814" b="1" dirty="0">
                <a:solidFill>
                  <a:srgbClr val="C00000"/>
                </a:solidFill>
                <a:latin typeface="Arial" panose="020B0604020202020204" pitchFamily="34" charset="0"/>
                <a:ea typeface="Times New Roman" panose="02020603050405020304" pitchFamily="18" charset="0"/>
              </a:rPr>
              <a:t>/</a:t>
            </a:r>
            <a:r>
              <a:rPr lang="el-GR" sz="1814" b="1" dirty="0">
                <a:solidFill>
                  <a:srgbClr val="C00000"/>
                </a:solidFill>
                <a:latin typeface="Arial" panose="020B0604020202020204" pitchFamily="34" charset="0"/>
                <a:ea typeface="Times New Roman" panose="02020603050405020304" pitchFamily="18" charset="0"/>
              </a:rPr>
              <a:t> α</a:t>
            </a:r>
            <a:r>
              <a:rPr lang="en-US" sz="1814" b="1" dirty="0">
                <a:solidFill>
                  <a:srgbClr val="C00000"/>
                </a:solidFill>
                <a:latin typeface="Arial" panose="020B0604020202020204" pitchFamily="34" charset="0"/>
                <a:ea typeface="Times New Roman" panose="02020603050405020304" pitchFamily="18" charset="0"/>
              </a:rPr>
              <a:t>’) K</a:t>
            </a:r>
            <a:r>
              <a:rPr lang="en-US" sz="1814" b="1" baseline="-25000" dirty="0">
                <a:solidFill>
                  <a:srgbClr val="C00000"/>
                </a:solidFill>
                <a:latin typeface="Arial" panose="020B0604020202020204" pitchFamily="34" charset="0"/>
                <a:ea typeface="Times New Roman" panose="02020603050405020304" pitchFamily="18" charset="0"/>
              </a:rPr>
              <a:t>M</a:t>
            </a:r>
          </a:p>
          <a:p>
            <a:pPr marL="309252" indent="-309252" algn="just">
              <a:buFont typeface="Symbol" panose="05050102010706020507" pitchFamily="18" charset="2"/>
              <a:buChar char=""/>
              <a:tabLst>
                <a:tab pos="206168" algn="l"/>
              </a:tabLst>
            </a:pPr>
            <a:endParaRPr lang="en-US" sz="1814" dirty="0">
              <a:latin typeface="Arial" panose="020B0604020202020204" pitchFamily="34" charset="0"/>
              <a:ea typeface="Times New Roman" panose="02020603050405020304" pitchFamily="18" charset="0"/>
            </a:endParaRPr>
          </a:p>
        </p:txBody>
      </p:sp>
      <p:sp>
        <p:nvSpPr>
          <p:cNvPr id="8" name="Rectangle 7">
            <a:extLst>
              <a:ext uri="{FF2B5EF4-FFF2-40B4-BE49-F238E27FC236}">
                <a16:creationId xmlns:a16="http://schemas.microsoft.com/office/drawing/2014/main" id="{28CBF753-B733-4E49-A1F7-682862AC6CA3}"/>
              </a:ext>
            </a:extLst>
          </p:cNvPr>
          <p:cNvSpPr/>
          <p:nvPr/>
        </p:nvSpPr>
        <p:spPr>
          <a:xfrm>
            <a:off x="6118582" y="3429001"/>
            <a:ext cx="2218132" cy="2884123"/>
          </a:xfrm>
          <a:prstGeom prst="rect">
            <a:avLst/>
          </a:prstGeom>
        </p:spPr>
        <p:txBody>
          <a:bodyPr wrap="square">
            <a:spAutoFit/>
          </a:bodyPr>
          <a:lstStyle/>
          <a:p>
            <a:r>
              <a:rPr lang="el-GR" sz="1814" dirty="0">
                <a:latin typeface="Arial" panose="020B0604020202020204" pitchFamily="34" charset="0"/>
              </a:rPr>
              <a:t>α</a:t>
            </a:r>
            <a:r>
              <a:rPr lang="en-US" sz="1814" dirty="0">
                <a:latin typeface="Arial" panose="020B0604020202020204" pitchFamily="34" charset="0"/>
              </a:rPr>
              <a:t> = ratio of slopes</a:t>
            </a:r>
          </a:p>
          <a:p>
            <a:r>
              <a:rPr lang="en-US" sz="1814" dirty="0">
                <a:latin typeface="Arial" panose="020B0604020202020204" pitchFamily="34" charset="0"/>
              </a:rPr>
              <a:t>(+</a:t>
            </a:r>
            <a:r>
              <a:rPr lang="en-US" sz="1814" dirty="0" err="1">
                <a:latin typeface="Arial" panose="020B0604020202020204" pitchFamily="34" charset="0"/>
              </a:rPr>
              <a:t>Inh</a:t>
            </a:r>
            <a:r>
              <a:rPr lang="en-US" sz="1814" dirty="0">
                <a:latin typeface="Arial" panose="020B0604020202020204" pitchFamily="34" charset="0"/>
              </a:rPr>
              <a:t>/no </a:t>
            </a:r>
            <a:r>
              <a:rPr lang="en-US" sz="1814" dirty="0" err="1">
                <a:latin typeface="Arial" panose="020B0604020202020204" pitchFamily="34" charset="0"/>
              </a:rPr>
              <a:t>inh</a:t>
            </a:r>
            <a:r>
              <a:rPr lang="en-US" sz="1814" dirty="0">
                <a:latin typeface="Arial" panose="020B0604020202020204" pitchFamily="34" charset="0"/>
              </a:rPr>
              <a:t>)</a:t>
            </a:r>
          </a:p>
          <a:p>
            <a:endParaRPr lang="en-US" sz="1814" dirty="0">
              <a:latin typeface="Arial" panose="020B0604020202020204" pitchFamily="34" charset="0"/>
            </a:endParaRPr>
          </a:p>
          <a:p>
            <a:r>
              <a:rPr lang="en-US" sz="1814" dirty="0">
                <a:latin typeface="Arial" panose="020B0604020202020204" pitchFamily="34" charset="0"/>
              </a:rPr>
              <a:t>K</a:t>
            </a:r>
            <a:r>
              <a:rPr lang="en-US" sz="1814" baseline="-25000" dirty="0">
                <a:latin typeface="Arial" panose="020B0604020202020204" pitchFamily="34" charset="0"/>
              </a:rPr>
              <a:t>I</a:t>
            </a:r>
            <a:r>
              <a:rPr lang="en-US" sz="1814" dirty="0">
                <a:latin typeface="Arial" panose="020B0604020202020204" pitchFamily="34" charset="0"/>
              </a:rPr>
              <a:t> = [I]/(</a:t>
            </a:r>
            <a:r>
              <a:rPr lang="el-GR" sz="1814" dirty="0">
                <a:latin typeface="Arial" panose="020B0604020202020204" pitchFamily="34" charset="0"/>
              </a:rPr>
              <a:t>α </a:t>
            </a:r>
            <a:r>
              <a:rPr lang="en-US" sz="1814" dirty="0">
                <a:latin typeface="Arial" panose="020B0604020202020204" pitchFamily="34" charset="0"/>
              </a:rPr>
              <a:t>-1)</a:t>
            </a:r>
          </a:p>
          <a:p>
            <a:endParaRPr lang="en-US" sz="1814" dirty="0">
              <a:latin typeface="Arial" panose="020B0604020202020204" pitchFamily="34" charset="0"/>
            </a:endParaRPr>
          </a:p>
          <a:p>
            <a:r>
              <a:rPr lang="el-GR" sz="1814" dirty="0">
                <a:latin typeface="Arial" panose="020B0604020202020204" pitchFamily="34" charset="0"/>
              </a:rPr>
              <a:t>α</a:t>
            </a:r>
            <a:r>
              <a:rPr lang="en-US" sz="1814" dirty="0">
                <a:latin typeface="Arial" panose="020B0604020202020204" pitchFamily="34" charset="0"/>
              </a:rPr>
              <a:t>’ = ratio of y-intercept</a:t>
            </a:r>
          </a:p>
          <a:p>
            <a:r>
              <a:rPr lang="en-US" sz="1814" dirty="0">
                <a:latin typeface="Arial" panose="020B0604020202020204" pitchFamily="34" charset="0"/>
              </a:rPr>
              <a:t>(+</a:t>
            </a:r>
            <a:r>
              <a:rPr lang="en-US" sz="1814" dirty="0" err="1">
                <a:latin typeface="Arial" panose="020B0604020202020204" pitchFamily="34" charset="0"/>
              </a:rPr>
              <a:t>Inh</a:t>
            </a:r>
            <a:r>
              <a:rPr lang="en-US" sz="1814" dirty="0">
                <a:latin typeface="Arial" panose="020B0604020202020204" pitchFamily="34" charset="0"/>
              </a:rPr>
              <a:t>/no </a:t>
            </a:r>
            <a:r>
              <a:rPr lang="en-US" sz="1814" dirty="0" err="1">
                <a:latin typeface="Arial" panose="020B0604020202020204" pitchFamily="34" charset="0"/>
              </a:rPr>
              <a:t>inh</a:t>
            </a:r>
            <a:r>
              <a:rPr lang="en-US" sz="1814" dirty="0">
                <a:latin typeface="Arial" panose="020B0604020202020204" pitchFamily="34" charset="0"/>
              </a:rPr>
              <a:t>)</a:t>
            </a:r>
          </a:p>
          <a:p>
            <a:endParaRPr lang="en-US" sz="1814" dirty="0">
              <a:latin typeface="Arial" panose="020B0604020202020204" pitchFamily="34" charset="0"/>
            </a:endParaRPr>
          </a:p>
          <a:p>
            <a:r>
              <a:rPr lang="en-US" sz="1814" dirty="0">
                <a:latin typeface="Arial" panose="020B0604020202020204" pitchFamily="34" charset="0"/>
              </a:rPr>
              <a:t>K</a:t>
            </a:r>
            <a:r>
              <a:rPr lang="en-US" sz="1814" baseline="-25000" dirty="0">
                <a:latin typeface="Arial" panose="020B0604020202020204" pitchFamily="34" charset="0"/>
              </a:rPr>
              <a:t>I</a:t>
            </a:r>
            <a:r>
              <a:rPr lang="en-US" sz="1814" dirty="0">
                <a:latin typeface="Arial" panose="020B0604020202020204" pitchFamily="34" charset="0"/>
              </a:rPr>
              <a:t>’ = [I]/(</a:t>
            </a:r>
            <a:r>
              <a:rPr lang="el-GR" sz="1814" dirty="0">
                <a:latin typeface="Arial" panose="020B0604020202020204" pitchFamily="34" charset="0"/>
              </a:rPr>
              <a:t>α</a:t>
            </a:r>
            <a:r>
              <a:rPr lang="en-US" sz="1814" dirty="0">
                <a:latin typeface="Arial" panose="020B0604020202020204" pitchFamily="34" charset="0"/>
              </a:rPr>
              <a:t>’-1)</a:t>
            </a:r>
          </a:p>
        </p:txBody>
      </p:sp>
      <p:pic>
        <p:nvPicPr>
          <p:cNvPr id="16" name="Picture 15">
            <a:extLst>
              <a:ext uri="{FF2B5EF4-FFF2-40B4-BE49-F238E27FC236}">
                <a16:creationId xmlns:a16="http://schemas.microsoft.com/office/drawing/2014/main" id="{7507CD0A-6C7F-44DA-BD53-003511628C90}"/>
              </a:ext>
            </a:extLst>
          </p:cNvPr>
          <p:cNvPicPr>
            <a:picLocks noChangeAspect="1"/>
          </p:cNvPicPr>
          <p:nvPr/>
        </p:nvPicPr>
        <p:blipFill>
          <a:blip r:embed="rId4"/>
          <a:stretch>
            <a:fillRect/>
          </a:stretch>
        </p:blipFill>
        <p:spPr>
          <a:xfrm>
            <a:off x="1482125" y="759893"/>
            <a:ext cx="1051619" cy="640641"/>
          </a:xfrm>
          <a:prstGeom prst="rect">
            <a:avLst/>
          </a:prstGeom>
        </p:spPr>
      </p:pic>
      <p:pic>
        <p:nvPicPr>
          <p:cNvPr id="17" name="Picture 16">
            <a:extLst>
              <a:ext uri="{FF2B5EF4-FFF2-40B4-BE49-F238E27FC236}">
                <a16:creationId xmlns:a16="http://schemas.microsoft.com/office/drawing/2014/main" id="{9B16C694-3F1D-4D13-A595-88BA031C7B59}"/>
              </a:ext>
            </a:extLst>
          </p:cNvPr>
          <p:cNvPicPr>
            <a:picLocks noChangeAspect="1"/>
          </p:cNvPicPr>
          <p:nvPr/>
        </p:nvPicPr>
        <p:blipFill>
          <a:blip r:embed="rId5"/>
          <a:stretch>
            <a:fillRect/>
          </a:stretch>
        </p:blipFill>
        <p:spPr>
          <a:xfrm>
            <a:off x="3314310" y="747974"/>
            <a:ext cx="1106305" cy="654268"/>
          </a:xfrm>
          <a:prstGeom prst="rect">
            <a:avLst/>
          </a:prstGeom>
        </p:spPr>
      </p:pic>
      <p:grpSp>
        <p:nvGrpSpPr>
          <p:cNvPr id="9" name="Group 8">
            <a:extLst>
              <a:ext uri="{FF2B5EF4-FFF2-40B4-BE49-F238E27FC236}">
                <a16:creationId xmlns:a16="http://schemas.microsoft.com/office/drawing/2014/main" id="{51F79D81-E1A3-423E-BE4D-070C3C986394}"/>
              </a:ext>
            </a:extLst>
          </p:cNvPr>
          <p:cNvGrpSpPr/>
          <p:nvPr/>
        </p:nvGrpSpPr>
        <p:grpSpPr>
          <a:xfrm>
            <a:off x="1539921" y="3994732"/>
            <a:ext cx="4290570" cy="1888670"/>
            <a:chOff x="4620980" y="3221326"/>
            <a:chExt cx="5096896" cy="2287505"/>
          </a:xfrm>
        </p:grpSpPr>
        <p:pic>
          <p:nvPicPr>
            <p:cNvPr id="14" name="Picture 13">
              <a:extLst>
                <a:ext uri="{FF2B5EF4-FFF2-40B4-BE49-F238E27FC236}">
                  <a16:creationId xmlns:a16="http://schemas.microsoft.com/office/drawing/2014/main" id="{EE9F698C-AC86-4CFE-BAE3-099A6416BC2F}"/>
                </a:ext>
              </a:extLst>
            </p:cNvPr>
            <p:cNvPicPr>
              <a:picLocks noChangeAspect="1"/>
            </p:cNvPicPr>
            <p:nvPr/>
          </p:nvPicPr>
          <p:blipFill>
            <a:blip r:embed="rId6"/>
            <a:stretch>
              <a:fillRect/>
            </a:stretch>
          </p:blipFill>
          <p:spPr>
            <a:xfrm>
              <a:off x="4620980" y="3244999"/>
              <a:ext cx="2244811" cy="827037"/>
            </a:xfrm>
            <a:prstGeom prst="rect">
              <a:avLst/>
            </a:prstGeom>
          </p:spPr>
        </p:pic>
        <p:pic>
          <p:nvPicPr>
            <p:cNvPr id="15" name="Picture 14">
              <a:extLst>
                <a:ext uri="{FF2B5EF4-FFF2-40B4-BE49-F238E27FC236}">
                  <a16:creationId xmlns:a16="http://schemas.microsoft.com/office/drawing/2014/main" id="{3B46A806-E099-44BB-ABFD-48C6DAD7E6B7}"/>
                </a:ext>
              </a:extLst>
            </p:cNvPr>
            <p:cNvPicPr>
              <a:picLocks noChangeAspect="1"/>
            </p:cNvPicPr>
            <p:nvPr/>
          </p:nvPicPr>
          <p:blipFill>
            <a:blip r:embed="rId7"/>
            <a:stretch>
              <a:fillRect/>
            </a:stretch>
          </p:blipFill>
          <p:spPr>
            <a:xfrm>
              <a:off x="4620980" y="4683927"/>
              <a:ext cx="2555586" cy="824904"/>
            </a:xfrm>
            <a:prstGeom prst="rect">
              <a:avLst/>
            </a:prstGeom>
          </p:spPr>
        </p:pic>
        <p:pic>
          <p:nvPicPr>
            <p:cNvPr id="20" name="Picture 19">
              <a:extLst>
                <a:ext uri="{FF2B5EF4-FFF2-40B4-BE49-F238E27FC236}">
                  <a16:creationId xmlns:a16="http://schemas.microsoft.com/office/drawing/2014/main" id="{552F3007-F71B-4E87-A421-240B2FFB2186}"/>
                </a:ext>
              </a:extLst>
            </p:cNvPr>
            <p:cNvPicPr>
              <a:picLocks noChangeAspect="1"/>
            </p:cNvPicPr>
            <p:nvPr/>
          </p:nvPicPr>
          <p:blipFill>
            <a:blip r:embed="rId8"/>
            <a:stretch>
              <a:fillRect/>
            </a:stretch>
          </p:blipFill>
          <p:spPr>
            <a:xfrm>
              <a:off x="7805186" y="3221326"/>
              <a:ext cx="1602127" cy="1236729"/>
            </a:xfrm>
            <a:prstGeom prst="rect">
              <a:avLst/>
            </a:prstGeom>
          </p:spPr>
        </p:pic>
        <p:pic>
          <p:nvPicPr>
            <p:cNvPr id="23" name="Picture 22">
              <a:extLst>
                <a:ext uri="{FF2B5EF4-FFF2-40B4-BE49-F238E27FC236}">
                  <a16:creationId xmlns:a16="http://schemas.microsoft.com/office/drawing/2014/main" id="{01ED2D42-15EA-4981-8DB8-7A0A46DEC51B}"/>
                </a:ext>
              </a:extLst>
            </p:cNvPr>
            <p:cNvPicPr>
              <a:picLocks noChangeAspect="1"/>
            </p:cNvPicPr>
            <p:nvPr/>
          </p:nvPicPr>
          <p:blipFill>
            <a:blip r:embed="rId9"/>
            <a:stretch>
              <a:fillRect/>
            </a:stretch>
          </p:blipFill>
          <p:spPr>
            <a:xfrm>
              <a:off x="7385936" y="4632921"/>
              <a:ext cx="2331940" cy="824904"/>
            </a:xfrm>
            <a:prstGeom prst="rect">
              <a:avLst/>
            </a:prstGeom>
          </p:spPr>
        </p:pic>
      </p:grpSp>
      <p:sp>
        <p:nvSpPr>
          <p:cNvPr id="11" name="TextBox 10">
            <a:extLst>
              <a:ext uri="{FF2B5EF4-FFF2-40B4-BE49-F238E27FC236}">
                <a16:creationId xmlns:a16="http://schemas.microsoft.com/office/drawing/2014/main" id="{30E90FBC-A056-4B0F-92F2-4D53CC917D44}"/>
              </a:ext>
            </a:extLst>
          </p:cNvPr>
          <p:cNvSpPr txBox="1"/>
          <p:nvPr/>
        </p:nvSpPr>
        <p:spPr>
          <a:xfrm>
            <a:off x="1789078" y="3599551"/>
            <a:ext cx="1255472" cy="343492"/>
          </a:xfrm>
          <a:prstGeom prst="rect">
            <a:avLst/>
          </a:prstGeom>
          <a:noFill/>
        </p:spPr>
        <p:txBody>
          <a:bodyPr wrap="none" rtlCol="0">
            <a:spAutoFit/>
          </a:bodyPr>
          <a:lstStyle/>
          <a:p>
            <a:r>
              <a:rPr lang="en-US" sz="1632" dirty="0">
                <a:latin typeface="Arial" panose="020B0604020202020204" pitchFamily="34" charset="0"/>
              </a:rPr>
              <a:t>No Inhibitor</a:t>
            </a:r>
          </a:p>
        </p:txBody>
      </p:sp>
      <p:sp>
        <p:nvSpPr>
          <p:cNvPr id="12" name="TextBox 11">
            <a:extLst>
              <a:ext uri="{FF2B5EF4-FFF2-40B4-BE49-F238E27FC236}">
                <a16:creationId xmlns:a16="http://schemas.microsoft.com/office/drawing/2014/main" id="{F1293B20-DDEC-409E-A317-9A5E26FFE41F}"/>
              </a:ext>
            </a:extLst>
          </p:cNvPr>
          <p:cNvSpPr txBox="1"/>
          <p:nvPr/>
        </p:nvSpPr>
        <p:spPr>
          <a:xfrm>
            <a:off x="4096864" y="3617735"/>
            <a:ext cx="1835759" cy="343492"/>
          </a:xfrm>
          <a:prstGeom prst="rect">
            <a:avLst/>
          </a:prstGeom>
          <a:noFill/>
        </p:spPr>
        <p:txBody>
          <a:bodyPr wrap="none" rtlCol="0">
            <a:spAutoFit/>
          </a:bodyPr>
          <a:lstStyle/>
          <a:p>
            <a:r>
              <a:rPr lang="en-US" sz="1632" dirty="0">
                <a:latin typeface="Arial" panose="020B0604020202020204" pitchFamily="34" charset="0"/>
              </a:rPr>
              <a:t>Allosteric Inhibitor</a:t>
            </a:r>
          </a:p>
        </p:txBody>
      </p:sp>
      <p:grpSp>
        <p:nvGrpSpPr>
          <p:cNvPr id="19" name="Group 18">
            <a:extLst>
              <a:ext uri="{FF2B5EF4-FFF2-40B4-BE49-F238E27FC236}">
                <a16:creationId xmlns:a16="http://schemas.microsoft.com/office/drawing/2014/main" id="{621F8810-75DA-4C1D-B8E3-8280190F5A38}"/>
              </a:ext>
            </a:extLst>
          </p:cNvPr>
          <p:cNvGrpSpPr/>
          <p:nvPr/>
        </p:nvGrpSpPr>
        <p:grpSpPr>
          <a:xfrm>
            <a:off x="8238673" y="3865658"/>
            <a:ext cx="2396734" cy="1922793"/>
            <a:chOff x="7833519" y="4755146"/>
            <a:chExt cx="2667000" cy="2139615"/>
          </a:xfrm>
        </p:grpSpPr>
        <p:cxnSp>
          <p:nvCxnSpPr>
            <p:cNvPr id="21" name="Straight Connector 20">
              <a:extLst>
                <a:ext uri="{FF2B5EF4-FFF2-40B4-BE49-F238E27FC236}">
                  <a16:creationId xmlns:a16="http://schemas.microsoft.com/office/drawing/2014/main" id="{CD64C639-D86C-468F-B89C-C2D76C84868D}"/>
                </a:ext>
              </a:extLst>
            </p:cNvPr>
            <p:cNvCxnSpPr/>
            <p:nvPr/>
          </p:nvCxnSpPr>
          <p:spPr>
            <a:xfrm>
              <a:off x="7833519" y="6385719"/>
              <a:ext cx="2667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9D56FB9-76CA-4D79-B81B-17AF01520B18}"/>
                </a:ext>
              </a:extLst>
            </p:cNvPr>
            <p:cNvCxnSpPr/>
            <p:nvPr/>
          </p:nvCxnSpPr>
          <p:spPr>
            <a:xfrm>
              <a:off x="8595519" y="4785519"/>
              <a:ext cx="0" cy="1600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7063CEF-FE0E-48A4-920B-B19E81231889}"/>
                </a:ext>
              </a:extLst>
            </p:cNvPr>
            <p:cNvSpPr txBox="1"/>
            <p:nvPr/>
          </p:nvSpPr>
          <p:spPr>
            <a:xfrm>
              <a:off x="9137801" y="6514961"/>
              <a:ext cx="679971" cy="379800"/>
            </a:xfrm>
            <a:prstGeom prst="rect">
              <a:avLst/>
            </a:prstGeom>
            <a:noFill/>
          </p:spPr>
          <p:txBody>
            <a:bodyPr wrap="none" rtlCol="0">
              <a:spAutoFit/>
            </a:bodyPr>
            <a:lstStyle/>
            <a:p>
              <a:r>
                <a:rPr lang="en-US" sz="1618" dirty="0">
                  <a:latin typeface="Arial" panose="020B0604020202020204" pitchFamily="34" charset="0"/>
                </a:rPr>
                <a:t>1/[S]</a:t>
              </a:r>
            </a:p>
          </p:txBody>
        </p:sp>
        <p:sp>
          <p:nvSpPr>
            <p:cNvPr id="25" name="TextBox 24">
              <a:extLst>
                <a:ext uri="{FF2B5EF4-FFF2-40B4-BE49-F238E27FC236}">
                  <a16:creationId xmlns:a16="http://schemas.microsoft.com/office/drawing/2014/main" id="{788A5F9C-0CC8-48B2-BCC7-29EE05A0F61E}"/>
                </a:ext>
              </a:extLst>
            </p:cNvPr>
            <p:cNvSpPr txBox="1"/>
            <p:nvPr/>
          </p:nvSpPr>
          <p:spPr>
            <a:xfrm>
              <a:off x="8001743" y="4755146"/>
              <a:ext cx="514082" cy="379800"/>
            </a:xfrm>
            <a:prstGeom prst="rect">
              <a:avLst/>
            </a:prstGeom>
            <a:noFill/>
          </p:spPr>
          <p:txBody>
            <a:bodyPr wrap="none" rtlCol="0">
              <a:spAutoFit/>
            </a:bodyPr>
            <a:lstStyle/>
            <a:p>
              <a:r>
                <a:rPr lang="en-US" sz="1618" dirty="0">
                  <a:latin typeface="Arial" panose="020B0604020202020204" pitchFamily="34" charset="0"/>
                </a:rPr>
                <a:t>1/v</a:t>
              </a:r>
            </a:p>
          </p:txBody>
        </p:sp>
        <p:cxnSp>
          <p:nvCxnSpPr>
            <p:cNvPr id="26" name="Straight Connector 25">
              <a:extLst>
                <a:ext uri="{FF2B5EF4-FFF2-40B4-BE49-F238E27FC236}">
                  <a16:creationId xmlns:a16="http://schemas.microsoft.com/office/drawing/2014/main" id="{AC27F7F5-B262-41DB-8FAE-1B8AE106164D}"/>
                </a:ext>
              </a:extLst>
            </p:cNvPr>
            <p:cNvCxnSpPr/>
            <p:nvPr/>
          </p:nvCxnSpPr>
          <p:spPr>
            <a:xfrm flipV="1">
              <a:off x="8595519" y="5417664"/>
              <a:ext cx="1797454" cy="617357"/>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75BC56FC-3F7C-4E94-8E02-4DB1A426317B}"/>
              </a:ext>
            </a:extLst>
          </p:cNvPr>
          <p:cNvSpPr txBox="1"/>
          <p:nvPr/>
        </p:nvSpPr>
        <p:spPr>
          <a:xfrm>
            <a:off x="6053820" y="3114261"/>
            <a:ext cx="5224546" cy="371512"/>
          </a:xfrm>
          <a:prstGeom prst="rect">
            <a:avLst/>
          </a:prstGeom>
          <a:noFill/>
        </p:spPr>
        <p:txBody>
          <a:bodyPr wrap="square" rtlCol="0">
            <a:spAutoFit/>
          </a:bodyPr>
          <a:lstStyle/>
          <a:p>
            <a:r>
              <a:rPr lang="en-US" sz="1814" b="1" dirty="0">
                <a:latin typeface="Arial" panose="020B0604020202020204" pitchFamily="34" charset="0"/>
              </a:rPr>
              <a:t>Obtaining </a:t>
            </a:r>
            <a:r>
              <a:rPr lang="en-US" sz="1814" b="1" dirty="0" err="1">
                <a:latin typeface="Arial" panose="020B0604020202020204" pitchFamily="34" charset="0"/>
              </a:rPr>
              <a:t>K</a:t>
            </a:r>
            <a:r>
              <a:rPr lang="en-US" sz="1814" b="1" baseline="-25000" dirty="0" err="1">
                <a:latin typeface="Arial" panose="020B0604020202020204" pitchFamily="34" charset="0"/>
              </a:rPr>
              <a:t>i</a:t>
            </a:r>
            <a:r>
              <a:rPr lang="en-US" sz="1814" b="1" dirty="0" err="1">
                <a:latin typeface="Arial" panose="020B0604020202020204" pitchFamily="34" charset="0"/>
              </a:rPr>
              <a:t>s</a:t>
            </a:r>
            <a:r>
              <a:rPr lang="en-US" sz="1814" b="1" dirty="0">
                <a:latin typeface="Arial" panose="020B0604020202020204" pitchFamily="34" charset="0"/>
              </a:rPr>
              <a:t> from Double Reciprocal plots:</a:t>
            </a:r>
          </a:p>
        </p:txBody>
      </p:sp>
      <p:sp>
        <p:nvSpPr>
          <p:cNvPr id="2" name="Date Placeholder 1">
            <a:extLst>
              <a:ext uri="{FF2B5EF4-FFF2-40B4-BE49-F238E27FC236}">
                <a16:creationId xmlns:a16="http://schemas.microsoft.com/office/drawing/2014/main" id="{0A74024A-57E0-0BAA-56EC-7418EF32AC3A}"/>
              </a:ext>
            </a:extLst>
          </p:cNvPr>
          <p:cNvSpPr>
            <a:spLocks noGrp="1"/>
          </p:cNvSpPr>
          <p:nvPr>
            <p:ph type="dt" sz="half" idx="10"/>
          </p:nvPr>
        </p:nvSpPr>
        <p:spPr/>
        <p:txBody>
          <a:bodyPr/>
          <a:lstStyle/>
          <a:p>
            <a:fld id="{21E41A80-7190-48AA-8DE1-BEC6A3550B3C}" type="datetime1">
              <a:rPr lang="en-US" smtClean="0"/>
              <a:t>9/2/2023</a:t>
            </a:fld>
            <a:endParaRPr lang="en-US"/>
          </a:p>
        </p:txBody>
      </p:sp>
      <p:sp>
        <p:nvSpPr>
          <p:cNvPr id="3" name="Footer Placeholder 2">
            <a:extLst>
              <a:ext uri="{FF2B5EF4-FFF2-40B4-BE49-F238E27FC236}">
                <a16:creationId xmlns:a16="http://schemas.microsoft.com/office/drawing/2014/main" id="{6C1A2DCD-1474-AD4C-49C0-4481BED7344A}"/>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900E55BA-E9E7-B5EC-265F-62A2A7A330A7}"/>
              </a:ext>
            </a:extLst>
          </p:cNvPr>
          <p:cNvSpPr>
            <a:spLocks noGrp="1"/>
          </p:cNvSpPr>
          <p:nvPr>
            <p:ph type="sldNum" sz="quarter" idx="12"/>
          </p:nvPr>
        </p:nvSpPr>
        <p:spPr/>
        <p:txBody>
          <a:bodyPr/>
          <a:lstStyle/>
          <a:p>
            <a:fld id="{DC3BB032-4020-48F4-953B-341806DC4A2B}" type="slidenum">
              <a:rPr lang="en-US" smtClean="0"/>
              <a:t>54</a:t>
            </a:fld>
            <a:endParaRPr lang="en-US"/>
          </a:p>
        </p:txBody>
      </p:sp>
    </p:spTree>
    <p:extLst>
      <p:ext uri="{BB962C8B-B14F-4D97-AF65-F5344CB8AC3E}">
        <p14:creationId xmlns:p14="http://schemas.microsoft.com/office/powerpoint/2010/main" val="1633186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5">
            <a:extLst>
              <a:ext uri="{FF2B5EF4-FFF2-40B4-BE49-F238E27FC236}">
                <a16:creationId xmlns:a16="http://schemas.microsoft.com/office/drawing/2014/main" id="{C0BFD7F3-2B6B-4AB1-80C4-CACE2D6F703A}"/>
              </a:ext>
            </a:extLst>
          </p:cNvPr>
          <p:cNvGraphicFramePr>
            <a:graphicFrameLocks noChangeAspect="1"/>
          </p:cNvGraphicFramePr>
          <p:nvPr/>
        </p:nvGraphicFramePr>
        <p:xfrm>
          <a:off x="1350738" y="2305432"/>
          <a:ext cx="3532242" cy="35931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EF1CE440-6AA5-441E-80D3-D94B3C600F13}"/>
              </a:ext>
            </a:extLst>
          </p:cNvPr>
          <p:cNvGraphicFramePr>
            <a:graphicFrameLocks noGrp="1"/>
          </p:cNvGraphicFramePr>
          <p:nvPr/>
        </p:nvGraphicFramePr>
        <p:xfrm>
          <a:off x="706338" y="539567"/>
          <a:ext cx="4812554" cy="1492523"/>
        </p:xfrm>
        <a:graphic>
          <a:graphicData uri="http://schemas.openxmlformats.org/drawingml/2006/table">
            <a:tbl>
              <a:tblPr>
                <a:tableStyleId>{5C22544A-7EE6-4342-B048-85BDC9FD1C3A}</a:tableStyleId>
              </a:tblPr>
              <a:tblGrid>
                <a:gridCol w="786157">
                  <a:extLst>
                    <a:ext uri="{9D8B030D-6E8A-4147-A177-3AD203B41FA5}">
                      <a16:colId xmlns:a16="http://schemas.microsoft.com/office/drawing/2014/main" val="2904332358"/>
                    </a:ext>
                  </a:extLst>
                </a:gridCol>
                <a:gridCol w="786157">
                  <a:extLst>
                    <a:ext uri="{9D8B030D-6E8A-4147-A177-3AD203B41FA5}">
                      <a16:colId xmlns:a16="http://schemas.microsoft.com/office/drawing/2014/main" val="2597108040"/>
                    </a:ext>
                  </a:extLst>
                </a:gridCol>
                <a:gridCol w="849901">
                  <a:extLst>
                    <a:ext uri="{9D8B030D-6E8A-4147-A177-3AD203B41FA5}">
                      <a16:colId xmlns:a16="http://schemas.microsoft.com/office/drawing/2014/main" val="4280513957"/>
                    </a:ext>
                  </a:extLst>
                </a:gridCol>
                <a:gridCol w="764909">
                  <a:extLst>
                    <a:ext uri="{9D8B030D-6E8A-4147-A177-3AD203B41FA5}">
                      <a16:colId xmlns:a16="http://schemas.microsoft.com/office/drawing/2014/main" val="1334068861"/>
                    </a:ext>
                  </a:extLst>
                </a:gridCol>
                <a:gridCol w="764909">
                  <a:extLst>
                    <a:ext uri="{9D8B030D-6E8A-4147-A177-3AD203B41FA5}">
                      <a16:colId xmlns:a16="http://schemas.microsoft.com/office/drawing/2014/main" val="1169300449"/>
                    </a:ext>
                  </a:extLst>
                </a:gridCol>
                <a:gridCol w="860521">
                  <a:extLst>
                    <a:ext uri="{9D8B030D-6E8A-4147-A177-3AD203B41FA5}">
                      <a16:colId xmlns:a16="http://schemas.microsoft.com/office/drawing/2014/main" val="2768361616"/>
                    </a:ext>
                  </a:extLst>
                </a:gridCol>
              </a:tblGrid>
              <a:tr h="497507">
                <a:tc>
                  <a:txBody>
                    <a:bodyPr/>
                    <a:lstStyle/>
                    <a:p>
                      <a:pPr marL="0" marR="0" algn="ctr">
                        <a:spcBef>
                          <a:spcPts val="0"/>
                        </a:spcBef>
                        <a:spcAft>
                          <a:spcPts val="0"/>
                        </a:spcAft>
                      </a:pPr>
                      <a:r>
                        <a:rPr lang="en-US" sz="1600" dirty="0">
                          <a:effectLst/>
                          <a:latin typeface="Arial" panose="020B0604020202020204" pitchFamily="34" charset="0"/>
                        </a:rPr>
                        <a:t>[S] mM</a:t>
                      </a:r>
                      <a:endParaRPr lang="en-US" sz="1600" dirty="0">
                        <a:effectLst/>
                        <a:latin typeface="Arial" panose="020B0604020202020204" pitchFamily="34" charset="0"/>
                        <a:ea typeface="Times New Roman" panose="02020603050405020304" pitchFamily="18" charset="0"/>
                      </a:endParaRPr>
                    </a:p>
                  </a:txBody>
                  <a:tcPr marL="17275" marR="17275" marT="0" marB="0"/>
                </a:tc>
                <a:tc>
                  <a:txBody>
                    <a:bodyPr/>
                    <a:lstStyle/>
                    <a:p>
                      <a:pPr marL="0" marR="0" algn="ctr">
                        <a:spcBef>
                          <a:spcPts val="0"/>
                        </a:spcBef>
                        <a:spcAft>
                          <a:spcPts val="0"/>
                        </a:spcAft>
                      </a:pPr>
                      <a:r>
                        <a:rPr lang="en-US" sz="1600" dirty="0">
                          <a:effectLst/>
                          <a:latin typeface="Arial" panose="020B0604020202020204" pitchFamily="34" charset="0"/>
                        </a:rPr>
                        <a:t>v</a:t>
                      </a:r>
                    </a:p>
                    <a:p>
                      <a:pPr marL="0" marR="0" algn="ctr">
                        <a:spcBef>
                          <a:spcPts val="0"/>
                        </a:spcBef>
                        <a:spcAft>
                          <a:spcPts val="0"/>
                        </a:spcAft>
                      </a:pPr>
                      <a:r>
                        <a:rPr lang="en-US" sz="1600" dirty="0">
                          <a:effectLst/>
                          <a:latin typeface="Arial" panose="020B0604020202020204" pitchFamily="34" charset="0"/>
                        </a:rPr>
                        <a:t>([I]=0)</a:t>
                      </a:r>
                      <a:endParaRPr lang="en-US" sz="1600" dirty="0">
                        <a:effectLst/>
                        <a:latin typeface="Arial" panose="020B0604020202020204" pitchFamily="34" charset="0"/>
                        <a:ea typeface="Times New Roman" panose="02020603050405020304" pitchFamily="18" charset="0"/>
                      </a:endParaRPr>
                    </a:p>
                  </a:txBody>
                  <a:tcPr marL="17275" marR="17275" marT="0" marB="0"/>
                </a:tc>
                <a:tc>
                  <a:txBody>
                    <a:bodyPr/>
                    <a:lstStyle/>
                    <a:p>
                      <a:pPr marL="0" marR="0" algn="ctr">
                        <a:spcBef>
                          <a:spcPts val="0"/>
                        </a:spcBef>
                        <a:spcAft>
                          <a:spcPts val="0"/>
                        </a:spcAft>
                      </a:pPr>
                      <a:r>
                        <a:rPr lang="en-US" sz="1600" dirty="0">
                          <a:effectLst/>
                          <a:latin typeface="Arial" panose="020B0604020202020204" pitchFamily="34" charset="0"/>
                        </a:rPr>
                        <a:t>v</a:t>
                      </a:r>
                    </a:p>
                    <a:p>
                      <a:pPr marL="0" marR="0" algn="ctr">
                        <a:spcBef>
                          <a:spcPts val="0"/>
                        </a:spcBef>
                        <a:spcAft>
                          <a:spcPts val="0"/>
                        </a:spcAft>
                      </a:pPr>
                      <a:r>
                        <a:rPr lang="en-US" sz="1600" dirty="0">
                          <a:effectLst/>
                          <a:latin typeface="Arial" panose="020B0604020202020204" pitchFamily="34" charset="0"/>
                        </a:rPr>
                        <a:t>I=10</a:t>
                      </a:r>
                      <a:r>
                        <a:rPr lang="en-US" sz="1600" dirty="0">
                          <a:effectLst/>
                          <a:latin typeface="Arial" panose="020B0604020202020204" pitchFamily="34" charset="0"/>
                          <a:sym typeface="Symbol" panose="05050102010706020507" pitchFamily="18" charset="2"/>
                        </a:rPr>
                        <a:t></a:t>
                      </a:r>
                      <a:r>
                        <a:rPr lang="en-US" sz="1600" dirty="0">
                          <a:effectLst/>
                          <a:latin typeface="Arial" panose="020B0604020202020204" pitchFamily="34" charset="0"/>
                        </a:rPr>
                        <a:t>M</a:t>
                      </a:r>
                      <a:endParaRPr lang="en-US" sz="1600" dirty="0">
                        <a:effectLst/>
                        <a:latin typeface="Arial" panose="020B0604020202020204" pitchFamily="34" charset="0"/>
                        <a:ea typeface="Times New Roman" panose="02020603050405020304" pitchFamily="18" charset="0"/>
                      </a:endParaRPr>
                    </a:p>
                  </a:txBody>
                  <a:tcPr marL="17275" marR="17275" marT="0" marB="0"/>
                </a:tc>
                <a:tc>
                  <a:txBody>
                    <a:bodyPr/>
                    <a:lstStyle/>
                    <a:p>
                      <a:pPr marL="0" marR="0" algn="ctr">
                        <a:spcBef>
                          <a:spcPts val="0"/>
                        </a:spcBef>
                        <a:spcAft>
                          <a:spcPts val="0"/>
                        </a:spcAft>
                      </a:pPr>
                      <a:r>
                        <a:rPr lang="en-US" sz="1600" dirty="0">
                          <a:effectLst/>
                          <a:latin typeface="Arial" panose="020B0604020202020204" pitchFamily="34" charset="0"/>
                        </a:rPr>
                        <a:t>1/S</a:t>
                      </a:r>
                      <a:endParaRPr lang="en-US" sz="1600" dirty="0">
                        <a:effectLst/>
                        <a:latin typeface="Arial" panose="020B0604020202020204" pitchFamily="34" charset="0"/>
                        <a:ea typeface="Times New Roman" panose="02020603050405020304" pitchFamily="18" charset="0"/>
                      </a:endParaRPr>
                    </a:p>
                  </a:txBody>
                  <a:tcPr marL="17275" marR="17275" marT="0" marB="0"/>
                </a:tc>
                <a:tc>
                  <a:txBody>
                    <a:bodyPr/>
                    <a:lstStyle/>
                    <a:p>
                      <a:pPr marL="0" marR="0" algn="ctr">
                        <a:spcBef>
                          <a:spcPts val="0"/>
                        </a:spcBef>
                        <a:spcAft>
                          <a:spcPts val="0"/>
                        </a:spcAft>
                      </a:pPr>
                      <a:r>
                        <a:rPr lang="en-US" sz="1600" dirty="0">
                          <a:effectLst/>
                          <a:latin typeface="Arial" panose="020B0604020202020204" pitchFamily="34" charset="0"/>
                        </a:rPr>
                        <a:t>1/V</a:t>
                      </a:r>
                    </a:p>
                    <a:p>
                      <a:pPr marL="0" marR="0" algn="ctr">
                        <a:spcBef>
                          <a:spcPts val="0"/>
                        </a:spcBef>
                        <a:spcAft>
                          <a:spcPts val="0"/>
                        </a:spcAft>
                      </a:pPr>
                      <a:r>
                        <a:rPr lang="en-US" sz="1600" dirty="0">
                          <a:effectLst/>
                          <a:latin typeface="Arial" panose="020B0604020202020204" pitchFamily="34" charset="0"/>
                        </a:rPr>
                        <a:t>([I]=0)</a:t>
                      </a:r>
                      <a:endParaRPr lang="en-US" sz="1600" dirty="0">
                        <a:effectLst/>
                        <a:latin typeface="Arial" panose="020B0604020202020204" pitchFamily="34" charset="0"/>
                        <a:ea typeface="Times New Roman" panose="02020603050405020304" pitchFamily="18" charset="0"/>
                      </a:endParaRPr>
                    </a:p>
                  </a:txBody>
                  <a:tcPr marL="17275" marR="17275" marT="0" marB="0"/>
                </a:tc>
                <a:tc>
                  <a:txBody>
                    <a:bodyPr/>
                    <a:lstStyle/>
                    <a:p>
                      <a:pPr marL="0" marR="0" algn="ctr">
                        <a:spcBef>
                          <a:spcPts val="0"/>
                        </a:spcBef>
                        <a:spcAft>
                          <a:spcPts val="0"/>
                        </a:spcAft>
                      </a:pPr>
                      <a:r>
                        <a:rPr lang="en-US" sz="1600" dirty="0">
                          <a:effectLst/>
                          <a:latin typeface="Arial" panose="020B0604020202020204" pitchFamily="34" charset="0"/>
                        </a:rPr>
                        <a:t>1/V</a:t>
                      </a:r>
                    </a:p>
                    <a:p>
                      <a:pPr marL="0" marR="0" algn="ctr">
                        <a:spcBef>
                          <a:spcPts val="0"/>
                        </a:spcBef>
                        <a:spcAft>
                          <a:spcPts val="0"/>
                        </a:spcAft>
                      </a:pPr>
                      <a:r>
                        <a:rPr lang="en-US" sz="1600" dirty="0">
                          <a:effectLst/>
                          <a:latin typeface="Arial" panose="020B0604020202020204" pitchFamily="34" charset="0"/>
                        </a:rPr>
                        <a:t>I=10</a:t>
                      </a:r>
                      <a:r>
                        <a:rPr lang="en-US" sz="1600" dirty="0">
                          <a:effectLst/>
                          <a:latin typeface="Arial" panose="020B0604020202020204" pitchFamily="34" charset="0"/>
                          <a:sym typeface="Symbol" panose="05050102010706020507" pitchFamily="18" charset="2"/>
                        </a:rPr>
                        <a:t></a:t>
                      </a:r>
                      <a:r>
                        <a:rPr lang="en-US" sz="1600" dirty="0">
                          <a:effectLst/>
                          <a:latin typeface="Arial" panose="020B0604020202020204" pitchFamily="34" charset="0"/>
                        </a:rPr>
                        <a:t>M</a:t>
                      </a:r>
                      <a:endParaRPr lang="en-US" sz="1600" dirty="0">
                        <a:effectLst/>
                        <a:latin typeface="Arial" panose="020B0604020202020204" pitchFamily="34" charset="0"/>
                        <a:ea typeface="Times New Roman" panose="02020603050405020304" pitchFamily="18" charset="0"/>
                      </a:endParaRPr>
                    </a:p>
                  </a:txBody>
                  <a:tcPr marL="17275" marR="17275" marT="0" marB="0"/>
                </a:tc>
                <a:extLst>
                  <a:ext uri="{0D108BD9-81ED-4DB2-BD59-A6C34878D82A}">
                    <a16:rowId xmlns:a16="http://schemas.microsoft.com/office/drawing/2014/main" val="1839269983"/>
                  </a:ext>
                </a:extLst>
              </a:tr>
              <a:tr h="248754">
                <a:tc>
                  <a:txBody>
                    <a:bodyPr/>
                    <a:lstStyle/>
                    <a:p>
                      <a:pPr marL="0" marR="0" algn="ctr">
                        <a:spcBef>
                          <a:spcPts val="0"/>
                        </a:spcBef>
                        <a:spcAft>
                          <a:spcPts val="0"/>
                        </a:spcAft>
                      </a:pPr>
                      <a:r>
                        <a:rPr lang="en-US" sz="1600" dirty="0">
                          <a:effectLst/>
                          <a:latin typeface="Arial" panose="020B0604020202020204" pitchFamily="34" charset="0"/>
                        </a:rPr>
                        <a:t>1</a:t>
                      </a:r>
                      <a:endParaRPr lang="en-US" sz="1600" dirty="0">
                        <a:effectLst/>
                        <a:latin typeface="Arial" panose="020B0604020202020204" pitchFamily="34" charset="0"/>
                        <a:ea typeface="Times New Roman" panose="02020603050405020304" pitchFamily="18"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16.7</a:t>
                      </a:r>
                      <a:endParaRPr lang="en-US" sz="1600" dirty="0">
                        <a:effectLst/>
                        <a:latin typeface="Arial" panose="020B0604020202020204" pitchFamily="34" charset="0"/>
                        <a:ea typeface="Times New Roman" panose="02020603050405020304" pitchFamily="18"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  2.9</a:t>
                      </a:r>
                      <a:endParaRPr lang="en-US" sz="1600" dirty="0">
                        <a:effectLst/>
                        <a:latin typeface="Arial" panose="020B0604020202020204" pitchFamily="34" charset="0"/>
                        <a:ea typeface="Times New Roman" panose="02020603050405020304" pitchFamily="18"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1.0</a:t>
                      </a:r>
                      <a:endParaRPr lang="en-US" sz="1600" dirty="0">
                        <a:effectLst/>
                        <a:latin typeface="Arial" panose="020B0604020202020204" pitchFamily="34" charset="0"/>
                        <a:ea typeface="Times New Roman" panose="02020603050405020304" pitchFamily="18"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0.060</a:t>
                      </a:r>
                      <a:endParaRPr lang="en-US" sz="1600" dirty="0">
                        <a:effectLst/>
                        <a:latin typeface="Arial" panose="020B0604020202020204" pitchFamily="34" charset="0"/>
                        <a:ea typeface="Times New Roman" panose="02020603050405020304" pitchFamily="18"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0.340</a:t>
                      </a:r>
                      <a:endParaRPr lang="en-US" sz="1600" dirty="0">
                        <a:effectLst/>
                        <a:latin typeface="Arial" panose="020B0604020202020204" pitchFamily="34" charset="0"/>
                        <a:ea typeface="Times New Roman" panose="02020603050405020304" pitchFamily="18" charset="0"/>
                      </a:endParaRPr>
                    </a:p>
                  </a:txBody>
                  <a:tcPr marL="17275" marR="17275" marT="0" marB="0" anchor="b"/>
                </a:tc>
                <a:extLst>
                  <a:ext uri="{0D108BD9-81ED-4DB2-BD59-A6C34878D82A}">
                    <a16:rowId xmlns:a16="http://schemas.microsoft.com/office/drawing/2014/main" val="544388525"/>
                  </a:ext>
                </a:extLst>
              </a:tr>
              <a:tr h="248754">
                <a:tc>
                  <a:txBody>
                    <a:bodyPr/>
                    <a:lstStyle/>
                    <a:p>
                      <a:pPr marL="0" marR="0" algn="ctr">
                        <a:spcBef>
                          <a:spcPts val="0"/>
                        </a:spcBef>
                        <a:spcAft>
                          <a:spcPts val="0"/>
                        </a:spcAft>
                      </a:pPr>
                      <a:r>
                        <a:rPr lang="en-US" sz="1600" dirty="0">
                          <a:effectLst/>
                          <a:latin typeface="Arial" panose="020B0604020202020204" pitchFamily="34" charset="0"/>
                        </a:rPr>
                        <a:t>5</a:t>
                      </a:r>
                      <a:endParaRPr lang="en-US" sz="1600" dirty="0">
                        <a:effectLst/>
                        <a:latin typeface="Arial" panose="020B0604020202020204" pitchFamily="34" charset="0"/>
                        <a:ea typeface="Times New Roman" panose="02020603050405020304" pitchFamily="18"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50.0</a:t>
                      </a:r>
                      <a:endParaRPr lang="en-US" sz="1600" dirty="0">
                        <a:effectLst/>
                        <a:latin typeface="Arial" panose="020B0604020202020204" pitchFamily="34" charset="0"/>
                        <a:ea typeface="Times New Roman" panose="02020603050405020304" pitchFamily="18"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10.0</a:t>
                      </a:r>
                      <a:endParaRPr lang="en-US" sz="1600" dirty="0">
                        <a:effectLst/>
                        <a:latin typeface="Arial" panose="020B0604020202020204" pitchFamily="34" charset="0"/>
                        <a:ea typeface="Times New Roman" panose="02020603050405020304" pitchFamily="18"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0.2</a:t>
                      </a:r>
                      <a:endParaRPr lang="en-US" sz="1600" dirty="0">
                        <a:effectLst/>
                        <a:latin typeface="Arial" panose="020B0604020202020204" pitchFamily="34" charset="0"/>
                        <a:ea typeface="Times New Roman" panose="02020603050405020304" pitchFamily="18"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0.020</a:t>
                      </a:r>
                      <a:endParaRPr lang="en-US" sz="1600" dirty="0">
                        <a:effectLst/>
                        <a:latin typeface="Arial" panose="020B0604020202020204" pitchFamily="34" charset="0"/>
                        <a:ea typeface="Times New Roman" panose="02020603050405020304" pitchFamily="18"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0.100</a:t>
                      </a:r>
                      <a:endParaRPr lang="en-US" sz="1600" dirty="0">
                        <a:effectLst/>
                        <a:latin typeface="Arial" panose="020B0604020202020204" pitchFamily="34" charset="0"/>
                        <a:ea typeface="Times New Roman" panose="02020603050405020304" pitchFamily="18" charset="0"/>
                      </a:endParaRPr>
                    </a:p>
                  </a:txBody>
                  <a:tcPr marL="17275" marR="17275" marT="0" marB="0" anchor="b"/>
                </a:tc>
                <a:extLst>
                  <a:ext uri="{0D108BD9-81ED-4DB2-BD59-A6C34878D82A}">
                    <a16:rowId xmlns:a16="http://schemas.microsoft.com/office/drawing/2014/main" val="507400307"/>
                  </a:ext>
                </a:extLst>
              </a:tr>
              <a:tr h="248754">
                <a:tc>
                  <a:txBody>
                    <a:bodyPr/>
                    <a:lstStyle/>
                    <a:p>
                      <a:pPr marL="0" marR="0" algn="ctr">
                        <a:spcBef>
                          <a:spcPts val="0"/>
                        </a:spcBef>
                        <a:spcAft>
                          <a:spcPts val="0"/>
                        </a:spcAft>
                      </a:pPr>
                      <a:r>
                        <a:rPr lang="en-US" sz="1600" dirty="0">
                          <a:effectLst/>
                          <a:latin typeface="Arial" panose="020B0604020202020204" pitchFamily="34" charset="0"/>
                        </a:rPr>
                        <a:t>10</a:t>
                      </a:r>
                      <a:endParaRPr lang="en-US" sz="1600" dirty="0">
                        <a:effectLst/>
                        <a:latin typeface="Arial" panose="020B0604020202020204" pitchFamily="34" charset="0"/>
                        <a:ea typeface="Times New Roman" panose="02020603050405020304" pitchFamily="18"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66.7</a:t>
                      </a:r>
                      <a:endParaRPr lang="en-US" sz="1600" dirty="0">
                        <a:effectLst/>
                        <a:latin typeface="Arial" panose="020B0604020202020204" pitchFamily="34" charset="0"/>
                        <a:ea typeface="Times New Roman" panose="02020603050405020304" pitchFamily="18"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14.3</a:t>
                      </a:r>
                      <a:endParaRPr lang="en-US" sz="1600" dirty="0">
                        <a:effectLst/>
                        <a:latin typeface="Arial" panose="020B0604020202020204" pitchFamily="34" charset="0"/>
                        <a:ea typeface="Times New Roman" panose="02020603050405020304" pitchFamily="18"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0.1</a:t>
                      </a:r>
                      <a:endParaRPr lang="en-US" sz="1600" dirty="0">
                        <a:effectLst/>
                        <a:latin typeface="Arial" panose="020B0604020202020204" pitchFamily="34" charset="0"/>
                        <a:ea typeface="Times New Roman" panose="02020603050405020304" pitchFamily="18"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0.015</a:t>
                      </a:r>
                      <a:endParaRPr lang="en-US" sz="1600" dirty="0">
                        <a:effectLst/>
                        <a:latin typeface="Arial" panose="020B0604020202020204" pitchFamily="34" charset="0"/>
                        <a:ea typeface="Times New Roman" panose="02020603050405020304" pitchFamily="18"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0.070</a:t>
                      </a:r>
                      <a:endParaRPr lang="en-US" sz="1600" dirty="0">
                        <a:effectLst/>
                        <a:latin typeface="Arial" panose="020B0604020202020204" pitchFamily="34" charset="0"/>
                        <a:ea typeface="Times New Roman" panose="02020603050405020304" pitchFamily="18" charset="0"/>
                      </a:endParaRPr>
                    </a:p>
                  </a:txBody>
                  <a:tcPr marL="17275" marR="17275" marT="0" marB="0" anchor="b"/>
                </a:tc>
                <a:extLst>
                  <a:ext uri="{0D108BD9-81ED-4DB2-BD59-A6C34878D82A}">
                    <a16:rowId xmlns:a16="http://schemas.microsoft.com/office/drawing/2014/main" val="1527146478"/>
                  </a:ext>
                </a:extLst>
              </a:tr>
              <a:tr h="248754">
                <a:tc>
                  <a:txBody>
                    <a:bodyPr/>
                    <a:lstStyle/>
                    <a:p>
                      <a:pPr marL="0" marR="0" algn="ctr">
                        <a:spcBef>
                          <a:spcPts val="0"/>
                        </a:spcBef>
                        <a:spcAft>
                          <a:spcPts val="0"/>
                        </a:spcAft>
                      </a:pPr>
                      <a:r>
                        <a:rPr lang="en-US" sz="1600" dirty="0">
                          <a:effectLst/>
                          <a:latin typeface="Arial" panose="020B0604020202020204" pitchFamily="34" charset="0"/>
                        </a:rPr>
                        <a:t>20</a:t>
                      </a:r>
                      <a:endParaRPr lang="en-US" sz="1600" dirty="0">
                        <a:effectLst/>
                        <a:latin typeface="Arial" panose="020B0604020202020204" pitchFamily="34" charset="0"/>
                        <a:ea typeface="Times New Roman" panose="02020603050405020304" pitchFamily="18"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80.0</a:t>
                      </a:r>
                      <a:endParaRPr lang="en-US" sz="1600" dirty="0">
                        <a:effectLst/>
                        <a:latin typeface="Arial" panose="020B0604020202020204" pitchFamily="34" charset="0"/>
                        <a:ea typeface="Times New Roman" panose="02020603050405020304" pitchFamily="18"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18.2</a:t>
                      </a:r>
                      <a:endParaRPr lang="en-US" sz="1600" dirty="0">
                        <a:effectLst/>
                        <a:latin typeface="Arial" panose="020B0604020202020204" pitchFamily="34" charset="0"/>
                        <a:ea typeface="Times New Roman" panose="02020603050405020304" pitchFamily="18"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0.05</a:t>
                      </a:r>
                      <a:endParaRPr lang="en-US" sz="1600" dirty="0">
                        <a:effectLst/>
                        <a:latin typeface="Arial" panose="020B0604020202020204" pitchFamily="34" charset="0"/>
                        <a:ea typeface="Times New Roman" panose="02020603050405020304" pitchFamily="18"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0.0125</a:t>
                      </a:r>
                      <a:endParaRPr lang="en-US" sz="1600" dirty="0">
                        <a:effectLst/>
                        <a:latin typeface="Arial" panose="020B0604020202020204" pitchFamily="34" charset="0"/>
                        <a:ea typeface="Times New Roman" panose="02020603050405020304" pitchFamily="18" charset="0"/>
                      </a:endParaRPr>
                    </a:p>
                  </a:txBody>
                  <a:tcPr marL="17275" marR="17275" marT="0" marB="0" anchor="b"/>
                </a:tc>
                <a:tc>
                  <a:txBody>
                    <a:bodyPr/>
                    <a:lstStyle/>
                    <a:p>
                      <a:pPr marL="0" marR="0" algn="ctr">
                        <a:spcBef>
                          <a:spcPts val="0"/>
                        </a:spcBef>
                        <a:spcAft>
                          <a:spcPts val="0"/>
                        </a:spcAft>
                      </a:pPr>
                      <a:r>
                        <a:rPr lang="en-US" sz="1600" dirty="0">
                          <a:effectLst/>
                          <a:latin typeface="Arial" panose="020B0604020202020204" pitchFamily="34" charset="0"/>
                        </a:rPr>
                        <a:t>0.055</a:t>
                      </a:r>
                      <a:endParaRPr lang="en-US" sz="1600" dirty="0">
                        <a:effectLst/>
                        <a:latin typeface="Arial" panose="020B0604020202020204" pitchFamily="34" charset="0"/>
                        <a:ea typeface="Times New Roman" panose="02020603050405020304" pitchFamily="18" charset="0"/>
                      </a:endParaRPr>
                    </a:p>
                  </a:txBody>
                  <a:tcPr marL="17275" marR="17275" marT="0" marB="0" anchor="b"/>
                </a:tc>
                <a:extLst>
                  <a:ext uri="{0D108BD9-81ED-4DB2-BD59-A6C34878D82A}">
                    <a16:rowId xmlns:a16="http://schemas.microsoft.com/office/drawing/2014/main" val="701514504"/>
                  </a:ext>
                </a:extLst>
              </a:tr>
            </a:tbl>
          </a:graphicData>
        </a:graphic>
      </p:graphicFrame>
      <p:sp>
        <p:nvSpPr>
          <p:cNvPr id="9" name="Rectangle 8">
            <a:extLst>
              <a:ext uri="{FF2B5EF4-FFF2-40B4-BE49-F238E27FC236}">
                <a16:creationId xmlns:a16="http://schemas.microsoft.com/office/drawing/2014/main" id="{436B35FE-CE7B-4216-A969-32004127F88A}"/>
              </a:ext>
            </a:extLst>
          </p:cNvPr>
          <p:cNvSpPr/>
          <p:nvPr/>
        </p:nvSpPr>
        <p:spPr>
          <a:xfrm>
            <a:off x="20775" y="62064"/>
            <a:ext cx="1276311" cy="370422"/>
          </a:xfrm>
          <a:prstGeom prst="rect">
            <a:avLst/>
          </a:prstGeom>
        </p:spPr>
        <p:txBody>
          <a:bodyPr wrap="none">
            <a:spAutoFit/>
          </a:bodyPr>
          <a:lstStyle/>
          <a:p>
            <a:pPr>
              <a:spcBef>
                <a:spcPts val="363"/>
              </a:spcBef>
              <a:spcAft>
                <a:spcPts val="181"/>
              </a:spcAft>
            </a:pPr>
            <a:r>
              <a:rPr lang="en-US" sz="1807" b="1" dirty="0">
                <a:latin typeface="Arial" panose="020B0604020202020204" pitchFamily="34" charset="0"/>
                <a:ea typeface="Times New Roman" panose="02020603050405020304" pitchFamily="18" charset="0"/>
              </a:rPr>
              <a:t>Example:</a:t>
            </a:r>
            <a:r>
              <a:rPr lang="en-US" sz="1807" dirty="0">
                <a:latin typeface="Arial" panose="020B0604020202020204" pitchFamily="34" charset="0"/>
                <a:ea typeface="Times New Roman" panose="02020603050405020304" pitchFamily="18" charset="0"/>
              </a:rPr>
              <a:t> </a:t>
            </a:r>
          </a:p>
        </p:txBody>
      </p:sp>
      <p:sp>
        <p:nvSpPr>
          <p:cNvPr id="10" name="Rectangle 9">
            <a:extLst>
              <a:ext uri="{FF2B5EF4-FFF2-40B4-BE49-F238E27FC236}">
                <a16:creationId xmlns:a16="http://schemas.microsoft.com/office/drawing/2014/main" id="{99359D31-C037-4423-B305-C8460032C18B}"/>
              </a:ext>
            </a:extLst>
          </p:cNvPr>
          <p:cNvSpPr/>
          <p:nvPr/>
        </p:nvSpPr>
        <p:spPr>
          <a:xfrm>
            <a:off x="5543214" y="734169"/>
            <a:ext cx="5595651" cy="3108095"/>
          </a:xfrm>
          <a:prstGeom prst="rect">
            <a:avLst/>
          </a:prstGeom>
        </p:spPr>
        <p:txBody>
          <a:bodyPr wrap="square">
            <a:spAutoFit/>
          </a:bodyPr>
          <a:lstStyle/>
          <a:p>
            <a:r>
              <a:rPr lang="en-US" sz="1807" b="1" dirty="0">
                <a:latin typeface="Arial" panose="020B0604020202020204" pitchFamily="34" charset="0"/>
                <a:ea typeface="Times New Roman" panose="02020603050405020304" pitchFamily="18" charset="0"/>
              </a:rPr>
              <a:t>K</a:t>
            </a:r>
            <a:r>
              <a:rPr lang="en-US" sz="1807" b="1" baseline="-25000" dirty="0">
                <a:latin typeface="Arial" panose="020B0604020202020204" pitchFamily="34" charset="0"/>
                <a:ea typeface="Times New Roman" panose="02020603050405020304" pitchFamily="18" charset="0"/>
              </a:rPr>
              <a:t>I</a:t>
            </a:r>
            <a:r>
              <a:rPr lang="en-US" sz="1807" b="1" dirty="0">
                <a:latin typeface="Arial" panose="020B0604020202020204" pitchFamily="34" charset="0"/>
                <a:ea typeface="Times New Roman" panose="02020603050405020304" pitchFamily="18" charset="0"/>
              </a:rPr>
              <a:t> - Obtain </a:t>
            </a:r>
            <a:r>
              <a:rPr lang="en-US" sz="1807"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807" b="1" dirty="0">
                <a:latin typeface="Arial" panose="020B0604020202020204" pitchFamily="34" charset="0"/>
                <a:ea typeface="Times New Roman" panose="02020603050405020304" pitchFamily="18" charset="0"/>
              </a:rPr>
              <a:t> - ratio of slopes.</a:t>
            </a:r>
            <a:endParaRPr lang="en-US" sz="1807" dirty="0">
              <a:latin typeface="Arial" panose="020B0604020202020204" pitchFamily="34" charset="0"/>
              <a:ea typeface="Times New Roman" panose="02020603050405020304" pitchFamily="18" charset="0"/>
            </a:endParaRPr>
          </a:p>
          <a:p>
            <a:pPr marL="165833">
              <a:spcBef>
                <a:spcPts val="544"/>
              </a:spcBef>
            </a:pPr>
            <a:r>
              <a:rPr lang="en-US" sz="1807" dirty="0">
                <a:latin typeface="Arial" panose="020B0604020202020204" pitchFamily="34" charset="0"/>
                <a:ea typeface="Times New Roman" panose="02020603050405020304" pitchFamily="18" charset="0"/>
              </a:rPr>
              <a:t>Slope ([I]=0):		Slope ([I]&gt;0):</a:t>
            </a:r>
          </a:p>
          <a:p>
            <a:pPr marL="165833">
              <a:spcBef>
                <a:spcPts val="544"/>
              </a:spcBef>
            </a:pPr>
            <a:endParaRPr lang="en-US" sz="1807"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endParaRPr>
          </a:p>
          <a:p>
            <a:pPr marL="165833">
              <a:spcBef>
                <a:spcPts val="544"/>
              </a:spcBef>
            </a:pPr>
            <a:r>
              <a:rPr lang="en-US" sz="1807"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807" dirty="0">
                <a:latin typeface="Arial" panose="020B0604020202020204" pitchFamily="34" charset="0"/>
                <a:ea typeface="Times New Roman" panose="02020603050405020304" pitchFamily="18" charset="0"/>
              </a:rPr>
              <a:t> =slope([I]&gt;0)/slope([I]=0):                       K</a:t>
            </a:r>
            <a:r>
              <a:rPr lang="en-US" sz="1807" baseline="-25000" dirty="0">
                <a:latin typeface="Arial" panose="020B0604020202020204" pitchFamily="34" charset="0"/>
                <a:ea typeface="Times New Roman" panose="02020603050405020304" pitchFamily="18" charset="0"/>
              </a:rPr>
              <a:t>I</a:t>
            </a:r>
            <a:r>
              <a:rPr lang="en-US" sz="1807" dirty="0">
                <a:latin typeface="Arial" panose="020B0604020202020204" pitchFamily="34" charset="0"/>
                <a:ea typeface="Times New Roman" panose="02020603050405020304" pitchFamily="18" charset="0"/>
              </a:rPr>
              <a:t>:</a:t>
            </a:r>
          </a:p>
          <a:p>
            <a:pPr>
              <a:spcBef>
                <a:spcPts val="544"/>
              </a:spcBef>
            </a:pPr>
            <a:endParaRPr lang="en-US" sz="1807" b="1" dirty="0">
              <a:latin typeface="Arial" panose="020B0604020202020204" pitchFamily="34" charset="0"/>
              <a:ea typeface="Times New Roman" panose="02020603050405020304" pitchFamily="18" charset="0"/>
            </a:endParaRPr>
          </a:p>
          <a:p>
            <a:pPr>
              <a:spcBef>
                <a:spcPts val="544"/>
              </a:spcBef>
            </a:pPr>
            <a:r>
              <a:rPr lang="en-US" sz="1807" b="1" dirty="0">
                <a:latin typeface="Arial" panose="020B0604020202020204" pitchFamily="34" charset="0"/>
                <a:ea typeface="Times New Roman" panose="02020603050405020304" pitchFamily="18" charset="0"/>
              </a:rPr>
              <a:t>K</a:t>
            </a:r>
            <a:r>
              <a:rPr lang="en-US" sz="1807" b="1" baseline="-25000" dirty="0">
                <a:latin typeface="Arial" panose="020B0604020202020204" pitchFamily="34" charset="0"/>
                <a:ea typeface="Times New Roman" panose="02020603050405020304" pitchFamily="18" charset="0"/>
              </a:rPr>
              <a:t>I</a:t>
            </a:r>
            <a:r>
              <a:rPr lang="en-US" sz="1807" b="1" dirty="0">
                <a:latin typeface="Arial" panose="020B0604020202020204" pitchFamily="34" charset="0"/>
                <a:ea typeface="Times New Roman" panose="02020603050405020304" pitchFamily="18" charset="0"/>
              </a:rPr>
              <a:t>’ Obtain </a:t>
            </a:r>
            <a:r>
              <a:rPr lang="en-US" sz="1807"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807" b="1" dirty="0">
                <a:latin typeface="Arial" panose="020B0604020202020204" pitchFamily="34" charset="0"/>
                <a:ea typeface="Times New Roman" panose="02020603050405020304" pitchFamily="18" charset="0"/>
              </a:rPr>
              <a:t>' – ratio of y-intercepts:</a:t>
            </a:r>
            <a:endParaRPr lang="en-US" sz="1807" dirty="0">
              <a:latin typeface="Arial" panose="020B0604020202020204" pitchFamily="34" charset="0"/>
              <a:ea typeface="Times New Roman" panose="02020603050405020304" pitchFamily="18" charset="0"/>
            </a:endParaRPr>
          </a:p>
          <a:p>
            <a:pPr marL="165833">
              <a:spcBef>
                <a:spcPts val="544"/>
              </a:spcBef>
            </a:pPr>
            <a:r>
              <a:rPr lang="en-US" sz="1807" b="1" dirty="0">
                <a:latin typeface="Arial" panose="020B0604020202020204" pitchFamily="34" charset="0"/>
                <a:ea typeface="Times New Roman" panose="02020603050405020304" pitchFamily="18" charset="0"/>
              </a:rPr>
              <a:t> </a:t>
            </a:r>
            <a:r>
              <a:rPr lang="en-US" sz="1807" dirty="0">
                <a:latin typeface="Arial" panose="020B0604020202020204" pitchFamily="34" charset="0"/>
                <a:ea typeface="Times New Roman" panose="02020603050405020304" pitchFamily="18" charset="0"/>
              </a:rPr>
              <a:t>y-int([I]=0):		y-int([I]&gt;0):   </a:t>
            </a:r>
          </a:p>
          <a:p>
            <a:pPr marL="165833">
              <a:spcBef>
                <a:spcPts val="544"/>
              </a:spcBef>
            </a:pPr>
            <a:endParaRPr lang="en-US" sz="1807"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endParaRPr>
          </a:p>
          <a:p>
            <a:pPr marL="165833">
              <a:spcBef>
                <a:spcPts val="544"/>
              </a:spcBef>
            </a:pPr>
            <a:r>
              <a:rPr lang="en-US" sz="1807"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807" dirty="0">
                <a:latin typeface="Arial" panose="020B0604020202020204" pitchFamily="34" charset="0"/>
                <a:ea typeface="Times New Roman" panose="02020603050405020304" pitchFamily="18" charset="0"/>
              </a:rPr>
              <a:t>'  = y-int([I]&gt;0)/y-int([I]=0):                        K’</a:t>
            </a:r>
            <a:r>
              <a:rPr lang="en-US" sz="1807" baseline="-25000" dirty="0">
                <a:latin typeface="Arial" panose="020B0604020202020204" pitchFamily="34" charset="0"/>
                <a:ea typeface="Times New Roman" panose="02020603050405020304" pitchFamily="18" charset="0"/>
              </a:rPr>
              <a:t>I</a:t>
            </a:r>
            <a:r>
              <a:rPr lang="en-US" sz="1807" dirty="0">
                <a:latin typeface="Arial" panose="020B0604020202020204" pitchFamily="34" charset="0"/>
                <a:ea typeface="Times New Roman" panose="02020603050405020304" pitchFamily="18" charset="0"/>
              </a:rPr>
              <a:t>:</a:t>
            </a:r>
          </a:p>
        </p:txBody>
      </p:sp>
      <p:sp>
        <p:nvSpPr>
          <p:cNvPr id="6" name="TextBox 5">
            <a:extLst>
              <a:ext uri="{FF2B5EF4-FFF2-40B4-BE49-F238E27FC236}">
                <a16:creationId xmlns:a16="http://schemas.microsoft.com/office/drawing/2014/main" id="{0C3237FF-ACE2-4D1C-B836-1310936D6583}"/>
              </a:ext>
            </a:extLst>
          </p:cNvPr>
          <p:cNvSpPr txBox="1"/>
          <p:nvPr/>
        </p:nvSpPr>
        <p:spPr>
          <a:xfrm>
            <a:off x="5216196" y="4238211"/>
            <a:ext cx="3093894" cy="926600"/>
          </a:xfrm>
          <a:prstGeom prst="rect">
            <a:avLst/>
          </a:prstGeom>
          <a:noFill/>
        </p:spPr>
        <p:txBody>
          <a:bodyPr wrap="square" rtlCol="0">
            <a:spAutoFit/>
          </a:bodyPr>
          <a:lstStyle/>
          <a:p>
            <a:r>
              <a:rPr lang="en-US" sz="1807" i="1" dirty="0">
                <a:solidFill>
                  <a:srgbClr val="00B0F0"/>
                </a:solidFill>
                <a:latin typeface="Arial" panose="020B0604020202020204" pitchFamily="34" charset="0"/>
              </a:rPr>
              <a:t>Which form of the enzyme, (E) or (ES), binds the inhibitor with higher affinity</a:t>
            </a:r>
            <a:r>
              <a:rPr lang="en-US" sz="1807" i="1" dirty="0">
                <a:solidFill>
                  <a:schemeClr val="tx2">
                    <a:lumMod val="75000"/>
                  </a:schemeClr>
                </a:solidFill>
                <a:latin typeface="Arial" panose="020B0604020202020204" pitchFamily="34" charset="0"/>
              </a:rPr>
              <a:t>?</a:t>
            </a:r>
          </a:p>
        </p:txBody>
      </p:sp>
      <p:graphicFrame>
        <p:nvGraphicFramePr>
          <p:cNvPr id="11" name="Object 10">
            <a:extLst>
              <a:ext uri="{FF2B5EF4-FFF2-40B4-BE49-F238E27FC236}">
                <a16:creationId xmlns:a16="http://schemas.microsoft.com/office/drawing/2014/main" id="{81D181AA-3995-4204-9E5F-0BD13F6C0F9E}"/>
              </a:ext>
            </a:extLst>
          </p:cNvPr>
          <p:cNvGraphicFramePr>
            <a:graphicFrameLocks noChangeAspect="1"/>
          </p:cNvGraphicFramePr>
          <p:nvPr/>
        </p:nvGraphicFramePr>
        <p:xfrm>
          <a:off x="8661220" y="4157117"/>
          <a:ext cx="3067219" cy="1606390"/>
        </p:xfrm>
        <a:graphic>
          <a:graphicData uri="http://schemas.openxmlformats.org/presentationml/2006/ole">
            <mc:AlternateContent xmlns:mc="http://schemas.openxmlformats.org/markup-compatibility/2006">
              <mc:Choice xmlns:v="urn:schemas-microsoft-com:vml" Requires="v">
                <p:oleObj name="MDLDrawObject Class" r:id="rId4" imgW="4514591" imgH="2371134" progId="MDLDrawOLE.MDLDrawObject.1">
                  <p:embed/>
                </p:oleObj>
              </mc:Choice>
              <mc:Fallback>
                <p:oleObj name="MDLDrawObject Class" r:id="rId4" imgW="4514591" imgH="2371134" progId="MDLDrawOLE.MDLDrawObject.1">
                  <p:embed/>
                  <p:pic>
                    <p:nvPicPr>
                      <p:cNvPr id="11" name="Object 10">
                        <a:extLst>
                          <a:ext uri="{FF2B5EF4-FFF2-40B4-BE49-F238E27FC236}">
                            <a16:creationId xmlns:a16="http://schemas.microsoft.com/office/drawing/2014/main" id="{81D181AA-3995-4204-9E5F-0BD13F6C0F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1220" y="4157117"/>
                        <a:ext cx="3067219" cy="1606390"/>
                      </a:xfrm>
                      <a:prstGeom prst="rect">
                        <a:avLst/>
                      </a:prstGeom>
                      <a:noFill/>
                    </p:spPr>
                  </p:pic>
                </p:oleObj>
              </mc:Fallback>
            </mc:AlternateContent>
          </a:graphicData>
        </a:graphic>
      </p:graphicFrame>
      <mc:AlternateContent xmlns:mc="http://schemas.openxmlformats.org/markup-compatibility/2006" xmlns:p14="http://schemas.microsoft.com/office/powerpoint/2010/main">
        <mc:Choice Requires="p14">
          <p:contentPart p14:bwMode="auto" r:id="rId6">
            <p14:nvContentPartPr>
              <p14:cNvPr id="160" name="Ink 159">
                <a:extLst>
                  <a:ext uri="{FF2B5EF4-FFF2-40B4-BE49-F238E27FC236}">
                    <a16:creationId xmlns:a16="http://schemas.microsoft.com/office/drawing/2014/main" id="{D741501F-41D1-4913-AA47-4AE76E792854}"/>
                  </a:ext>
                </a:extLst>
              </p14:cNvPr>
              <p14:cNvContentPartPr/>
              <p14:nvPr/>
            </p14:nvContentPartPr>
            <p14:xfrm>
              <a:off x="9750565" y="5156250"/>
              <a:ext cx="1306" cy="3264"/>
            </p14:xfrm>
          </p:contentPart>
        </mc:Choice>
        <mc:Fallback xmlns="">
          <p:pic>
            <p:nvPicPr>
              <p:cNvPr id="160" name="Ink 159">
                <a:extLst>
                  <a:ext uri="{FF2B5EF4-FFF2-40B4-BE49-F238E27FC236}">
                    <a16:creationId xmlns:a16="http://schemas.microsoft.com/office/drawing/2014/main" id="{D741501F-41D1-4913-AA47-4AE76E792854}"/>
                  </a:ext>
                </a:extLst>
              </p:cNvPr>
              <p:cNvPicPr/>
              <p:nvPr/>
            </p:nvPicPr>
            <p:blipFill>
              <a:blip r:embed="rId7"/>
              <a:stretch>
                <a:fillRect/>
              </a:stretch>
            </p:blipFill>
            <p:spPr>
              <a:xfrm>
                <a:off x="9742402" y="5146050"/>
                <a:ext cx="17305" cy="23256"/>
              </a:xfrm>
              <a:prstGeom prst="rect">
                <a:avLst/>
              </a:prstGeom>
            </p:spPr>
          </p:pic>
        </mc:Fallback>
      </mc:AlternateContent>
      <p:sp>
        <p:nvSpPr>
          <p:cNvPr id="7" name="TextBox 6">
            <a:extLst>
              <a:ext uri="{FF2B5EF4-FFF2-40B4-BE49-F238E27FC236}">
                <a16:creationId xmlns:a16="http://schemas.microsoft.com/office/drawing/2014/main" id="{21860242-A123-40AF-95CE-A6A0D036E615}"/>
              </a:ext>
            </a:extLst>
          </p:cNvPr>
          <p:cNvSpPr txBox="1"/>
          <p:nvPr/>
        </p:nvSpPr>
        <p:spPr>
          <a:xfrm>
            <a:off x="4582033" y="-16971"/>
            <a:ext cx="3983783" cy="425950"/>
          </a:xfrm>
          <a:prstGeom prst="rect">
            <a:avLst/>
          </a:prstGeom>
          <a:noFill/>
        </p:spPr>
        <p:txBody>
          <a:bodyPr wrap="none" rtlCol="0">
            <a:spAutoFit/>
          </a:bodyPr>
          <a:lstStyle/>
          <a:p>
            <a:r>
              <a:rPr lang="en-US" sz="2168" dirty="0">
                <a:latin typeface="Arial" panose="020B0604020202020204" pitchFamily="34" charset="0"/>
              </a:rPr>
              <a:t>Allosteric (mixed type) Inhibitor</a:t>
            </a:r>
          </a:p>
        </p:txBody>
      </p:sp>
      <p:graphicFrame>
        <p:nvGraphicFramePr>
          <p:cNvPr id="2" name="Object 1">
            <a:extLst>
              <a:ext uri="{FF2B5EF4-FFF2-40B4-BE49-F238E27FC236}">
                <a16:creationId xmlns:a16="http://schemas.microsoft.com/office/drawing/2014/main" id="{D08A4911-5452-7736-5CBD-89CBF2537378}"/>
              </a:ext>
            </a:extLst>
          </p:cNvPr>
          <p:cNvGraphicFramePr>
            <a:graphicFrameLocks noChangeAspect="1"/>
          </p:cNvGraphicFramePr>
          <p:nvPr/>
        </p:nvGraphicFramePr>
        <p:xfrm>
          <a:off x="9956541" y="539566"/>
          <a:ext cx="1535111" cy="633234"/>
        </p:xfrm>
        <a:graphic>
          <a:graphicData uri="http://schemas.openxmlformats.org/presentationml/2006/ole">
            <mc:AlternateContent xmlns:mc="http://schemas.openxmlformats.org/markup-compatibility/2006">
              <mc:Choice xmlns:v="urn:schemas-microsoft-com:vml" Requires="v">
                <p:oleObj r:id="rId8" imgW="914400" imgH="381000" progId="Equation.3">
                  <p:embed/>
                </p:oleObj>
              </mc:Choice>
              <mc:Fallback>
                <p:oleObj r:id="rId8" imgW="914400" imgH="381000" progId="Equation.3">
                  <p:embed/>
                  <p:pic>
                    <p:nvPicPr>
                      <p:cNvPr id="2" name="Object 1">
                        <a:extLst>
                          <a:ext uri="{FF2B5EF4-FFF2-40B4-BE49-F238E27FC236}">
                            <a16:creationId xmlns:a16="http://schemas.microsoft.com/office/drawing/2014/main" id="{D08A4911-5452-7736-5CBD-89CBF25373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56541" y="539566"/>
                        <a:ext cx="1535111" cy="633234"/>
                      </a:xfrm>
                      <a:prstGeom prst="rect">
                        <a:avLst/>
                      </a:prstGeom>
                      <a:noFill/>
                    </p:spPr>
                  </p:pic>
                </p:oleObj>
              </mc:Fallback>
            </mc:AlternateContent>
          </a:graphicData>
        </a:graphic>
      </p:graphicFrame>
      <p:graphicFrame>
        <p:nvGraphicFramePr>
          <p:cNvPr id="3" name="Object 2">
            <a:extLst>
              <a:ext uri="{FF2B5EF4-FFF2-40B4-BE49-F238E27FC236}">
                <a16:creationId xmlns:a16="http://schemas.microsoft.com/office/drawing/2014/main" id="{13312D1D-5397-BFA5-5D62-785499893B89}"/>
              </a:ext>
            </a:extLst>
          </p:cNvPr>
          <p:cNvGraphicFramePr>
            <a:graphicFrameLocks noChangeAspect="1"/>
          </p:cNvGraphicFramePr>
          <p:nvPr/>
        </p:nvGraphicFramePr>
        <p:xfrm>
          <a:off x="10187797" y="2352416"/>
          <a:ext cx="1378213" cy="633234"/>
        </p:xfrm>
        <a:graphic>
          <a:graphicData uri="http://schemas.openxmlformats.org/presentationml/2006/ole">
            <mc:AlternateContent xmlns:mc="http://schemas.openxmlformats.org/markup-compatibility/2006">
              <mc:Choice xmlns:v="urn:schemas-microsoft-com:vml" Requires="v">
                <p:oleObj r:id="rId10" imgW="850531" imgH="380835" progId="Equation.3">
                  <p:embed/>
                </p:oleObj>
              </mc:Choice>
              <mc:Fallback>
                <p:oleObj r:id="rId10" imgW="850531" imgH="380835" progId="Equation.3">
                  <p:embed/>
                  <p:pic>
                    <p:nvPicPr>
                      <p:cNvPr id="3" name="Object 2">
                        <a:extLst>
                          <a:ext uri="{FF2B5EF4-FFF2-40B4-BE49-F238E27FC236}">
                            <a16:creationId xmlns:a16="http://schemas.microsoft.com/office/drawing/2014/main" id="{13312D1D-5397-BFA5-5D62-785499893B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87797" y="2352416"/>
                        <a:ext cx="1378213" cy="633234"/>
                      </a:xfrm>
                      <a:prstGeom prst="rect">
                        <a:avLst/>
                      </a:prstGeom>
                      <a:noFill/>
                    </p:spPr>
                  </p:pic>
                </p:oleObj>
              </mc:Fallback>
            </mc:AlternateContent>
          </a:graphicData>
        </a:graphic>
      </p:graphicFrame>
      <p:sp>
        <p:nvSpPr>
          <p:cNvPr id="4" name="Date Placeholder 3">
            <a:extLst>
              <a:ext uri="{FF2B5EF4-FFF2-40B4-BE49-F238E27FC236}">
                <a16:creationId xmlns:a16="http://schemas.microsoft.com/office/drawing/2014/main" id="{F700A758-0594-FCC9-920D-B5614881F52A}"/>
              </a:ext>
            </a:extLst>
          </p:cNvPr>
          <p:cNvSpPr>
            <a:spLocks noGrp="1"/>
          </p:cNvSpPr>
          <p:nvPr>
            <p:ph type="dt" sz="half" idx="10"/>
          </p:nvPr>
        </p:nvSpPr>
        <p:spPr/>
        <p:txBody>
          <a:bodyPr/>
          <a:lstStyle/>
          <a:p>
            <a:fld id="{F72A9A87-C197-4292-AE78-9D29567AE3AE}" type="datetime1">
              <a:rPr lang="en-US" smtClean="0"/>
              <a:t>9/2/2023</a:t>
            </a:fld>
            <a:endParaRPr lang="en-US"/>
          </a:p>
        </p:txBody>
      </p:sp>
      <p:sp>
        <p:nvSpPr>
          <p:cNvPr id="12" name="Footer Placeholder 11">
            <a:extLst>
              <a:ext uri="{FF2B5EF4-FFF2-40B4-BE49-F238E27FC236}">
                <a16:creationId xmlns:a16="http://schemas.microsoft.com/office/drawing/2014/main" id="{C4BC23DA-7C71-C330-0269-6394B62845D5}"/>
              </a:ext>
            </a:extLst>
          </p:cNvPr>
          <p:cNvSpPr>
            <a:spLocks noGrp="1"/>
          </p:cNvSpPr>
          <p:nvPr>
            <p:ph type="ftr" sz="quarter" idx="11"/>
          </p:nvPr>
        </p:nvSpPr>
        <p:spPr/>
        <p:txBody>
          <a:bodyPr/>
          <a:lstStyle/>
          <a:p>
            <a:r>
              <a:rPr lang="en-US"/>
              <a:t>D &amp; D - Lecture 4 - Fall 2023</a:t>
            </a:r>
          </a:p>
        </p:txBody>
      </p:sp>
      <p:sp>
        <p:nvSpPr>
          <p:cNvPr id="13" name="Slide Number Placeholder 12">
            <a:extLst>
              <a:ext uri="{FF2B5EF4-FFF2-40B4-BE49-F238E27FC236}">
                <a16:creationId xmlns:a16="http://schemas.microsoft.com/office/drawing/2014/main" id="{2AA10973-5C6A-0A84-6248-4138D9B642A3}"/>
              </a:ext>
            </a:extLst>
          </p:cNvPr>
          <p:cNvSpPr>
            <a:spLocks noGrp="1"/>
          </p:cNvSpPr>
          <p:nvPr>
            <p:ph type="sldNum" sz="quarter" idx="12"/>
          </p:nvPr>
        </p:nvSpPr>
        <p:spPr/>
        <p:txBody>
          <a:bodyPr/>
          <a:lstStyle/>
          <a:p>
            <a:fld id="{DC3BB032-4020-48F4-953B-341806DC4A2B}" type="slidenum">
              <a:rPr lang="en-US" smtClean="0"/>
              <a:t>55</a:t>
            </a:fld>
            <a:endParaRPr lang="en-US"/>
          </a:p>
        </p:txBody>
      </p:sp>
    </p:spTree>
    <p:extLst>
      <p:ext uri="{BB962C8B-B14F-4D97-AF65-F5344CB8AC3E}">
        <p14:creationId xmlns:p14="http://schemas.microsoft.com/office/powerpoint/2010/main" val="41327522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31119E9-919E-4173-94B8-37056858884E}"/>
              </a:ext>
            </a:extLst>
          </p:cNvPr>
          <p:cNvSpPr/>
          <p:nvPr/>
        </p:nvSpPr>
        <p:spPr>
          <a:xfrm>
            <a:off x="223807" y="2440814"/>
            <a:ext cx="5530806" cy="3985578"/>
          </a:xfrm>
          <a:prstGeom prst="rect">
            <a:avLst/>
          </a:prstGeom>
        </p:spPr>
        <p:txBody>
          <a:bodyPr wrap="square">
            <a:spAutoFit/>
          </a:bodyPr>
          <a:lstStyle/>
          <a:p>
            <a:r>
              <a:rPr lang="en-US" sz="1807" b="1" dirty="0">
                <a:latin typeface="Arial" panose="020B0604020202020204" pitchFamily="34" charset="0"/>
              </a:rPr>
              <a:t>Human Immunodeficiency Virus (HIV)</a:t>
            </a:r>
          </a:p>
          <a:p>
            <a:pPr marL="259115" indent="-259115">
              <a:buFont typeface="Arial" panose="020B0604020202020204" pitchFamily="34" charset="0"/>
              <a:buChar char="•"/>
            </a:pPr>
            <a:r>
              <a:rPr lang="en-US" sz="1807" dirty="0">
                <a:latin typeface="Arial" panose="020B0604020202020204" pitchFamily="34" charset="0"/>
              </a:rPr>
              <a:t>Retrovirus, genetic material is RNA that is converted to DNA first, and then the copy in the DNA is used to make new copies of the viral RNA (as well as viral proteins)</a:t>
            </a:r>
          </a:p>
          <a:p>
            <a:pPr marL="259115" indent="-259115">
              <a:buFont typeface="Arial" panose="020B0604020202020204" pitchFamily="34" charset="0"/>
              <a:buChar char="•"/>
            </a:pPr>
            <a:r>
              <a:rPr lang="en-US" sz="1807" dirty="0">
                <a:latin typeface="Arial" panose="020B0604020202020204" pitchFamily="34" charset="0"/>
              </a:rPr>
              <a:t>Infects specialized cells in the immune system – </a:t>
            </a:r>
            <a:r>
              <a:rPr lang="en-US" sz="1807" i="1" dirty="0">
                <a:solidFill>
                  <a:srgbClr val="C00000"/>
                </a:solidFill>
                <a:latin typeface="Arial" panose="020B0604020202020204" pitchFamily="34" charset="0"/>
              </a:rPr>
              <a:t>T-helper cells </a:t>
            </a:r>
            <a:r>
              <a:rPr lang="en-US" sz="1807" dirty="0">
                <a:latin typeface="Arial" panose="020B0604020202020204" pitchFamily="34" charset="0"/>
              </a:rPr>
              <a:t>(T</a:t>
            </a:r>
            <a:r>
              <a:rPr lang="en-US" sz="1807" baseline="-25000" dirty="0">
                <a:latin typeface="Arial" panose="020B0604020202020204" pitchFamily="34" charset="0"/>
              </a:rPr>
              <a:t>H</a:t>
            </a:r>
            <a:r>
              <a:rPr lang="en-US" sz="1807" dirty="0">
                <a:latin typeface="Arial" panose="020B0604020202020204" pitchFamily="34" charset="0"/>
              </a:rPr>
              <a:t>) cells, killing them.</a:t>
            </a:r>
          </a:p>
          <a:p>
            <a:pPr marL="259115" indent="-259115">
              <a:buFont typeface="Arial" panose="020B0604020202020204" pitchFamily="34" charset="0"/>
              <a:buChar char="•"/>
            </a:pPr>
            <a:r>
              <a:rPr lang="en-US" sz="1807" dirty="0">
                <a:latin typeface="Arial" panose="020B0604020202020204" pitchFamily="34" charset="0"/>
              </a:rPr>
              <a:t>T</a:t>
            </a:r>
            <a:r>
              <a:rPr lang="en-US" sz="1807" baseline="-25000" dirty="0">
                <a:latin typeface="Arial" panose="020B0604020202020204" pitchFamily="34" charset="0"/>
              </a:rPr>
              <a:t>H</a:t>
            </a:r>
            <a:r>
              <a:rPr lang="en-US" sz="1807" dirty="0">
                <a:latin typeface="Arial" panose="020B0604020202020204" pitchFamily="34" charset="0"/>
              </a:rPr>
              <a:t> cells are required for activation of the immune response to all pathogens (bacteria, virus)</a:t>
            </a:r>
          </a:p>
          <a:p>
            <a:pPr marL="259115" indent="-259115">
              <a:buFont typeface="Arial" panose="020B0604020202020204" pitchFamily="34" charset="0"/>
              <a:buChar char="•"/>
            </a:pPr>
            <a:r>
              <a:rPr lang="en-US" sz="1807" dirty="0">
                <a:latin typeface="Arial" panose="020B0604020202020204" pitchFamily="34" charset="0"/>
              </a:rPr>
              <a:t>Killing of T</a:t>
            </a:r>
            <a:r>
              <a:rPr lang="en-US" sz="1807" baseline="-25000" dirty="0">
                <a:latin typeface="Arial" panose="020B0604020202020204" pitchFamily="34" charset="0"/>
              </a:rPr>
              <a:t>H</a:t>
            </a:r>
            <a:r>
              <a:rPr lang="en-US" sz="1807" dirty="0">
                <a:latin typeface="Arial" panose="020B0604020202020204" pitchFamily="34" charset="0"/>
              </a:rPr>
              <a:t> cells by the HIV virus causes AIDS (</a:t>
            </a:r>
            <a:r>
              <a:rPr lang="en-US" sz="1807" b="1" dirty="0">
                <a:latin typeface="Arial" panose="020B0604020202020204" pitchFamily="34" charset="0"/>
              </a:rPr>
              <a:t>A</a:t>
            </a:r>
            <a:r>
              <a:rPr lang="en-US" sz="1807" dirty="0">
                <a:latin typeface="Arial" panose="020B0604020202020204" pitchFamily="34" charset="0"/>
              </a:rPr>
              <a:t>cquired </a:t>
            </a:r>
            <a:r>
              <a:rPr lang="en-US" sz="1807" b="1" dirty="0">
                <a:latin typeface="Arial" panose="020B0604020202020204" pitchFamily="34" charset="0"/>
              </a:rPr>
              <a:t>I</a:t>
            </a:r>
            <a:r>
              <a:rPr lang="en-US" sz="1807" dirty="0">
                <a:latin typeface="Arial" panose="020B0604020202020204" pitchFamily="34" charset="0"/>
              </a:rPr>
              <a:t>mmuno</a:t>
            </a:r>
            <a:r>
              <a:rPr lang="en-US" sz="1807" b="1" dirty="0">
                <a:latin typeface="Arial" panose="020B0604020202020204" pitchFamily="34" charset="0"/>
              </a:rPr>
              <a:t>d</a:t>
            </a:r>
            <a:r>
              <a:rPr lang="en-US" sz="1807" dirty="0">
                <a:latin typeface="Arial" panose="020B0604020202020204" pitchFamily="34" charset="0"/>
              </a:rPr>
              <a:t>eficiencie</a:t>
            </a:r>
            <a:r>
              <a:rPr lang="en-US" sz="1807" b="1" dirty="0">
                <a:latin typeface="Arial" panose="020B0604020202020204" pitchFamily="34" charset="0"/>
              </a:rPr>
              <a:t>s</a:t>
            </a:r>
            <a:r>
              <a:rPr lang="en-US" sz="1807" dirty="0">
                <a:latin typeface="Arial" panose="020B0604020202020204" pitchFamily="34" charset="0"/>
              </a:rPr>
              <a:t>), making the individual susceptible to serious infection by many otherwise harmless bacteria, as well as developing rare cancers.</a:t>
            </a:r>
          </a:p>
        </p:txBody>
      </p:sp>
      <p:sp>
        <p:nvSpPr>
          <p:cNvPr id="5" name="Rectangle 4">
            <a:extLst>
              <a:ext uri="{FF2B5EF4-FFF2-40B4-BE49-F238E27FC236}">
                <a16:creationId xmlns:a16="http://schemas.microsoft.com/office/drawing/2014/main" id="{279866C9-CCB3-44DB-88D3-4E08A71C9DFA}"/>
              </a:ext>
            </a:extLst>
          </p:cNvPr>
          <p:cNvSpPr/>
          <p:nvPr/>
        </p:nvSpPr>
        <p:spPr>
          <a:xfrm>
            <a:off x="84453" y="1093160"/>
            <a:ext cx="6287940" cy="1204689"/>
          </a:xfrm>
          <a:prstGeom prst="rect">
            <a:avLst/>
          </a:prstGeom>
        </p:spPr>
        <p:txBody>
          <a:bodyPr wrap="square">
            <a:spAutoFit/>
          </a:bodyPr>
          <a:lstStyle/>
          <a:p>
            <a:r>
              <a:rPr lang="en-US" sz="1807" dirty="0">
                <a:latin typeface="Arial" panose="020B0604020202020204" pitchFamily="34" charset="0"/>
                <a:ea typeface="Times New Roman" panose="02020603050405020304" pitchFamily="18" charset="0"/>
              </a:rPr>
              <a:t>Goals</a:t>
            </a:r>
          </a:p>
          <a:p>
            <a:pPr marL="310937" indent="-310937">
              <a:buFont typeface="Symbol" panose="05050102010706020507" pitchFamily="18" charset="2"/>
              <a:buChar char=""/>
            </a:pPr>
            <a:r>
              <a:rPr lang="en-US" sz="1807" dirty="0">
                <a:latin typeface="Arial" panose="020B0604020202020204" pitchFamily="34" charset="0"/>
                <a:ea typeface="Times New Roman" panose="02020603050405020304" pitchFamily="18" charset="0"/>
              </a:rPr>
              <a:t>Identify potential drug targets, based on viral life cycle.</a:t>
            </a:r>
          </a:p>
          <a:p>
            <a:pPr marL="310937" indent="-310937">
              <a:buFont typeface="Symbol" panose="05050102010706020507" pitchFamily="18" charset="2"/>
              <a:buChar char=""/>
            </a:pPr>
            <a:r>
              <a:rPr lang="en-US" sz="1807" dirty="0">
                <a:latin typeface="Arial" panose="020B0604020202020204" pitchFamily="34" charset="0"/>
                <a:ea typeface="Times New Roman" panose="02020603050405020304" pitchFamily="18" charset="0"/>
              </a:rPr>
              <a:t>Mechanism of aspartyl proteases</a:t>
            </a:r>
          </a:p>
          <a:p>
            <a:pPr marL="310937" indent="-310937">
              <a:buFont typeface="Symbol" panose="05050102010706020507" pitchFamily="18" charset="2"/>
              <a:buChar char=""/>
            </a:pPr>
            <a:r>
              <a:rPr lang="en-US" sz="1807" dirty="0">
                <a:latin typeface="Arial" panose="020B0604020202020204" pitchFamily="34" charset="0"/>
                <a:ea typeface="Times New Roman" panose="02020603050405020304" pitchFamily="18" charset="0"/>
              </a:rPr>
              <a:t>Measure inhibitor binding to characterize drug efficiency.</a:t>
            </a:r>
          </a:p>
        </p:txBody>
      </p:sp>
      <p:sp>
        <p:nvSpPr>
          <p:cNvPr id="6" name="Rectangle 5">
            <a:extLst>
              <a:ext uri="{FF2B5EF4-FFF2-40B4-BE49-F238E27FC236}">
                <a16:creationId xmlns:a16="http://schemas.microsoft.com/office/drawing/2014/main" id="{A8272A5D-DD2C-4B02-BEAC-EB52A02BC485}"/>
              </a:ext>
            </a:extLst>
          </p:cNvPr>
          <p:cNvSpPr/>
          <p:nvPr/>
        </p:nvSpPr>
        <p:spPr>
          <a:xfrm>
            <a:off x="254758" y="716765"/>
            <a:ext cx="5055010" cy="370422"/>
          </a:xfrm>
          <a:prstGeom prst="rect">
            <a:avLst/>
          </a:prstGeom>
        </p:spPr>
        <p:txBody>
          <a:bodyPr wrap="square">
            <a:spAutoFit/>
          </a:bodyPr>
          <a:lstStyle/>
          <a:p>
            <a:r>
              <a:rPr lang="en-US" sz="1807" b="1" dirty="0">
                <a:latin typeface="Arial" panose="020B0604020202020204" pitchFamily="34" charset="0"/>
                <a:ea typeface="Times New Roman" panose="02020603050405020304" pitchFamily="18" charset="0"/>
              </a:rPr>
              <a:t>Retroviruses &amp; Inhibitors  - HIV Protease.</a:t>
            </a:r>
            <a:endParaRPr lang="en-US" sz="1807" dirty="0">
              <a:latin typeface="Arial" panose="020B0604020202020204" pitchFamily="34" charset="0"/>
              <a:ea typeface="Times New Roman" panose="02020603050405020304" pitchFamily="18" charset="0"/>
            </a:endParaRPr>
          </a:p>
        </p:txBody>
      </p:sp>
      <p:pic>
        <p:nvPicPr>
          <p:cNvPr id="13" name="Picture 12" descr="https://biotechinasia.files.wordpress.com/2015/07/hiv1.png">
            <a:extLst>
              <a:ext uri="{FF2B5EF4-FFF2-40B4-BE49-F238E27FC236}">
                <a16:creationId xmlns:a16="http://schemas.microsoft.com/office/drawing/2014/main" id="{C2CA9C17-62DA-4B67-B20F-2ACFCE6FE30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3295" y="526875"/>
            <a:ext cx="4560484" cy="3168242"/>
          </a:xfrm>
          <a:prstGeom prst="rect">
            <a:avLst/>
          </a:prstGeom>
          <a:noFill/>
          <a:ln>
            <a:noFill/>
          </a:ln>
        </p:spPr>
      </p:pic>
      <p:sp>
        <p:nvSpPr>
          <p:cNvPr id="10" name="TextBox 9">
            <a:extLst>
              <a:ext uri="{FF2B5EF4-FFF2-40B4-BE49-F238E27FC236}">
                <a16:creationId xmlns:a16="http://schemas.microsoft.com/office/drawing/2014/main" id="{D0C33A84-C600-4CFB-B26F-8513AF9B5604}"/>
              </a:ext>
            </a:extLst>
          </p:cNvPr>
          <p:cNvSpPr txBox="1"/>
          <p:nvPr/>
        </p:nvSpPr>
        <p:spPr>
          <a:xfrm>
            <a:off x="4694227" y="123054"/>
            <a:ext cx="4233326" cy="483081"/>
          </a:xfrm>
          <a:prstGeom prst="rect">
            <a:avLst/>
          </a:prstGeom>
          <a:noFill/>
        </p:spPr>
        <p:txBody>
          <a:bodyPr wrap="square" rtlCol="0">
            <a:spAutoFit/>
          </a:bodyPr>
          <a:lstStyle/>
          <a:p>
            <a:r>
              <a:rPr lang="en-US" sz="2539" dirty="0">
                <a:latin typeface="Arial" panose="020B0604020202020204" pitchFamily="34" charset="0"/>
              </a:rPr>
              <a:t>HIV Drug Therapy</a:t>
            </a:r>
          </a:p>
        </p:txBody>
      </p:sp>
      <p:sp>
        <p:nvSpPr>
          <p:cNvPr id="7" name="TextBox 6">
            <a:extLst>
              <a:ext uri="{FF2B5EF4-FFF2-40B4-BE49-F238E27FC236}">
                <a16:creationId xmlns:a16="http://schemas.microsoft.com/office/drawing/2014/main" id="{221928D0-4E26-4EF0-BD25-6995602AC707}"/>
              </a:ext>
            </a:extLst>
          </p:cNvPr>
          <p:cNvSpPr txBox="1"/>
          <p:nvPr/>
        </p:nvSpPr>
        <p:spPr>
          <a:xfrm>
            <a:off x="6162150" y="3861665"/>
            <a:ext cx="5530806" cy="2317045"/>
          </a:xfrm>
          <a:prstGeom prst="rect">
            <a:avLst/>
          </a:prstGeom>
          <a:noFill/>
        </p:spPr>
        <p:txBody>
          <a:bodyPr wrap="square" rtlCol="0">
            <a:spAutoFit/>
          </a:bodyPr>
          <a:lstStyle/>
          <a:p>
            <a:r>
              <a:rPr lang="en-US" sz="1807" dirty="0">
                <a:latin typeface="Arial" panose="020B0604020202020204" pitchFamily="34" charset="0"/>
              </a:rPr>
              <a:t>Viral particle contains enzymes required for the replication of the virus:</a:t>
            </a:r>
          </a:p>
          <a:p>
            <a:endParaRPr lang="en-US" sz="1807" dirty="0">
              <a:latin typeface="Arial" panose="020B0604020202020204" pitchFamily="34" charset="0"/>
            </a:endParaRPr>
          </a:p>
          <a:p>
            <a:pPr marL="417463" indent="-417463"/>
            <a:r>
              <a:rPr lang="en-US" sz="1807" b="1" i="1" dirty="0">
                <a:latin typeface="Arial" panose="020B0604020202020204" pitchFamily="34" charset="0"/>
              </a:rPr>
              <a:t>Reverse Transcriptase: </a:t>
            </a:r>
            <a:r>
              <a:rPr lang="en-US" sz="1807" dirty="0">
                <a:latin typeface="Arial" panose="020B0604020202020204" pitchFamily="34" charset="0"/>
              </a:rPr>
              <a:t>Copies viral RNA to DNA</a:t>
            </a:r>
          </a:p>
          <a:p>
            <a:pPr marL="417463" indent="-417463"/>
            <a:r>
              <a:rPr lang="en-US" sz="1807" b="1" i="1" dirty="0">
                <a:latin typeface="Arial" panose="020B0604020202020204" pitchFamily="34" charset="0"/>
              </a:rPr>
              <a:t>Integrase: </a:t>
            </a:r>
            <a:r>
              <a:rPr lang="en-US" sz="1807" dirty="0">
                <a:latin typeface="Arial" panose="020B0604020202020204" pitchFamily="34" charset="0"/>
              </a:rPr>
              <a:t>Integrates viral DNA into host chromosome.</a:t>
            </a:r>
          </a:p>
          <a:p>
            <a:pPr marL="417463" indent="-417463"/>
            <a:r>
              <a:rPr lang="en-US" sz="1807" b="1" i="1" dirty="0">
                <a:latin typeface="Arial" panose="020B0604020202020204" pitchFamily="34" charset="0"/>
              </a:rPr>
              <a:t>HIV Protease: </a:t>
            </a:r>
            <a:r>
              <a:rPr lang="en-US" sz="1807" dirty="0">
                <a:latin typeface="Arial" panose="020B0604020202020204" pitchFamily="34" charset="0"/>
              </a:rPr>
              <a:t>Cleaves immature viral protein to produce smaller mature proteins.</a:t>
            </a:r>
          </a:p>
        </p:txBody>
      </p:sp>
      <p:sp>
        <p:nvSpPr>
          <p:cNvPr id="2" name="Date Placeholder 1">
            <a:extLst>
              <a:ext uri="{FF2B5EF4-FFF2-40B4-BE49-F238E27FC236}">
                <a16:creationId xmlns:a16="http://schemas.microsoft.com/office/drawing/2014/main" id="{73505E12-9D7B-7111-2F93-EA73EF021E1B}"/>
              </a:ext>
            </a:extLst>
          </p:cNvPr>
          <p:cNvSpPr>
            <a:spLocks noGrp="1"/>
          </p:cNvSpPr>
          <p:nvPr>
            <p:ph type="dt" sz="half" idx="10"/>
          </p:nvPr>
        </p:nvSpPr>
        <p:spPr/>
        <p:txBody>
          <a:bodyPr/>
          <a:lstStyle/>
          <a:p>
            <a:fld id="{DA249EA7-C160-4060-93FB-9FE99DAACD5F}" type="datetime1">
              <a:rPr lang="en-US" smtClean="0"/>
              <a:t>9/2/2023</a:t>
            </a:fld>
            <a:endParaRPr lang="en-US"/>
          </a:p>
        </p:txBody>
      </p:sp>
      <p:sp>
        <p:nvSpPr>
          <p:cNvPr id="3" name="Footer Placeholder 2">
            <a:extLst>
              <a:ext uri="{FF2B5EF4-FFF2-40B4-BE49-F238E27FC236}">
                <a16:creationId xmlns:a16="http://schemas.microsoft.com/office/drawing/2014/main" id="{110BB419-08EF-DD9A-631D-DEADD393BE14}"/>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C8CD8E7C-2960-499E-2E70-25418FD29C3B}"/>
              </a:ext>
            </a:extLst>
          </p:cNvPr>
          <p:cNvSpPr>
            <a:spLocks noGrp="1"/>
          </p:cNvSpPr>
          <p:nvPr>
            <p:ph type="sldNum" sz="quarter" idx="12"/>
          </p:nvPr>
        </p:nvSpPr>
        <p:spPr/>
        <p:txBody>
          <a:bodyPr/>
          <a:lstStyle/>
          <a:p>
            <a:fld id="{DC3BB032-4020-48F4-953B-341806DC4A2B}" type="slidenum">
              <a:rPr lang="en-US" smtClean="0"/>
              <a:t>56</a:t>
            </a:fld>
            <a:endParaRPr lang="en-US"/>
          </a:p>
        </p:txBody>
      </p:sp>
    </p:spTree>
    <p:extLst>
      <p:ext uri="{BB962C8B-B14F-4D97-AF65-F5344CB8AC3E}">
        <p14:creationId xmlns:p14="http://schemas.microsoft.com/office/powerpoint/2010/main" val="7134498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FB3A90-0486-4996-BB2F-A13C87F17447}"/>
              </a:ext>
            </a:extLst>
          </p:cNvPr>
          <p:cNvSpPr/>
          <p:nvPr/>
        </p:nvSpPr>
        <p:spPr>
          <a:xfrm>
            <a:off x="84454" y="0"/>
            <a:ext cx="5554346" cy="6210290"/>
          </a:xfrm>
          <a:prstGeom prst="rect">
            <a:avLst/>
          </a:prstGeom>
        </p:spPr>
        <p:txBody>
          <a:bodyPr wrap="square">
            <a:spAutoFit/>
          </a:bodyPr>
          <a:lstStyle/>
          <a:p>
            <a:pPr>
              <a:spcBef>
                <a:spcPts val="544"/>
              </a:spcBef>
            </a:pPr>
            <a:r>
              <a:rPr lang="en-US" sz="1807" b="1" dirty="0">
                <a:latin typeface="Arial" panose="020B0604020202020204" pitchFamily="34" charset="0"/>
                <a:ea typeface="Times New Roman" panose="02020603050405020304" pitchFamily="18" charset="0"/>
              </a:rPr>
              <a:t>HIV Viral Infection of T-Helper Cells:</a:t>
            </a:r>
            <a:r>
              <a:rPr lang="en-US" sz="1807" dirty="0">
                <a:latin typeface="Arial" panose="020B0604020202020204" pitchFamily="34" charset="0"/>
                <a:ea typeface="Times New Roman" panose="02020603050405020304" pitchFamily="18" charset="0"/>
              </a:rPr>
              <a:t> </a:t>
            </a:r>
          </a:p>
          <a:p>
            <a:pPr marL="331668" indent="-165833"/>
            <a:r>
              <a:rPr lang="en-US" sz="1807" dirty="0">
                <a:latin typeface="Arial" panose="020B0604020202020204" pitchFamily="34" charset="0"/>
                <a:ea typeface="Times New Roman" panose="02020603050405020304" pitchFamily="18" charset="0"/>
              </a:rPr>
              <a:t>1. Viruses bind to molecules displayed on the T</a:t>
            </a:r>
            <a:r>
              <a:rPr lang="en-US" sz="1807" baseline="-25000" dirty="0">
                <a:latin typeface="Arial" panose="020B0604020202020204" pitchFamily="34" charset="0"/>
                <a:ea typeface="Times New Roman" panose="02020603050405020304" pitchFamily="18" charset="0"/>
              </a:rPr>
              <a:t>H</a:t>
            </a:r>
            <a:r>
              <a:rPr lang="en-US" sz="1807" dirty="0">
                <a:latin typeface="Arial" panose="020B0604020202020204" pitchFamily="34" charset="0"/>
                <a:ea typeface="Times New Roman" panose="02020603050405020304" pitchFamily="18" charset="0"/>
              </a:rPr>
              <a:t> cell surface. </a:t>
            </a:r>
          </a:p>
          <a:p>
            <a:pPr marL="331668" indent="-165833"/>
            <a:r>
              <a:rPr lang="en-US" sz="1807" dirty="0">
                <a:latin typeface="Arial" panose="020B0604020202020204" pitchFamily="34" charset="0"/>
                <a:ea typeface="Times New Roman" panose="02020603050405020304" pitchFamily="18" charset="0"/>
              </a:rPr>
              <a:t>2. The virus then fuses with the cell membrane and releases its RNA genome from its lipid envelope.</a:t>
            </a:r>
          </a:p>
          <a:p>
            <a:pPr marL="331668" indent="-165833"/>
            <a:r>
              <a:rPr lang="en-US" sz="1807" dirty="0">
                <a:latin typeface="Arial" panose="020B0604020202020204" pitchFamily="34" charset="0"/>
                <a:ea typeface="Times New Roman" panose="02020603050405020304" pitchFamily="18" charset="0"/>
              </a:rPr>
              <a:t>3. The HIV enzyme </a:t>
            </a:r>
            <a:r>
              <a:rPr lang="en-US" sz="1807" b="1" dirty="0">
                <a:latin typeface="Arial" panose="020B0604020202020204" pitchFamily="34" charset="0"/>
                <a:ea typeface="Times New Roman" panose="02020603050405020304" pitchFamily="18" charset="0"/>
              </a:rPr>
              <a:t>reverse transcriptase</a:t>
            </a:r>
            <a:r>
              <a:rPr lang="en-US" sz="1807" dirty="0">
                <a:latin typeface="Arial" panose="020B0604020202020204" pitchFamily="34" charset="0"/>
                <a:ea typeface="Times New Roman" panose="02020603050405020304" pitchFamily="18" charset="0"/>
              </a:rPr>
              <a:t> first makes a double-stranded DNA copy of the viral RNA molecule. This process is error prone, leading to mutations in the virus.  </a:t>
            </a:r>
            <a:r>
              <a:rPr lang="en-US" sz="1807" i="1" dirty="0">
                <a:solidFill>
                  <a:srgbClr val="C00000"/>
                </a:solidFill>
                <a:latin typeface="Arial" panose="020B0604020202020204" pitchFamily="34" charset="0"/>
                <a:ea typeface="Times New Roman" panose="02020603050405020304" pitchFamily="18" charset="0"/>
              </a:rPr>
              <a:t>These mutations cause drug resistant strains of the virus to arise.</a:t>
            </a:r>
            <a:endParaRPr lang="en-US" sz="1807" dirty="0">
              <a:solidFill>
                <a:srgbClr val="C00000"/>
              </a:solidFill>
              <a:latin typeface="Arial" panose="020B0604020202020204" pitchFamily="34" charset="0"/>
              <a:ea typeface="Times New Roman" panose="02020603050405020304" pitchFamily="18" charset="0"/>
            </a:endParaRPr>
          </a:p>
          <a:p>
            <a:pPr marL="331668" indent="-165833"/>
            <a:r>
              <a:rPr lang="en-US" sz="1807" dirty="0">
                <a:latin typeface="Arial" panose="020B0604020202020204" pitchFamily="34" charset="0"/>
                <a:ea typeface="Times New Roman" panose="02020603050405020304" pitchFamily="18" charset="0"/>
              </a:rPr>
              <a:t>4. The DNA is integrated into the host cell’s DNA by an enzyme called </a:t>
            </a:r>
            <a:r>
              <a:rPr lang="en-US" sz="1807" b="1" dirty="0">
                <a:latin typeface="Arial" panose="020B0604020202020204" pitchFamily="34" charset="0"/>
                <a:ea typeface="Times New Roman" panose="02020603050405020304" pitchFamily="18" charset="0"/>
              </a:rPr>
              <a:t>integrase, </a:t>
            </a:r>
            <a:r>
              <a:rPr lang="en-US" sz="1807" dirty="0">
                <a:latin typeface="Arial" panose="020B0604020202020204" pitchFamily="34" charset="0"/>
                <a:ea typeface="Times New Roman" panose="02020603050405020304" pitchFamily="18" charset="0"/>
              </a:rPr>
              <a:t>also from the HIV virus.</a:t>
            </a:r>
          </a:p>
          <a:p>
            <a:pPr marL="331668" indent="-165833"/>
            <a:r>
              <a:rPr lang="en-US" sz="1807" dirty="0">
                <a:latin typeface="Arial" panose="020B0604020202020204" pitchFamily="34" charset="0"/>
                <a:ea typeface="Times New Roman" panose="02020603050405020304" pitchFamily="18" charset="0"/>
              </a:rPr>
              <a:t>5. Integrated DNA produces </a:t>
            </a:r>
            <a:r>
              <a:rPr lang="en-US" sz="1807" dirty="0" err="1">
                <a:latin typeface="Arial" panose="020B0604020202020204" pitchFamily="34" charset="0"/>
                <a:ea typeface="Times New Roman" panose="02020603050405020304" pitchFamily="18" charset="0"/>
              </a:rPr>
              <a:t>vRNA</a:t>
            </a:r>
            <a:r>
              <a:rPr lang="en-US" sz="1807" dirty="0">
                <a:latin typeface="Arial" panose="020B0604020202020204" pitchFamily="34" charset="0"/>
                <a:ea typeface="Times New Roman" panose="02020603050405020304" pitchFamily="18" charset="0"/>
              </a:rPr>
              <a:t>, the genetic material for new virus particles.  mRNA is also made from this DNA, to produce proteins for new particles.</a:t>
            </a:r>
          </a:p>
          <a:p>
            <a:pPr marL="331668" indent="-165833"/>
            <a:r>
              <a:rPr lang="en-US" sz="1807" dirty="0">
                <a:latin typeface="Arial" panose="020B0604020202020204" pitchFamily="34" charset="0"/>
                <a:ea typeface="Times New Roman" panose="02020603050405020304" pitchFamily="18" charset="0"/>
              </a:rPr>
              <a:t>6. </a:t>
            </a:r>
            <a:r>
              <a:rPr lang="en-US" sz="1807" b="1" dirty="0">
                <a:latin typeface="Arial" panose="020B0604020202020204" pitchFamily="34" charset="0"/>
                <a:ea typeface="Times New Roman" panose="02020603050405020304" pitchFamily="18" charset="0"/>
              </a:rPr>
              <a:t>HIV protease, </a:t>
            </a:r>
            <a:r>
              <a:rPr lang="en-US" sz="1807" dirty="0">
                <a:latin typeface="Arial" panose="020B0604020202020204" pitchFamily="34" charset="0"/>
                <a:ea typeface="Times New Roman" panose="02020603050405020304" pitchFamily="18" charset="0"/>
              </a:rPr>
              <a:t>coded for by the virus, is required for maturation of viral proteins, by cleaving them into smaller proteins that form the mature virus.</a:t>
            </a:r>
          </a:p>
          <a:p>
            <a:pPr marL="331668" indent="-165833"/>
            <a:r>
              <a:rPr lang="en-US" sz="1807" dirty="0">
                <a:latin typeface="Arial" panose="020B0604020202020204" pitchFamily="34" charset="0"/>
                <a:ea typeface="Times New Roman" panose="02020603050405020304" pitchFamily="18" charset="0"/>
              </a:rPr>
              <a:t>7. Mature virus buds out of cell.</a:t>
            </a:r>
          </a:p>
        </p:txBody>
      </p:sp>
      <p:pic>
        <p:nvPicPr>
          <p:cNvPr id="6" name="Picture 5">
            <a:extLst>
              <a:ext uri="{FF2B5EF4-FFF2-40B4-BE49-F238E27FC236}">
                <a16:creationId xmlns:a16="http://schemas.microsoft.com/office/drawing/2014/main" id="{A0DA4F3B-46AF-498A-A934-FA0B2D40A4B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324600" y="26581"/>
            <a:ext cx="5527859" cy="3980428"/>
          </a:xfrm>
          <a:prstGeom prst="rect">
            <a:avLst/>
          </a:prstGeom>
          <a:noFill/>
          <a:ln>
            <a:noFill/>
          </a:ln>
        </p:spPr>
      </p:pic>
      <p:sp>
        <p:nvSpPr>
          <p:cNvPr id="7" name="Rectangle 6">
            <a:extLst>
              <a:ext uri="{FF2B5EF4-FFF2-40B4-BE49-F238E27FC236}">
                <a16:creationId xmlns:a16="http://schemas.microsoft.com/office/drawing/2014/main" id="{299A2406-C32E-4083-8F2A-CD67CA8E23B9}"/>
              </a:ext>
            </a:extLst>
          </p:cNvPr>
          <p:cNvSpPr/>
          <p:nvPr/>
        </p:nvSpPr>
        <p:spPr>
          <a:xfrm>
            <a:off x="6035142" y="3971974"/>
            <a:ext cx="4848393" cy="1482778"/>
          </a:xfrm>
          <a:prstGeom prst="rect">
            <a:avLst/>
          </a:prstGeom>
        </p:spPr>
        <p:txBody>
          <a:bodyPr>
            <a:spAutoFit/>
          </a:bodyPr>
          <a:lstStyle/>
          <a:p>
            <a:r>
              <a:rPr lang="en-US" sz="1807" b="1" dirty="0">
                <a:latin typeface="Arial" panose="020B0604020202020204" pitchFamily="34" charset="0"/>
                <a:ea typeface="Times New Roman" panose="02020603050405020304" pitchFamily="18" charset="0"/>
              </a:rPr>
              <a:t>Drug Targets to Combat the HIV Virus – </a:t>
            </a:r>
          </a:p>
          <a:p>
            <a:pPr marL="310937" indent="-310937">
              <a:buFont typeface="+mj-lt"/>
              <a:buAutoNum type="alphaLcParenR"/>
            </a:pPr>
            <a:r>
              <a:rPr lang="en-US" sz="1807" dirty="0">
                <a:latin typeface="Arial" panose="020B0604020202020204" pitchFamily="34" charset="0"/>
                <a:ea typeface="Times New Roman" panose="02020603050405020304" pitchFamily="18" charset="0"/>
              </a:rPr>
              <a:t>Viral fusion</a:t>
            </a:r>
          </a:p>
          <a:p>
            <a:pPr marL="310937" indent="-310937">
              <a:buFont typeface="+mj-lt"/>
              <a:buAutoNum type="alphaLcParenR"/>
            </a:pPr>
            <a:r>
              <a:rPr lang="en-US" sz="1807" dirty="0">
                <a:latin typeface="Arial" panose="020B0604020202020204" pitchFamily="34" charset="0"/>
                <a:ea typeface="Times New Roman" panose="02020603050405020304" pitchFamily="18" charset="0"/>
              </a:rPr>
              <a:t>Reverse transcriptase</a:t>
            </a:r>
          </a:p>
          <a:p>
            <a:pPr marL="310937" indent="-310937">
              <a:buFont typeface="+mj-lt"/>
              <a:buAutoNum type="alphaLcParenR"/>
            </a:pPr>
            <a:r>
              <a:rPr lang="en-US" sz="1807" dirty="0">
                <a:latin typeface="Arial" panose="020B0604020202020204" pitchFamily="34" charset="0"/>
                <a:ea typeface="Times New Roman" panose="02020603050405020304" pitchFamily="18" charset="0"/>
              </a:rPr>
              <a:t>Integrase</a:t>
            </a:r>
          </a:p>
          <a:p>
            <a:pPr marL="310937" indent="-310937">
              <a:buFont typeface="+mj-lt"/>
              <a:buAutoNum type="alphaLcParenR"/>
            </a:pPr>
            <a:r>
              <a:rPr lang="en-US" sz="1807" dirty="0">
                <a:latin typeface="Arial" panose="020B0604020202020204" pitchFamily="34" charset="0"/>
                <a:ea typeface="Times New Roman" panose="02020603050405020304" pitchFamily="18" charset="0"/>
              </a:rPr>
              <a:t>HIV Protease</a:t>
            </a:r>
            <a:endParaRPr lang="en-US" sz="1807" dirty="0">
              <a:latin typeface="Arial" panose="020B0604020202020204" pitchFamily="34" charset="0"/>
            </a:endParaRPr>
          </a:p>
        </p:txBody>
      </p:sp>
      <p:sp>
        <p:nvSpPr>
          <p:cNvPr id="8" name="Rectangle 7">
            <a:extLst>
              <a:ext uri="{FF2B5EF4-FFF2-40B4-BE49-F238E27FC236}">
                <a16:creationId xmlns:a16="http://schemas.microsoft.com/office/drawing/2014/main" id="{0245223D-6574-469F-978C-259E7F13FDA3}"/>
              </a:ext>
            </a:extLst>
          </p:cNvPr>
          <p:cNvSpPr/>
          <p:nvPr/>
        </p:nvSpPr>
        <p:spPr>
          <a:xfrm>
            <a:off x="6039959" y="5429753"/>
            <a:ext cx="2697641" cy="926600"/>
          </a:xfrm>
          <a:prstGeom prst="rect">
            <a:avLst/>
          </a:prstGeom>
        </p:spPr>
        <p:txBody>
          <a:bodyPr wrap="square">
            <a:spAutoFit/>
          </a:bodyPr>
          <a:lstStyle/>
          <a:p>
            <a:r>
              <a:rPr lang="en-US" sz="1807" i="1" dirty="0">
                <a:solidFill>
                  <a:srgbClr val="0070C0"/>
                </a:solidFill>
                <a:latin typeface="Arial" panose="020B0604020202020204" pitchFamily="34" charset="0"/>
                <a:ea typeface="Times New Roman" panose="02020603050405020304" pitchFamily="18" charset="0"/>
              </a:rPr>
              <a:t>Why are these good targets for inhibitors that are anti-viral drugs?</a:t>
            </a:r>
            <a:endParaRPr lang="en-US" sz="1807" dirty="0">
              <a:solidFill>
                <a:srgbClr val="0070C0"/>
              </a:solidFill>
              <a:latin typeface="Arial" panose="020B0604020202020204" pitchFamily="34" charset="0"/>
              <a:ea typeface="Times New Roman" panose="02020603050405020304" pitchFamily="18" charset="0"/>
            </a:endParaRPr>
          </a:p>
        </p:txBody>
      </p:sp>
      <p:sp>
        <p:nvSpPr>
          <p:cNvPr id="2" name="Date Placeholder 1">
            <a:extLst>
              <a:ext uri="{FF2B5EF4-FFF2-40B4-BE49-F238E27FC236}">
                <a16:creationId xmlns:a16="http://schemas.microsoft.com/office/drawing/2014/main" id="{2EE88948-4790-C693-9E65-B529C3D00EDE}"/>
              </a:ext>
            </a:extLst>
          </p:cNvPr>
          <p:cNvSpPr>
            <a:spLocks noGrp="1"/>
          </p:cNvSpPr>
          <p:nvPr>
            <p:ph type="dt" sz="half" idx="10"/>
          </p:nvPr>
        </p:nvSpPr>
        <p:spPr/>
        <p:txBody>
          <a:bodyPr/>
          <a:lstStyle/>
          <a:p>
            <a:fld id="{23A6A6BC-A9C3-472F-919C-9EC1073A7931}" type="datetime1">
              <a:rPr lang="en-US" smtClean="0"/>
              <a:t>9/2/2023</a:t>
            </a:fld>
            <a:endParaRPr lang="en-US"/>
          </a:p>
        </p:txBody>
      </p:sp>
      <p:sp>
        <p:nvSpPr>
          <p:cNvPr id="3" name="Footer Placeholder 2">
            <a:extLst>
              <a:ext uri="{FF2B5EF4-FFF2-40B4-BE49-F238E27FC236}">
                <a16:creationId xmlns:a16="http://schemas.microsoft.com/office/drawing/2014/main" id="{4D4AF469-ADCB-838E-C3CC-F9B4BBBA4E3C}"/>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C7A30C46-AE6A-D7CB-E128-B44C5701053A}"/>
              </a:ext>
            </a:extLst>
          </p:cNvPr>
          <p:cNvSpPr>
            <a:spLocks noGrp="1"/>
          </p:cNvSpPr>
          <p:nvPr>
            <p:ph type="sldNum" sz="quarter" idx="12"/>
          </p:nvPr>
        </p:nvSpPr>
        <p:spPr/>
        <p:txBody>
          <a:bodyPr/>
          <a:lstStyle/>
          <a:p>
            <a:fld id="{DC3BB032-4020-48F4-953B-341806DC4A2B}" type="slidenum">
              <a:rPr lang="en-US" smtClean="0"/>
              <a:t>57</a:t>
            </a:fld>
            <a:endParaRPr lang="en-US"/>
          </a:p>
        </p:txBody>
      </p:sp>
    </p:spTree>
    <p:extLst>
      <p:ext uri="{BB962C8B-B14F-4D97-AF65-F5344CB8AC3E}">
        <p14:creationId xmlns:p14="http://schemas.microsoft.com/office/powerpoint/2010/main" val="6241429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8D9DEA9-8F86-406B-8769-9A65ED804FA7}"/>
              </a:ext>
            </a:extLst>
          </p:cNvPr>
          <p:cNvGraphicFramePr>
            <a:graphicFrameLocks noGrp="1"/>
          </p:cNvGraphicFramePr>
          <p:nvPr/>
        </p:nvGraphicFramePr>
        <p:xfrm>
          <a:off x="499043" y="665070"/>
          <a:ext cx="10986620" cy="5830069"/>
        </p:xfrm>
        <a:graphic>
          <a:graphicData uri="http://schemas.openxmlformats.org/drawingml/2006/table">
            <a:tbl>
              <a:tblPr firstRow="1" firstCol="1" bandRow="1">
                <a:tableStyleId>{5C22544A-7EE6-4342-B048-85BDC9FD1C3A}</a:tableStyleId>
              </a:tblPr>
              <a:tblGrid>
                <a:gridCol w="1835313">
                  <a:extLst>
                    <a:ext uri="{9D8B030D-6E8A-4147-A177-3AD203B41FA5}">
                      <a16:colId xmlns:a16="http://schemas.microsoft.com/office/drawing/2014/main" val="2877951221"/>
                    </a:ext>
                  </a:extLst>
                </a:gridCol>
                <a:gridCol w="1309132">
                  <a:extLst>
                    <a:ext uri="{9D8B030D-6E8A-4147-A177-3AD203B41FA5}">
                      <a16:colId xmlns:a16="http://schemas.microsoft.com/office/drawing/2014/main" val="2520202815"/>
                    </a:ext>
                  </a:extLst>
                </a:gridCol>
                <a:gridCol w="2037923">
                  <a:extLst>
                    <a:ext uri="{9D8B030D-6E8A-4147-A177-3AD203B41FA5}">
                      <a16:colId xmlns:a16="http://schemas.microsoft.com/office/drawing/2014/main" val="1385481196"/>
                    </a:ext>
                  </a:extLst>
                </a:gridCol>
                <a:gridCol w="2453403">
                  <a:extLst>
                    <a:ext uri="{9D8B030D-6E8A-4147-A177-3AD203B41FA5}">
                      <a16:colId xmlns:a16="http://schemas.microsoft.com/office/drawing/2014/main" val="1625228974"/>
                    </a:ext>
                  </a:extLst>
                </a:gridCol>
                <a:gridCol w="1516588">
                  <a:extLst>
                    <a:ext uri="{9D8B030D-6E8A-4147-A177-3AD203B41FA5}">
                      <a16:colId xmlns:a16="http://schemas.microsoft.com/office/drawing/2014/main" val="3187024812"/>
                    </a:ext>
                  </a:extLst>
                </a:gridCol>
                <a:gridCol w="1834261">
                  <a:extLst>
                    <a:ext uri="{9D8B030D-6E8A-4147-A177-3AD203B41FA5}">
                      <a16:colId xmlns:a16="http://schemas.microsoft.com/office/drawing/2014/main" val="419272763"/>
                    </a:ext>
                  </a:extLst>
                </a:gridCol>
              </a:tblGrid>
              <a:tr h="829179">
                <a:tc>
                  <a:txBody>
                    <a:bodyPr/>
                    <a:lstStyle/>
                    <a:p>
                      <a:pPr marL="0" marR="0">
                        <a:spcBef>
                          <a:spcPts val="0"/>
                        </a:spcBef>
                        <a:spcAft>
                          <a:spcPts val="0"/>
                        </a:spcAft>
                      </a:pPr>
                      <a:r>
                        <a:rPr lang="en-US" sz="1800" dirty="0">
                          <a:effectLst/>
                          <a:latin typeface="Arial" panose="020B0604020202020204" pitchFamily="34" charset="0"/>
                          <a:cs typeface="Arial" panose="020B0604020202020204" pitchFamily="34" charset="0"/>
                        </a:rPr>
                        <a:t>1980-84 HIV virus  characterized</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Fusion</a:t>
                      </a:r>
                    </a:p>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Inhibitors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err="1">
                          <a:effectLst/>
                          <a:latin typeface="Arial" panose="020B0604020202020204" pitchFamily="34" charset="0"/>
                          <a:cs typeface="Arial" panose="020B0604020202020204" pitchFamily="34" charset="0"/>
                        </a:rPr>
                        <a:t>RevTrans</a:t>
                      </a:r>
                      <a:r>
                        <a:rPr lang="en-US" sz="1800" dirty="0">
                          <a:effectLst/>
                          <a:latin typeface="Arial" panose="020B0604020202020204" pitchFamily="34" charset="0"/>
                          <a:cs typeface="Arial" panose="020B0604020202020204" pitchFamily="34" charset="0"/>
                        </a:rPr>
                        <a:t> Inhibitors  – NRTI (competitive)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err="1">
                          <a:effectLst/>
                          <a:latin typeface="Arial" panose="020B0604020202020204" pitchFamily="34" charset="0"/>
                          <a:cs typeface="Arial" panose="020B0604020202020204" pitchFamily="34" charset="0"/>
                        </a:rPr>
                        <a:t>RevTrans</a:t>
                      </a:r>
                      <a:r>
                        <a:rPr lang="en-US" sz="1800" dirty="0">
                          <a:effectLst/>
                          <a:latin typeface="Arial" panose="020B0604020202020204" pitchFamily="34" charset="0"/>
                          <a:cs typeface="Arial" panose="020B0604020202020204" pitchFamily="34" charset="0"/>
                        </a:rPr>
                        <a:t> Inhibitors – NNRTI (allosteric)</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Integrase Inhibitors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Protease Inhibitors (competitive)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extLst>
                  <a:ext uri="{0D108BD9-81ED-4DB2-BD59-A6C34878D82A}">
                    <a16:rowId xmlns:a16="http://schemas.microsoft.com/office/drawing/2014/main" val="1643108371"/>
                  </a:ext>
                </a:extLst>
              </a:tr>
              <a:tr h="1221885">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1985-89</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AZT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extLst>
                  <a:ext uri="{0D108BD9-81ED-4DB2-BD59-A6C34878D82A}">
                    <a16:rowId xmlns:a16="http://schemas.microsoft.com/office/drawing/2014/main" val="2970572918"/>
                  </a:ext>
                </a:extLst>
              </a:tr>
              <a:tr h="829179">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1990-94</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err="1">
                          <a:effectLst/>
                          <a:latin typeface="Arial" panose="020B0604020202020204" pitchFamily="34" charset="0"/>
                          <a:cs typeface="Arial" panose="020B0604020202020204" pitchFamily="34" charset="0"/>
                        </a:rPr>
                        <a:t>Didanoisine</a:t>
                      </a:r>
                      <a:r>
                        <a:rPr lang="en-US" sz="1800" dirty="0">
                          <a:effectLst/>
                          <a:latin typeface="Arial" panose="020B0604020202020204" pitchFamily="34" charset="0"/>
                          <a:cs typeface="Arial" panose="020B0604020202020204" pitchFamily="34" charset="0"/>
                        </a:rPr>
                        <a:t>, Zalcitabine, Stavudine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extLst>
                  <a:ext uri="{0D108BD9-81ED-4DB2-BD59-A6C34878D82A}">
                    <a16:rowId xmlns:a16="http://schemas.microsoft.com/office/drawing/2014/main" val="1832232793"/>
                  </a:ext>
                </a:extLst>
              </a:tr>
              <a:tr h="1291468">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1995-99</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err="1">
                          <a:effectLst/>
                          <a:latin typeface="Arial" panose="020B0604020202020204" pitchFamily="34" charset="0"/>
                          <a:cs typeface="Arial" panose="020B0604020202020204" pitchFamily="34" charset="0"/>
                        </a:rPr>
                        <a:t>Lavidudine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Nevirapine, </a:t>
                      </a:r>
                    </a:p>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Delavirdine, Efavirenz</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Saquinavir, </a:t>
                      </a:r>
                      <a:r>
                        <a:rPr lang="en-US" sz="1800" dirty="0" err="1">
                          <a:effectLst/>
                          <a:latin typeface="Arial" panose="020B0604020202020204" pitchFamily="34" charset="0"/>
                          <a:cs typeface="Arial" panose="020B0604020202020204" pitchFamily="34" charset="0"/>
                        </a:rPr>
                        <a:t>Ritonovair</a:t>
                      </a:r>
                      <a:r>
                        <a:rPr lang="en-US" sz="1800" dirty="0">
                          <a:effectLst/>
                          <a:latin typeface="Arial" panose="020B0604020202020204" pitchFamily="34" charset="0"/>
                          <a:cs typeface="Arial" panose="020B0604020202020204" pitchFamily="34" charset="0"/>
                        </a:rPr>
                        <a:t>, Indinavir, Nelfinavir</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extLst>
                  <a:ext uri="{0D108BD9-81ED-4DB2-BD59-A6C34878D82A}">
                    <a16:rowId xmlns:a16="http://schemas.microsoft.com/office/drawing/2014/main" val="757235059"/>
                  </a:ext>
                </a:extLst>
              </a:tr>
              <a:tr h="552786">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2000-04</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Enfuvirtide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err="1">
                          <a:effectLst/>
                          <a:latin typeface="Arial" panose="020B0604020202020204" pitchFamily="34" charset="0"/>
                          <a:cs typeface="Arial" panose="020B0604020202020204" pitchFamily="34" charset="0"/>
                        </a:rPr>
                        <a:t>Didanosine</a:t>
                      </a:r>
                      <a:r>
                        <a:rPr lang="en-US" sz="1800" dirty="0">
                          <a:effectLst/>
                          <a:latin typeface="Arial" panose="020B0604020202020204" pitchFamily="34" charset="0"/>
                          <a:cs typeface="Arial" panose="020B0604020202020204" pitchFamily="34" charset="0"/>
                        </a:rPr>
                        <a:t> Emtricitabine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Atazanavir</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extLst>
                  <a:ext uri="{0D108BD9-81ED-4DB2-BD59-A6C34878D82A}">
                    <a16:rowId xmlns:a16="http://schemas.microsoft.com/office/drawing/2014/main" val="26590291"/>
                  </a:ext>
                </a:extLst>
              </a:tr>
              <a:tr h="552786">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2005-09</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Maraviroc</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Etravirine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err="1">
                          <a:effectLst/>
                          <a:latin typeface="Arial" panose="020B0604020202020204" pitchFamily="34" charset="0"/>
                          <a:cs typeface="Arial" panose="020B0604020202020204" pitchFamily="34" charset="0"/>
                        </a:rPr>
                        <a:t>Raltegravir</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Darunavir, Tipranavir</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extLst>
                  <a:ext uri="{0D108BD9-81ED-4DB2-BD59-A6C34878D82A}">
                    <a16:rowId xmlns:a16="http://schemas.microsoft.com/office/drawing/2014/main" val="1575690331"/>
                  </a:ext>
                </a:extLst>
              </a:tr>
              <a:tr h="552786">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2010-14</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Nevirapine XR, </a:t>
                      </a:r>
                      <a:r>
                        <a:rPr lang="en-US" sz="1800" dirty="0" err="1">
                          <a:effectLst/>
                          <a:latin typeface="Arial" panose="020B0604020202020204" pitchFamily="34" charset="0"/>
                          <a:cs typeface="Arial" panose="020B0604020202020204" pitchFamily="34" charset="0"/>
                        </a:rPr>
                        <a:t>Rilpivirine</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Dolutegravir, </a:t>
                      </a:r>
                      <a:r>
                        <a:rPr lang="en-US" sz="1800" dirty="0" err="1">
                          <a:effectLst/>
                          <a:latin typeface="Arial" panose="020B0604020202020204" pitchFamily="34" charset="0"/>
                          <a:cs typeface="Arial" panose="020B0604020202020204" pitchFamily="34" charset="0"/>
                        </a:rPr>
                        <a:t>Evitegravir</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tc>
                  <a:txBody>
                    <a:bodyPr/>
                    <a:lstStyle/>
                    <a:p>
                      <a:pPr marL="0" marR="0" algn="ctr">
                        <a:spcBef>
                          <a:spcPts val="0"/>
                        </a:spcBef>
                        <a:spcAft>
                          <a:spcPts val="0"/>
                        </a:spcAft>
                      </a:pPr>
                      <a:r>
                        <a:rPr lang="en-US" sz="1800" dirty="0">
                          <a:effectLst/>
                          <a:latin typeface="Arial" panose="020B0604020202020204" pitchFamily="34" charset="0"/>
                          <a:cs typeface="Arial" panose="020B0604020202020204" pitchFamily="34" charset="0"/>
                        </a:rPr>
                        <a:t> </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L="39070" marR="39070" marT="0" marB="0"/>
                </a:tc>
                <a:extLst>
                  <a:ext uri="{0D108BD9-81ED-4DB2-BD59-A6C34878D82A}">
                    <a16:rowId xmlns:a16="http://schemas.microsoft.com/office/drawing/2014/main" val="2312174187"/>
                  </a:ext>
                </a:extLst>
              </a:tr>
            </a:tbl>
          </a:graphicData>
        </a:graphic>
      </p:graphicFrame>
      <p:pic>
        <p:nvPicPr>
          <p:cNvPr id="73730" name="Picture 1" descr="Zidovudine.svg">
            <a:extLst>
              <a:ext uri="{FF2B5EF4-FFF2-40B4-BE49-F238E27FC236}">
                <a16:creationId xmlns:a16="http://schemas.microsoft.com/office/drawing/2014/main" id="{950CA470-18BA-4F42-83CF-078ADABAA7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3133" y="1563347"/>
            <a:ext cx="897862" cy="1022881"/>
          </a:xfrm>
          <a:prstGeom prst="rect">
            <a:avLst/>
          </a:prstGeom>
          <a:noFill/>
          <a:extLst>
            <a:ext uri="{909E8E84-426E-40DD-AFC4-6F175D3DCCD1}">
              <a14:hiddenFill xmlns:a14="http://schemas.microsoft.com/office/drawing/2010/main">
                <a:solidFill>
                  <a:srgbClr val="FFFFFF"/>
                </a:solidFill>
              </a14:hiddenFill>
            </a:ext>
          </a:extLst>
        </p:spPr>
      </p:pic>
      <p:pic>
        <p:nvPicPr>
          <p:cNvPr id="73729" name="Picture 9" descr="Nevirapine.svg">
            <a:extLst>
              <a:ext uri="{FF2B5EF4-FFF2-40B4-BE49-F238E27FC236}">
                <a16:creationId xmlns:a16="http://schemas.microsoft.com/office/drawing/2014/main" id="{2E0F1BC3-9E50-4103-A31D-87E4D76B9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277" y="4050885"/>
            <a:ext cx="812592" cy="7569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2734981-5730-4B22-2EA6-E298A84C941E}"/>
              </a:ext>
            </a:extLst>
          </p:cNvPr>
          <p:cNvSpPr txBox="1"/>
          <p:nvPr/>
        </p:nvSpPr>
        <p:spPr>
          <a:xfrm>
            <a:off x="4783134" y="105303"/>
            <a:ext cx="3024867" cy="483081"/>
          </a:xfrm>
          <a:prstGeom prst="rect">
            <a:avLst/>
          </a:prstGeom>
          <a:noFill/>
        </p:spPr>
        <p:txBody>
          <a:bodyPr wrap="none" rtlCol="0">
            <a:spAutoFit/>
          </a:bodyPr>
          <a:lstStyle/>
          <a:p>
            <a:pPr algn="l"/>
            <a:r>
              <a:rPr lang="en-US" sz="2539" dirty="0">
                <a:latin typeface="Arial" panose="020B0604020202020204" pitchFamily="34" charset="0"/>
                <a:cs typeface="Arial" panose="020B0604020202020204" pitchFamily="34" charset="0"/>
              </a:rPr>
              <a:t>HIV Anti-viral Drugs</a:t>
            </a:r>
          </a:p>
        </p:txBody>
      </p:sp>
      <p:sp>
        <p:nvSpPr>
          <p:cNvPr id="5" name="Rectangle 4">
            <a:extLst>
              <a:ext uri="{FF2B5EF4-FFF2-40B4-BE49-F238E27FC236}">
                <a16:creationId xmlns:a16="http://schemas.microsoft.com/office/drawing/2014/main" id="{646882CB-9145-9CDD-C16C-A971D93966D2}"/>
              </a:ext>
            </a:extLst>
          </p:cNvPr>
          <p:cNvSpPr/>
          <p:nvPr/>
        </p:nvSpPr>
        <p:spPr>
          <a:xfrm>
            <a:off x="9568590" y="556324"/>
            <a:ext cx="2031272" cy="5983872"/>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32" dirty="0">
              <a:latin typeface="Arial" panose="020B0604020202020204" pitchFamily="34" charset="0"/>
            </a:endParaRPr>
          </a:p>
        </p:txBody>
      </p:sp>
      <p:sp>
        <p:nvSpPr>
          <p:cNvPr id="2" name="Date Placeholder 1">
            <a:extLst>
              <a:ext uri="{FF2B5EF4-FFF2-40B4-BE49-F238E27FC236}">
                <a16:creationId xmlns:a16="http://schemas.microsoft.com/office/drawing/2014/main" id="{E2ED98B1-EFF2-2BC6-0108-9D5056FE3F25}"/>
              </a:ext>
            </a:extLst>
          </p:cNvPr>
          <p:cNvSpPr>
            <a:spLocks noGrp="1"/>
          </p:cNvSpPr>
          <p:nvPr>
            <p:ph type="dt" sz="half" idx="10"/>
          </p:nvPr>
        </p:nvSpPr>
        <p:spPr/>
        <p:txBody>
          <a:bodyPr/>
          <a:lstStyle/>
          <a:p>
            <a:fld id="{66D8B8E0-7D17-4BB3-B3FA-FA3052269F0A}" type="datetime1">
              <a:rPr lang="en-US" smtClean="0"/>
              <a:t>9/2/2023</a:t>
            </a:fld>
            <a:endParaRPr lang="en-US"/>
          </a:p>
        </p:txBody>
      </p:sp>
      <p:sp>
        <p:nvSpPr>
          <p:cNvPr id="3" name="Footer Placeholder 2">
            <a:extLst>
              <a:ext uri="{FF2B5EF4-FFF2-40B4-BE49-F238E27FC236}">
                <a16:creationId xmlns:a16="http://schemas.microsoft.com/office/drawing/2014/main" id="{991E464B-FBDF-782A-927A-ADF52151A478}"/>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603A7FEF-94DB-AC7F-0F61-0B34A77B625F}"/>
              </a:ext>
            </a:extLst>
          </p:cNvPr>
          <p:cNvSpPr>
            <a:spLocks noGrp="1"/>
          </p:cNvSpPr>
          <p:nvPr>
            <p:ph type="sldNum" sz="quarter" idx="12"/>
          </p:nvPr>
        </p:nvSpPr>
        <p:spPr/>
        <p:txBody>
          <a:bodyPr/>
          <a:lstStyle/>
          <a:p>
            <a:fld id="{DC3BB032-4020-48F4-953B-341806DC4A2B}" type="slidenum">
              <a:rPr lang="en-US" smtClean="0"/>
              <a:t>58</a:t>
            </a:fld>
            <a:endParaRPr lang="en-US"/>
          </a:p>
        </p:txBody>
      </p:sp>
    </p:spTree>
    <p:extLst>
      <p:ext uri="{BB962C8B-B14F-4D97-AF65-F5344CB8AC3E}">
        <p14:creationId xmlns:p14="http://schemas.microsoft.com/office/powerpoint/2010/main" val="2059002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rot">
            <a:extLst>
              <a:ext uri="{FF2B5EF4-FFF2-40B4-BE49-F238E27FC236}">
                <a16:creationId xmlns:a16="http://schemas.microsoft.com/office/drawing/2014/main" id="{DB67B4D1-298D-43D1-8E80-2A3A0FB4397F}"/>
              </a:ext>
            </a:extLst>
          </p:cNvPr>
          <p:cNvPicPr/>
          <p:nvPr/>
        </p:nvPicPr>
        <p:blipFill>
          <a:blip r:embed="rId2" cstate="print"/>
          <a:srcRect/>
          <a:stretch>
            <a:fillRect/>
          </a:stretch>
        </p:blipFill>
        <p:spPr bwMode="auto">
          <a:xfrm>
            <a:off x="425614" y="703150"/>
            <a:ext cx="3437600" cy="2422189"/>
          </a:xfrm>
          <a:prstGeom prst="rect">
            <a:avLst/>
          </a:prstGeom>
          <a:noFill/>
          <a:ln w="9525">
            <a:noFill/>
            <a:miter lim="800000"/>
            <a:headEnd/>
            <a:tailEnd/>
          </a:ln>
        </p:spPr>
      </p:pic>
      <p:pic>
        <p:nvPicPr>
          <p:cNvPr id="7" name="Picture 6" descr="C:\Users\rule\AppData\Local\Microsoft\Windows\INetCache\Content.Word\hiv_protease.png">
            <a:extLst>
              <a:ext uri="{FF2B5EF4-FFF2-40B4-BE49-F238E27FC236}">
                <a16:creationId xmlns:a16="http://schemas.microsoft.com/office/drawing/2014/main" id="{D9EAFD40-90AB-4151-A83C-910DAB8A96C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70468" y="516546"/>
            <a:ext cx="4099112" cy="2375771"/>
          </a:xfrm>
          <a:prstGeom prst="rect">
            <a:avLst/>
          </a:prstGeom>
          <a:noFill/>
          <a:ln>
            <a:noFill/>
          </a:ln>
        </p:spPr>
      </p:pic>
      <p:graphicFrame>
        <p:nvGraphicFramePr>
          <p:cNvPr id="6" name="Object 5">
            <a:extLst>
              <a:ext uri="{FF2B5EF4-FFF2-40B4-BE49-F238E27FC236}">
                <a16:creationId xmlns:a16="http://schemas.microsoft.com/office/drawing/2014/main" id="{D788C427-599E-4DF6-8D1C-9300B5D4D21E}"/>
              </a:ext>
            </a:extLst>
          </p:cNvPr>
          <p:cNvGraphicFramePr>
            <a:graphicFrameLocks noChangeAspect="1"/>
          </p:cNvGraphicFramePr>
          <p:nvPr/>
        </p:nvGraphicFramePr>
        <p:xfrm>
          <a:off x="1881008" y="3132951"/>
          <a:ext cx="6366602" cy="1474245"/>
        </p:xfrm>
        <a:graphic>
          <a:graphicData uri="http://schemas.openxmlformats.org/presentationml/2006/ole">
            <mc:AlternateContent xmlns:mc="http://schemas.openxmlformats.org/markup-compatibility/2006">
              <mc:Choice xmlns:v="urn:schemas-microsoft-com:vml" Requires="v">
                <p:oleObj name="MDLDrawObject Class" r:id="rId4" imgW="10582183" imgH="2457056" progId="MDLDrawOLE.MDLDrawObject.1">
                  <p:embed/>
                </p:oleObj>
              </mc:Choice>
              <mc:Fallback>
                <p:oleObj name="MDLDrawObject Class" r:id="rId4" imgW="10582183" imgH="2457056" progId="MDLDrawOLE.MDLDrawObject.1">
                  <p:embed/>
                  <p:pic>
                    <p:nvPicPr>
                      <p:cNvPr id="6" name="Object 5">
                        <a:extLst>
                          <a:ext uri="{FF2B5EF4-FFF2-40B4-BE49-F238E27FC236}">
                            <a16:creationId xmlns:a16="http://schemas.microsoft.com/office/drawing/2014/main" id="{D788C427-599E-4DF6-8D1C-9300B5D4D21E}"/>
                          </a:ext>
                        </a:extLst>
                      </p:cNvPr>
                      <p:cNvPicPr>
                        <a:picLocks noChangeAspect="1" noChangeArrowheads="1"/>
                      </p:cNvPicPr>
                      <p:nvPr/>
                    </p:nvPicPr>
                    <p:blipFill>
                      <a:blip r:embed="rId5"/>
                      <a:srcRect/>
                      <a:stretch>
                        <a:fillRect/>
                      </a:stretch>
                    </p:blipFill>
                    <p:spPr bwMode="auto">
                      <a:xfrm>
                        <a:off x="1881008" y="3132951"/>
                        <a:ext cx="6366602" cy="1474245"/>
                      </a:xfrm>
                      <a:prstGeom prst="rect">
                        <a:avLst/>
                      </a:prstGeom>
                      <a:noFill/>
                    </p:spPr>
                  </p:pic>
                </p:oleObj>
              </mc:Fallback>
            </mc:AlternateContent>
          </a:graphicData>
        </a:graphic>
      </p:graphicFrame>
      <p:sp>
        <p:nvSpPr>
          <p:cNvPr id="8" name="Rectangle 7">
            <a:extLst>
              <a:ext uri="{FF2B5EF4-FFF2-40B4-BE49-F238E27FC236}">
                <a16:creationId xmlns:a16="http://schemas.microsoft.com/office/drawing/2014/main" id="{9A1FECFE-F09C-49D5-962D-BA1009249299}"/>
              </a:ext>
            </a:extLst>
          </p:cNvPr>
          <p:cNvSpPr/>
          <p:nvPr/>
        </p:nvSpPr>
        <p:spPr>
          <a:xfrm>
            <a:off x="342219" y="4887786"/>
            <a:ext cx="11055718" cy="1482778"/>
          </a:xfrm>
          <a:prstGeom prst="rect">
            <a:avLst/>
          </a:prstGeom>
        </p:spPr>
        <p:txBody>
          <a:bodyPr wrap="square">
            <a:spAutoFit/>
          </a:bodyPr>
          <a:lstStyle/>
          <a:p>
            <a:pPr marL="165833" indent="-165833"/>
            <a:r>
              <a:rPr lang="en-US" sz="1807" dirty="0">
                <a:latin typeface="Arial" panose="020B0604020202020204" pitchFamily="34" charset="0"/>
                <a:ea typeface="Times New Roman" panose="02020603050405020304" pitchFamily="18" charset="0"/>
              </a:rPr>
              <a:t>1.  An essential enzyme in the maturation of HIV viral proteins.  If inhibited, the virus cannot replicate.</a:t>
            </a:r>
          </a:p>
          <a:p>
            <a:pPr marL="165833" indent="-165833" algn="just"/>
            <a:r>
              <a:rPr lang="en-US" sz="1807" dirty="0">
                <a:latin typeface="Arial" panose="020B0604020202020204" pitchFamily="34" charset="0"/>
                <a:ea typeface="Times New Roman" panose="02020603050405020304" pitchFamily="18" charset="0"/>
              </a:rPr>
              <a:t>2. A homo-dimeric protein, containing two catalytic Asp residues, Asp25 and Asp25', the same residue on each chain.  The </a:t>
            </a:r>
            <a:r>
              <a:rPr lang="en-US" sz="1807" dirty="0" err="1">
                <a:latin typeface="Arial" panose="020B0604020202020204" pitchFamily="34" charset="0"/>
                <a:ea typeface="Times New Roman" panose="02020603050405020304" pitchFamily="18" charset="0"/>
              </a:rPr>
              <a:t>pK</a:t>
            </a:r>
            <a:r>
              <a:rPr lang="en-US" sz="1807" baseline="-25000" dirty="0" err="1">
                <a:latin typeface="Arial" panose="020B0604020202020204" pitchFamily="34" charset="0"/>
                <a:ea typeface="Times New Roman" panose="02020603050405020304" pitchFamily="18" charset="0"/>
              </a:rPr>
              <a:t>a</a:t>
            </a:r>
            <a:r>
              <a:rPr lang="en-US" sz="1807" dirty="0">
                <a:latin typeface="Arial" panose="020B0604020202020204" pitchFamily="34" charset="0"/>
                <a:ea typeface="Times New Roman" panose="02020603050405020304" pitchFamily="18" charset="0"/>
              </a:rPr>
              <a:t> values of these two differ widely, one is about 4.0 and the other about 6.0. One of the Asp residues must be protonated the other must be deprotonated for full activity.</a:t>
            </a:r>
          </a:p>
          <a:p>
            <a:pPr marL="165833" indent="-165833" algn="just"/>
            <a:r>
              <a:rPr lang="en-US" sz="1807" dirty="0">
                <a:latin typeface="Arial" panose="020B0604020202020204" pitchFamily="34" charset="0"/>
                <a:ea typeface="Times New Roman" panose="02020603050405020304" pitchFamily="18" charset="0"/>
              </a:rPr>
              <a:t>4. Prefers hydrophobic substrates due to Leu23, Pro81, and Val82, in its specificity pocket.</a:t>
            </a:r>
          </a:p>
        </p:txBody>
      </p:sp>
      <p:sp>
        <p:nvSpPr>
          <p:cNvPr id="10" name="Rectangle 9">
            <a:extLst>
              <a:ext uri="{FF2B5EF4-FFF2-40B4-BE49-F238E27FC236}">
                <a16:creationId xmlns:a16="http://schemas.microsoft.com/office/drawing/2014/main" id="{970CF6A5-A6F6-4801-996C-7DDA2C049D33}"/>
              </a:ext>
            </a:extLst>
          </p:cNvPr>
          <p:cNvSpPr/>
          <p:nvPr/>
        </p:nvSpPr>
        <p:spPr>
          <a:xfrm>
            <a:off x="3746661" y="41549"/>
            <a:ext cx="4961615" cy="483081"/>
          </a:xfrm>
          <a:prstGeom prst="rect">
            <a:avLst/>
          </a:prstGeom>
        </p:spPr>
        <p:txBody>
          <a:bodyPr wrap="none">
            <a:spAutoFit/>
          </a:bodyPr>
          <a:lstStyle/>
          <a:p>
            <a:pPr marL="165833" indent="-165833"/>
            <a:r>
              <a:rPr lang="en-US" sz="2539" dirty="0">
                <a:latin typeface="Arial" panose="020B0604020202020204" pitchFamily="34" charset="0"/>
                <a:ea typeface="Times New Roman" panose="02020603050405020304" pitchFamily="18" charset="0"/>
              </a:rPr>
              <a:t>HIV Protease (Aspartyl protease)</a:t>
            </a:r>
          </a:p>
        </p:txBody>
      </p:sp>
      <p:graphicFrame>
        <p:nvGraphicFramePr>
          <p:cNvPr id="11" name="Object 10">
            <a:extLst>
              <a:ext uri="{FF2B5EF4-FFF2-40B4-BE49-F238E27FC236}">
                <a16:creationId xmlns:a16="http://schemas.microsoft.com/office/drawing/2014/main" id="{B2047448-22F3-4E19-BFF3-081B03F318F1}"/>
              </a:ext>
            </a:extLst>
          </p:cNvPr>
          <p:cNvGraphicFramePr>
            <a:graphicFrameLocks noChangeAspect="1"/>
          </p:cNvGraphicFramePr>
          <p:nvPr/>
        </p:nvGraphicFramePr>
        <p:xfrm>
          <a:off x="4650097" y="486359"/>
          <a:ext cx="2439962" cy="2335248"/>
        </p:xfrm>
        <a:graphic>
          <a:graphicData uri="http://schemas.openxmlformats.org/presentationml/2006/ole">
            <mc:AlternateContent xmlns:mc="http://schemas.openxmlformats.org/markup-compatibility/2006">
              <mc:Choice xmlns:v="urn:schemas-microsoft-com:vml" Requires="v">
                <p:oleObj name="MDLDrawObject Class" r:id="rId6" imgW="4857072" imgH="4647674" progId="MDLDrawOLE.MDLDrawObject.1">
                  <p:embed/>
                </p:oleObj>
              </mc:Choice>
              <mc:Fallback>
                <p:oleObj name="MDLDrawObject Class" r:id="rId6" imgW="4857072" imgH="4647674" progId="MDLDrawOLE.MDLDrawObject.1">
                  <p:embed/>
                  <p:pic>
                    <p:nvPicPr>
                      <p:cNvPr id="11" name="Object 10">
                        <a:extLst>
                          <a:ext uri="{FF2B5EF4-FFF2-40B4-BE49-F238E27FC236}">
                            <a16:creationId xmlns:a16="http://schemas.microsoft.com/office/drawing/2014/main" id="{B2047448-22F3-4E19-BFF3-081B03F318F1}"/>
                          </a:ext>
                        </a:extLst>
                      </p:cNvPr>
                      <p:cNvPicPr>
                        <a:picLocks noChangeAspect="1" noChangeArrowheads="1"/>
                      </p:cNvPicPr>
                      <p:nvPr/>
                    </p:nvPicPr>
                    <p:blipFill>
                      <a:blip r:embed="rId7"/>
                      <a:srcRect/>
                      <a:stretch>
                        <a:fillRect/>
                      </a:stretch>
                    </p:blipFill>
                    <p:spPr bwMode="auto">
                      <a:xfrm>
                        <a:off x="4650097" y="486359"/>
                        <a:ext cx="2439962" cy="2335248"/>
                      </a:xfrm>
                      <a:prstGeom prst="rect">
                        <a:avLst/>
                      </a:prstGeom>
                      <a:noFill/>
                    </p:spPr>
                  </p:pic>
                </p:oleObj>
              </mc:Fallback>
            </mc:AlternateContent>
          </a:graphicData>
        </a:graphic>
      </p:graphicFrame>
      <p:cxnSp>
        <p:nvCxnSpPr>
          <p:cNvPr id="13" name="Straight Arrow Connector 12">
            <a:extLst>
              <a:ext uri="{FF2B5EF4-FFF2-40B4-BE49-F238E27FC236}">
                <a16:creationId xmlns:a16="http://schemas.microsoft.com/office/drawing/2014/main" id="{2B79E155-52A3-4E30-A275-F660D2AF832F}"/>
              </a:ext>
            </a:extLst>
          </p:cNvPr>
          <p:cNvCxnSpPr/>
          <p:nvPr/>
        </p:nvCxnSpPr>
        <p:spPr>
          <a:xfrm flipV="1">
            <a:off x="6784526" y="1914244"/>
            <a:ext cx="1859018" cy="55082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A3201A7-F8CA-4501-8342-A50ADC499F3D}"/>
              </a:ext>
            </a:extLst>
          </p:cNvPr>
          <p:cNvCxnSpPr/>
          <p:nvPr/>
        </p:nvCxnSpPr>
        <p:spPr>
          <a:xfrm flipV="1">
            <a:off x="6715674" y="1378573"/>
            <a:ext cx="1652461" cy="122556"/>
          </a:xfrm>
          <a:prstGeom prst="straightConnector1">
            <a:avLst/>
          </a:prstGeom>
          <a:ln w="317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A8ED7D0-1D10-4D0F-AC79-70AE0D9FAA6A}"/>
              </a:ext>
            </a:extLst>
          </p:cNvPr>
          <p:cNvCxnSpPr/>
          <p:nvPr/>
        </p:nvCxnSpPr>
        <p:spPr>
          <a:xfrm>
            <a:off x="6164853" y="821692"/>
            <a:ext cx="2302447" cy="199974"/>
          </a:xfrm>
          <a:prstGeom prst="straightConnector1">
            <a:avLst/>
          </a:prstGeom>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1BF2105-C8C0-82DB-AB7B-17335B02E943}"/>
              </a:ext>
            </a:extLst>
          </p:cNvPr>
          <p:cNvSpPr txBox="1"/>
          <p:nvPr/>
        </p:nvSpPr>
        <p:spPr>
          <a:xfrm>
            <a:off x="7168716" y="2818338"/>
            <a:ext cx="4869732" cy="538865"/>
          </a:xfrm>
          <a:prstGeom prst="rect">
            <a:avLst/>
          </a:prstGeom>
          <a:noFill/>
        </p:spPr>
        <p:txBody>
          <a:bodyPr wrap="square">
            <a:spAutoFit/>
          </a:bodyPr>
          <a:lstStyle/>
          <a:p>
            <a:r>
              <a:rPr lang="en-US" sz="1451" dirty="0">
                <a:latin typeface="Arial" panose="020B0604020202020204" pitchFamily="34" charset="0"/>
                <a:hlinkClick r:id="rId8"/>
              </a:rPr>
              <a:t>https://www.andrew.cmu.edu/user/rule/jsmol/hiv_prot.html</a:t>
            </a:r>
            <a:endParaRPr lang="en-US" sz="1451" dirty="0">
              <a:latin typeface="Arial" panose="020B0604020202020204" pitchFamily="34" charset="0"/>
            </a:endParaRPr>
          </a:p>
        </p:txBody>
      </p:sp>
      <p:sp>
        <p:nvSpPr>
          <p:cNvPr id="2" name="Date Placeholder 1">
            <a:extLst>
              <a:ext uri="{FF2B5EF4-FFF2-40B4-BE49-F238E27FC236}">
                <a16:creationId xmlns:a16="http://schemas.microsoft.com/office/drawing/2014/main" id="{3F2CE514-4B3D-FB1F-B4D6-9102F3F6FC59}"/>
              </a:ext>
            </a:extLst>
          </p:cNvPr>
          <p:cNvSpPr>
            <a:spLocks noGrp="1"/>
          </p:cNvSpPr>
          <p:nvPr>
            <p:ph type="dt" sz="half" idx="10"/>
          </p:nvPr>
        </p:nvSpPr>
        <p:spPr/>
        <p:txBody>
          <a:bodyPr/>
          <a:lstStyle/>
          <a:p>
            <a:fld id="{93BA36B6-87A7-463E-A1FA-DE5745EB2B11}" type="datetime1">
              <a:rPr lang="en-US" smtClean="0"/>
              <a:t>9/2/2023</a:t>
            </a:fld>
            <a:endParaRPr lang="en-US"/>
          </a:p>
        </p:txBody>
      </p:sp>
      <p:sp>
        <p:nvSpPr>
          <p:cNvPr id="4" name="Footer Placeholder 3">
            <a:extLst>
              <a:ext uri="{FF2B5EF4-FFF2-40B4-BE49-F238E27FC236}">
                <a16:creationId xmlns:a16="http://schemas.microsoft.com/office/drawing/2014/main" id="{50E7E3A1-56AF-BB40-11EF-83EE8C7DA118}"/>
              </a:ext>
            </a:extLst>
          </p:cNvPr>
          <p:cNvSpPr>
            <a:spLocks noGrp="1"/>
          </p:cNvSpPr>
          <p:nvPr>
            <p:ph type="ftr" sz="quarter" idx="11"/>
          </p:nvPr>
        </p:nvSpPr>
        <p:spPr/>
        <p:txBody>
          <a:bodyPr/>
          <a:lstStyle/>
          <a:p>
            <a:r>
              <a:rPr lang="en-US"/>
              <a:t>D &amp; D - Lecture 4 - Fall 2023</a:t>
            </a:r>
          </a:p>
        </p:txBody>
      </p:sp>
      <p:sp>
        <p:nvSpPr>
          <p:cNvPr id="5" name="Slide Number Placeholder 4">
            <a:extLst>
              <a:ext uri="{FF2B5EF4-FFF2-40B4-BE49-F238E27FC236}">
                <a16:creationId xmlns:a16="http://schemas.microsoft.com/office/drawing/2014/main" id="{5B8919EF-379E-CF20-32B0-6A2BAE35BC87}"/>
              </a:ext>
            </a:extLst>
          </p:cNvPr>
          <p:cNvSpPr>
            <a:spLocks noGrp="1"/>
          </p:cNvSpPr>
          <p:nvPr>
            <p:ph type="sldNum" sz="quarter" idx="12"/>
          </p:nvPr>
        </p:nvSpPr>
        <p:spPr/>
        <p:txBody>
          <a:bodyPr/>
          <a:lstStyle/>
          <a:p>
            <a:fld id="{DC3BB032-4020-48F4-953B-341806DC4A2B}" type="slidenum">
              <a:rPr lang="en-US" smtClean="0"/>
              <a:t>59</a:t>
            </a:fld>
            <a:endParaRPr lang="en-US"/>
          </a:p>
        </p:txBody>
      </p:sp>
    </p:spTree>
    <p:extLst>
      <p:ext uri="{BB962C8B-B14F-4D97-AF65-F5344CB8AC3E}">
        <p14:creationId xmlns:p14="http://schemas.microsoft.com/office/powerpoint/2010/main" val="519659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F05779E-AFB5-4E27-AE16-075EF1A730E3}"/>
              </a:ext>
            </a:extLst>
          </p:cNvPr>
          <p:cNvSpPr>
            <a:spLocks noChangeArrowheads="1"/>
          </p:cNvSpPr>
          <p:nvPr/>
        </p:nvSpPr>
        <p:spPr bwMode="auto">
          <a:xfrm>
            <a:off x="966652" y="1127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latin typeface="Arial" panose="020B0604020202020204" pitchFamily="34" charset="0"/>
            </a:endParaRPr>
          </a:p>
        </p:txBody>
      </p:sp>
      <p:graphicFrame>
        <p:nvGraphicFramePr>
          <p:cNvPr id="6" name="Object 5">
            <a:extLst>
              <a:ext uri="{FF2B5EF4-FFF2-40B4-BE49-F238E27FC236}">
                <a16:creationId xmlns:a16="http://schemas.microsoft.com/office/drawing/2014/main" id="{8A189211-80C1-4785-801B-B989C3E820C2}"/>
              </a:ext>
            </a:extLst>
          </p:cNvPr>
          <p:cNvGraphicFramePr>
            <a:graphicFrameLocks/>
          </p:cNvGraphicFramePr>
          <p:nvPr/>
        </p:nvGraphicFramePr>
        <p:xfrm>
          <a:off x="349237" y="693526"/>
          <a:ext cx="8270005" cy="1574113"/>
        </p:xfrm>
        <a:graphic>
          <a:graphicData uri="http://schemas.openxmlformats.org/presentationml/2006/ole">
            <mc:AlternateContent xmlns:mc="http://schemas.openxmlformats.org/markup-compatibility/2006">
              <mc:Choice xmlns:v="urn:schemas-microsoft-com:vml" Requires="v">
                <p:oleObj name="MDLDrawObject Class" r:id="rId2" imgW="10039264" imgH="1542656" progId="MDLDrawOLE.MDLDrawObject.1">
                  <p:embed/>
                </p:oleObj>
              </mc:Choice>
              <mc:Fallback>
                <p:oleObj name="MDLDrawObject Class" r:id="rId2" imgW="10039264" imgH="1542656" progId="MDLDrawOLE.MDLDrawObject.1">
                  <p:embed/>
                  <p:pic>
                    <p:nvPicPr>
                      <p:cNvPr id="6" name="Object 5">
                        <a:extLst>
                          <a:ext uri="{FF2B5EF4-FFF2-40B4-BE49-F238E27FC236}">
                            <a16:creationId xmlns:a16="http://schemas.microsoft.com/office/drawing/2014/main" id="{8A189211-80C1-4785-801B-B989C3E820C2}"/>
                          </a:ext>
                        </a:extLst>
                      </p:cNvPr>
                      <p:cNvPicPr>
                        <a:picLocks noChangeArrowheads="1"/>
                      </p:cNvPicPr>
                      <p:nvPr/>
                    </p:nvPicPr>
                    <p:blipFill>
                      <a:blip r:embed="rId3"/>
                      <a:srcRect/>
                      <a:stretch>
                        <a:fillRect/>
                      </a:stretch>
                    </p:blipFill>
                    <p:spPr bwMode="auto">
                      <a:xfrm>
                        <a:off x="349237" y="693526"/>
                        <a:ext cx="8270005" cy="1574113"/>
                      </a:xfrm>
                      <a:prstGeom prst="rect">
                        <a:avLst/>
                      </a:prstGeom>
                      <a:noFill/>
                    </p:spPr>
                  </p:pic>
                </p:oleObj>
              </mc:Fallback>
            </mc:AlternateContent>
          </a:graphicData>
        </a:graphic>
      </p:graphicFrame>
      <p:cxnSp>
        <p:nvCxnSpPr>
          <p:cNvPr id="8" name="Straight Arrow Connector 7">
            <a:extLst>
              <a:ext uri="{FF2B5EF4-FFF2-40B4-BE49-F238E27FC236}">
                <a16:creationId xmlns:a16="http://schemas.microsoft.com/office/drawing/2014/main" id="{6B866509-63BB-411D-A9BE-6AF73DF2451A}"/>
              </a:ext>
            </a:extLst>
          </p:cNvPr>
          <p:cNvCxnSpPr>
            <a:cxnSpLocks/>
          </p:cNvCxnSpPr>
          <p:nvPr/>
        </p:nvCxnSpPr>
        <p:spPr>
          <a:xfrm>
            <a:off x="5112936" y="1224299"/>
            <a:ext cx="0" cy="6335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ACB7322B-0D85-496D-BBD2-455F883B2609}"/>
              </a:ext>
            </a:extLst>
          </p:cNvPr>
          <p:cNvCxnSpPr>
            <a:cxnSpLocks/>
          </p:cNvCxnSpPr>
          <p:nvPr/>
        </p:nvCxnSpPr>
        <p:spPr>
          <a:xfrm>
            <a:off x="369570" y="1542004"/>
            <a:ext cx="1110996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88721150-3B83-492F-91CD-118FD2D42C53}"/>
              </a:ext>
            </a:extLst>
          </p:cNvPr>
          <p:cNvCxnSpPr>
            <a:cxnSpLocks/>
          </p:cNvCxnSpPr>
          <p:nvPr/>
        </p:nvCxnSpPr>
        <p:spPr>
          <a:xfrm>
            <a:off x="5092002" y="2728198"/>
            <a:ext cx="0" cy="396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4F8BBA61-24DD-4474-9E17-468283559BBE}"/>
              </a:ext>
            </a:extLst>
          </p:cNvPr>
          <p:cNvSpPr txBox="1"/>
          <p:nvPr/>
        </p:nvSpPr>
        <p:spPr>
          <a:xfrm>
            <a:off x="6555801" y="2752619"/>
            <a:ext cx="1405321" cy="338554"/>
          </a:xfrm>
          <a:prstGeom prst="rect">
            <a:avLst/>
          </a:prstGeom>
          <a:noFill/>
        </p:spPr>
        <p:txBody>
          <a:bodyPr wrap="square" rtlCol="0">
            <a:spAutoFit/>
          </a:bodyPr>
          <a:lstStyle/>
          <a:p>
            <a:r>
              <a:rPr lang="en-US" sz="1600" dirty="0">
                <a:latin typeface="Arial" panose="020B0604020202020204" pitchFamily="34" charset="0"/>
              </a:rPr>
              <a:t>Transcription</a:t>
            </a:r>
          </a:p>
        </p:txBody>
      </p:sp>
      <p:sp>
        <p:nvSpPr>
          <p:cNvPr id="15" name="TextBox 14">
            <a:extLst>
              <a:ext uri="{FF2B5EF4-FFF2-40B4-BE49-F238E27FC236}">
                <a16:creationId xmlns:a16="http://schemas.microsoft.com/office/drawing/2014/main" id="{D0B22273-F663-4137-B8F4-8BE0E95DEE75}"/>
              </a:ext>
            </a:extLst>
          </p:cNvPr>
          <p:cNvSpPr txBox="1"/>
          <p:nvPr/>
        </p:nvSpPr>
        <p:spPr>
          <a:xfrm>
            <a:off x="6555802" y="3492164"/>
            <a:ext cx="1405320" cy="584775"/>
          </a:xfrm>
          <a:prstGeom prst="rect">
            <a:avLst/>
          </a:prstGeom>
          <a:noFill/>
        </p:spPr>
        <p:txBody>
          <a:bodyPr wrap="square" rtlCol="0">
            <a:spAutoFit/>
          </a:bodyPr>
          <a:lstStyle/>
          <a:p>
            <a:r>
              <a:rPr lang="en-US" sz="1600" dirty="0">
                <a:latin typeface="Arial" panose="020B0604020202020204" pitchFamily="34" charset="0"/>
              </a:rPr>
              <a:t>mRNA Splicing</a:t>
            </a:r>
          </a:p>
        </p:txBody>
      </p:sp>
      <p:sp>
        <p:nvSpPr>
          <p:cNvPr id="16" name="TextBox 15">
            <a:extLst>
              <a:ext uri="{FF2B5EF4-FFF2-40B4-BE49-F238E27FC236}">
                <a16:creationId xmlns:a16="http://schemas.microsoft.com/office/drawing/2014/main" id="{0D88DA5D-525C-4BC9-BFB0-2C4F2EC384A5}"/>
              </a:ext>
            </a:extLst>
          </p:cNvPr>
          <p:cNvSpPr txBox="1"/>
          <p:nvPr/>
        </p:nvSpPr>
        <p:spPr>
          <a:xfrm>
            <a:off x="6650923" y="4224066"/>
            <a:ext cx="1215076" cy="338554"/>
          </a:xfrm>
          <a:prstGeom prst="rect">
            <a:avLst/>
          </a:prstGeom>
          <a:noFill/>
        </p:spPr>
        <p:txBody>
          <a:bodyPr wrap="square" rtlCol="0">
            <a:spAutoFit/>
          </a:bodyPr>
          <a:lstStyle/>
          <a:p>
            <a:r>
              <a:rPr lang="en-US" sz="1600" dirty="0">
                <a:latin typeface="Arial" panose="020B0604020202020204" pitchFamily="34" charset="0"/>
              </a:rPr>
              <a:t>Translation</a:t>
            </a:r>
          </a:p>
        </p:txBody>
      </p:sp>
      <p:sp>
        <p:nvSpPr>
          <p:cNvPr id="17" name="TextBox 16">
            <a:extLst>
              <a:ext uri="{FF2B5EF4-FFF2-40B4-BE49-F238E27FC236}">
                <a16:creationId xmlns:a16="http://schemas.microsoft.com/office/drawing/2014/main" id="{560F0903-EE67-485C-9EDE-9CF93F2081A5}"/>
              </a:ext>
            </a:extLst>
          </p:cNvPr>
          <p:cNvSpPr txBox="1"/>
          <p:nvPr/>
        </p:nvSpPr>
        <p:spPr>
          <a:xfrm>
            <a:off x="7384263" y="5285763"/>
            <a:ext cx="4660250" cy="338554"/>
          </a:xfrm>
          <a:prstGeom prst="rect">
            <a:avLst/>
          </a:prstGeom>
          <a:noFill/>
        </p:spPr>
        <p:txBody>
          <a:bodyPr wrap="none" rtlCol="0">
            <a:spAutoFit/>
          </a:bodyPr>
          <a:lstStyle/>
          <a:p>
            <a:r>
              <a:rPr lang="en-US" sz="1600" dirty="0">
                <a:latin typeface="Arial" panose="020B0604020202020204" pitchFamily="34" charset="0"/>
              </a:rPr>
              <a:t>Export to cell surface (ER -&gt;  </a:t>
            </a:r>
            <a:r>
              <a:rPr lang="en-US" sz="1600" dirty="0" err="1">
                <a:latin typeface="Arial" panose="020B0604020202020204" pitchFamily="34" charset="0"/>
              </a:rPr>
              <a:t>golgi</a:t>
            </a:r>
            <a:r>
              <a:rPr lang="en-US" sz="1600" dirty="0">
                <a:latin typeface="Arial" panose="020B0604020202020204" pitchFamily="34" charset="0"/>
              </a:rPr>
              <a:t> -&gt; Membrane)</a:t>
            </a:r>
          </a:p>
        </p:txBody>
      </p:sp>
      <p:cxnSp>
        <p:nvCxnSpPr>
          <p:cNvPr id="27" name="Straight Arrow Connector 26">
            <a:extLst>
              <a:ext uri="{FF2B5EF4-FFF2-40B4-BE49-F238E27FC236}">
                <a16:creationId xmlns:a16="http://schemas.microsoft.com/office/drawing/2014/main" id="{1DEBB6F6-0E32-4416-B29E-582352AF7014}"/>
              </a:ext>
            </a:extLst>
          </p:cNvPr>
          <p:cNvCxnSpPr>
            <a:cxnSpLocks/>
          </p:cNvCxnSpPr>
          <p:nvPr/>
        </p:nvCxnSpPr>
        <p:spPr>
          <a:xfrm>
            <a:off x="5092002" y="3413998"/>
            <a:ext cx="0" cy="396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67536AC4-3DB3-47CA-B159-68EB80532FED}"/>
              </a:ext>
            </a:extLst>
          </p:cNvPr>
          <p:cNvCxnSpPr>
            <a:cxnSpLocks/>
          </p:cNvCxnSpPr>
          <p:nvPr/>
        </p:nvCxnSpPr>
        <p:spPr>
          <a:xfrm>
            <a:off x="5092002" y="4197396"/>
            <a:ext cx="0" cy="396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84B3A965-7287-4A57-96A4-A18FC474E864}"/>
              </a:ext>
            </a:extLst>
          </p:cNvPr>
          <p:cNvCxnSpPr>
            <a:cxnSpLocks/>
          </p:cNvCxnSpPr>
          <p:nvPr/>
        </p:nvCxnSpPr>
        <p:spPr>
          <a:xfrm>
            <a:off x="7272060" y="5257039"/>
            <a:ext cx="0" cy="396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8" name="Content Placeholder 7">
            <a:extLst>
              <a:ext uri="{FF2B5EF4-FFF2-40B4-BE49-F238E27FC236}">
                <a16:creationId xmlns:a16="http://schemas.microsoft.com/office/drawing/2014/main" id="{82C3E74B-A676-42C6-C949-1934A14C9663}"/>
              </a:ext>
            </a:extLst>
          </p:cNvPr>
          <p:cNvPicPr>
            <a:picLocks noChangeAspect="1"/>
          </p:cNvPicPr>
          <p:nvPr/>
        </p:nvPicPr>
        <p:blipFill rotWithShape="1">
          <a:blip r:embed="rId4">
            <a:extLst>
              <a:ext uri="{28A0092B-C50C-407E-A947-70E740481C1C}">
                <a14:useLocalDpi xmlns:a14="http://schemas.microsoft.com/office/drawing/2010/main" val="0"/>
              </a:ext>
            </a:extLst>
          </a:blip>
          <a:srcRect t="923" b="47085"/>
          <a:stretch/>
        </p:blipFill>
        <p:spPr>
          <a:xfrm>
            <a:off x="826996" y="3826825"/>
            <a:ext cx="4031459" cy="2353112"/>
          </a:xfrm>
          <a:prstGeom prst="rect">
            <a:avLst/>
          </a:prstGeom>
        </p:spPr>
      </p:pic>
      <p:pic>
        <p:nvPicPr>
          <p:cNvPr id="19" name="Picture 18">
            <a:extLst>
              <a:ext uri="{FF2B5EF4-FFF2-40B4-BE49-F238E27FC236}">
                <a16:creationId xmlns:a16="http://schemas.microsoft.com/office/drawing/2014/main" id="{6CFAFA48-FDAF-437A-3162-0BC9DB909FA9}"/>
              </a:ext>
            </a:extLst>
          </p:cNvPr>
          <p:cNvPicPr>
            <a:picLocks noChangeAspect="1"/>
          </p:cNvPicPr>
          <p:nvPr/>
        </p:nvPicPr>
        <p:blipFill rotWithShape="1">
          <a:blip r:embed="rId5"/>
          <a:srcRect l="46782" t="17755" r="11951" b="73786"/>
          <a:stretch/>
        </p:blipFill>
        <p:spPr>
          <a:xfrm>
            <a:off x="8915833" y="2084518"/>
            <a:ext cx="2343602" cy="335139"/>
          </a:xfrm>
          <a:prstGeom prst="rect">
            <a:avLst/>
          </a:prstGeom>
        </p:spPr>
      </p:pic>
      <p:sp>
        <p:nvSpPr>
          <p:cNvPr id="9" name="TextBox 8">
            <a:extLst>
              <a:ext uri="{FF2B5EF4-FFF2-40B4-BE49-F238E27FC236}">
                <a16:creationId xmlns:a16="http://schemas.microsoft.com/office/drawing/2014/main" id="{06B6765B-2A4B-7A4D-B132-50BD707EE0A4}"/>
              </a:ext>
            </a:extLst>
          </p:cNvPr>
          <p:cNvSpPr txBox="1"/>
          <p:nvPr/>
        </p:nvSpPr>
        <p:spPr>
          <a:xfrm>
            <a:off x="331652" y="2024452"/>
            <a:ext cx="1700348" cy="923330"/>
          </a:xfrm>
          <a:prstGeom prst="rect">
            <a:avLst/>
          </a:prstGeom>
          <a:noFill/>
        </p:spPr>
        <p:txBody>
          <a:bodyPr wrap="square" rtlCol="0">
            <a:spAutoFit/>
          </a:bodyPr>
          <a:lstStyle/>
          <a:p>
            <a:r>
              <a:rPr lang="en-US" dirty="0">
                <a:latin typeface="Arial" panose="020B0604020202020204" pitchFamily="34" charset="0"/>
              </a:rPr>
              <a:t>Rearranged heavy chain gene</a:t>
            </a:r>
          </a:p>
        </p:txBody>
      </p:sp>
      <p:sp>
        <p:nvSpPr>
          <p:cNvPr id="21" name="TextBox 20">
            <a:extLst>
              <a:ext uri="{FF2B5EF4-FFF2-40B4-BE49-F238E27FC236}">
                <a16:creationId xmlns:a16="http://schemas.microsoft.com/office/drawing/2014/main" id="{8665B710-89C8-78CB-7EB6-D35DADDFD3B7}"/>
              </a:ext>
            </a:extLst>
          </p:cNvPr>
          <p:cNvSpPr txBox="1"/>
          <p:nvPr/>
        </p:nvSpPr>
        <p:spPr>
          <a:xfrm>
            <a:off x="10454127" y="1476551"/>
            <a:ext cx="1700348" cy="923330"/>
          </a:xfrm>
          <a:prstGeom prst="rect">
            <a:avLst/>
          </a:prstGeom>
          <a:noFill/>
        </p:spPr>
        <p:txBody>
          <a:bodyPr wrap="square" rtlCol="0">
            <a:spAutoFit/>
          </a:bodyPr>
          <a:lstStyle/>
          <a:p>
            <a:r>
              <a:rPr lang="en-US" dirty="0">
                <a:latin typeface="Arial" panose="020B0604020202020204" pitchFamily="34" charset="0"/>
              </a:rPr>
              <a:t>Rearranged light chain gene</a:t>
            </a:r>
          </a:p>
        </p:txBody>
      </p:sp>
      <p:pic>
        <p:nvPicPr>
          <p:cNvPr id="22" name="Picture 21">
            <a:extLst>
              <a:ext uri="{FF2B5EF4-FFF2-40B4-BE49-F238E27FC236}">
                <a16:creationId xmlns:a16="http://schemas.microsoft.com/office/drawing/2014/main" id="{41156495-6C87-69AD-2B9A-ED7A4D59E58B}"/>
              </a:ext>
            </a:extLst>
          </p:cNvPr>
          <p:cNvPicPr>
            <a:picLocks noChangeAspect="1"/>
          </p:cNvPicPr>
          <p:nvPr/>
        </p:nvPicPr>
        <p:blipFill rotWithShape="1">
          <a:blip r:embed="rId5"/>
          <a:srcRect r="7826" b="89926"/>
          <a:stretch/>
        </p:blipFill>
        <p:spPr>
          <a:xfrm>
            <a:off x="7505936" y="1133429"/>
            <a:ext cx="4305063" cy="328236"/>
          </a:xfrm>
          <a:prstGeom prst="rect">
            <a:avLst/>
          </a:prstGeom>
        </p:spPr>
      </p:pic>
      <p:cxnSp>
        <p:nvCxnSpPr>
          <p:cNvPr id="23" name="Straight Arrow Connector 22">
            <a:extLst>
              <a:ext uri="{FF2B5EF4-FFF2-40B4-BE49-F238E27FC236}">
                <a16:creationId xmlns:a16="http://schemas.microsoft.com/office/drawing/2014/main" id="{F06B003B-96FA-6C9B-84DF-F549463394F0}"/>
              </a:ext>
            </a:extLst>
          </p:cNvPr>
          <p:cNvCxnSpPr>
            <a:cxnSpLocks/>
          </p:cNvCxnSpPr>
          <p:nvPr/>
        </p:nvCxnSpPr>
        <p:spPr>
          <a:xfrm>
            <a:off x="9658467" y="1390903"/>
            <a:ext cx="0" cy="63354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FA2951E-B184-E162-5ED7-45D6EB9231AB}"/>
              </a:ext>
            </a:extLst>
          </p:cNvPr>
          <p:cNvSpPr txBox="1"/>
          <p:nvPr/>
        </p:nvSpPr>
        <p:spPr>
          <a:xfrm>
            <a:off x="0" y="370982"/>
            <a:ext cx="1184940" cy="369332"/>
          </a:xfrm>
          <a:prstGeom prst="rect">
            <a:avLst/>
          </a:prstGeom>
          <a:noFill/>
        </p:spPr>
        <p:txBody>
          <a:bodyPr wrap="none" rtlCol="0">
            <a:spAutoFit/>
          </a:bodyPr>
          <a:lstStyle/>
          <a:p>
            <a:r>
              <a:rPr lang="en-US" dirty="0">
                <a:latin typeface="Arial" panose="020B0604020202020204" pitchFamily="34" charset="0"/>
              </a:rPr>
              <a:t>Stem Cell</a:t>
            </a:r>
          </a:p>
        </p:txBody>
      </p:sp>
      <p:sp>
        <p:nvSpPr>
          <p:cNvPr id="25" name="TextBox 24">
            <a:extLst>
              <a:ext uri="{FF2B5EF4-FFF2-40B4-BE49-F238E27FC236}">
                <a16:creationId xmlns:a16="http://schemas.microsoft.com/office/drawing/2014/main" id="{752B7327-1A0B-E6D7-C504-707487BD26AC}"/>
              </a:ext>
            </a:extLst>
          </p:cNvPr>
          <p:cNvSpPr txBox="1"/>
          <p:nvPr/>
        </p:nvSpPr>
        <p:spPr>
          <a:xfrm>
            <a:off x="27424" y="1541074"/>
            <a:ext cx="813043" cy="369332"/>
          </a:xfrm>
          <a:prstGeom prst="rect">
            <a:avLst/>
          </a:prstGeom>
          <a:noFill/>
        </p:spPr>
        <p:txBody>
          <a:bodyPr wrap="none" rtlCol="0">
            <a:spAutoFit/>
          </a:bodyPr>
          <a:lstStyle/>
          <a:p>
            <a:r>
              <a:rPr lang="en-US" dirty="0">
                <a:latin typeface="Arial" panose="020B0604020202020204" pitchFamily="34" charset="0"/>
              </a:rPr>
              <a:t>B-Cell</a:t>
            </a:r>
          </a:p>
        </p:txBody>
      </p:sp>
      <p:cxnSp>
        <p:nvCxnSpPr>
          <p:cNvPr id="26" name="Straight Arrow Connector 25">
            <a:extLst>
              <a:ext uri="{FF2B5EF4-FFF2-40B4-BE49-F238E27FC236}">
                <a16:creationId xmlns:a16="http://schemas.microsoft.com/office/drawing/2014/main" id="{26B6B42B-FD66-3791-97C1-B8061FC02EAF}"/>
              </a:ext>
            </a:extLst>
          </p:cNvPr>
          <p:cNvCxnSpPr>
            <a:cxnSpLocks/>
          </p:cNvCxnSpPr>
          <p:nvPr/>
        </p:nvCxnSpPr>
        <p:spPr>
          <a:xfrm>
            <a:off x="9689449" y="2556867"/>
            <a:ext cx="0" cy="396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11166ACE-03F3-8CCB-0762-E464C3EC4778}"/>
              </a:ext>
            </a:extLst>
          </p:cNvPr>
          <p:cNvCxnSpPr>
            <a:cxnSpLocks/>
          </p:cNvCxnSpPr>
          <p:nvPr/>
        </p:nvCxnSpPr>
        <p:spPr>
          <a:xfrm>
            <a:off x="9689449" y="3242667"/>
            <a:ext cx="0" cy="396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48B4A9D6-91E9-CD98-C70B-AABE9B533670}"/>
              </a:ext>
            </a:extLst>
          </p:cNvPr>
          <p:cNvCxnSpPr>
            <a:cxnSpLocks/>
          </p:cNvCxnSpPr>
          <p:nvPr/>
        </p:nvCxnSpPr>
        <p:spPr>
          <a:xfrm>
            <a:off x="9689449" y="4026065"/>
            <a:ext cx="0" cy="396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5CD8314-79F6-777A-EBDC-55C640FB22F7}"/>
              </a:ext>
            </a:extLst>
          </p:cNvPr>
          <p:cNvCxnSpPr/>
          <p:nvPr/>
        </p:nvCxnSpPr>
        <p:spPr>
          <a:xfrm flipH="1">
            <a:off x="7505936" y="4562620"/>
            <a:ext cx="2152531" cy="6189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6B1069A-35FD-E07A-FD30-7394E32EF579}"/>
              </a:ext>
            </a:extLst>
          </p:cNvPr>
          <p:cNvCxnSpPr/>
          <p:nvPr/>
        </p:nvCxnSpPr>
        <p:spPr>
          <a:xfrm>
            <a:off x="5181600" y="4650715"/>
            <a:ext cx="1918399" cy="51467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30A7123-875F-19E9-0146-7DCAB697BB2D}"/>
              </a:ext>
            </a:extLst>
          </p:cNvPr>
          <p:cNvSpPr txBox="1"/>
          <p:nvPr/>
        </p:nvSpPr>
        <p:spPr>
          <a:xfrm>
            <a:off x="3183080" y="35187"/>
            <a:ext cx="6995826" cy="461665"/>
          </a:xfrm>
          <a:prstGeom prst="rect">
            <a:avLst/>
          </a:prstGeom>
          <a:noFill/>
        </p:spPr>
        <p:txBody>
          <a:bodyPr wrap="none" rtlCol="0">
            <a:spAutoFit/>
          </a:bodyPr>
          <a:lstStyle/>
          <a:p>
            <a:r>
              <a:rPr lang="en-US" sz="2400" dirty="0">
                <a:latin typeface="Arial" panose="020B0604020202020204" pitchFamily="34" charset="0"/>
              </a:rPr>
              <a:t>Antibody Production – From Stem Cells to B-Cells</a:t>
            </a:r>
          </a:p>
        </p:txBody>
      </p:sp>
      <p:sp>
        <p:nvSpPr>
          <p:cNvPr id="2" name="Date Placeholder 1">
            <a:extLst>
              <a:ext uri="{FF2B5EF4-FFF2-40B4-BE49-F238E27FC236}">
                <a16:creationId xmlns:a16="http://schemas.microsoft.com/office/drawing/2014/main" id="{9C4292F5-66EB-DBA7-8A26-CD0610718A9B}"/>
              </a:ext>
            </a:extLst>
          </p:cNvPr>
          <p:cNvSpPr>
            <a:spLocks noGrp="1"/>
          </p:cNvSpPr>
          <p:nvPr>
            <p:ph type="dt" sz="half" idx="10"/>
          </p:nvPr>
        </p:nvSpPr>
        <p:spPr/>
        <p:txBody>
          <a:bodyPr/>
          <a:lstStyle/>
          <a:p>
            <a:fld id="{A9EC7C5E-71AD-4603-908B-1CB00993852C}" type="datetime1">
              <a:rPr lang="en-US" smtClean="0"/>
              <a:t>9/2/2023</a:t>
            </a:fld>
            <a:endParaRPr lang="en-US"/>
          </a:p>
        </p:txBody>
      </p:sp>
      <p:sp>
        <p:nvSpPr>
          <p:cNvPr id="3" name="Footer Placeholder 2">
            <a:extLst>
              <a:ext uri="{FF2B5EF4-FFF2-40B4-BE49-F238E27FC236}">
                <a16:creationId xmlns:a16="http://schemas.microsoft.com/office/drawing/2014/main" id="{245B5C8F-DCFE-3768-35A4-80F85305D61B}"/>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2CC8991A-8A4E-217F-280A-0E39BC4F4F88}"/>
              </a:ext>
            </a:extLst>
          </p:cNvPr>
          <p:cNvSpPr>
            <a:spLocks noGrp="1"/>
          </p:cNvSpPr>
          <p:nvPr>
            <p:ph type="sldNum" sz="quarter" idx="12"/>
          </p:nvPr>
        </p:nvSpPr>
        <p:spPr/>
        <p:txBody>
          <a:bodyPr/>
          <a:lstStyle/>
          <a:p>
            <a:fld id="{DC3BB032-4020-48F4-953B-341806DC4A2B}" type="slidenum">
              <a:rPr lang="en-US" smtClean="0"/>
              <a:t>6</a:t>
            </a:fld>
            <a:endParaRPr lang="en-US"/>
          </a:p>
        </p:txBody>
      </p:sp>
    </p:spTree>
    <p:extLst>
      <p:ext uri="{BB962C8B-B14F-4D97-AF65-F5344CB8AC3E}">
        <p14:creationId xmlns:p14="http://schemas.microsoft.com/office/powerpoint/2010/main" val="35044910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E7A5B1FD-2085-4A4D-A05B-A07C56098B74}"/>
              </a:ext>
            </a:extLst>
          </p:cNvPr>
          <p:cNvGraphicFramePr>
            <a:graphicFrameLocks noChangeAspect="1"/>
          </p:cNvGraphicFramePr>
          <p:nvPr/>
        </p:nvGraphicFramePr>
        <p:xfrm>
          <a:off x="429945" y="3164258"/>
          <a:ext cx="9701042" cy="3155500"/>
        </p:xfrm>
        <a:graphic>
          <a:graphicData uri="http://schemas.openxmlformats.org/presentationml/2006/ole">
            <mc:AlternateContent xmlns:mc="http://schemas.openxmlformats.org/markup-compatibility/2006">
              <mc:Choice xmlns:v="urn:schemas-microsoft-com:vml" Requires="v">
                <p:oleObj name="MDLDrawObject Class" r:id="rId2" imgW="8610156" imgH="2809415" progId="MDLDrawOLE.MDLDrawObject.1">
                  <p:embed/>
                </p:oleObj>
              </mc:Choice>
              <mc:Fallback>
                <p:oleObj name="MDLDrawObject Class" r:id="rId2" imgW="8610156" imgH="2809415" progId="MDLDrawOLE.MDLDrawObject.1">
                  <p:embed/>
                  <p:pic>
                    <p:nvPicPr>
                      <p:cNvPr id="5" name="Object 4">
                        <a:extLst>
                          <a:ext uri="{FF2B5EF4-FFF2-40B4-BE49-F238E27FC236}">
                            <a16:creationId xmlns:a16="http://schemas.microsoft.com/office/drawing/2014/main" id="{E7A5B1FD-2085-4A4D-A05B-A07C56098B74}"/>
                          </a:ext>
                        </a:extLst>
                      </p:cNvPr>
                      <p:cNvPicPr>
                        <a:picLocks noChangeAspect="1" noChangeArrowheads="1"/>
                      </p:cNvPicPr>
                      <p:nvPr/>
                    </p:nvPicPr>
                    <p:blipFill>
                      <a:blip r:embed="rId3"/>
                      <a:srcRect/>
                      <a:stretch>
                        <a:fillRect/>
                      </a:stretch>
                    </p:blipFill>
                    <p:spPr bwMode="auto">
                      <a:xfrm>
                        <a:off x="429945" y="3164258"/>
                        <a:ext cx="9701042" cy="3155500"/>
                      </a:xfrm>
                      <a:prstGeom prst="rect">
                        <a:avLst/>
                      </a:prstGeom>
                      <a:noFill/>
                    </p:spPr>
                  </p:pic>
                </p:oleObj>
              </mc:Fallback>
            </mc:AlternateContent>
          </a:graphicData>
        </a:graphic>
      </p:graphicFrame>
      <p:sp>
        <p:nvSpPr>
          <p:cNvPr id="6" name="Rectangle 5">
            <a:extLst>
              <a:ext uri="{FF2B5EF4-FFF2-40B4-BE49-F238E27FC236}">
                <a16:creationId xmlns:a16="http://schemas.microsoft.com/office/drawing/2014/main" id="{6D627E5E-9407-4BF2-A30B-1F64FD5EB640}"/>
              </a:ext>
            </a:extLst>
          </p:cNvPr>
          <p:cNvSpPr/>
          <p:nvPr/>
        </p:nvSpPr>
        <p:spPr>
          <a:xfrm>
            <a:off x="79934" y="24781"/>
            <a:ext cx="3874021" cy="2873222"/>
          </a:xfrm>
          <a:prstGeom prst="rect">
            <a:avLst/>
          </a:prstGeom>
        </p:spPr>
        <p:txBody>
          <a:bodyPr wrap="square">
            <a:spAutoFit/>
          </a:bodyPr>
          <a:lstStyle/>
          <a:p>
            <a:r>
              <a:rPr lang="en-US" sz="1807" b="1" dirty="0">
                <a:latin typeface="Arial" panose="020B0604020202020204" pitchFamily="34" charset="0"/>
              </a:rPr>
              <a:t>Mechanism – Single Transition State – No Acyl Intermediate.</a:t>
            </a:r>
          </a:p>
          <a:p>
            <a:pPr marL="208732" indent="-208732"/>
            <a:r>
              <a:rPr lang="en-US" sz="1807" dirty="0">
                <a:latin typeface="Arial" panose="020B0604020202020204" pitchFamily="34" charset="0"/>
              </a:rPr>
              <a:t>1. Activation of H</a:t>
            </a:r>
            <a:r>
              <a:rPr lang="en-US" sz="1807" baseline="-25000" dirty="0">
                <a:latin typeface="Arial" panose="020B0604020202020204" pitchFamily="34" charset="0"/>
              </a:rPr>
              <a:t>2</a:t>
            </a:r>
            <a:r>
              <a:rPr lang="en-US" sz="1807" dirty="0">
                <a:latin typeface="Arial" panose="020B0604020202020204" pitchFamily="34" charset="0"/>
              </a:rPr>
              <a:t>O by Asp25’</a:t>
            </a:r>
          </a:p>
          <a:p>
            <a:pPr marL="208732" indent="-208732"/>
            <a:r>
              <a:rPr lang="en-US" sz="1807" dirty="0">
                <a:latin typeface="Arial" panose="020B0604020202020204" pitchFamily="34" charset="0"/>
              </a:rPr>
              <a:t>2. Nucleophilic attack on C=O of substrate.</a:t>
            </a:r>
          </a:p>
          <a:p>
            <a:pPr marL="208732" indent="-208732"/>
            <a:r>
              <a:rPr lang="en-US" sz="1807" dirty="0">
                <a:latin typeface="Arial" panose="020B0604020202020204" pitchFamily="34" charset="0"/>
              </a:rPr>
              <a:t>3. Tetrahedral transition state, no oxyanion hole.</a:t>
            </a:r>
          </a:p>
          <a:p>
            <a:pPr marL="208732" indent="-208732"/>
            <a:r>
              <a:rPr lang="en-US" sz="1807" dirty="0">
                <a:latin typeface="Arial" panose="020B0604020202020204" pitchFamily="34" charset="0"/>
              </a:rPr>
              <a:t>4. Peptide bond cleavage</a:t>
            </a:r>
          </a:p>
          <a:p>
            <a:pPr marL="208732" indent="-208732"/>
            <a:r>
              <a:rPr lang="en-US" sz="1807" dirty="0">
                <a:latin typeface="Arial" panose="020B0604020202020204" pitchFamily="34" charset="0"/>
              </a:rPr>
              <a:t>5. Protonation of new NH2 terminal by Asp25</a:t>
            </a:r>
          </a:p>
        </p:txBody>
      </p:sp>
      <p:graphicFrame>
        <p:nvGraphicFramePr>
          <p:cNvPr id="9" name="Object 8">
            <a:extLst>
              <a:ext uri="{FF2B5EF4-FFF2-40B4-BE49-F238E27FC236}">
                <a16:creationId xmlns:a16="http://schemas.microsoft.com/office/drawing/2014/main" id="{2AD14735-EBA7-4CE9-A577-D4A88AABFF42}"/>
              </a:ext>
            </a:extLst>
          </p:cNvPr>
          <p:cNvGraphicFramePr>
            <a:graphicFrameLocks noChangeAspect="1"/>
          </p:cNvGraphicFramePr>
          <p:nvPr/>
        </p:nvGraphicFramePr>
        <p:xfrm>
          <a:off x="5927575" y="300625"/>
          <a:ext cx="3791766" cy="1462579"/>
        </p:xfrm>
        <a:graphic>
          <a:graphicData uri="http://schemas.openxmlformats.org/presentationml/2006/ole">
            <mc:AlternateContent xmlns:mc="http://schemas.openxmlformats.org/markup-compatibility/2006">
              <mc:Choice xmlns:v="urn:schemas-microsoft-com:vml" Requires="v">
                <p:oleObj name="MDLDrawObject Class" r:id="rId4" imgW="5581095" imgH="2161452" progId="MDLDrawOLE.MDLDrawObject.1">
                  <p:embed/>
                </p:oleObj>
              </mc:Choice>
              <mc:Fallback>
                <p:oleObj name="MDLDrawObject Class" r:id="rId4" imgW="5581095" imgH="2161452" progId="MDLDrawOLE.MDLDrawObject.1">
                  <p:embed/>
                  <p:pic>
                    <p:nvPicPr>
                      <p:cNvPr id="9" name="Object 8">
                        <a:extLst>
                          <a:ext uri="{FF2B5EF4-FFF2-40B4-BE49-F238E27FC236}">
                            <a16:creationId xmlns:a16="http://schemas.microsoft.com/office/drawing/2014/main" id="{2AD14735-EBA7-4CE9-A577-D4A88AABFF42}"/>
                          </a:ext>
                        </a:extLst>
                      </p:cNvPr>
                      <p:cNvPicPr>
                        <a:picLocks noChangeAspect="1" noChangeArrowheads="1"/>
                      </p:cNvPicPr>
                      <p:nvPr/>
                    </p:nvPicPr>
                    <p:blipFill>
                      <a:blip r:embed="rId5"/>
                      <a:srcRect/>
                      <a:stretch>
                        <a:fillRect/>
                      </a:stretch>
                    </p:blipFill>
                    <p:spPr bwMode="auto">
                      <a:xfrm>
                        <a:off x="5927575" y="300625"/>
                        <a:ext cx="3791766" cy="1462579"/>
                      </a:xfrm>
                      <a:prstGeom prst="rect">
                        <a:avLst/>
                      </a:prstGeom>
                      <a:noFill/>
                    </p:spPr>
                  </p:pic>
                </p:oleObj>
              </mc:Fallback>
            </mc:AlternateContent>
          </a:graphicData>
        </a:graphic>
      </p:graphicFrame>
      <p:sp>
        <p:nvSpPr>
          <p:cNvPr id="10" name="TextBox 9">
            <a:extLst>
              <a:ext uri="{FF2B5EF4-FFF2-40B4-BE49-F238E27FC236}">
                <a16:creationId xmlns:a16="http://schemas.microsoft.com/office/drawing/2014/main" id="{0DB269D3-E60A-4699-941A-8470AFFACED2}"/>
              </a:ext>
            </a:extLst>
          </p:cNvPr>
          <p:cNvSpPr txBox="1"/>
          <p:nvPr/>
        </p:nvSpPr>
        <p:spPr>
          <a:xfrm>
            <a:off x="6100422" y="0"/>
            <a:ext cx="2890600" cy="370422"/>
          </a:xfrm>
          <a:prstGeom prst="rect">
            <a:avLst/>
          </a:prstGeom>
          <a:noFill/>
        </p:spPr>
        <p:txBody>
          <a:bodyPr wrap="none" rtlCol="0">
            <a:spAutoFit/>
          </a:bodyPr>
          <a:lstStyle/>
          <a:p>
            <a:r>
              <a:rPr lang="en-US" sz="1807" dirty="0">
                <a:latin typeface="Arial" panose="020B0604020202020204" pitchFamily="34" charset="0"/>
              </a:rPr>
              <a:t>pH Dependence of Activity</a:t>
            </a:r>
          </a:p>
        </p:txBody>
      </p:sp>
      <p:graphicFrame>
        <p:nvGraphicFramePr>
          <p:cNvPr id="11" name="Chart 10">
            <a:extLst>
              <a:ext uri="{FF2B5EF4-FFF2-40B4-BE49-F238E27FC236}">
                <a16:creationId xmlns:a16="http://schemas.microsoft.com/office/drawing/2014/main" id="{A2C84A1F-C861-400E-BF79-27541A396CAE}"/>
              </a:ext>
            </a:extLst>
          </p:cNvPr>
          <p:cNvGraphicFramePr>
            <a:graphicFrameLocks/>
          </p:cNvGraphicFramePr>
          <p:nvPr/>
        </p:nvGraphicFramePr>
        <p:xfrm>
          <a:off x="5669659" y="1701997"/>
          <a:ext cx="4050868" cy="1436775"/>
        </p:xfrm>
        <a:graphic>
          <a:graphicData uri="http://schemas.openxmlformats.org/drawingml/2006/chart">
            <c:chart xmlns:c="http://schemas.openxmlformats.org/drawingml/2006/chart" xmlns:r="http://schemas.openxmlformats.org/officeDocument/2006/relationships" r:id="rId6"/>
          </a:graphicData>
        </a:graphic>
      </p:graphicFrame>
      <p:sp>
        <p:nvSpPr>
          <p:cNvPr id="2" name="Date Placeholder 1">
            <a:extLst>
              <a:ext uri="{FF2B5EF4-FFF2-40B4-BE49-F238E27FC236}">
                <a16:creationId xmlns:a16="http://schemas.microsoft.com/office/drawing/2014/main" id="{1D30B0D0-2DBE-2279-1557-FF421806EE26}"/>
              </a:ext>
            </a:extLst>
          </p:cNvPr>
          <p:cNvSpPr>
            <a:spLocks noGrp="1"/>
          </p:cNvSpPr>
          <p:nvPr>
            <p:ph type="dt" sz="half" idx="10"/>
          </p:nvPr>
        </p:nvSpPr>
        <p:spPr/>
        <p:txBody>
          <a:bodyPr/>
          <a:lstStyle/>
          <a:p>
            <a:fld id="{6C6EF473-12BB-4311-A165-5C49DAC5A25C}" type="datetime1">
              <a:rPr lang="en-US" smtClean="0"/>
              <a:t>9/2/2023</a:t>
            </a:fld>
            <a:endParaRPr lang="en-US"/>
          </a:p>
        </p:txBody>
      </p:sp>
      <p:sp>
        <p:nvSpPr>
          <p:cNvPr id="3" name="Footer Placeholder 2">
            <a:extLst>
              <a:ext uri="{FF2B5EF4-FFF2-40B4-BE49-F238E27FC236}">
                <a16:creationId xmlns:a16="http://schemas.microsoft.com/office/drawing/2014/main" id="{D711E1A4-5DB7-D3F7-769E-C4F1B480A5D5}"/>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D7356736-24A9-3154-EE55-C04C4CC57F51}"/>
              </a:ext>
            </a:extLst>
          </p:cNvPr>
          <p:cNvSpPr>
            <a:spLocks noGrp="1"/>
          </p:cNvSpPr>
          <p:nvPr>
            <p:ph type="sldNum" sz="quarter" idx="12"/>
          </p:nvPr>
        </p:nvSpPr>
        <p:spPr/>
        <p:txBody>
          <a:bodyPr/>
          <a:lstStyle/>
          <a:p>
            <a:fld id="{DC3BB032-4020-48F4-953B-341806DC4A2B}" type="slidenum">
              <a:rPr lang="en-US" smtClean="0"/>
              <a:t>60</a:t>
            </a:fld>
            <a:endParaRPr lang="en-US"/>
          </a:p>
        </p:txBody>
      </p:sp>
    </p:spTree>
    <p:extLst>
      <p:ext uri="{BB962C8B-B14F-4D97-AF65-F5344CB8AC3E}">
        <p14:creationId xmlns:p14="http://schemas.microsoft.com/office/powerpoint/2010/main" val="42750127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E973BF3D-8C14-4EE5-AC5F-3BEB147E9E27}"/>
              </a:ext>
            </a:extLst>
          </p:cNvPr>
          <p:cNvGraphicFramePr>
            <a:graphicFrameLocks noChangeAspect="1"/>
          </p:cNvGraphicFramePr>
          <p:nvPr/>
        </p:nvGraphicFramePr>
        <p:xfrm>
          <a:off x="7961652" y="41748"/>
          <a:ext cx="3818398" cy="4293223"/>
        </p:xfrm>
        <a:graphic>
          <a:graphicData uri="http://schemas.openxmlformats.org/presentationml/2006/ole">
            <mc:AlternateContent xmlns:mc="http://schemas.openxmlformats.org/markup-compatibility/2006">
              <mc:Choice xmlns:v="urn:schemas-microsoft-com:vml" Requires="v">
                <p:oleObj name="MDLDrawObject Class" r:id="rId2" imgW="4047034" imgH="4552293" progId="MDLDrawOLE.MDLDrawObject.1">
                  <p:embed/>
                </p:oleObj>
              </mc:Choice>
              <mc:Fallback>
                <p:oleObj name="MDLDrawObject Class" r:id="rId2" imgW="4047034" imgH="4552293" progId="MDLDrawOLE.MDLDrawObject.1">
                  <p:embed/>
                  <p:pic>
                    <p:nvPicPr>
                      <p:cNvPr id="5" name="Object 4">
                        <a:extLst>
                          <a:ext uri="{FF2B5EF4-FFF2-40B4-BE49-F238E27FC236}">
                            <a16:creationId xmlns:a16="http://schemas.microsoft.com/office/drawing/2014/main" id="{E973BF3D-8C14-4EE5-AC5F-3BEB147E9E27}"/>
                          </a:ext>
                        </a:extLst>
                      </p:cNvPr>
                      <p:cNvPicPr>
                        <a:picLocks noChangeAspect="1" noChangeArrowheads="1"/>
                      </p:cNvPicPr>
                      <p:nvPr/>
                    </p:nvPicPr>
                    <p:blipFill>
                      <a:blip r:embed="rId3"/>
                      <a:srcRect/>
                      <a:stretch>
                        <a:fillRect/>
                      </a:stretch>
                    </p:blipFill>
                    <p:spPr bwMode="auto">
                      <a:xfrm>
                        <a:off x="7961652" y="41748"/>
                        <a:ext cx="3818398" cy="4293223"/>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E5B5F5BC-A4B1-4CBD-ABCD-6E02A03C20F5}"/>
              </a:ext>
            </a:extLst>
          </p:cNvPr>
          <p:cNvGraphicFramePr>
            <a:graphicFrameLocks noChangeAspect="1"/>
          </p:cNvGraphicFramePr>
          <p:nvPr/>
        </p:nvGraphicFramePr>
        <p:xfrm>
          <a:off x="816485" y="4012525"/>
          <a:ext cx="6414577" cy="1603645"/>
        </p:xfrm>
        <a:graphic>
          <a:graphicData uri="http://schemas.openxmlformats.org/presentationml/2006/ole">
            <mc:AlternateContent xmlns:mc="http://schemas.openxmlformats.org/markup-compatibility/2006">
              <mc:Choice xmlns:v="urn:schemas-microsoft-com:vml" Requires="v">
                <p:oleObj name="MDLDrawObject Class" r:id="rId4" imgW="8448385" imgH="2133074" progId="MDLDrawOLE.MDLDrawObject.1">
                  <p:embed/>
                </p:oleObj>
              </mc:Choice>
              <mc:Fallback>
                <p:oleObj name="MDLDrawObject Class" r:id="rId4" imgW="8448385" imgH="2133074" progId="MDLDrawOLE.MDLDrawObject.1">
                  <p:embed/>
                  <p:pic>
                    <p:nvPicPr>
                      <p:cNvPr id="6" name="Object 5">
                        <a:extLst>
                          <a:ext uri="{FF2B5EF4-FFF2-40B4-BE49-F238E27FC236}">
                            <a16:creationId xmlns:a16="http://schemas.microsoft.com/office/drawing/2014/main" id="{E5B5F5BC-A4B1-4CBD-ABCD-6E02A03C20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485" y="4012525"/>
                        <a:ext cx="6414577" cy="1603645"/>
                      </a:xfrm>
                      <a:prstGeom prst="rect">
                        <a:avLst/>
                      </a:prstGeom>
                      <a:noFill/>
                    </p:spPr>
                  </p:pic>
                </p:oleObj>
              </mc:Fallback>
            </mc:AlternateContent>
          </a:graphicData>
        </a:graphic>
      </p:graphicFrame>
      <p:sp>
        <p:nvSpPr>
          <p:cNvPr id="8" name="Rectangle 7">
            <a:extLst>
              <a:ext uri="{FF2B5EF4-FFF2-40B4-BE49-F238E27FC236}">
                <a16:creationId xmlns:a16="http://schemas.microsoft.com/office/drawing/2014/main" id="{F5B874A2-D90C-43D8-AF17-1482F3B22B84}"/>
              </a:ext>
            </a:extLst>
          </p:cNvPr>
          <p:cNvSpPr/>
          <p:nvPr/>
        </p:nvSpPr>
        <p:spPr>
          <a:xfrm>
            <a:off x="222650" y="0"/>
            <a:ext cx="4836876" cy="2937343"/>
          </a:xfrm>
          <a:prstGeom prst="rect">
            <a:avLst/>
          </a:prstGeom>
        </p:spPr>
        <p:txBody>
          <a:bodyPr wrap="square">
            <a:spAutoFit/>
          </a:bodyPr>
          <a:lstStyle/>
          <a:p>
            <a:r>
              <a:rPr lang="en-US" sz="1807" b="1" dirty="0">
                <a:latin typeface="Arial" panose="020B0604020202020204" pitchFamily="34" charset="0"/>
                <a:ea typeface="Times New Roman" panose="02020603050405020304" pitchFamily="18" charset="0"/>
              </a:rPr>
              <a:t>Inhibition of HIV Protease (HIV Drugs):</a:t>
            </a:r>
            <a:endParaRPr lang="en-US" sz="1807" dirty="0">
              <a:latin typeface="Arial" panose="020B0604020202020204" pitchFamily="34" charset="0"/>
              <a:ea typeface="Times New Roman" panose="02020603050405020304" pitchFamily="18" charset="0"/>
            </a:endParaRPr>
          </a:p>
          <a:p>
            <a:pPr marL="310937" indent="-310937" algn="just">
              <a:buFont typeface="Symbol" panose="05050102010706020507" pitchFamily="18" charset="2"/>
              <a:buChar char=""/>
              <a:tabLst>
                <a:tab pos="-207292" algn="l"/>
              </a:tabLst>
            </a:pPr>
            <a:r>
              <a:rPr lang="en-US" sz="1807" dirty="0">
                <a:latin typeface="Arial" panose="020B0604020202020204" pitchFamily="34" charset="0"/>
                <a:ea typeface="Times New Roman" panose="02020603050405020304" pitchFamily="18" charset="0"/>
              </a:rPr>
              <a:t>Most drugs are small peptide-like analogs with non-cleavable bonds (highlighted).</a:t>
            </a:r>
          </a:p>
          <a:p>
            <a:pPr>
              <a:spcBef>
                <a:spcPts val="544"/>
              </a:spcBef>
            </a:pPr>
            <a:r>
              <a:rPr lang="en-US" sz="1807" i="1" dirty="0">
                <a:solidFill>
                  <a:srgbClr val="0070C0"/>
                </a:solidFill>
                <a:latin typeface="Arial" panose="020B0604020202020204" pitchFamily="34" charset="0"/>
                <a:ea typeface="Times New Roman" panose="02020603050405020304" pitchFamily="18" charset="0"/>
              </a:rPr>
              <a:t>Where will they bind on the enzyme?</a:t>
            </a:r>
            <a:endParaRPr lang="en-US" sz="1807" dirty="0">
              <a:solidFill>
                <a:srgbClr val="0070C0"/>
              </a:solidFill>
              <a:latin typeface="Arial" panose="020B0604020202020204" pitchFamily="34" charset="0"/>
              <a:ea typeface="Times New Roman" panose="02020603050405020304" pitchFamily="18" charset="0"/>
            </a:endParaRPr>
          </a:p>
          <a:p>
            <a:r>
              <a:rPr lang="en-US" sz="1807" i="1" dirty="0">
                <a:solidFill>
                  <a:srgbClr val="0070C0"/>
                </a:solidFill>
                <a:latin typeface="Arial" panose="020B0604020202020204" pitchFamily="34" charset="0"/>
                <a:ea typeface="Times New Roman" panose="02020603050405020304" pitchFamily="18" charset="0"/>
              </a:rPr>
              <a:t> </a:t>
            </a:r>
          </a:p>
          <a:p>
            <a:endParaRPr lang="en-US" sz="1807" dirty="0">
              <a:solidFill>
                <a:srgbClr val="0070C0"/>
              </a:solidFill>
              <a:latin typeface="Arial" panose="020B0604020202020204" pitchFamily="34" charset="0"/>
              <a:ea typeface="Times New Roman" panose="02020603050405020304" pitchFamily="18" charset="0"/>
            </a:endParaRPr>
          </a:p>
          <a:p>
            <a:r>
              <a:rPr lang="en-US" sz="1807" i="1" dirty="0">
                <a:solidFill>
                  <a:srgbClr val="0070C0"/>
                </a:solidFill>
                <a:latin typeface="Arial" panose="020B0604020202020204" pitchFamily="34" charset="0"/>
                <a:ea typeface="Times New Roman" panose="02020603050405020304" pitchFamily="18" charset="0"/>
              </a:rPr>
              <a:t> </a:t>
            </a:r>
            <a:endParaRPr lang="en-US" sz="1807" dirty="0">
              <a:solidFill>
                <a:srgbClr val="0070C0"/>
              </a:solidFill>
              <a:latin typeface="Arial" panose="020B0604020202020204" pitchFamily="34" charset="0"/>
              <a:ea typeface="Times New Roman" panose="02020603050405020304" pitchFamily="18" charset="0"/>
            </a:endParaRPr>
          </a:p>
          <a:p>
            <a:r>
              <a:rPr lang="en-US" sz="1807" i="1" dirty="0">
                <a:solidFill>
                  <a:srgbClr val="0070C0"/>
                </a:solidFill>
                <a:latin typeface="Arial" panose="020B0604020202020204" pitchFamily="34" charset="0"/>
                <a:ea typeface="Times New Roman" panose="02020603050405020304" pitchFamily="18" charset="0"/>
              </a:rPr>
              <a:t>What will happen to them after they bind?</a:t>
            </a:r>
            <a:endParaRPr lang="en-US" sz="1807" dirty="0">
              <a:solidFill>
                <a:srgbClr val="0070C0"/>
              </a:solidFill>
              <a:latin typeface="Arial" panose="020B0604020202020204" pitchFamily="34" charset="0"/>
              <a:ea typeface="Times New Roman" panose="02020603050405020304" pitchFamily="18" charset="0"/>
            </a:endParaRPr>
          </a:p>
          <a:p>
            <a:r>
              <a:rPr lang="en-US" sz="1807" b="1" dirty="0">
                <a:latin typeface="Arial" panose="020B0604020202020204" pitchFamily="34" charset="0"/>
                <a:ea typeface="Times New Roman" panose="02020603050405020304" pitchFamily="18" charset="0"/>
              </a:rPr>
              <a:t> </a:t>
            </a:r>
            <a:endParaRPr lang="en-US" sz="1807" dirty="0">
              <a:latin typeface="Arial" panose="020B0604020202020204" pitchFamily="34" charset="0"/>
              <a:ea typeface="Times New Roman" panose="02020603050405020304" pitchFamily="18" charset="0"/>
            </a:endParaRPr>
          </a:p>
          <a:p>
            <a:r>
              <a:rPr lang="en-US" sz="1807" b="1" dirty="0">
                <a:latin typeface="Arial" panose="020B0604020202020204" pitchFamily="34" charset="0"/>
                <a:ea typeface="Times New Roman" panose="02020603050405020304" pitchFamily="18" charset="0"/>
              </a:rPr>
              <a:t> </a:t>
            </a:r>
            <a:endParaRPr lang="en-US" sz="1807" dirty="0">
              <a:latin typeface="Arial" panose="020B0604020202020204" pitchFamily="34" charset="0"/>
              <a:ea typeface="Times New Roman" panose="02020603050405020304" pitchFamily="18" charset="0"/>
            </a:endParaRPr>
          </a:p>
        </p:txBody>
      </p:sp>
      <p:sp>
        <p:nvSpPr>
          <p:cNvPr id="9" name="Rectangle 8">
            <a:extLst>
              <a:ext uri="{FF2B5EF4-FFF2-40B4-BE49-F238E27FC236}">
                <a16:creationId xmlns:a16="http://schemas.microsoft.com/office/drawing/2014/main" id="{170E9B3C-FF4F-48CF-A575-93A5E1ED6271}"/>
              </a:ext>
            </a:extLst>
          </p:cNvPr>
          <p:cNvSpPr/>
          <p:nvPr/>
        </p:nvSpPr>
        <p:spPr>
          <a:xfrm>
            <a:off x="360846" y="2908064"/>
            <a:ext cx="6702529" cy="1204689"/>
          </a:xfrm>
          <a:prstGeom prst="rect">
            <a:avLst/>
          </a:prstGeom>
        </p:spPr>
        <p:txBody>
          <a:bodyPr wrap="square">
            <a:spAutoFit/>
          </a:bodyPr>
          <a:lstStyle/>
          <a:p>
            <a:r>
              <a:rPr lang="en-US" sz="1807" b="1" dirty="0">
                <a:latin typeface="Arial" panose="020B0604020202020204" pitchFamily="34" charset="0"/>
                <a:ea typeface="Times New Roman" panose="02020603050405020304" pitchFamily="18" charset="0"/>
              </a:rPr>
              <a:t>Drug Design and Analysis:</a:t>
            </a:r>
          </a:p>
          <a:p>
            <a:r>
              <a:rPr lang="en-US" sz="1807" b="1" dirty="0">
                <a:latin typeface="Arial" panose="020B0604020202020204" pitchFamily="34" charset="0"/>
                <a:ea typeface="Times New Roman" panose="02020603050405020304" pitchFamily="18" charset="0"/>
              </a:rPr>
              <a:t>Question: </a:t>
            </a:r>
            <a:r>
              <a:rPr lang="en-US" sz="1807" dirty="0">
                <a:latin typeface="Arial" panose="020B0604020202020204" pitchFamily="34" charset="0"/>
                <a:ea typeface="Times New Roman" panose="02020603050405020304" pitchFamily="18" charset="0"/>
              </a:rPr>
              <a:t>Compounds A (Isobutyl) and B (cyclohexane) are candidates for HIV protease inhibitors.  Which of the two drugs will be more effective at inhibiting the wild-type protease?</a:t>
            </a:r>
          </a:p>
        </p:txBody>
      </p:sp>
      <p:sp>
        <p:nvSpPr>
          <p:cNvPr id="10" name="Rectangle 9">
            <a:extLst>
              <a:ext uri="{FF2B5EF4-FFF2-40B4-BE49-F238E27FC236}">
                <a16:creationId xmlns:a16="http://schemas.microsoft.com/office/drawing/2014/main" id="{73781858-45D7-42BC-91D7-8DACEA56AB13}"/>
              </a:ext>
            </a:extLst>
          </p:cNvPr>
          <p:cNvSpPr/>
          <p:nvPr/>
        </p:nvSpPr>
        <p:spPr>
          <a:xfrm>
            <a:off x="429945" y="5595148"/>
            <a:ext cx="9980085" cy="648511"/>
          </a:xfrm>
          <a:prstGeom prst="rect">
            <a:avLst/>
          </a:prstGeom>
        </p:spPr>
        <p:txBody>
          <a:bodyPr wrap="square">
            <a:spAutoFit/>
          </a:bodyPr>
          <a:lstStyle/>
          <a:p>
            <a:pPr algn="just"/>
            <a:r>
              <a:rPr lang="en-US" sz="1807" b="1" dirty="0">
                <a:latin typeface="Arial" panose="020B0604020202020204" pitchFamily="34" charset="0"/>
                <a:ea typeface="Times New Roman" panose="02020603050405020304" pitchFamily="18" charset="0"/>
              </a:rPr>
              <a:t>Answer</a:t>
            </a:r>
            <a:r>
              <a:rPr lang="en-US" sz="1807" dirty="0">
                <a:latin typeface="Arial" panose="020B0604020202020204" pitchFamily="34" charset="0"/>
                <a:ea typeface="Times New Roman" panose="02020603050405020304" pitchFamily="18" charset="0"/>
              </a:rPr>
              <a:t>: We will assume that these are competitive inhibitors. Therefore</a:t>
            </a:r>
            <a:r>
              <a:rPr lang="en-US" sz="1807" b="1" dirty="0">
                <a:latin typeface="Arial" panose="020B0604020202020204" pitchFamily="34" charset="0"/>
                <a:ea typeface="Times New Roman" panose="02020603050405020304" pitchFamily="18" charset="0"/>
              </a:rPr>
              <a:t>, </a:t>
            </a:r>
            <a:r>
              <a:rPr lang="en-US" sz="1807" dirty="0">
                <a:latin typeface="Arial" panose="020B0604020202020204" pitchFamily="34" charset="0"/>
                <a:ea typeface="Times New Roman" panose="02020603050405020304" pitchFamily="18" charset="0"/>
              </a:rPr>
              <a:t>we need to compare the K</a:t>
            </a:r>
            <a:r>
              <a:rPr lang="en-US" sz="1807" baseline="-25000" dirty="0">
                <a:latin typeface="Arial" panose="020B0604020202020204" pitchFamily="34" charset="0"/>
                <a:ea typeface="Times New Roman" panose="02020603050405020304" pitchFamily="18" charset="0"/>
              </a:rPr>
              <a:t>I</a:t>
            </a:r>
            <a:r>
              <a:rPr lang="en-US" sz="1807" dirty="0">
                <a:latin typeface="Arial" panose="020B0604020202020204" pitchFamily="34" charset="0"/>
                <a:ea typeface="Times New Roman" panose="02020603050405020304" pitchFamily="18" charset="0"/>
              </a:rPr>
              <a:t> values for each inhibitor binding to the protease, using the following steps:</a:t>
            </a:r>
          </a:p>
        </p:txBody>
      </p:sp>
      <p:sp>
        <p:nvSpPr>
          <p:cNvPr id="2" name="Date Placeholder 1">
            <a:extLst>
              <a:ext uri="{FF2B5EF4-FFF2-40B4-BE49-F238E27FC236}">
                <a16:creationId xmlns:a16="http://schemas.microsoft.com/office/drawing/2014/main" id="{353EB5A0-211F-B3A4-15DE-935DF9DD9D2A}"/>
              </a:ext>
            </a:extLst>
          </p:cNvPr>
          <p:cNvSpPr>
            <a:spLocks noGrp="1"/>
          </p:cNvSpPr>
          <p:nvPr>
            <p:ph type="dt" sz="half" idx="10"/>
          </p:nvPr>
        </p:nvSpPr>
        <p:spPr/>
        <p:txBody>
          <a:bodyPr/>
          <a:lstStyle/>
          <a:p>
            <a:fld id="{B916F234-DFC7-4EF5-9098-6643FF16613A}" type="datetime1">
              <a:rPr lang="en-US" smtClean="0"/>
              <a:t>9/2/2023</a:t>
            </a:fld>
            <a:endParaRPr lang="en-US"/>
          </a:p>
        </p:txBody>
      </p:sp>
      <p:sp>
        <p:nvSpPr>
          <p:cNvPr id="3" name="Footer Placeholder 2">
            <a:extLst>
              <a:ext uri="{FF2B5EF4-FFF2-40B4-BE49-F238E27FC236}">
                <a16:creationId xmlns:a16="http://schemas.microsoft.com/office/drawing/2014/main" id="{AF9F179A-8EA1-FA5E-A251-EF8A43AF58F1}"/>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2965B5CB-92AC-9638-3AFE-313B24AB428C}"/>
              </a:ext>
            </a:extLst>
          </p:cNvPr>
          <p:cNvSpPr>
            <a:spLocks noGrp="1"/>
          </p:cNvSpPr>
          <p:nvPr>
            <p:ph type="sldNum" sz="quarter" idx="12"/>
          </p:nvPr>
        </p:nvSpPr>
        <p:spPr/>
        <p:txBody>
          <a:bodyPr/>
          <a:lstStyle/>
          <a:p>
            <a:fld id="{DC3BB032-4020-48F4-953B-341806DC4A2B}" type="slidenum">
              <a:rPr lang="en-US" smtClean="0"/>
              <a:t>61</a:t>
            </a:fld>
            <a:endParaRPr lang="en-US"/>
          </a:p>
        </p:txBody>
      </p:sp>
    </p:spTree>
    <p:extLst>
      <p:ext uri="{BB962C8B-B14F-4D97-AF65-F5344CB8AC3E}">
        <p14:creationId xmlns:p14="http://schemas.microsoft.com/office/powerpoint/2010/main" val="18992636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14">
            <a:extLst>
              <a:ext uri="{FF2B5EF4-FFF2-40B4-BE49-F238E27FC236}">
                <a16:creationId xmlns:a16="http://schemas.microsoft.com/office/drawing/2014/main" id="{86B71A62-58AC-42EE-B679-123755AAB0B8}"/>
              </a:ext>
            </a:extLst>
          </p:cNvPr>
          <p:cNvGraphicFramePr>
            <a:graphicFrameLocks noChangeAspect="1"/>
          </p:cNvGraphicFramePr>
          <p:nvPr/>
        </p:nvGraphicFramePr>
        <p:xfrm>
          <a:off x="6029072" y="1849364"/>
          <a:ext cx="2821031" cy="3660726"/>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a:extLst>
              <a:ext uri="{FF2B5EF4-FFF2-40B4-BE49-F238E27FC236}">
                <a16:creationId xmlns:a16="http://schemas.microsoft.com/office/drawing/2014/main" id="{D1ED7C21-2B42-4E6C-B468-56D49E33B40A}"/>
              </a:ext>
            </a:extLst>
          </p:cNvPr>
          <p:cNvSpPr/>
          <p:nvPr/>
        </p:nvSpPr>
        <p:spPr>
          <a:xfrm>
            <a:off x="44328" y="0"/>
            <a:ext cx="5225580" cy="3151312"/>
          </a:xfrm>
          <a:prstGeom prst="rect">
            <a:avLst/>
          </a:prstGeom>
        </p:spPr>
        <p:txBody>
          <a:bodyPr wrap="square">
            <a:spAutoFit/>
          </a:bodyPr>
          <a:lstStyle/>
          <a:p>
            <a:pPr marL="165833" indent="-165833"/>
            <a:r>
              <a:rPr lang="en-US" sz="1807" dirty="0">
                <a:latin typeface="Arial" panose="020B0604020202020204" pitchFamily="34" charset="0"/>
                <a:ea typeface="Times New Roman" panose="02020603050405020304" pitchFamily="18" charset="0"/>
              </a:rPr>
              <a:t>Measuring K</a:t>
            </a:r>
            <a:r>
              <a:rPr lang="en-US" sz="1807" baseline="-25000" dirty="0">
                <a:latin typeface="Arial" panose="020B0604020202020204" pitchFamily="34" charset="0"/>
                <a:ea typeface="Times New Roman" panose="02020603050405020304" pitchFamily="18" charset="0"/>
              </a:rPr>
              <a:t>I</a:t>
            </a:r>
            <a:r>
              <a:rPr lang="en-US" sz="1807" dirty="0">
                <a:latin typeface="Arial" panose="020B0604020202020204" pitchFamily="34" charset="0"/>
                <a:ea typeface="Times New Roman" panose="02020603050405020304" pitchFamily="18" charset="0"/>
              </a:rPr>
              <a:t> for both Drugs:</a:t>
            </a:r>
          </a:p>
          <a:p>
            <a:pPr marL="165833"/>
            <a:r>
              <a:rPr lang="en-US" sz="1807" dirty="0">
                <a:latin typeface="Arial" panose="020B0604020202020204" pitchFamily="34" charset="0"/>
                <a:ea typeface="Times New Roman" panose="02020603050405020304" pitchFamily="18" charset="0"/>
              </a:rPr>
              <a:t>a) Acquire v versus (S), no inhibitor. Use substrate that generates colored product (</a:t>
            </a:r>
            <a:r>
              <a:rPr lang="en-US" sz="1807" dirty="0" err="1">
                <a:latin typeface="Arial" panose="020B0604020202020204" pitchFamily="34" charset="0"/>
                <a:ea typeface="Times New Roman" panose="02020603050405020304" pitchFamily="18" charset="0"/>
              </a:rPr>
              <a:t>nitrophenylate</a:t>
            </a:r>
            <a:r>
              <a:rPr lang="en-US" sz="1807" dirty="0">
                <a:latin typeface="Arial" panose="020B0604020202020204" pitchFamily="34" charset="0"/>
                <a:ea typeface="Times New Roman" panose="02020603050405020304" pitchFamily="18" charset="0"/>
              </a:rPr>
              <a:t> ion).</a:t>
            </a:r>
          </a:p>
          <a:p>
            <a:pPr marL="331668" indent="-165833"/>
            <a:r>
              <a:rPr lang="en-US" sz="1807" dirty="0">
                <a:latin typeface="Arial" panose="020B0604020202020204" pitchFamily="34" charset="0"/>
                <a:ea typeface="Times New Roman" panose="02020603050405020304" pitchFamily="18" charset="0"/>
              </a:rPr>
              <a:t>b) Acquire v versus (S), fixed inhibitor.</a:t>
            </a:r>
          </a:p>
          <a:p>
            <a:pPr marL="331668" indent="-165833"/>
            <a:r>
              <a:rPr lang="en-US" sz="1807" dirty="0">
                <a:latin typeface="Arial" panose="020B0604020202020204" pitchFamily="34" charset="0"/>
                <a:ea typeface="Times New Roman" panose="02020603050405020304" pitchFamily="18" charset="0"/>
              </a:rPr>
              <a:t>c) Analysis – Graphical (Double </a:t>
            </a:r>
            <a:r>
              <a:rPr lang="en-US" sz="1807" dirty="0" err="1">
                <a:latin typeface="Arial" panose="020B0604020202020204" pitchFamily="34" charset="0"/>
                <a:ea typeface="Times New Roman" panose="02020603050405020304" pitchFamily="18" charset="0"/>
              </a:rPr>
              <a:t>Recp</a:t>
            </a:r>
            <a:r>
              <a:rPr lang="en-US" sz="1807" dirty="0">
                <a:latin typeface="Arial" panose="020B0604020202020204" pitchFamily="34" charset="0"/>
                <a:ea typeface="Times New Roman" panose="02020603050405020304" pitchFamily="18" charset="0"/>
              </a:rPr>
              <a:t> Plot)</a:t>
            </a:r>
          </a:p>
          <a:p>
            <a:pPr marL="497500" indent="-165833"/>
            <a:r>
              <a:rPr lang="en-US" sz="1807" dirty="0" err="1">
                <a:latin typeface="Arial" panose="020B0604020202020204" pitchFamily="34" charset="0"/>
                <a:ea typeface="Times New Roman" panose="02020603050405020304" pitchFamily="18" charset="0"/>
              </a:rPr>
              <a:t>i</a:t>
            </a:r>
            <a:r>
              <a:rPr lang="en-US" sz="1807" dirty="0">
                <a:latin typeface="Arial" panose="020B0604020202020204" pitchFamily="34" charset="0"/>
                <a:ea typeface="Times New Roman" panose="02020603050405020304" pitchFamily="18" charset="0"/>
              </a:rPr>
              <a:t>) Plot double reciprocal plots.</a:t>
            </a:r>
          </a:p>
          <a:p>
            <a:pPr marL="497500" indent="-165833"/>
            <a:r>
              <a:rPr lang="en-US" sz="1807" dirty="0">
                <a:latin typeface="Arial" panose="020B0604020202020204" pitchFamily="34" charset="0"/>
                <a:ea typeface="Times New Roman" panose="02020603050405020304" pitchFamily="18" charset="0"/>
              </a:rPr>
              <a:t>ii) Obtain α from ratio of slopes</a:t>
            </a:r>
          </a:p>
          <a:p>
            <a:pPr marL="497500" indent="-165833"/>
            <a:r>
              <a:rPr lang="en-US" sz="1807" dirty="0">
                <a:latin typeface="Arial" panose="020B0604020202020204" pitchFamily="34" charset="0"/>
                <a:ea typeface="Times New Roman" panose="02020603050405020304" pitchFamily="18" charset="0"/>
              </a:rPr>
              <a:t>iii) Once the </a:t>
            </a:r>
            <a:r>
              <a:rPr lang="en-US" sz="1807"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807" dirty="0">
                <a:latin typeface="Arial" panose="020B0604020202020204" pitchFamily="34" charset="0"/>
                <a:ea typeface="Times New Roman" panose="02020603050405020304" pitchFamily="18" charset="0"/>
              </a:rPr>
              <a:t> values are found, we can calculate the K</a:t>
            </a:r>
            <a:r>
              <a:rPr lang="en-US" sz="1807" baseline="-25000" dirty="0">
                <a:latin typeface="Arial" panose="020B0604020202020204" pitchFamily="34" charset="0"/>
                <a:ea typeface="Times New Roman" panose="02020603050405020304" pitchFamily="18" charset="0"/>
              </a:rPr>
              <a:t>I</a:t>
            </a:r>
            <a:r>
              <a:rPr lang="en-US" sz="1807" dirty="0">
                <a:latin typeface="Arial" panose="020B0604020202020204" pitchFamily="34" charset="0"/>
                <a:ea typeface="Times New Roman" panose="02020603050405020304" pitchFamily="18" charset="0"/>
              </a:rPr>
              <a:t> for each inhibitor using the formula: </a:t>
            </a:r>
            <a:r>
              <a:rPr lang="en-US" sz="1807" b="1" dirty="0">
                <a:latin typeface="Arial" panose="020B0604020202020204" pitchFamily="34" charset="0"/>
                <a:ea typeface="Times New Roman" panose="02020603050405020304" pitchFamily="18" charset="0"/>
              </a:rPr>
              <a:t>K</a:t>
            </a:r>
            <a:r>
              <a:rPr lang="en-US" sz="1807" b="1" baseline="-25000" dirty="0">
                <a:latin typeface="Arial" panose="020B0604020202020204" pitchFamily="34" charset="0"/>
                <a:ea typeface="Times New Roman" panose="02020603050405020304" pitchFamily="18" charset="0"/>
              </a:rPr>
              <a:t>I</a:t>
            </a:r>
            <a:r>
              <a:rPr lang="en-US" sz="1807" b="1" dirty="0">
                <a:latin typeface="Arial" panose="020B0604020202020204" pitchFamily="34" charset="0"/>
                <a:ea typeface="Times New Roman" panose="02020603050405020304" pitchFamily="18" charset="0"/>
              </a:rPr>
              <a:t>=[I]/(</a:t>
            </a:r>
            <a:r>
              <a:rPr lang="en-US" sz="1807" b="1"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807" b="1" dirty="0">
                <a:latin typeface="Arial" panose="020B0604020202020204" pitchFamily="34" charset="0"/>
                <a:ea typeface="Times New Roman" panose="02020603050405020304" pitchFamily="18" charset="0"/>
              </a:rPr>
              <a:t>-1).</a:t>
            </a:r>
            <a:endParaRPr lang="en-US" sz="1807" dirty="0">
              <a:latin typeface="Arial" panose="020B0604020202020204" pitchFamily="34" charset="0"/>
              <a:ea typeface="Times New Roman" panose="02020603050405020304" pitchFamily="18" charset="0"/>
            </a:endParaRPr>
          </a:p>
        </p:txBody>
      </p:sp>
      <p:graphicFrame>
        <p:nvGraphicFramePr>
          <p:cNvPr id="8" name="Table 7">
            <a:extLst>
              <a:ext uri="{FF2B5EF4-FFF2-40B4-BE49-F238E27FC236}">
                <a16:creationId xmlns:a16="http://schemas.microsoft.com/office/drawing/2014/main" id="{85C7DF86-1A2B-4F4B-BC7F-7B22C94FE3B0}"/>
              </a:ext>
            </a:extLst>
          </p:cNvPr>
          <p:cNvGraphicFramePr>
            <a:graphicFrameLocks noGrp="1"/>
          </p:cNvGraphicFramePr>
          <p:nvPr/>
        </p:nvGraphicFramePr>
        <p:xfrm>
          <a:off x="706338" y="3221960"/>
          <a:ext cx="4563572" cy="2736292"/>
        </p:xfrm>
        <a:graphic>
          <a:graphicData uri="http://schemas.openxmlformats.org/drawingml/2006/table">
            <a:tbl>
              <a:tblPr>
                <a:tableStyleId>{5C22544A-7EE6-4342-B048-85BDC9FD1C3A}</a:tableStyleId>
              </a:tblPr>
              <a:tblGrid>
                <a:gridCol w="1140893">
                  <a:extLst>
                    <a:ext uri="{9D8B030D-6E8A-4147-A177-3AD203B41FA5}">
                      <a16:colId xmlns:a16="http://schemas.microsoft.com/office/drawing/2014/main" val="1805494196"/>
                    </a:ext>
                  </a:extLst>
                </a:gridCol>
                <a:gridCol w="1140893">
                  <a:extLst>
                    <a:ext uri="{9D8B030D-6E8A-4147-A177-3AD203B41FA5}">
                      <a16:colId xmlns:a16="http://schemas.microsoft.com/office/drawing/2014/main" val="3618999430"/>
                    </a:ext>
                  </a:extLst>
                </a:gridCol>
                <a:gridCol w="1140893">
                  <a:extLst>
                    <a:ext uri="{9D8B030D-6E8A-4147-A177-3AD203B41FA5}">
                      <a16:colId xmlns:a16="http://schemas.microsoft.com/office/drawing/2014/main" val="1821129938"/>
                    </a:ext>
                  </a:extLst>
                </a:gridCol>
                <a:gridCol w="1140893">
                  <a:extLst>
                    <a:ext uri="{9D8B030D-6E8A-4147-A177-3AD203B41FA5}">
                      <a16:colId xmlns:a16="http://schemas.microsoft.com/office/drawing/2014/main" val="2384881782"/>
                    </a:ext>
                  </a:extLst>
                </a:gridCol>
              </a:tblGrid>
              <a:tr h="746261">
                <a:tc>
                  <a:txBody>
                    <a:bodyPr/>
                    <a:lstStyle/>
                    <a:p>
                      <a:pPr marL="0" marR="0" algn="ctr">
                        <a:lnSpc>
                          <a:spcPct val="100000"/>
                        </a:lnSpc>
                        <a:spcBef>
                          <a:spcPts val="0"/>
                        </a:spcBef>
                        <a:spcAft>
                          <a:spcPts val="0"/>
                        </a:spcAft>
                      </a:pPr>
                      <a:r>
                        <a:rPr lang="en-US" sz="1600" b="1" dirty="0">
                          <a:effectLst/>
                          <a:latin typeface="Arial" panose="020B0604020202020204" pitchFamily="34" charset="0"/>
                        </a:rPr>
                        <a:t>[S] </a:t>
                      </a:r>
                      <a:r>
                        <a:rPr lang="en-US" sz="1600" b="1" dirty="0">
                          <a:effectLst/>
                          <a:latin typeface="Arial" panose="020B0604020202020204" pitchFamily="34" charset="0"/>
                          <a:sym typeface="Symbol" panose="05050102010706020507" pitchFamily="18" charset="2"/>
                        </a:rPr>
                        <a:t></a:t>
                      </a:r>
                      <a:r>
                        <a:rPr lang="en-US" sz="1600" b="1" dirty="0">
                          <a:effectLst/>
                          <a:latin typeface="Arial" panose="020B0604020202020204" pitchFamily="34" charset="0"/>
                        </a:rPr>
                        <a:t>M</a:t>
                      </a:r>
                      <a:endParaRPr lang="en-US" sz="1600" b="1" dirty="0">
                        <a:effectLst/>
                        <a:latin typeface="Arial" panose="020B0604020202020204" pitchFamily="34" charset="0"/>
                        <a:ea typeface="Times New Roman" panose="02020603050405020304" pitchFamily="18" charset="0"/>
                      </a:endParaRPr>
                    </a:p>
                  </a:txBody>
                  <a:tcPr marL="17275" marR="17275" marT="0" marB="0" anchor="ctr">
                    <a:solidFill>
                      <a:schemeClr val="tx2">
                        <a:lumMod val="20000"/>
                        <a:lumOff val="80000"/>
                      </a:schemeClr>
                    </a:solidFill>
                  </a:tcPr>
                </a:tc>
                <a:tc>
                  <a:txBody>
                    <a:bodyPr/>
                    <a:lstStyle/>
                    <a:p>
                      <a:pPr marL="0" marR="0" algn="ctr">
                        <a:lnSpc>
                          <a:spcPct val="100000"/>
                        </a:lnSpc>
                        <a:spcBef>
                          <a:spcPts val="0"/>
                        </a:spcBef>
                        <a:spcAft>
                          <a:spcPts val="0"/>
                        </a:spcAft>
                      </a:pPr>
                      <a:r>
                        <a:rPr lang="en-US" sz="1600" b="1" dirty="0">
                          <a:effectLst/>
                          <a:latin typeface="Arial" panose="020B0604020202020204" pitchFamily="34" charset="0"/>
                        </a:rPr>
                        <a:t>v</a:t>
                      </a:r>
                    </a:p>
                    <a:p>
                      <a:pPr marL="0" marR="0" algn="ctr">
                        <a:lnSpc>
                          <a:spcPct val="100000"/>
                        </a:lnSpc>
                        <a:spcBef>
                          <a:spcPts val="0"/>
                        </a:spcBef>
                        <a:spcAft>
                          <a:spcPts val="0"/>
                        </a:spcAft>
                      </a:pPr>
                      <a:r>
                        <a:rPr lang="en-US" sz="1600" b="1" dirty="0">
                          <a:effectLst/>
                          <a:latin typeface="Arial" panose="020B0604020202020204" pitchFamily="34" charset="0"/>
                        </a:rPr>
                        <a:t>(I=0)</a:t>
                      </a:r>
                      <a:endParaRPr lang="en-US" sz="1600" b="1" dirty="0">
                        <a:effectLst/>
                        <a:latin typeface="Arial" panose="020B0604020202020204" pitchFamily="34" charset="0"/>
                        <a:ea typeface="Times New Roman" panose="02020603050405020304" pitchFamily="18" charset="0"/>
                      </a:endParaRPr>
                    </a:p>
                  </a:txBody>
                  <a:tcPr marL="17275" marR="17275" marT="0" marB="0" anchor="ctr">
                    <a:solidFill>
                      <a:schemeClr val="tx2">
                        <a:lumMod val="20000"/>
                        <a:lumOff val="80000"/>
                      </a:schemeClr>
                    </a:solidFill>
                  </a:tcPr>
                </a:tc>
                <a:tc>
                  <a:txBody>
                    <a:bodyPr/>
                    <a:lstStyle/>
                    <a:p>
                      <a:pPr marL="0" marR="0" algn="ctr">
                        <a:lnSpc>
                          <a:spcPct val="100000"/>
                        </a:lnSpc>
                        <a:spcBef>
                          <a:spcPts val="0"/>
                        </a:spcBef>
                        <a:spcAft>
                          <a:spcPts val="0"/>
                        </a:spcAft>
                      </a:pPr>
                      <a:r>
                        <a:rPr lang="en-US" sz="1600" b="1" dirty="0">
                          <a:effectLst/>
                          <a:latin typeface="Arial" panose="020B0604020202020204" pitchFamily="34" charset="0"/>
                        </a:rPr>
                        <a:t>v </a:t>
                      </a:r>
                    </a:p>
                    <a:p>
                      <a:pPr marL="0" marR="0" algn="ctr">
                        <a:lnSpc>
                          <a:spcPct val="100000"/>
                        </a:lnSpc>
                        <a:spcBef>
                          <a:spcPts val="0"/>
                        </a:spcBef>
                        <a:spcAft>
                          <a:spcPts val="0"/>
                        </a:spcAft>
                      </a:pPr>
                      <a:r>
                        <a:rPr lang="en-US" sz="1600" b="1" dirty="0">
                          <a:effectLst/>
                          <a:latin typeface="Arial" panose="020B0604020202020204" pitchFamily="34" charset="0"/>
                        </a:rPr>
                        <a:t>([A]=10 </a:t>
                      </a:r>
                      <a:r>
                        <a:rPr lang="en-US" sz="1600" b="1" dirty="0" err="1">
                          <a:effectLst/>
                          <a:latin typeface="Arial" panose="020B0604020202020204" pitchFamily="34" charset="0"/>
                        </a:rPr>
                        <a:t>nM</a:t>
                      </a:r>
                      <a:r>
                        <a:rPr lang="en-US" sz="1600" b="1" dirty="0">
                          <a:effectLst/>
                          <a:latin typeface="Arial" panose="020B0604020202020204" pitchFamily="34" charset="0"/>
                        </a:rPr>
                        <a:t>)</a:t>
                      </a:r>
                      <a:endParaRPr lang="en-US" sz="1600" b="1" dirty="0">
                        <a:effectLst/>
                        <a:latin typeface="Arial" panose="020B0604020202020204" pitchFamily="34" charset="0"/>
                        <a:ea typeface="Times New Roman" panose="02020603050405020304" pitchFamily="18" charset="0"/>
                      </a:endParaRPr>
                    </a:p>
                  </a:txBody>
                  <a:tcPr marL="17275" marR="17275" marT="0" marB="0" anchor="ctr">
                    <a:solidFill>
                      <a:schemeClr val="tx2">
                        <a:lumMod val="20000"/>
                        <a:lumOff val="80000"/>
                      </a:schemeClr>
                    </a:solidFill>
                  </a:tcPr>
                </a:tc>
                <a:tc>
                  <a:txBody>
                    <a:bodyPr/>
                    <a:lstStyle/>
                    <a:p>
                      <a:pPr marL="0" marR="0" algn="ctr">
                        <a:lnSpc>
                          <a:spcPct val="100000"/>
                        </a:lnSpc>
                        <a:spcBef>
                          <a:spcPts val="0"/>
                        </a:spcBef>
                        <a:spcAft>
                          <a:spcPts val="0"/>
                        </a:spcAft>
                      </a:pPr>
                      <a:r>
                        <a:rPr lang="en-US" sz="1600" b="1" dirty="0">
                          <a:effectLst/>
                          <a:latin typeface="Arial" panose="020B0604020202020204" pitchFamily="34" charset="0"/>
                        </a:rPr>
                        <a:t>v</a:t>
                      </a:r>
                    </a:p>
                    <a:p>
                      <a:pPr marL="0" marR="0" algn="ctr">
                        <a:lnSpc>
                          <a:spcPct val="100000"/>
                        </a:lnSpc>
                        <a:spcBef>
                          <a:spcPts val="0"/>
                        </a:spcBef>
                        <a:spcAft>
                          <a:spcPts val="0"/>
                        </a:spcAft>
                      </a:pPr>
                      <a:r>
                        <a:rPr lang="en-US" sz="1600" b="1" dirty="0">
                          <a:effectLst/>
                          <a:latin typeface="Arial" panose="020B0604020202020204" pitchFamily="34" charset="0"/>
                        </a:rPr>
                        <a:t>([B]=10 </a:t>
                      </a:r>
                      <a:r>
                        <a:rPr lang="en-US" sz="1600" b="1" dirty="0" err="1">
                          <a:effectLst/>
                          <a:latin typeface="Arial" panose="020B0604020202020204" pitchFamily="34" charset="0"/>
                        </a:rPr>
                        <a:t>nM</a:t>
                      </a:r>
                      <a:r>
                        <a:rPr lang="en-US" sz="1600" b="1" dirty="0">
                          <a:effectLst/>
                          <a:latin typeface="Arial" panose="020B0604020202020204" pitchFamily="34" charset="0"/>
                        </a:rPr>
                        <a:t>)</a:t>
                      </a:r>
                      <a:endParaRPr lang="en-US" sz="1600" b="1" dirty="0">
                        <a:effectLst/>
                        <a:latin typeface="Arial" panose="020B0604020202020204" pitchFamily="34" charset="0"/>
                        <a:ea typeface="Times New Roman" panose="02020603050405020304" pitchFamily="18" charset="0"/>
                      </a:endParaRPr>
                    </a:p>
                  </a:txBody>
                  <a:tcPr marL="17275" marR="17275" marT="0" marB="0" anchor="ctr">
                    <a:solidFill>
                      <a:schemeClr val="tx2">
                        <a:lumMod val="20000"/>
                        <a:lumOff val="80000"/>
                      </a:schemeClr>
                    </a:solidFill>
                  </a:tcPr>
                </a:tc>
                <a:extLst>
                  <a:ext uri="{0D108BD9-81ED-4DB2-BD59-A6C34878D82A}">
                    <a16:rowId xmlns:a16="http://schemas.microsoft.com/office/drawing/2014/main" val="1570213971"/>
                  </a:ext>
                </a:extLst>
              </a:tr>
              <a:tr h="248754">
                <a:tc>
                  <a:txBody>
                    <a:bodyPr/>
                    <a:lstStyle/>
                    <a:p>
                      <a:pPr marL="0" marR="0" algn="ctr">
                        <a:lnSpc>
                          <a:spcPct val="100000"/>
                        </a:lnSpc>
                        <a:spcBef>
                          <a:spcPts val="0"/>
                        </a:spcBef>
                        <a:spcAft>
                          <a:spcPts val="0"/>
                        </a:spcAft>
                      </a:pPr>
                      <a:r>
                        <a:rPr lang="en-US" sz="1600" dirty="0">
                          <a:effectLst/>
                          <a:latin typeface="Arial" panose="020B0604020202020204" pitchFamily="34" charset="0"/>
                        </a:rPr>
                        <a:t>10</a:t>
                      </a:r>
                      <a:endParaRPr lang="en-US" sz="1600" dirty="0">
                        <a:effectLst/>
                        <a:latin typeface="Arial" panose="020B0604020202020204" pitchFamily="34" charset="0"/>
                        <a:ea typeface="Times New Roman" panose="02020603050405020304" pitchFamily="18" charset="0"/>
                      </a:endParaRPr>
                    </a:p>
                  </a:txBody>
                  <a:tcPr marL="17275" marR="17275" marT="0" marB="0" anchor="ctr"/>
                </a:tc>
                <a:tc>
                  <a:txBody>
                    <a:bodyPr/>
                    <a:lstStyle/>
                    <a:p>
                      <a:pPr marL="0" marR="0" algn="ctr">
                        <a:lnSpc>
                          <a:spcPct val="100000"/>
                        </a:lnSpc>
                        <a:spcBef>
                          <a:spcPts val="0"/>
                        </a:spcBef>
                        <a:spcAft>
                          <a:spcPts val="0"/>
                        </a:spcAft>
                      </a:pPr>
                      <a:r>
                        <a:rPr lang="en-US" sz="1600" dirty="0">
                          <a:effectLst/>
                          <a:latin typeface="Arial" panose="020B0604020202020204" pitchFamily="34" charset="0"/>
                        </a:rPr>
                        <a:t>7.3</a:t>
                      </a:r>
                      <a:endParaRPr lang="en-US" sz="1600" dirty="0">
                        <a:effectLst/>
                        <a:latin typeface="Arial" panose="020B0604020202020204" pitchFamily="34" charset="0"/>
                        <a:ea typeface="Times New Roman" panose="02020603050405020304" pitchFamily="18" charset="0"/>
                      </a:endParaRPr>
                    </a:p>
                  </a:txBody>
                  <a:tcPr marL="17275" marR="17275" marT="0" marB="0" anchor="ctr"/>
                </a:tc>
                <a:tc>
                  <a:txBody>
                    <a:bodyPr/>
                    <a:lstStyle/>
                    <a:p>
                      <a:pPr marL="0" marR="0" algn="ctr">
                        <a:lnSpc>
                          <a:spcPct val="100000"/>
                        </a:lnSpc>
                        <a:spcBef>
                          <a:spcPts val="0"/>
                        </a:spcBef>
                        <a:spcAft>
                          <a:spcPts val="0"/>
                        </a:spcAft>
                      </a:pPr>
                      <a:r>
                        <a:rPr lang="en-US" sz="1600" dirty="0">
                          <a:effectLst/>
                          <a:latin typeface="Arial" panose="020B0604020202020204" pitchFamily="34" charset="0"/>
                        </a:rPr>
                        <a:t>3.8</a:t>
                      </a:r>
                      <a:endParaRPr lang="en-US" sz="1600" dirty="0">
                        <a:effectLst/>
                        <a:latin typeface="Arial" panose="020B0604020202020204" pitchFamily="34" charset="0"/>
                        <a:ea typeface="Times New Roman" panose="02020603050405020304" pitchFamily="18" charset="0"/>
                      </a:endParaRPr>
                    </a:p>
                  </a:txBody>
                  <a:tcPr marL="17275" marR="17275" marT="0" marB="0" anchor="ctr"/>
                </a:tc>
                <a:tc>
                  <a:txBody>
                    <a:bodyPr/>
                    <a:lstStyle/>
                    <a:p>
                      <a:pPr marL="0" marR="0" algn="ctr">
                        <a:lnSpc>
                          <a:spcPct val="100000"/>
                        </a:lnSpc>
                        <a:spcBef>
                          <a:spcPts val="0"/>
                        </a:spcBef>
                        <a:spcAft>
                          <a:spcPts val="0"/>
                        </a:spcAft>
                      </a:pPr>
                      <a:r>
                        <a:rPr lang="en-US" sz="1600" dirty="0">
                          <a:effectLst/>
                          <a:latin typeface="Arial" panose="020B0604020202020204" pitchFamily="34" charset="0"/>
                        </a:rPr>
                        <a:t>0.7</a:t>
                      </a:r>
                      <a:endParaRPr lang="en-US" sz="1600" dirty="0">
                        <a:effectLst/>
                        <a:latin typeface="Arial" panose="020B0604020202020204" pitchFamily="34" charset="0"/>
                        <a:ea typeface="Times New Roman" panose="02020603050405020304" pitchFamily="18" charset="0"/>
                      </a:endParaRPr>
                    </a:p>
                  </a:txBody>
                  <a:tcPr marL="17275" marR="17275" marT="0" marB="0" anchor="ctr"/>
                </a:tc>
                <a:extLst>
                  <a:ext uri="{0D108BD9-81ED-4DB2-BD59-A6C34878D82A}">
                    <a16:rowId xmlns:a16="http://schemas.microsoft.com/office/drawing/2014/main" val="54920000"/>
                  </a:ext>
                </a:extLst>
              </a:tr>
              <a:tr h="248754">
                <a:tc>
                  <a:txBody>
                    <a:bodyPr/>
                    <a:lstStyle/>
                    <a:p>
                      <a:pPr marL="0" marR="0" algn="ctr">
                        <a:lnSpc>
                          <a:spcPct val="100000"/>
                        </a:lnSpc>
                        <a:spcBef>
                          <a:spcPts val="0"/>
                        </a:spcBef>
                        <a:spcAft>
                          <a:spcPts val="0"/>
                        </a:spcAft>
                      </a:pPr>
                      <a:r>
                        <a:rPr lang="en-US" sz="1600" dirty="0">
                          <a:effectLst/>
                          <a:latin typeface="Arial" panose="020B0604020202020204" pitchFamily="34" charset="0"/>
                        </a:rPr>
                        <a:t>25</a:t>
                      </a:r>
                      <a:endParaRPr lang="en-US" sz="1600" dirty="0">
                        <a:effectLst/>
                        <a:latin typeface="Arial" panose="020B0604020202020204" pitchFamily="34" charset="0"/>
                        <a:ea typeface="Times New Roman" panose="02020603050405020304" pitchFamily="18" charset="0"/>
                      </a:endParaRPr>
                    </a:p>
                  </a:txBody>
                  <a:tcPr marL="17275" marR="17275" marT="0" marB="0" anchor="ctr"/>
                </a:tc>
                <a:tc>
                  <a:txBody>
                    <a:bodyPr/>
                    <a:lstStyle/>
                    <a:p>
                      <a:pPr marL="0" marR="0" algn="ctr">
                        <a:lnSpc>
                          <a:spcPct val="100000"/>
                        </a:lnSpc>
                        <a:spcBef>
                          <a:spcPts val="0"/>
                        </a:spcBef>
                        <a:spcAft>
                          <a:spcPts val="0"/>
                        </a:spcAft>
                      </a:pPr>
                      <a:r>
                        <a:rPr lang="en-US" sz="1600" dirty="0">
                          <a:effectLst/>
                          <a:latin typeface="Arial" panose="020B0604020202020204" pitchFamily="34" charset="0"/>
                        </a:rPr>
                        <a:t>16</a:t>
                      </a:r>
                      <a:endParaRPr lang="en-US" sz="1600" dirty="0">
                        <a:effectLst/>
                        <a:latin typeface="Arial" panose="020B0604020202020204" pitchFamily="34" charset="0"/>
                        <a:ea typeface="Times New Roman" panose="02020603050405020304" pitchFamily="18" charset="0"/>
                      </a:endParaRPr>
                    </a:p>
                  </a:txBody>
                  <a:tcPr marL="17275" marR="17275" marT="0" marB="0" anchor="ctr"/>
                </a:tc>
                <a:tc>
                  <a:txBody>
                    <a:bodyPr/>
                    <a:lstStyle/>
                    <a:p>
                      <a:pPr marL="0" marR="0" algn="ctr">
                        <a:lnSpc>
                          <a:spcPct val="100000"/>
                        </a:lnSpc>
                        <a:spcBef>
                          <a:spcPts val="0"/>
                        </a:spcBef>
                        <a:spcAft>
                          <a:spcPts val="0"/>
                        </a:spcAft>
                      </a:pPr>
                      <a:r>
                        <a:rPr lang="en-US" sz="1600" dirty="0">
                          <a:effectLst/>
                          <a:latin typeface="Arial" panose="020B0604020202020204" pitchFamily="34" charset="0"/>
                        </a:rPr>
                        <a:t>8.9</a:t>
                      </a:r>
                      <a:endParaRPr lang="en-US" sz="1600" dirty="0">
                        <a:effectLst/>
                        <a:latin typeface="Arial" panose="020B0604020202020204" pitchFamily="34" charset="0"/>
                        <a:ea typeface="Times New Roman" panose="02020603050405020304" pitchFamily="18" charset="0"/>
                      </a:endParaRPr>
                    </a:p>
                  </a:txBody>
                  <a:tcPr marL="17275" marR="17275" marT="0" marB="0" anchor="ctr"/>
                </a:tc>
                <a:tc>
                  <a:txBody>
                    <a:bodyPr/>
                    <a:lstStyle/>
                    <a:p>
                      <a:pPr marL="0" marR="0" algn="ctr">
                        <a:lnSpc>
                          <a:spcPct val="100000"/>
                        </a:lnSpc>
                        <a:spcBef>
                          <a:spcPts val="0"/>
                        </a:spcBef>
                        <a:spcAft>
                          <a:spcPts val="0"/>
                        </a:spcAft>
                      </a:pPr>
                      <a:r>
                        <a:rPr lang="en-US" sz="1600" dirty="0">
                          <a:effectLst/>
                          <a:latin typeface="Arial" panose="020B0604020202020204" pitchFamily="34" charset="0"/>
                        </a:rPr>
                        <a:t>1.6</a:t>
                      </a:r>
                      <a:endParaRPr lang="en-US" sz="1600" dirty="0">
                        <a:effectLst/>
                        <a:latin typeface="Arial" panose="020B0604020202020204" pitchFamily="34" charset="0"/>
                        <a:ea typeface="Times New Roman" panose="02020603050405020304" pitchFamily="18" charset="0"/>
                      </a:endParaRPr>
                    </a:p>
                  </a:txBody>
                  <a:tcPr marL="17275" marR="17275" marT="0" marB="0" anchor="ctr"/>
                </a:tc>
                <a:extLst>
                  <a:ext uri="{0D108BD9-81ED-4DB2-BD59-A6C34878D82A}">
                    <a16:rowId xmlns:a16="http://schemas.microsoft.com/office/drawing/2014/main" val="3686228807"/>
                  </a:ext>
                </a:extLst>
              </a:tr>
              <a:tr h="248754">
                <a:tc>
                  <a:txBody>
                    <a:bodyPr/>
                    <a:lstStyle/>
                    <a:p>
                      <a:pPr marL="0" marR="0" algn="ctr">
                        <a:lnSpc>
                          <a:spcPct val="100000"/>
                        </a:lnSpc>
                        <a:spcBef>
                          <a:spcPts val="0"/>
                        </a:spcBef>
                        <a:spcAft>
                          <a:spcPts val="0"/>
                        </a:spcAft>
                      </a:pPr>
                      <a:r>
                        <a:rPr lang="en-US" sz="1600" dirty="0">
                          <a:effectLst/>
                          <a:latin typeface="Arial" panose="020B0604020202020204" pitchFamily="34" charset="0"/>
                        </a:rPr>
                        <a:t>50</a:t>
                      </a:r>
                      <a:endParaRPr lang="en-US" sz="1600" dirty="0">
                        <a:effectLst/>
                        <a:latin typeface="Arial" panose="020B0604020202020204" pitchFamily="34" charset="0"/>
                        <a:ea typeface="Times New Roman" panose="02020603050405020304" pitchFamily="18" charset="0"/>
                      </a:endParaRPr>
                    </a:p>
                  </a:txBody>
                  <a:tcPr marL="17275" marR="17275" marT="0" marB="0" anchor="ctr"/>
                </a:tc>
                <a:tc>
                  <a:txBody>
                    <a:bodyPr/>
                    <a:lstStyle/>
                    <a:p>
                      <a:pPr marL="0" marR="0" algn="ctr">
                        <a:lnSpc>
                          <a:spcPct val="100000"/>
                        </a:lnSpc>
                        <a:spcBef>
                          <a:spcPts val="0"/>
                        </a:spcBef>
                        <a:spcAft>
                          <a:spcPts val="0"/>
                        </a:spcAft>
                      </a:pPr>
                      <a:r>
                        <a:rPr lang="en-US" sz="1600" dirty="0">
                          <a:effectLst/>
                          <a:latin typeface="Arial" panose="020B0604020202020204" pitchFamily="34" charset="0"/>
                        </a:rPr>
                        <a:t>26.7</a:t>
                      </a:r>
                      <a:endParaRPr lang="en-US" sz="1600" dirty="0">
                        <a:effectLst/>
                        <a:latin typeface="Arial" panose="020B0604020202020204" pitchFamily="34" charset="0"/>
                        <a:ea typeface="Times New Roman" panose="02020603050405020304" pitchFamily="18" charset="0"/>
                      </a:endParaRPr>
                    </a:p>
                  </a:txBody>
                  <a:tcPr marL="17275" marR="17275" marT="0" marB="0" anchor="ctr"/>
                </a:tc>
                <a:tc>
                  <a:txBody>
                    <a:bodyPr/>
                    <a:lstStyle/>
                    <a:p>
                      <a:pPr marL="0" marR="0" algn="ctr">
                        <a:lnSpc>
                          <a:spcPct val="100000"/>
                        </a:lnSpc>
                        <a:spcBef>
                          <a:spcPts val="0"/>
                        </a:spcBef>
                        <a:spcAft>
                          <a:spcPts val="0"/>
                        </a:spcAft>
                      </a:pPr>
                      <a:r>
                        <a:rPr lang="en-US" sz="1600" dirty="0">
                          <a:effectLst/>
                          <a:latin typeface="Arial" panose="020B0604020202020204" pitchFamily="34" charset="0"/>
                        </a:rPr>
                        <a:t>16.0</a:t>
                      </a:r>
                      <a:endParaRPr lang="en-US" sz="1600" dirty="0">
                        <a:effectLst/>
                        <a:latin typeface="Arial" panose="020B0604020202020204" pitchFamily="34" charset="0"/>
                        <a:ea typeface="Times New Roman" panose="02020603050405020304" pitchFamily="18" charset="0"/>
                      </a:endParaRPr>
                    </a:p>
                  </a:txBody>
                  <a:tcPr marL="17275" marR="17275" marT="0" marB="0" anchor="ctr"/>
                </a:tc>
                <a:tc>
                  <a:txBody>
                    <a:bodyPr/>
                    <a:lstStyle/>
                    <a:p>
                      <a:pPr marL="0" marR="0" algn="ctr">
                        <a:lnSpc>
                          <a:spcPct val="100000"/>
                        </a:lnSpc>
                        <a:spcBef>
                          <a:spcPts val="0"/>
                        </a:spcBef>
                        <a:spcAft>
                          <a:spcPts val="0"/>
                        </a:spcAft>
                      </a:pPr>
                      <a:r>
                        <a:rPr lang="en-US" sz="1600" dirty="0">
                          <a:effectLst/>
                          <a:latin typeface="Arial" panose="020B0604020202020204" pitchFamily="34" charset="0"/>
                        </a:rPr>
                        <a:t>3.2</a:t>
                      </a:r>
                      <a:endParaRPr lang="en-US" sz="1600" dirty="0">
                        <a:effectLst/>
                        <a:latin typeface="Arial" panose="020B0604020202020204" pitchFamily="34" charset="0"/>
                        <a:ea typeface="Times New Roman" panose="02020603050405020304" pitchFamily="18" charset="0"/>
                      </a:endParaRPr>
                    </a:p>
                  </a:txBody>
                  <a:tcPr marL="17275" marR="17275" marT="0" marB="0" anchor="ctr"/>
                </a:tc>
                <a:extLst>
                  <a:ext uri="{0D108BD9-81ED-4DB2-BD59-A6C34878D82A}">
                    <a16:rowId xmlns:a16="http://schemas.microsoft.com/office/drawing/2014/main" val="1152739399"/>
                  </a:ext>
                </a:extLst>
              </a:tr>
              <a:tr h="497507">
                <a:tc>
                  <a:txBody>
                    <a:bodyPr/>
                    <a:lstStyle/>
                    <a:p>
                      <a:pPr marL="0" marR="0" algn="ctr">
                        <a:lnSpc>
                          <a:spcPct val="100000"/>
                        </a:lnSpc>
                        <a:spcBef>
                          <a:spcPts val="0"/>
                        </a:spcBef>
                        <a:spcAft>
                          <a:spcPts val="0"/>
                        </a:spcAft>
                      </a:pPr>
                      <a:r>
                        <a:rPr lang="en-US" sz="1600" b="1" dirty="0">
                          <a:effectLst/>
                          <a:latin typeface="Arial" panose="020B0604020202020204" pitchFamily="34" charset="0"/>
                        </a:rPr>
                        <a:t>1/[S]</a:t>
                      </a:r>
                      <a:endParaRPr lang="en-US" sz="1600" b="1" dirty="0">
                        <a:effectLst/>
                        <a:latin typeface="Arial" panose="020B0604020202020204" pitchFamily="34" charset="0"/>
                        <a:ea typeface="Times New Roman" panose="02020603050405020304" pitchFamily="18" charset="0"/>
                      </a:endParaRPr>
                    </a:p>
                  </a:txBody>
                  <a:tcPr marL="17275" marR="17275" marT="0" marB="0" anchor="ctr">
                    <a:solidFill>
                      <a:schemeClr val="tx2">
                        <a:lumMod val="20000"/>
                        <a:lumOff val="80000"/>
                      </a:schemeClr>
                    </a:solidFill>
                  </a:tcPr>
                </a:tc>
                <a:tc>
                  <a:txBody>
                    <a:bodyPr/>
                    <a:lstStyle/>
                    <a:p>
                      <a:pPr marL="0" marR="0" algn="ctr">
                        <a:lnSpc>
                          <a:spcPct val="100000"/>
                        </a:lnSpc>
                        <a:spcBef>
                          <a:spcPts val="0"/>
                        </a:spcBef>
                        <a:spcAft>
                          <a:spcPts val="0"/>
                        </a:spcAft>
                      </a:pPr>
                      <a:r>
                        <a:rPr lang="en-US" sz="1600" b="1" dirty="0">
                          <a:effectLst/>
                          <a:latin typeface="Arial" panose="020B0604020202020204" pitchFamily="34" charset="0"/>
                        </a:rPr>
                        <a:t>1/V</a:t>
                      </a:r>
                    </a:p>
                    <a:p>
                      <a:pPr marL="0" marR="0" algn="ctr">
                        <a:lnSpc>
                          <a:spcPct val="100000"/>
                        </a:lnSpc>
                        <a:spcBef>
                          <a:spcPts val="0"/>
                        </a:spcBef>
                        <a:spcAft>
                          <a:spcPts val="0"/>
                        </a:spcAft>
                      </a:pPr>
                      <a:r>
                        <a:rPr lang="en-US" sz="1600" b="1" dirty="0">
                          <a:effectLst/>
                          <a:latin typeface="Arial" panose="020B0604020202020204" pitchFamily="34" charset="0"/>
                        </a:rPr>
                        <a:t>(I=0)</a:t>
                      </a:r>
                      <a:endParaRPr lang="en-US" sz="1600" b="1" dirty="0">
                        <a:effectLst/>
                        <a:latin typeface="Arial" panose="020B0604020202020204" pitchFamily="34" charset="0"/>
                        <a:ea typeface="Times New Roman" panose="02020603050405020304" pitchFamily="18" charset="0"/>
                      </a:endParaRPr>
                    </a:p>
                  </a:txBody>
                  <a:tcPr marL="17275" marR="17275" marT="0" marB="0" anchor="ctr">
                    <a:solidFill>
                      <a:schemeClr val="tx2">
                        <a:lumMod val="20000"/>
                        <a:lumOff val="80000"/>
                      </a:schemeClr>
                    </a:solidFill>
                  </a:tcPr>
                </a:tc>
                <a:tc>
                  <a:txBody>
                    <a:bodyPr/>
                    <a:lstStyle/>
                    <a:p>
                      <a:pPr marL="0" marR="0" algn="ctr">
                        <a:lnSpc>
                          <a:spcPct val="100000"/>
                        </a:lnSpc>
                        <a:spcBef>
                          <a:spcPts val="0"/>
                        </a:spcBef>
                        <a:spcAft>
                          <a:spcPts val="0"/>
                        </a:spcAft>
                      </a:pPr>
                      <a:r>
                        <a:rPr lang="en-US" sz="1600" b="1" dirty="0">
                          <a:effectLst/>
                          <a:latin typeface="Arial" panose="020B0604020202020204" pitchFamily="34" charset="0"/>
                        </a:rPr>
                        <a:t>1/V</a:t>
                      </a:r>
                    </a:p>
                    <a:p>
                      <a:pPr marL="0" marR="0" algn="ctr">
                        <a:lnSpc>
                          <a:spcPct val="100000"/>
                        </a:lnSpc>
                        <a:spcBef>
                          <a:spcPts val="0"/>
                        </a:spcBef>
                        <a:spcAft>
                          <a:spcPts val="0"/>
                        </a:spcAft>
                      </a:pPr>
                      <a:r>
                        <a:rPr lang="en-US" sz="1600" b="1" dirty="0">
                          <a:effectLst/>
                          <a:latin typeface="Arial" panose="020B0604020202020204" pitchFamily="34" charset="0"/>
                        </a:rPr>
                        <a:t>([A]=10nM)</a:t>
                      </a:r>
                      <a:endParaRPr lang="en-US" sz="1600" b="1" dirty="0">
                        <a:effectLst/>
                        <a:latin typeface="Arial" panose="020B0604020202020204" pitchFamily="34" charset="0"/>
                        <a:ea typeface="Times New Roman" panose="02020603050405020304" pitchFamily="18" charset="0"/>
                      </a:endParaRPr>
                    </a:p>
                  </a:txBody>
                  <a:tcPr marL="17275" marR="17275" marT="0" marB="0" anchor="ctr">
                    <a:solidFill>
                      <a:schemeClr val="tx2">
                        <a:lumMod val="20000"/>
                        <a:lumOff val="80000"/>
                      </a:schemeClr>
                    </a:solidFill>
                  </a:tcPr>
                </a:tc>
                <a:tc>
                  <a:txBody>
                    <a:bodyPr/>
                    <a:lstStyle/>
                    <a:p>
                      <a:pPr marL="0" marR="0" algn="ctr">
                        <a:lnSpc>
                          <a:spcPct val="100000"/>
                        </a:lnSpc>
                        <a:spcBef>
                          <a:spcPts val="0"/>
                        </a:spcBef>
                        <a:spcAft>
                          <a:spcPts val="0"/>
                        </a:spcAft>
                      </a:pPr>
                      <a:r>
                        <a:rPr lang="en-US" sz="1600" b="1" dirty="0">
                          <a:effectLst/>
                          <a:latin typeface="Arial" panose="020B0604020202020204" pitchFamily="34" charset="0"/>
                        </a:rPr>
                        <a:t>1/V</a:t>
                      </a:r>
                    </a:p>
                    <a:p>
                      <a:pPr marL="0" marR="0" algn="ctr">
                        <a:lnSpc>
                          <a:spcPct val="100000"/>
                        </a:lnSpc>
                        <a:spcBef>
                          <a:spcPts val="0"/>
                        </a:spcBef>
                        <a:spcAft>
                          <a:spcPts val="0"/>
                        </a:spcAft>
                      </a:pPr>
                      <a:r>
                        <a:rPr lang="en-US" sz="1600" b="1" dirty="0">
                          <a:effectLst/>
                          <a:latin typeface="Arial" panose="020B0604020202020204" pitchFamily="34" charset="0"/>
                        </a:rPr>
                        <a:t>([B]=10nM)</a:t>
                      </a:r>
                      <a:endParaRPr lang="en-US" sz="1600" b="1" dirty="0">
                        <a:effectLst/>
                        <a:latin typeface="Arial" panose="020B0604020202020204" pitchFamily="34" charset="0"/>
                        <a:ea typeface="Times New Roman" panose="02020603050405020304" pitchFamily="18" charset="0"/>
                      </a:endParaRPr>
                    </a:p>
                  </a:txBody>
                  <a:tcPr marL="17275" marR="17275" marT="0" marB="0" anchor="ctr">
                    <a:solidFill>
                      <a:schemeClr val="tx2">
                        <a:lumMod val="20000"/>
                        <a:lumOff val="80000"/>
                      </a:schemeClr>
                    </a:solidFill>
                  </a:tcPr>
                </a:tc>
                <a:extLst>
                  <a:ext uri="{0D108BD9-81ED-4DB2-BD59-A6C34878D82A}">
                    <a16:rowId xmlns:a16="http://schemas.microsoft.com/office/drawing/2014/main" val="1039184566"/>
                  </a:ext>
                </a:extLst>
              </a:tr>
              <a:tr h="248754">
                <a:tc>
                  <a:txBody>
                    <a:bodyPr/>
                    <a:lstStyle/>
                    <a:p>
                      <a:pPr marL="0" marR="0" algn="ctr">
                        <a:lnSpc>
                          <a:spcPct val="100000"/>
                        </a:lnSpc>
                        <a:spcBef>
                          <a:spcPts val="0"/>
                        </a:spcBef>
                        <a:spcAft>
                          <a:spcPts val="0"/>
                        </a:spcAft>
                      </a:pPr>
                      <a:r>
                        <a:rPr lang="en-US" sz="1600" dirty="0">
                          <a:effectLst/>
                          <a:latin typeface="Arial" panose="020B0604020202020204" pitchFamily="34" charset="0"/>
                        </a:rPr>
                        <a:t>0.10</a:t>
                      </a:r>
                      <a:endParaRPr lang="en-US" sz="1600" dirty="0">
                        <a:effectLst/>
                        <a:latin typeface="Arial" panose="020B0604020202020204" pitchFamily="34" charset="0"/>
                        <a:ea typeface="Times New Roman" panose="02020603050405020304" pitchFamily="18" charset="0"/>
                      </a:endParaRPr>
                    </a:p>
                  </a:txBody>
                  <a:tcPr marL="17275" marR="17275" marT="0" marB="0" anchor="ctr"/>
                </a:tc>
                <a:tc>
                  <a:txBody>
                    <a:bodyPr/>
                    <a:lstStyle/>
                    <a:p>
                      <a:pPr marL="0" marR="0" algn="ctr">
                        <a:lnSpc>
                          <a:spcPct val="100000"/>
                        </a:lnSpc>
                        <a:spcBef>
                          <a:spcPts val="0"/>
                        </a:spcBef>
                        <a:spcAft>
                          <a:spcPts val="0"/>
                        </a:spcAft>
                      </a:pPr>
                      <a:r>
                        <a:rPr lang="en-US" sz="1600" dirty="0">
                          <a:effectLst/>
                          <a:latin typeface="Arial" panose="020B0604020202020204" pitchFamily="34" charset="0"/>
                        </a:rPr>
                        <a:t>0.138</a:t>
                      </a:r>
                      <a:endParaRPr lang="en-US" sz="1600" dirty="0">
                        <a:effectLst/>
                        <a:latin typeface="Arial" panose="020B0604020202020204" pitchFamily="34" charset="0"/>
                        <a:ea typeface="Times New Roman" panose="02020603050405020304" pitchFamily="18" charset="0"/>
                      </a:endParaRPr>
                    </a:p>
                  </a:txBody>
                  <a:tcPr marL="17275" marR="17275" marT="0" marB="0" anchor="ctr"/>
                </a:tc>
                <a:tc>
                  <a:txBody>
                    <a:bodyPr/>
                    <a:lstStyle/>
                    <a:p>
                      <a:pPr marL="0" marR="0" algn="ctr">
                        <a:lnSpc>
                          <a:spcPct val="100000"/>
                        </a:lnSpc>
                        <a:spcBef>
                          <a:spcPts val="0"/>
                        </a:spcBef>
                        <a:spcAft>
                          <a:spcPts val="0"/>
                        </a:spcAft>
                      </a:pPr>
                      <a:r>
                        <a:rPr lang="en-US" sz="1600" dirty="0">
                          <a:effectLst/>
                          <a:latin typeface="Arial" panose="020B0604020202020204" pitchFamily="34" charset="0"/>
                        </a:rPr>
                        <a:t>0.263</a:t>
                      </a:r>
                      <a:endParaRPr lang="en-US" sz="1600" dirty="0">
                        <a:effectLst/>
                        <a:latin typeface="Arial" panose="020B0604020202020204" pitchFamily="34" charset="0"/>
                        <a:ea typeface="Times New Roman" panose="02020603050405020304" pitchFamily="18" charset="0"/>
                      </a:endParaRPr>
                    </a:p>
                  </a:txBody>
                  <a:tcPr marL="17275" marR="17275" marT="0" marB="0" anchor="ctr"/>
                </a:tc>
                <a:tc>
                  <a:txBody>
                    <a:bodyPr/>
                    <a:lstStyle/>
                    <a:p>
                      <a:pPr marL="0" marR="0" algn="ctr">
                        <a:lnSpc>
                          <a:spcPct val="100000"/>
                        </a:lnSpc>
                        <a:spcBef>
                          <a:spcPts val="0"/>
                        </a:spcBef>
                        <a:spcAft>
                          <a:spcPts val="0"/>
                        </a:spcAft>
                      </a:pPr>
                      <a:r>
                        <a:rPr lang="en-US" sz="1600" dirty="0">
                          <a:effectLst/>
                          <a:latin typeface="Arial" panose="020B0604020202020204" pitchFamily="34" charset="0"/>
                        </a:rPr>
                        <a:t>1.513</a:t>
                      </a:r>
                      <a:endParaRPr lang="en-US" sz="1600" dirty="0">
                        <a:effectLst/>
                        <a:latin typeface="Arial" panose="020B0604020202020204" pitchFamily="34" charset="0"/>
                        <a:ea typeface="Times New Roman" panose="02020603050405020304" pitchFamily="18" charset="0"/>
                      </a:endParaRPr>
                    </a:p>
                  </a:txBody>
                  <a:tcPr marL="17275" marR="17275" marT="0" marB="0" anchor="ctr"/>
                </a:tc>
                <a:extLst>
                  <a:ext uri="{0D108BD9-81ED-4DB2-BD59-A6C34878D82A}">
                    <a16:rowId xmlns:a16="http://schemas.microsoft.com/office/drawing/2014/main" val="3279142292"/>
                  </a:ext>
                </a:extLst>
              </a:tr>
              <a:tr h="248754">
                <a:tc>
                  <a:txBody>
                    <a:bodyPr/>
                    <a:lstStyle/>
                    <a:p>
                      <a:pPr marL="0" marR="0" algn="ctr">
                        <a:lnSpc>
                          <a:spcPct val="100000"/>
                        </a:lnSpc>
                        <a:spcBef>
                          <a:spcPts val="0"/>
                        </a:spcBef>
                        <a:spcAft>
                          <a:spcPts val="0"/>
                        </a:spcAft>
                      </a:pPr>
                      <a:r>
                        <a:rPr lang="en-US" sz="1600" dirty="0">
                          <a:effectLst/>
                          <a:latin typeface="Arial" panose="020B0604020202020204" pitchFamily="34" charset="0"/>
                        </a:rPr>
                        <a:t>0.04</a:t>
                      </a:r>
                      <a:endParaRPr lang="en-US" sz="1600" dirty="0">
                        <a:effectLst/>
                        <a:latin typeface="Arial" panose="020B0604020202020204" pitchFamily="34" charset="0"/>
                        <a:ea typeface="Times New Roman" panose="02020603050405020304" pitchFamily="18" charset="0"/>
                      </a:endParaRPr>
                    </a:p>
                  </a:txBody>
                  <a:tcPr marL="17275" marR="17275" marT="0" marB="0" anchor="ctr"/>
                </a:tc>
                <a:tc>
                  <a:txBody>
                    <a:bodyPr/>
                    <a:lstStyle/>
                    <a:p>
                      <a:pPr marL="0" marR="0" algn="ctr">
                        <a:lnSpc>
                          <a:spcPct val="100000"/>
                        </a:lnSpc>
                        <a:spcBef>
                          <a:spcPts val="0"/>
                        </a:spcBef>
                        <a:spcAft>
                          <a:spcPts val="0"/>
                        </a:spcAft>
                      </a:pPr>
                      <a:r>
                        <a:rPr lang="en-US" sz="1600" dirty="0">
                          <a:effectLst/>
                          <a:latin typeface="Arial" panose="020B0604020202020204" pitchFamily="34" charset="0"/>
                        </a:rPr>
                        <a:t>0.063</a:t>
                      </a:r>
                      <a:endParaRPr lang="en-US" sz="1600" dirty="0">
                        <a:effectLst/>
                        <a:latin typeface="Arial" panose="020B0604020202020204" pitchFamily="34" charset="0"/>
                        <a:ea typeface="Times New Roman" panose="02020603050405020304" pitchFamily="18" charset="0"/>
                      </a:endParaRPr>
                    </a:p>
                  </a:txBody>
                  <a:tcPr marL="17275" marR="17275" marT="0" marB="0" anchor="ctr"/>
                </a:tc>
                <a:tc>
                  <a:txBody>
                    <a:bodyPr/>
                    <a:lstStyle/>
                    <a:p>
                      <a:pPr marL="0" marR="0" algn="ctr">
                        <a:lnSpc>
                          <a:spcPct val="100000"/>
                        </a:lnSpc>
                        <a:spcBef>
                          <a:spcPts val="0"/>
                        </a:spcBef>
                        <a:spcAft>
                          <a:spcPts val="0"/>
                        </a:spcAft>
                      </a:pPr>
                      <a:r>
                        <a:rPr lang="en-US" sz="1600" dirty="0">
                          <a:effectLst/>
                          <a:latin typeface="Arial" panose="020B0604020202020204" pitchFamily="34" charset="0"/>
                        </a:rPr>
                        <a:t>0.113</a:t>
                      </a:r>
                      <a:endParaRPr lang="en-US" sz="1600" dirty="0">
                        <a:effectLst/>
                        <a:latin typeface="Arial" panose="020B0604020202020204" pitchFamily="34" charset="0"/>
                        <a:ea typeface="Times New Roman" panose="02020603050405020304" pitchFamily="18" charset="0"/>
                      </a:endParaRPr>
                    </a:p>
                  </a:txBody>
                  <a:tcPr marL="17275" marR="17275" marT="0" marB="0" anchor="ctr"/>
                </a:tc>
                <a:tc>
                  <a:txBody>
                    <a:bodyPr/>
                    <a:lstStyle/>
                    <a:p>
                      <a:pPr marL="0" marR="0" algn="ctr">
                        <a:lnSpc>
                          <a:spcPct val="100000"/>
                        </a:lnSpc>
                        <a:spcBef>
                          <a:spcPts val="0"/>
                        </a:spcBef>
                        <a:spcAft>
                          <a:spcPts val="0"/>
                        </a:spcAft>
                      </a:pPr>
                      <a:r>
                        <a:rPr lang="en-US" sz="1600" dirty="0">
                          <a:effectLst/>
                          <a:latin typeface="Arial" panose="020B0604020202020204" pitchFamily="34" charset="0"/>
                        </a:rPr>
                        <a:t>0.613</a:t>
                      </a:r>
                      <a:endParaRPr lang="en-US" sz="1600" dirty="0">
                        <a:effectLst/>
                        <a:latin typeface="Arial" panose="020B0604020202020204" pitchFamily="34" charset="0"/>
                        <a:ea typeface="Times New Roman" panose="02020603050405020304" pitchFamily="18" charset="0"/>
                      </a:endParaRPr>
                    </a:p>
                  </a:txBody>
                  <a:tcPr marL="17275" marR="17275" marT="0" marB="0" anchor="ctr"/>
                </a:tc>
                <a:extLst>
                  <a:ext uri="{0D108BD9-81ED-4DB2-BD59-A6C34878D82A}">
                    <a16:rowId xmlns:a16="http://schemas.microsoft.com/office/drawing/2014/main" val="2521814033"/>
                  </a:ext>
                </a:extLst>
              </a:tr>
              <a:tr h="248754">
                <a:tc>
                  <a:txBody>
                    <a:bodyPr/>
                    <a:lstStyle/>
                    <a:p>
                      <a:pPr marL="0" marR="0" algn="ctr">
                        <a:lnSpc>
                          <a:spcPct val="100000"/>
                        </a:lnSpc>
                        <a:spcBef>
                          <a:spcPts val="0"/>
                        </a:spcBef>
                        <a:spcAft>
                          <a:spcPts val="0"/>
                        </a:spcAft>
                      </a:pPr>
                      <a:r>
                        <a:rPr lang="en-US" sz="1600" dirty="0">
                          <a:effectLst/>
                          <a:latin typeface="Arial" panose="020B0604020202020204" pitchFamily="34" charset="0"/>
                        </a:rPr>
                        <a:t>0.02</a:t>
                      </a:r>
                      <a:endParaRPr lang="en-US" sz="1600" dirty="0">
                        <a:effectLst/>
                        <a:latin typeface="Arial" panose="020B0604020202020204" pitchFamily="34" charset="0"/>
                        <a:ea typeface="Times New Roman" panose="02020603050405020304" pitchFamily="18" charset="0"/>
                      </a:endParaRPr>
                    </a:p>
                  </a:txBody>
                  <a:tcPr marL="17275" marR="17275" marT="0" marB="0" anchor="ctr"/>
                </a:tc>
                <a:tc>
                  <a:txBody>
                    <a:bodyPr/>
                    <a:lstStyle/>
                    <a:p>
                      <a:pPr marL="0" marR="0" algn="ctr">
                        <a:lnSpc>
                          <a:spcPct val="100000"/>
                        </a:lnSpc>
                        <a:spcBef>
                          <a:spcPts val="0"/>
                        </a:spcBef>
                        <a:spcAft>
                          <a:spcPts val="0"/>
                        </a:spcAft>
                      </a:pPr>
                      <a:r>
                        <a:rPr lang="en-US" sz="1600" dirty="0">
                          <a:effectLst/>
                          <a:latin typeface="Arial" panose="020B0604020202020204" pitchFamily="34" charset="0"/>
                        </a:rPr>
                        <a:t>0.038</a:t>
                      </a:r>
                      <a:endParaRPr lang="en-US" sz="1600" dirty="0">
                        <a:effectLst/>
                        <a:latin typeface="Arial" panose="020B0604020202020204" pitchFamily="34" charset="0"/>
                        <a:ea typeface="Times New Roman" panose="02020603050405020304" pitchFamily="18" charset="0"/>
                      </a:endParaRPr>
                    </a:p>
                  </a:txBody>
                  <a:tcPr marL="17275" marR="17275" marT="0" marB="0" anchor="ctr"/>
                </a:tc>
                <a:tc>
                  <a:txBody>
                    <a:bodyPr/>
                    <a:lstStyle/>
                    <a:p>
                      <a:pPr marL="0" marR="0" algn="ctr">
                        <a:lnSpc>
                          <a:spcPct val="100000"/>
                        </a:lnSpc>
                        <a:spcBef>
                          <a:spcPts val="0"/>
                        </a:spcBef>
                        <a:spcAft>
                          <a:spcPts val="0"/>
                        </a:spcAft>
                      </a:pPr>
                      <a:r>
                        <a:rPr lang="en-US" sz="1600" dirty="0">
                          <a:effectLst/>
                          <a:latin typeface="Arial" panose="020B0604020202020204" pitchFamily="34" charset="0"/>
                        </a:rPr>
                        <a:t>0.063</a:t>
                      </a:r>
                      <a:endParaRPr lang="en-US" sz="1600" dirty="0">
                        <a:effectLst/>
                        <a:latin typeface="Arial" panose="020B0604020202020204" pitchFamily="34" charset="0"/>
                        <a:ea typeface="Times New Roman" panose="02020603050405020304" pitchFamily="18" charset="0"/>
                      </a:endParaRPr>
                    </a:p>
                  </a:txBody>
                  <a:tcPr marL="17275" marR="17275" marT="0" marB="0" anchor="ctr"/>
                </a:tc>
                <a:tc>
                  <a:txBody>
                    <a:bodyPr/>
                    <a:lstStyle/>
                    <a:p>
                      <a:pPr marL="0" marR="0" algn="ctr">
                        <a:lnSpc>
                          <a:spcPct val="100000"/>
                        </a:lnSpc>
                        <a:spcBef>
                          <a:spcPts val="0"/>
                        </a:spcBef>
                        <a:spcAft>
                          <a:spcPts val="0"/>
                        </a:spcAft>
                      </a:pPr>
                      <a:r>
                        <a:rPr lang="en-US" sz="1600" dirty="0">
                          <a:effectLst/>
                          <a:latin typeface="Arial" panose="020B0604020202020204" pitchFamily="34" charset="0"/>
                        </a:rPr>
                        <a:t>0.313</a:t>
                      </a:r>
                      <a:endParaRPr lang="en-US" sz="1600" dirty="0">
                        <a:effectLst/>
                        <a:latin typeface="Arial" panose="020B0604020202020204" pitchFamily="34" charset="0"/>
                        <a:ea typeface="Times New Roman" panose="02020603050405020304" pitchFamily="18" charset="0"/>
                      </a:endParaRPr>
                    </a:p>
                  </a:txBody>
                  <a:tcPr marL="17275" marR="17275" marT="0" marB="0" anchor="ctr"/>
                </a:tc>
                <a:extLst>
                  <a:ext uri="{0D108BD9-81ED-4DB2-BD59-A6C34878D82A}">
                    <a16:rowId xmlns:a16="http://schemas.microsoft.com/office/drawing/2014/main" val="191474759"/>
                  </a:ext>
                </a:extLst>
              </a:tr>
            </a:tbl>
          </a:graphicData>
        </a:graphic>
      </p:graphicFrame>
      <p:sp>
        <p:nvSpPr>
          <p:cNvPr id="9" name="Rectangle 8">
            <a:extLst>
              <a:ext uri="{FF2B5EF4-FFF2-40B4-BE49-F238E27FC236}">
                <a16:creationId xmlns:a16="http://schemas.microsoft.com/office/drawing/2014/main" id="{90B340C0-B511-4213-B3AB-1E29D479EBE3}"/>
              </a:ext>
            </a:extLst>
          </p:cNvPr>
          <p:cNvSpPr/>
          <p:nvPr/>
        </p:nvSpPr>
        <p:spPr>
          <a:xfrm>
            <a:off x="609816" y="6037342"/>
            <a:ext cx="5408909" cy="370422"/>
          </a:xfrm>
          <a:prstGeom prst="rect">
            <a:avLst/>
          </a:prstGeom>
        </p:spPr>
        <p:txBody>
          <a:bodyPr wrap="square">
            <a:spAutoFit/>
          </a:bodyPr>
          <a:lstStyle/>
          <a:p>
            <a:pPr marL="41459" indent="-165833" algn="just"/>
            <a:r>
              <a:rPr lang="en-US" sz="1807" dirty="0">
                <a:latin typeface="Arial" panose="020B0604020202020204" pitchFamily="34" charset="0"/>
                <a:ea typeface="Times New Roman" panose="02020603050405020304" pitchFamily="18" charset="0"/>
              </a:rPr>
              <a:t>The units of velocity are </a:t>
            </a:r>
            <a:r>
              <a:rPr lang="en-US" sz="1807" dirty="0">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1807" dirty="0">
                <a:latin typeface="Arial" panose="020B0604020202020204" pitchFamily="34" charset="0"/>
                <a:ea typeface="Times New Roman" panose="02020603050405020304" pitchFamily="18" charset="0"/>
              </a:rPr>
              <a:t>moles product/sec.</a:t>
            </a:r>
          </a:p>
        </p:txBody>
      </p:sp>
      <p:graphicFrame>
        <p:nvGraphicFramePr>
          <p:cNvPr id="11" name="Object 10">
            <a:extLst>
              <a:ext uri="{FF2B5EF4-FFF2-40B4-BE49-F238E27FC236}">
                <a16:creationId xmlns:a16="http://schemas.microsoft.com/office/drawing/2014/main" id="{37761237-402E-41E2-A8CD-7EB32712A30B}"/>
              </a:ext>
            </a:extLst>
          </p:cNvPr>
          <p:cNvGraphicFramePr>
            <a:graphicFrameLocks noChangeAspect="1"/>
          </p:cNvGraphicFramePr>
          <p:nvPr/>
        </p:nvGraphicFramePr>
        <p:xfrm>
          <a:off x="8866249" y="5665062"/>
          <a:ext cx="2272134" cy="722952"/>
        </p:xfrm>
        <a:graphic>
          <a:graphicData uri="http://schemas.openxmlformats.org/presentationml/2006/ole">
            <mc:AlternateContent xmlns:mc="http://schemas.openxmlformats.org/markup-compatibility/2006">
              <mc:Choice xmlns:v="urn:schemas-microsoft-com:vml" Requires="v">
                <p:oleObj r:id="rId3" imgW="1548728" imgH="495085" progId="Equation.3">
                  <p:embed/>
                </p:oleObj>
              </mc:Choice>
              <mc:Fallback>
                <p:oleObj r:id="rId3" imgW="1548728" imgH="495085" progId="Equation.3">
                  <p:embed/>
                  <p:pic>
                    <p:nvPicPr>
                      <p:cNvPr id="11" name="Object 10">
                        <a:extLst>
                          <a:ext uri="{FF2B5EF4-FFF2-40B4-BE49-F238E27FC236}">
                            <a16:creationId xmlns:a16="http://schemas.microsoft.com/office/drawing/2014/main" id="{37761237-402E-41E2-A8CD-7EB32712A3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6249" y="5665062"/>
                        <a:ext cx="2272134" cy="722952"/>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99E2382D-B8E3-4424-A672-B4AE4AAC88EE}"/>
              </a:ext>
            </a:extLst>
          </p:cNvPr>
          <p:cNvGraphicFramePr>
            <a:graphicFrameLocks noChangeAspect="1"/>
          </p:cNvGraphicFramePr>
          <p:nvPr/>
        </p:nvGraphicFramePr>
        <p:xfrm>
          <a:off x="8721734" y="2384373"/>
          <a:ext cx="2342837" cy="664634"/>
        </p:xfrm>
        <a:graphic>
          <a:graphicData uri="http://schemas.openxmlformats.org/presentationml/2006/ole">
            <mc:AlternateContent xmlns:mc="http://schemas.openxmlformats.org/markup-compatibility/2006">
              <mc:Choice xmlns:v="urn:schemas-microsoft-com:vml" Requires="v">
                <p:oleObj r:id="rId5" imgW="1485900" imgH="431800" progId="Equation.3">
                  <p:embed/>
                </p:oleObj>
              </mc:Choice>
              <mc:Fallback>
                <p:oleObj r:id="rId5" imgW="1485900" imgH="431800" progId="Equation.3">
                  <p:embed/>
                  <p:pic>
                    <p:nvPicPr>
                      <p:cNvPr id="12" name="Object 11">
                        <a:extLst>
                          <a:ext uri="{FF2B5EF4-FFF2-40B4-BE49-F238E27FC236}">
                            <a16:creationId xmlns:a16="http://schemas.microsoft.com/office/drawing/2014/main" id="{99E2382D-B8E3-4424-A672-B4AE4AAC88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21734" y="2384373"/>
                        <a:ext cx="2342837" cy="664634"/>
                      </a:xfrm>
                      <a:prstGeom prst="rect">
                        <a:avLst/>
                      </a:prstGeom>
                      <a:noFill/>
                    </p:spPr>
                  </p:pic>
                </p:oleObj>
              </mc:Fallback>
            </mc:AlternateContent>
          </a:graphicData>
        </a:graphic>
      </p:graphicFrame>
      <p:sp>
        <p:nvSpPr>
          <p:cNvPr id="5" name="TextBox 4">
            <a:extLst>
              <a:ext uri="{FF2B5EF4-FFF2-40B4-BE49-F238E27FC236}">
                <a16:creationId xmlns:a16="http://schemas.microsoft.com/office/drawing/2014/main" id="{1F984A8A-43CB-4C61-BB37-4B5FD36E6F0B}"/>
              </a:ext>
            </a:extLst>
          </p:cNvPr>
          <p:cNvSpPr txBox="1"/>
          <p:nvPr/>
        </p:nvSpPr>
        <p:spPr>
          <a:xfrm>
            <a:off x="8604382" y="5303230"/>
            <a:ext cx="1364476" cy="370422"/>
          </a:xfrm>
          <a:prstGeom prst="rect">
            <a:avLst/>
          </a:prstGeom>
          <a:noFill/>
        </p:spPr>
        <p:txBody>
          <a:bodyPr wrap="none" rtlCol="0">
            <a:spAutoFit/>
          </a:bodyPr>
          <a:lstStyle/>
          <a:p>
            <a:r>
              <a:rPr lang="en-US" sz="1807" dirty="0">
                <a:latin typeface="Arial" panose="020B0604020202020204" pitchFamily="34" charset="0"/>
              </a:rPr>
              <a:t>No Inhibitor</a:t>
            </a:r>
          </a:p>
        </p:txBody>
      </p:sp>
      <p:sp>
        <p:nvSpPr>
          <p:cNvPr id="13" name="TextBox 12">
            <a:extLst>
              <a:ext uri="{FF2B5EF4-FFF2-40B4-BE49-F238E27FC236}">
                <a16:creationId xmlns:a16="http://schemas.microsoft.com/office/drawing/2014/main" id="{CD44459E-914E-4BF8-B226-AC8E14254658}"/>
              </a:ext>
            </a:extLst>
          </p:cNvPr>
          <p:cNvSpPr txBox="1"/>
          <p:nvPr/>
        </p:nvSpPr>
        <p:spPr>
          <a:xfrm>
            <a:off x="8608134" y="2043121"/>
            <a:ext cx="1531188" cy="370422"/>
          </a:xfrm>
          <a:prstGeom prst="rect">
            <a:avLst/>
          </a:prstGeom>
          <a:noFill/>
        </p:spPr>
        <p:txBody>
          <a:bodyPr wrap="none" rtlCol="0">
            <a:spAutoFit/>
          </a:bodyPr>
          <a:lstStyle/>
          <a:p>
            <a:r>
              <a:rPr lang="en-US" sz="1807" dirty="0">
                <a:latin typeface="Arial" panose="020B0604020202020204" pitchFamily="34" charset="0"/>
              </a:rPr>
              <a:t>With Inhibitor</a:t>
            </a:r>
          </a:p>
        </p:txBody>
      </p:sp>
      <p:graphicFrame>
        <p:nvGraphicFramePr>
          <p:cNvPr id="14" name="Object 13">
            <a:extLst>
              <a:ext uri="{FF2B5EF4-FFF2-40B4-BE49-F238E27FC236}">
                <a16:creationId xmlns:a16="http://schemas.microsoft.com/office/drawing/2014/main" id="{6308B998-EF33-4A5F-B83D-DBBE9B9EAB55}"/>
              </a:ext>
            </a:extLst>
          </p:cNvPr>
          <p:cNvGraphicFramePr>
            <a:graphicFrameLocks noChangeAspect="1"/>
          </p:cNvGraphicFramePr>
          <p:nvPr/>
        </p:nvGraphicFramePr>
        <p:xfrm>
          <a:off x="5338623" y="-23169"/>
          <a:ext cx="4922305" cy="2180911"/>
        </p:xfrm>
        <a:graphic>
          <a:graphicData uri="http://schemas.openxmlformats.org/presentationml/2006/ole">
            <mc:AlternateContent xmlns:mc="http://schemas.openxmlformats.org/markup-compatibility/2006">
              <mc:Choice xmlns:v="urn:schemas-microsoft-com:vml" Requires="v">
                <p:oleObj name="MDLDrawObject Class" r:id="rId7" imgW="6009985" imgH="2666737" progId="MDLDrawOLE.MDLDrawObject.1">
                  <p:embed/>
                </p:oleObj>
              </mc:Choice>
              <mc:Fallback>
                <p:oleObj name="MDLDrawObject Class" r:id="rId7" imgW="6009985" imgH="2666737" progId="MDLDrawOLE.MDLDrawObject.1">
                  <p:embed/>
                  <p:pic>
                    <p:nvPicPr>
                      <p:cNvPr id="14" name="Object 13">
                        <a:extLst>
                          <a:ext uri="{FF2B5EF4-FFF2-40B4-BE49-F238E27FC236}">
                            <a16:creationId xmlns:a16="http://schemas.microsoft.com/office/drawing/2014/main" id="{6308B998-EF33-4A5F-B83D-DBBE9B9EAB55}"/>
                          </a:ext>
                        </a:extLst>
                      </p:cNvPr>
                      <p:cNvPicPr>
                        <a:picLocks noChangeAspect="1" noChangeArrowheads="1"/>
                      </p:cNvPicPr>
                      <p:nvPr/>
                    </p:nvPicPr>
                    <p:blipFill>
                      <a:blip r:embed="rId8"/>
                      <a:srcRect/>
                      <a:stretch>
                        <a:fillRect/>
                      </a:stretch>
                    </p:blipFill>
                    <p:spPr bwMode="auto">
                      <a:xfrm>
                        <a:off x="5338623" y="-23169"/>
                        <a:ext cx="4922305" cy="2180911"/>
                      </a:xfrm>
                      <a:prstGeom prst="rect">
                        <a:avLst/>
                      </a:prstGeom>
                      <a:noFill/>
                    </p:spPr>
                  </p:pic>
                </p:oleObj>
              </mc:Fallback>
            </mc:AlternateContent>
          </a:graphicData>
        </a:graphic>
      </p:graphicFrame>
      <p:sp>
        <p:nvSpPr>
          <p:cNvPr id="2" name="Date Placeholder 1">
            <a:extLst>
              <a:ext uri="{FF2B5EF4-FFF2-40B4-BE49-F238E27FC236}">
                <a16:creationId xmlns:a16="http://schemas.microsoft.com/office/drawing/2014/main" id="{F20B51E1-410F-B700-14E5-9CBF2807DE3C}"/>
              </a:ext>
            </a:extLst>
          </p:cNvPr>
          <p:cNvSpPr>
            <a:spLocks noGrp="1"/>
          </p:cNvSpPr>
          <p:nvPr>
            <p:ph type="dt" sz="half" idx="10"/>
          </p:nvPr>
        </p:nvSpPr>
        <p:spPr/>
        <p:txBody>
          <a:bodyPr/>
          <a:lstStyle/>
          <a:p>
            <a:fld id="{B15C97C1-2E78-4539-BA93-505A8EEEE6EB}" type="datetime1">
              <a:rPr lang="en-US" smtClean="0"/>
              <a:t>9/2/2023</a:t>
            </a:fld>
            <a:endParaRPr lang="en-US"/>
          </a:p>
        </p:txBody>
      </p:sp>
      <p:sp>
        <p:nvSpPr>
          <p:cNvPr id="3" name="Footer Placeholder 2">
            <a:extLst>
              <a:ext uri="{FF2B5EF4-FFF2-40B4-BE49-F238E27FC236}">
                <a16:creationId xmlns:a16="http://schemas.microsoft.com/office/drawing/2014/main" id="{88ED7B5E-5E4C-E6E7-85A4-62E68E9BC724}"/>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A0FA1006-C9A0-0E13-18F3-208C3517D428}"/>
              </a:ext>
            </a:extLst>
          </p:cNvPr>
          <p:cNvSpPr>
            <a:spLocks noGrp="1"/>
          </p:cNvSpPr>
          <p:nvPr>
            <p:ph type="sldNum" sz="quarter" idx="12"/>
          </p:nvPr>
        </p:nvSpPr>
        <p:spPr/>
        <p:txBody>
          <a:bodyPr/>
          <a:lstStyle/>
          <a:p>
            <a:fld id="{DC3BB032-4020-48F4-953B-341806DC4A2B}" type="slidenum">
              <a:rPr lang="en-US" smtClean="0"/>
              <a:t>62</a:t>
            </a:fld>
            <a:endParaRPr lang="en-US"/>
          </a:p>
        </p:txBody>
      </p:sp>
    </p:spTree>
    <p:extLst>
      <p:ext uri="{BB962C8B-B14F-4D97-AF65-F5344CB8AC3E}">
        <p14:creationId xmlns:p14="http://schemas.microsoft.com/office/powerpoint/2010/main" val="40735041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14">
            <a:extLst>
              <a:ext uri="{FF2B5EF4-FFF2-40B4-BE49-F238E27FC236}">
                <a16:creationId xmlns:a16="http://schemas.microsoft.com/office/drawing/2014/main" id="{AA466CE1-C858-4D6D-8343-E0387ECE7AF9}"/>
              </a:ext>
            </a:extLst>
          </p:cNvPr>
          <p:cNvGraphicFramePr>
            <a:graphicFrameLocks noChangeAspect="1"/>
          </p:cNvGraphicFramePr>
          <p:nvPr/>
        </p:nvGraphicFramePr>
        <p:xfrm>
          <a:off x="111303" y="-16552"/>
          <a:ext cx="3222443" cy="35504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e 6">
            <a:extLst>
              <a:ext uri="{FF2B5EF4-FFF2-40B4-BE49-F238E27FC236}">
                <a16:creationId xmlns:a16="http://schemas.microsoft.com/office/drawing/2014/main" id="{7835509D-3082-4279-B65B-20773FB50CC6}"/>
              </a:ext>
            </a:extLst>
          </p:cNvPr>
          <p:cNvGraphicFramePr>
            <a:graphicFrameLocks noGrp="1"/>
          </p:cNvGraphicFramePr>
          <p:nvPr/>
        </p:nvGraphicFramePr>
        <p:xfrm>
          <a:off x="3229074" y="217910"/>
          <a:ext cx="8844573" cy="2256171"/>
        </p:xfrm>
        <a:graphic>
          <a:graphicData uri="http://schemas.openxmlformats.org/drawingml/2006/table">
            <a:tbl>
              <a:tblPr firstRow="1" bandRow="1">
                <a:tableStyleId>{5C22544A-7EE6-4342-B048-85BDC9FD1C3A}</a:tableStyleId>
              </a:tblPr>
              <a:tblGrid>
                <a:gridCol w="1589259">
                  <a:extLst>
                    <a:ext uri="{9D8B030D-6E8A-4147-A177-3AD203B41FA5}">
                      <a16:colId xmlns:a16="http://schemas.microsoft.com/office/drawing/2014/main" val="2021116388"/>
                    </a:ext>
                  </a:extLst>
                </a:gridCol>
                <a:gridCol w="1451063">
                  <a:extLst>
                    <a:ext uri="{9D8B030D-6E8A-4147-A177-3AD203B41FA5}">
                      <a16:colId xmlns:a16="http://schemas.microsoft.com/office/drawing/2014/main" val="1075488485"/>
                    </a:ext>
                  </a:extLst>
                </a:gridCol>
                <a:gridCol w="1589259">
                  <a:extLst>
                    <a:ext uri="{9D8B030D-6E8A-4147-A177-3AD203B41FA5}">
                      <a16:colId xmlns:a16="http://schemas.microsoft.com/office/drawing/2014/main" val="24016202"/>
                    </a:ext>
                  </a:extLst>
                </a:gridCol>
                <a:gridCol w="4214992">
                  <a:extLst>
                    <a:ext uri="{9D8B030D-6E8A-4147-A177-3AD203B41FA5}">
                      <a16:colId xmlns:a16="http://schemas.microsoft.com/office/drawing/2014/main" val="339592858"/>
                    </a:ext>
                  </a:extLst>
                </a:gridCol>
              </a:tblGrid>
              <a:tr h="484392">
                <a:tc>
                  <a:txBody>
                    <a:bodyPr/>
                    <a:lstStyle/>
                    <a:p>
                      <a:r>
                        <a:rPr lang="en-US" sz="1800" dirty="0">
                          <a:latin typeface="Arial" panose="020B0604020202020204" pitchFamily="34" charset="0"/>
                        </a:rPr>
                        <a:t>Data</a:t>
                      </a:r>
                    </a:p>
                  </a:txBody>
                  <a:tcPr marL="82623" marR="82623" marT="41311" marB="41311"/>
                </a:tc>
                <a:tc>
                  <a:txBody>
                    <a:bodyPr/>
                    <a:lstStyle/>
                    <a:p>
                      <a:pPr algn="ctr"/>
                      <a:r>
                        <a:rPr lang="en-US" sz="1800" dirty="0">
                          <a:latin typeface="Arial" panose="020B0604020202020204" pitchFamily="34" charset="0"/>
                        </a:rPr>
                        <a:t>Slope</a:t>
                      </a:r>
                    </a:p>
                  </a:txBody>
                  <a:tcPr marL="82623" marR="82623" marT="41311" marB="41311"/>
                </a:tc>
                <a:tc>
                  <a:txBody>
                    <a:bodyPr/>
                    <a:lstStyle/>
                    <a:p>
                      <a:pPr algn="ctr"/>
                      <a:r>
                        <a:rPr lang="el-GR" sz="1800" dirty="0">
                          <a:latin typeface="Arial" panose="020B0604020202020204" pitchFamily="34" charset="0"/>
                        </a:rPr>
                        <a:t>α</a:t>
                      </a:r>
                      <a:endParaRPr lang="en-US" sz="1800" dirty="0">
                        <a:latin typeface="Arial" panose="020B0604020202020204" pitchFamily="34" charset="0"/>
                      </a:endParaRPr>
                    </a:p>
                  </a:txBody>
                  <a:tcPr marL="82623" marR="82623" marT="41311" marB="41311"/>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dirty="0">
                          <a:latin typeface="Arial" panose="020B0604020202020204" pitchFamily="34" charset="0"/>
                        </a:rPr>
                        <a:t>K</a:t>
                      </a:r>
                      <a:r>
                        <a:rPr lang="en-US" sz="1800" baseline="-25000" dirty="0">
                          <a:latin typeface="Arial" panose="020B0604020202020204" pitchFamily="34" charset="0"/>
                        </a:rPr>
                        <a:t>I</a:t>
                      </a:r>
                      <a:r>
                        <a:rPr lang="en-US" sz="1800" dirty="0">
                          <a:latin typeface="Arial" panose="020B0604020202020204" pitchFamily="34" charset="0"/>
                        </a:rPr>
                        <a:t> = [I]/(</a:t>
                      </a:r>
                      <a:r>
                        <a:rPr lang="el-GR" sz="1800" dirty="0">
                          <a:latin typeface="Arial" panose="020B0604020202020204" pitchFamily="34" charset="0"/>
                        </a:rPr>
                        <a:t>α</a:t>
                      </a:r>
                      <a:r>
                        <a:rPr lang="en-US" sz="1800" dirty="0">
                          <a:latin typeface="Arial" panose="020B0604020202020204" pitchFamily="34" charset="0"/>
                        </a:rPr>
                        <a:t>-1)</a:t>
                      </a:r>
                    </a:p>
                  </a:txBody>
                  <a:tcPr marL="82623" marR="82623" marT="41311" marB="41311"/>
                </a:tc>
                <a:extLst>
                  <a:ext uri="{0D108BD9-81ED-4DB2-BD59-A6C34878D82A}">
                    <a16:rowId xmlns:a16="http://schemas.microsoft.com/office/drawing/2014/main" val="172776585"/>
                  </a:ext>
                </a:extLst>
              </a:tr>
              <a:tr h="500963">
                <a:tc>
                  <a:txBody>
                    <a:bodyPr/>
                    <a:lstStyle/>
                    <a:p>
                      <a:r>
                        <a:rPr lang="en-US" sz="1800" dirty="0">
                          <a:latin typeface="Arial" panose="020B0604020202020204" pitchFamily="34" charset="0"/>
                        </a:rPr>
                        <a:t>No Inhibitor</a:t>
                      </a:r>
                    </a:p>
                  </a:txBody>
                  <a:tcPr marL="82623" marR="82623" marT="41311" marB="41311"/>
                </a:tc>
                <a:tc>
                  <a:txBody>
                    <a:bodyPr/>
                    <a:lstStyle/>
                    <a:p>
                      <a:pPr algn="ctr"/>
                      <a:r>
                        <a:rPr lang="en-US" sz="1800" b="1" i="1" dirty="0">
                          <a:solidFill>
                            <a:srgbClr val="C00000"/>
                          </a:solidFill>
                          <a:latin typeface="Arial" panose="020B0604020202020204" pitchFamily="34" charset="0"/>
                        </a:rPr>
                        <a:t>1.25</a:t>
                      </a:r>
                    </a:p>
                  </a:txBody>
                  <a:tcPr marL="82623" marR="82623" marT="41311" marB="41311"/>
                </a:tc>
                <a:tc>
                  <a:txBody>
                    <a:bodyPr/>
                    <a:lstStyle/>
                    <a:p>
                      <a:pPr algn="ctr"/>
                      <a:endParaRPr lang="en-US" sz="1800" b="1" i="1" dirty="0">
                        <a:solidFill>
                          <a:srgbClr val="C00000"/>
                        </a:solidFill>
                        <a:latin typeface="Arial" panose="020B0604020202020204" pitchFamily="34" charset="0"/>
                      </a:endParaRPr>
                    </a:p>
                  </a:txBody>
                  <a:tcPr marL="82623" marR="82623" marT="41311" marB="41311"/>
                </a:tc>
                <a:tc>
                  <a:txBody>
                    <a:bodyPr/>
                    <a:lstStyle/>
                    <a:p>
                      <a:pPr algn="ctr"/>
                      <a:endParaRPr lang="en-US" sz="1800" b="1" i="1" dirty="0">
                        <a:solidFill>
                          <a:srgbClr val="C00000"/>
                        </a:solidFill>
                        <a:latin typeface="Arial" panose="020B0604020202020204" pitchFamily="34" charset="0"/>
                      </a:endParaRPr>
                    </a:p>
                  </a:txBody>
                  <a:tcPr marL="82623" marR="82623" marT="41311" marB="41311"/>
                </a:tc>
                <a:extLst>
                  <a:ext uri="{0D108BD9-81ED-4DB2-BD59-A6C34878D82A}">
                    <a16:rowId xmlns:a16="http://schemas.microsoft.com/office/drawing/2014/main" val="212800699"/>
                  </a:ext>
                </a:extLst>
              </a:tr>
              <a:tr h="635408">
                <a:tc>
                  <a:txBody>
                    <a:bodyPr/>
                    <a:lstStyle/>
                    <a:p>
                      <a:r>
                        <a:rPr lang="en-US" sz="1800" b="0" dirty="0">
                          <a:latin typeface="Arial" panose="020B0604020202020204" pitchFamily="34" charset="0"/>
                        </a:rPr>
                        <a:t>Inhibitor A</a:t>
                      </a:r>
                    </a:p>
                    <a:p>
                      <a:pPr marL="0" marR="0" lvl="0" indent="0" defTabSz="914400" eaLnBrk="1" fontAlgn="auto" latinLnBrk="0" hangingPunct="1">
                        <a:lnSpc>
                          <a:spcPct val="100000"/>
                        </a:lnSpc>
                        <a:spcBef>
                          <a:spcPts val="0"/>
                        </a:spcBef>
                        <a:spcAft>
                          <a:spcPts val="0"/>
                        </a:spcAft>
                        <a:buClrTx/>
                        <a:buSzTx/>
                        <a:buFontTx/>
                        <a:buNone/>
                        <a:tabLst/>
                        <a:defRPr/>
                      </a:pPr>
                      <a:r>
                        <a:rPr lang="en-US" sz="1800" b="0" dirty="0">
                          <a:latin typeface="Arial" panose="020B0604020202020204" pitchFamily="34" charset="0"/>
                        </a:rPr>
                        <a:t>[I] = 10 </a:t>
                      </a:r>
                      <a:r>
                        <a:rPr lang="en-US" sz="1800" b="0" dirty="0" err="1">
                          <a:latin typeface="Arial" panose="020B0604020202020204" pitchFamily="34" charset="0"/>
                        </a:rPr>
                        <a:t>nM</a:t>
                      </a:r>
                      <a:endParaRPr lang="en-US" sz="1800" b="0" dirty="0">
                        <a:latin typeface="Arial" panose="020B0604020202020204" pitchFamily="34" charset="0"/>
                      </a:endParaRPr>
                    </a:p>
                  </a:txBody>
                  <a:tcPr marL="82623" marR="82623" marT="41311" marB="41311"/>
                </a:tc>
                <a:tc>
                  <a:txBody>
                    <a:bodyPr/>
                    <a:lstStyle/>
                    <a:p>
                      <a:pPr algn="ctr"/>
                      <a:r>
                        <a:rPr lang="en-US" sz="1800" b="1" i="1" dirty="0">
                          <a:solidFill>
                            <a:srgbClr val="C00000"/>
                          </a:solidFill>
                          <a:latin typeface="Arial" panose="020B0604020202020204" pitchFamily="34" charset="0"/>
                        </a:rPr>
                        <a:t>2.5</a:t>
                      </a:r>
                    </a:p>
                  </a:txBody>
                  <a:tcPr marL="82623" marR="82623" marT="41311" marB="41311"/>
                </a:tc>
                <a:tc>
                  <a:txBody>
                    <a:bodyPr/>
                    <a:lstStyle/>
                    <a:p>
                      <a:pPr algn="ctr"/>
                      <a:r>
                        <a:rPr lang="en-US" sz="1800" b="1" i="1" dirty="0">
                          <a:solidFill>
                            <a:srgbClr val="C00000"/>
                          </a:solidFill>
                          <a:latin typeface="Arial" panose="020B0604020202020204" pitchFamily="34" charset="0"/>
                        </a:rPr>
                        <a:t>(2.5/1.25)=2</a:t>
                      </a:r>
                    </a:p>
                  </a:txBody>
                  <a:tcPr marL="82623" marR="82623" marT="41311" marB="41311"/>
                </a:tc>
                <a:tc>
                  <a:txBody>
                    <a:bodyPr/>
                    <a:lstStyle/>
                    <a:p>
                      <a:pPr algn="ctr"/>
                      <a:r>
                        <a:rPr lang="en-US" sz="1800" b="1" i="1" dirty="0">
                          <a:solidFill>
                            <a:srgbClr val="C00000"/>
                          </a:solidFill>
                          <a:latin typeface="Arial" panose="020B0604020202020204" pitchFamily="34" charset="0"/>
                        </a:rPr>
                        <a:t>10 </a:t>
                      </a:r>
                      <a:r>
                        <a:rPr lang="en-US" sz="1800" b="1" i="1" dirty="0" err="1">
                          <a:solidFill>
                            <a:srgbClr val="C00000"/>
                          </a:solidFill>
                          <a:latin typeface="Arial" panose="020B0604020202020204" pitchFamily="34" charset="0"/>
                        </a:rPr>
                        <a:t>nM</a:t>
                      </a:r>
                      <a:r>
                        <a:rPr lang="en-US" sz="1800" b="1" i="1" dirty="0">
                          <a:solidFill>
                            <a:srgbClr val="C00000"/>
                          </a:solidFill>
                          <a:latin typeface="Arial" panose="020B0604020202020204" pitchFamily="34" charset="0"/>
                        </a:rPr>
                        <a:t>/(2-1) = 10 </a:t>
                      </a:r>
                      <a:r>
                        <a:rPr lang="en-US" sz="1800" b="1" i="1" dirty="0" err="1">
                          <a:solidFill>
                            <a:srgbClr val="C00000"/>
                          </a:solidFill>
                          <a:latin typeface="Arial" panose="020B0604020202020204" pitchFamily="34" charset="0"/>
                        </a:rPr>
                        <a:t>nM</a:t>
                      </a:r>
                      <a:endParaRPr lang="en-US" sz="1800" b="1" i="1" dirty="0">
                        <a:solidFill>
                          <a:srgbClr val="C00000"/>
                        </a:solidFill>
                        <a:latin typeface="Arial" panose="020B0604020202020204" pitchFamily="34" charset="0"/>
                      </a:endParaRPr>
                    </a:p>
                  </a:txBody>
                  <a:tcPr marL="82623" marR="82623" marT="41311" marB="41311"/>
                </a:tc>
                <a:extLst>
                  <a:ext uri="{0D108BD9-81ED-4DB2-BD59-A6C34878D82A}">
                    <a16:rowId xmlns:a16="http://schemas.microsoft.com/office/drawing/2014/main" val="3967374541"/>
                  </a:ext>
                </a:extLst>
              </a:tr>
              <a:tr h="635408">
                <a:tc>
                  <a:txBody>
                    <a:bodyPr/>
                    <a:lstStyle/>
                    <a:p>
                      <a:r>
                        <a:rPr lang="en-US" sz="1800" b="0" dirty="0">
                          <a:latin typeface="Arial" panose="020B0604020202020204" pitchFamily="34" charset="0"/>
                        </a:rPr>
                        <a:t>Inhibitor B</a:t>
                      </a:r>
                    </a:p>
                    <a:p>
                      <a:pPr marL="0" marR="0" lvl="0" indent="0" defTabSz="914400" eaLnBrk="1" fontAlgn="auto" latinLnBrk="0" hangingPunct="1">
                        <a:lnSpc>
                          <a:spcPct val="100000"/>
                        </a:lnSpc>
                        <a:spcBef>
                          <a:spcPts val="0"/>
                        </a:spcBef>
                        <a:spcAft>
                          <a:spcPts val="0"/>
                        </a:spcAft>
                        <a:buClrTx/>
                        <a:buSzTx/>
                        <a:buFontTx/>
                        <a:buNone/>
                        <a:tabLst/>
                        <a:defRPr/>
                      </a:pPr>
                      <a:r>
                        <a:rPr lang="en-US" sz="1800" b="0" dirty="0">
                          <a:latin typeface="Arial" panose="020B0604020202020204" pitchFamily="34" charset="0"/>
                        </a:rPr>
                        <a:t>[I] = 10 </a:t>
                      </a:r>
                      <a:r>
                        <a:rPr lang="en-US" sz="1800" b="0" dirty="0" err="1">
                          <a:latin typeface="Arial" panose="020B0604020202020204" pitchFamily="34" charset="0"/>
                        </a:rPr>
                        <a:t>nM</a:t>
                      </a:r>
                      <a:endParaRPr lang="en-US" sz="1800" b="0" dirty="0">
                        <a:latin typeface="Arial" panose="020B0604020202020204" pitchFamily="34" charset="0"/>
                      </a:endParaRPr>
                    </a:p>
                  </a:txBody>
                  <a:tcPr marL="82623" marR="82623" marT="41311" marB="41311"/>
                </a:tc>
                <a:tc>
                  <a:txBody>
                    <a:bodyPr/>
                    <a:lstStyle/>
                    <a:p>
                      <a:pPr algn="ctr"/>
                      <a:r>
                        <a:rPr lang="en-US" sz="1800" b="1" i="1" dirty="0">
                          <a:solidFill>
                            <a:srgbClr val="C00000"/>
                          </a:solidFill>
                          <a:latin typeface="Arial" panose="020B0604020202020204" pitchFamily="34" charset="0"/>
                        </a:rPr>
                        <a:t>15</a:t>
                      </a:r>
                    </a:p>
                  </a:txBody>
                  <a:tcPr marL="82623" marR="82623" marT="41311" marB="41311"/>
                </a:tc>
                <a:tc>
                  <a:txBody>
                    <a:bodyPr/>
                    <a:lstStyle/>
                    <a:p>
                      <a:pPr algn="ctr"/>
                      <a:r>
                        <a:rPr lang="en-US" sz="1800" b="1" i="1" dirty="0">
                          <a:solidFill>
                            <a:srgbClr val="C00000"/>
                          </a:solidFill>
                          <a:latin typeface="Arial" panose="020B0604020202020204" pitchFamily="34" charset="0"/>
                        </a:rPr>
                        <a:t>(15/1.25) =12</a:t>
                      </a:r>
                    </a:p>
                  </a:txBody>
                  <a:tcPr marL="82623" marR="82623" marT="41311" marB="41311"/>
                </a:tc>
                <a:tc>
                  <a:txBody>
                    <a:bodyPr/>
                    <a:lstStyle/>
                    <a:p>
                      <a:pPr algn="ctr"/>
                      <a:r>
                        <a:rPr lang="en-US" sz="1800" b="1" i="1" dirty="0">
                          <a:solidFill>
                            <a:srgbClr val="C00000"/>
                          </a:solidFill>
                          <a:latin typeface="Arial" panose="020B0604020202020204" pitchFamily="34" charset="0"/>
                        </a:rPr>
                        <a:t>10 </a:t>
                      </a:r>
                      <a:r>
                        <a:rPr lang="en-US" sz="1800" b="1" i="1" dirty="0" err="1">
                          <a:solidFill>
                            <a:srgbClr val="C00000"/>
                          </a:solidFill>
                          <a:latin typeface="Arial" panose="020B0604020202020204" pitchFamily="34" charset="0"/>
                        </a:rPr>
                        <a:t>nM</a:t>
                      </a:r>
                      <a:r>
                        <a:rPr lang="en-US" sz="1800" b="1" i="1" dirty="0">
                          <a:solidFill>
                            <a:srgbClr val="C00000"/>
                          </a:solidFill>
                          <a:latin typeface="Arial" panose="020B0604020202020204" pitchFamily="34" charset="0"/>
                        </a:rPr>
                        <a:t>/(12-1) = 0.9 </a:t>
                      </a:r>
                      <a:r>
                        <a:rPr lang="en-US" sz="1800" b="1" i="1" dirty="0" err="1">
                          <a:solidFill>
                            <a:srgbClr val="C00000"/>
                          </a:solidFill>
                          <a:latin typeface="Arial" panose="020B0604020202020204" pitchFamily="34" charset="0"/>
                        </a:rPr>
                        <a:t>nM</a:t>
                      </a:r>
                      <a:endParaRPr lang="en-US" sz="1800" b="1" i="1" dirty="0">
                        <a:solidFill>
                          <a:srgbClr val="C00000"/>
                        </a:solidFill>
                        <a:latin typeface="Arial" panose="020B0604020202020204" pitchFamily="34" charset="0"/>
                      </a:endParaRPr>
                    </a:p>
                  </a:txBody>
                  <a:tcPr marL="82623" marR="82623" marT="41311" marB="41311"/>
                </a:tc>
                <a:extLst>
                  <a:ext uri="{0D108BD9-81ED-4DB2-BD59-A6C34878D82A}">
                    <a16:rowId xmlns:a16="http://schemas.microsoft.com/office/drawing/2014/main" val="620498255"/>
                  </a:ext>
                </a:extLst>
              </a:tr>
            </a:tbl>
          </a:graphicData>
        </a:graphic>
      </p:graphicFrame>
      <p:graphicFrame>
        <p:nvGraphicFramePr>
          <p:cNvPr id="5" name="Object 4">
            <a:extLst>
              <a:ext uri="{FF2B5EF4-FFF2-40B4-BE49-F238E27FC236}">
                <a16:creationId xmlns:a16="http://schemas.microsoft.com/office/drawing/2014/main" id="{A9563DB6-A852-4B80-B45C-724BB4F392F9}"/>
              </a:ext>
            </a:extLst>
          </p:cNvPr>
          <p:cNvGraphicFramePr>
            <a:graphicFrameLocks noChangeAspect="1"/>
          </p:cNvGraphicFramePr>
          <p:nvPr/>
        </p:nvGraphicFramePr>
        <p:xfrm>
          <a:off x="3345425" y="3936503"/>
          <a:ext cx="7806701" cy="2442303"/>
        </p:xfrm>
        <a:graphic>
          <a:graphicData uri="http://schemas.openxmlformats.org/presentationml/2006/ole">
            <mc:AlternateContent xmlns:mc="http://schemas.openxmlformats.org/markup-compatibility/2006">
              <mc:Choice xmlns:v="urn:schemas-microsoft-com:vml" Requires="v">
                <p:oleObj name="MDLDrawObject Class" r:id="rId3" imgW="8505202" imgH="2685656" progId="MDLDrawOLE.MDLDrawObject.1">
                  <p:embed/>
                </p:oleObj>
              </mc:Choice>
              <mc:Fallback>
                <p:oleObj name="MDLDrawObject Class" r:id="rId3" imgW="8505202" imgH="2685656" progId="MDLDrawOLE.MDLDrawObject.1">
                  <p:embed/>
                  <p:pic>
                    <p:nvPicPr>
                      <p:cNvPr id="5" name="Object 4">
                        <a:extLst>
                          <a:ext uri="{FF2B5EF4-FFF2-40B4-BE49-F238E27FC236}">
                            <a16:creationId xmlns:a16="http://schemas.microsoft.com/office/drawing/2014/main" id="{A9563DB6-A852-4B80-B45C-724BB4F392F9}"/>
                          </a:ext>
                        </a:extLst>
                      </p:cNvPr>
                      <p:cNvPicPr>
                        <a:picLocks noChangeAspect="1" noChangeArrowheads="1"/>
                      </p:cNvPicPr>
                      <p:nvPr/>
                    </p:nvPicPr>
                    <p:blipFill>
                      <a:blip r:embed="rId4"/>
                      <a:srcRect/>
                      <a:stretch>
                        <a:fillRect/>
                      </a:stretch>
                    </p:blipFill>
                    <p:spPr bwMode="auto">
                      <a:xfrm>
                        <a:off x="3345425" y="3936503"/>
                        <a:ext cx="7806701" cy="2442303"/>
                      </a:xfrm>
                      <a:prstGeom prst="rect">
                        <a:avLst/>
                      </a:prstGeom>
                      <a:noFill/>
                    </p:spPr>
                  </p:pic>
                </p:oleObj>
              </mc:Fallback>
            </mc:AlternateContent>
          </a:graphicData>
        </a:graphic>
      </p:graphicFrame>
      <p:sp>
        <p:nvSpPr>
          <p:cNvPr id="9" name="TextBox 8">
            <a:extLst>
              <a:ext uri="{FF2B5EF4-FFF2-40B4-BE49-F238E27FC236}">
                <a16:creationId xmlns:a16="http://schemas.microsoft.com/office/drawing/2014/main" id="{8CAEDD6F-01C9-400E-AFB8-D980BD795C59}"/>
              </a:ext>
            </a:extLst>
          </p:cNvPr>
          <p:cNvSpPr txBox="1"/>
          <p:nvPr/>
        </p:nvSpPr>
        <p:spPr>
          <a:xfrm>
            <a:off x="4437643" y="6141894"/>
            <a:ext cx="2101857" cy="370422"/>
          </a:xfrm>
          <a:prstGeom prst="rect">
            <a:avLst/>
          </a:prstGeom>
          <a:noFill/>
        </p:spPr>
        <p:txBody>
          <a:bodyPr wrap="none" rtlCol="0">
            <a:spAutoFit/>
          </a:bodyPr>
          <a:lstStyle/>
          <a:p>
            <a:r>
              <a:rPr lang="en-US" sz="1807" b="1" dirty="0">
                <a:latin typeface="Arial" panose="020B0604020202020204" pitchFamily="34" charset="0"/>
              </a:rPr>
              <a:t>A: </a:t>
            </a:r>
            <a:r>
              <a:rPr lang="en-US" sz="1807" dirty="0">
                <a:latin typeface="Arial" panose="020B0604020202020204" pitchFamily="34" charset="0"/>
              </a:rPr>
              <a:t>K</a:t>
            </a:r>
            <a:r>
              <a:rPr lang="en-US" sz="1807" baseline="-25000" dirty="0">
                <a:latin typeface="Arial" panose="020B0604020202020204" pitchFamily="34" charset="0"/>
              </a:rPr>
              <a:t>I </a:t>
            </a:r>
            <a:r>
              <a:rPr lang="en-US" sz="1807" dirty="0">
                <a:latin typeface="Arial" panose="020B0604020202020204" pitchFamily="34" charset="0"/>
              </a:rPr>
              <a:t>= K</a:t>
            </a:r>
            <a:r>
              <a:rPr lang="en-US" sz="1807" baseline="-25000" dirty="0">
                <a:latin typeface="Arial" panose="020B0604020202020204" pitchFamily="34" charset="0"/>
              </a:rPr>
              <a:t>D</a:t>
            </a:r>
            <a:r>
              <a:rPr lang="en-US" sz="1807" dirty="0">
                <a:latin typeface="Arial" panose="020B0604020202020204" pitchFamily="34" charset="0"/>
              </a:rPr>
              <a:t> = 10 </a:t>
            </a:r>
            <a:r>
              <a:rPr lang="en-US" sz="1807" dirty="0" err="1">
                <a:latin typeface="Arial" panose="020B0604020202020204" pitchFamily="34" charset="0"/>
              </a:rPr>
              <a:t>nM</a:t>
            </a:r>
            <a:endParaRPr lang="en-US" sz="1807" dirty="0">
              <a:latin typeface="Arial" panose="020B0604020202020204" pitchFamily="34" charset="0"/>
            </a:endParaRPr>
          </a:p>
        </p:txBody>
      </p:sp>
      <p:sp>
        <p:nvSpPr>
          <p:cNvPr id="10" name="TextBox 9">
            <a:extLst>
              <a:ext uri="{FF2B5EF4-FFF2-40B4-BE49-F238E27FC236}">
                <a16:creationId xmlns:a16="http://schemas.microsoft.com/office/drawing/2014/main" id="{1F8EC565-4E95-4526-AD29-1F2E502DE744}"/>
              </a:ext>
            </a:extLst>
          </p:cNvPr>
          <p:cNvSpPr txBox="1"/>
          <p:nvPr/>
        </p:nvSpPr>
        <p:spPr>
          <a:xfrm>
            <a:off x="7815885" y="6285148"/>
            <a:ext cx="2165978" cy="370422"/>
          </a:xfrm>
          <a:prstGeom prst="rect">
            <a:avLst/>
          </a:prstGeom>
          <a:noFill/>
        </p:spPr>
        <p:txBody>
          <a:bodyPr wrap="none" rtlCol="0">
            <a:spAutoFit/>
          </a:bodyPr>
          <a:lstStyle/>
          <a:p>
            <a:r>
              <a:rPr lang="en-US" sz="1807" b="1" dirty="0">
                <a:latin typeface="Arial" panose="020B0604020202020204" pitchFamily="34" charset="0"/>
              </a:rPr>
              <a:t>B: </a:t>
            </a:r>
            <a:r>
              <a:rPr lang="en-US" sz="1807" dirty="0">
                <a:latin typeface="Arial" panose="020B0604020202020204" pitchFamily="34" charset="0"/>
              </a:rPr>
              <a:t>K</a:t>
            </a:r>
            <a:r>
              <a:rPr lang="en-US" sz="1807" baseline="-25000" dirty="0">
                <a:latin typeface="Arial" panose="020B0604020202020204" pitchFamily="34" charset="0"/>
              </a:rPr>
              <a:t>I </a:t>
            </a:r>
            <a:r>
              <a:rPr lang="en-US" sz="1807" dirty="0">
                <a:latin typeface="Arial" panose="020B0604020202020204" pitchFamily="34" charset="0"/>
              </a:rPr>
              <a:t>= K</a:t>
            </a:r>
            <a:r>
              <a:rPr lang="en-US" sz="1807" baseline="-25000" dirty="0">
                <a:latin typeface="Arial" panose="020B0604020202020204" pitchFamily="34" charset="0"/>
              </a:rPr>
              <a:t>D</a:t>
            </a:r>
            <a:r>
              <a:rPr lang="en-US" sz="1807" dirty="0">
                <a:latin typeface="Arial" panose="020B0604020202020204" pitchFamily="34" charset="0"/>
              </a:rPr>
              <a:t> = 0.9 </a:t>
            </a:r>
            <a:r>
              <a:rPr lang="en-US" sz="1807" dirty="0" err="1">
                <a:latin typeface="Arial" panose="020B0604020202020204" pitchFamily="34" charset="0"/>
              </a:rPr>
              <a:t>nM</a:t>
            </a:r>
            <a:endParaRPr lang="en-US" sz="1807" dirty="0">
              <a:latin typeface="Arial" panose="020B0604020202020204" pitchFamily="34" charset="0"/>
            </a:endParaRPr>
          </a:p>
        </p:txBody>
      </p:sp>
      <p:grpSp>
        <p:nvGrpSpPr>
          <p:cNvPr id="23" name="Group 22">
            <a:extLst>
              <a:ext uri="{FF2B5EF4-FFF2-40B4-BE49-F238E27FC236}">
                <a16:creationId xmlns:a16="http://schemas.microsoft.com/office/drawing/2014/main" id="{7DD93ED4-C14A-9B6F-3D4A-CB7519E437DC}"/>
              </a:ext>
            </a:extLst>
          </p:cNvPr>
          <p:cNvGrpSpPr/>
          <p:nvPr/>
        </p:nvGrpSpPr>
        <p:grpSpPr>
          <a:xfrm>
            <a:off x="222648" y="4119981"/>
            <a:ext cx="2672111" cy="2240243"/>
            <a:chOff x="9694623" y="3857625"/>
            <a:chExt cx="3489792" cy="2925769"/>
          </a:xfrm>
        </p:grpSpPr>
        <p:grpSp>
          <p:nvGrpSpPr>
            <p:cNvPr id="22" name="Group 21">
              <a:extLst>
                <a:ext uri="{FF2B5EF4-FFF2-40B4-BE49-F238E27FC236}">
                  <a16:creationId xmlns:a16="http://schemas.microsoft.com/office/drawing/2014/main" id="{8F2AC0E4-B202-4D98-BD15-7C3536B995FD}"/>
                </a:ext>
              </a:extLst>
            </p:cNvPr>
            <p:cNvGrpSpPr/>
            <p:nvPr/>
          </p:nvGrpSpPr>
          <p:grpSpPr>
            <a:xfrm>
              <a:off x="9694623" y="3857625"/>
              <a:ext cx="3489792" cy="2925769"/>
              <a:chOff x="8048267" y="4593208"/>
              <a:chExt cx="2586845" cy="2168757"/>
            </a:xfrm>
          </p:grpSpPr>
          <p:sp>
            <p:nvSpPr>
              <p:cNvPr id="18" name="TextBox 17">
                <a:extLst>
                  <a:ext uri="{FF2B5EF4-FFF2-40B4-BE49-F238E27FC236}">
                    <a16:creationId xmlns:a16="http://schemas.microsoft.com/office/drawing/2014/main" id="{6229AB44-455E-4F65-83A0-6F45FC77A731}"/>
                  </a:ext>
                </a:extLst>
              </p:cNvPr>
              <p:cNvSpPr txBox="1"/>
              <p:nvPr/>
            </p:nvSpPr>
            <p:spPr>
              <a:xfrm>
                <a:off x="8537877" y="6170687"/>
                <a:ext cx="304474" cy="359657"/>
              </a:xfrm>
              <a:prstGeom prst="rect">
                <a:avLst/>
              </a:prstGeom>
              <a:noFill/>
            </p:spPr>
            <p:txBody>
              <a:bodyPr wrap="none" rtlCol="0">
                <a:spAutoFit/>
              </a:bodyPr>
              <a:lstStyle/>
              <a:p>
                <a:r>
                  <a:rPr lang="en-US" sz="1814" dirty="0">
                    <a:latin typeface="Arial" panose="020B0604020202020204" pitchFamily="34" charset="0"/>
                  </a:rPr>
                  <a:t>1</a:t>
                </a:r>
              </a:p>
            </p:txBody>
          </p:sp>
          <p:sp>
            <p:nvSpPr>
              <p:cNvPr id="19" name="TextBox 18">
                <a:extLst>
                  <a:ext uri="{FF2B5EF4-FFF2-40B4-BE49-F238E27FC236}">
                    <a16:creationId xmlns:a16="http://schemas.microsoft.com/office/drawing/2014/main" id="{4C762B71-45AD-4A02-B31F-59F6239FC841}"/>
                  </a:ext>
                </a:extLst>
              </p:cNvPr>
              <p:cNvSpPr txBox="1"/>
              <p:nvPr/>
            </p:nvSpPr>
            <p:spPr>
              <a:xfrm>
                <a:off x="9327894" y="6191240"/>
                <a:ext cx="430173" cy="359657"/>
              </a:xfrm>
              <a:prstGeom prst="rect">
                <a:avLst/>
              </a:prstGeom>
              <a:noFill/>
            </p:spPr>
            <p:txBody>
              <a:bodyPr wrap="none" rtlCol="0">
                <a:spAutoFit/>
              </a:bodyPr>
              <a:lstStyle/>
              <a:p>
                <a:r>
                  <a:rPr lang="en-US" sz="1814" dirty="0">
                    <a:latin typeface="Arial" panose="020B0604020202020204" pitchFamily="34" charset="0"/>
                  </a:rPr>
                  <a:t>10</a:t>
                </a:r>
              </a:p>
            </p:txBody>
          </p:sp>
          <p:grpSp>
            <p:nvGrpSpPr>
              <p:cNvPr id="21" name="Group 20">
                <a:extLst>
                  <a:ext uri="{FF2B5EF4-FFF2-40B4-BE49-F238E27FC236}">
                    <a16:creationId xmlns:a16="http://schemas.microsoft.com/office/drawing/2014/main" id="{E07A8A30-6A06-4EC6-A4D4-F1B661394194}"/>
                  </a:ext>
                </a:extLst>
              </p:cNvPr>
              <p:cNvGrpSpPr/>
              <p:nvPr/>
            </p:nvGrpSpPr>
            <p:grpSpPr>
              <a:xfrm>
                <a:off x="8048267" y="4593208"/>
                <a:ext cx="2586845" cy="2168757"/>
                <a:chOff x="8048267" y="4597896"/>
                <a:chExt cx="2586845" cy="2168757"/>
              </a:xfrm>
            </p:grpSpPr>
            <p:grpSp>
              <p:nvGrpSpPr>
                <p:cNvPr id="17" name="Group 16">
                  <a:extLst>
                    <a:ext uri="{FF2B5EF4-FFF2-40B4-BE49-F238E27FC236}">
                      <a16:creationId xmlns:a16="http://schemas.microsoft.com/office/drawing/2014/main" id="{C8EB7A3D-D317-45BB-8387-67B1B513B2B9}"/>
                    </a:ext>
                  </a:extLst>
                </p:cNvPr>
                <p:cNvGrpSpPr/>
                <p:nvPr/>
              </p:nvGrpSpPr>
              <p:grpSpPr>
                <a:xfrm>
                  <a:off x="8048267" y="4597896"/>
                  <a:ext cx="2502373" cy="2168757"/>
                  <a:chOff x="8074346" y="5285723"/>
                  <a:chExt cx="2502373" cy="2168757"/>
                </a:xfrm>
              </p:grpSpPr>
              <p:cxnSp>
                <p:nvCxnSpPr>
                  <p:cNvPr id="11" name="Straight Connector 10">
                    <a:extLst>
                      <a:ext uri="{FF2B5EF4-FFF2-40B4-BE49-F238E27FC236}">
                        <a16:creationId xmlns:a16="http://schemas.microsoft.com/office/drawing/2014/main" id="{0B0A50C7-174D-4506-A5E1-28F74D237D45}"/>
                      </a:ext>
                    </a:extLst>
                  </p:cNvPr>
                  <p:cNvCxnSpPr>
                    <a:cxnSpLocks/>
                  </p:cNvCxnSpPr>
                  <p:nvPr/>
                </p:nvCxnSpPr>
                <p:spPr>
                  <a:xfrm>
                    <a:off x="8519319" y="5471319"/>
                    <a:ext cx="0" cy="144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D952949-5B61-4E0F-93EB-518AC1A0F1D2}"/>
                      </a:ext>
                    </a:extLst>
                  </p:cNvPr>
                  <p:cNvCxnSpPr/>
                  <p:nvPr/>
                </p:nvCxnSpPr>
                <p:spPr>
                  <a:xfrm>
                    <a:off x="8519319" y="6919119"/>
                    <a:ext cx="20574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C9553D6-681D-4FC7-BA02-CDDC2181F941}"/>
                      </a:ext>
                    </a:extLst>
                  </p:cNvPr>
                  <p:cNvSpPr txBox="1"/>
                  <p:nvPr/>
                </p:nvSpPr>
                <p:spPr>
                  <a:xfrm>
                    <a:off x="9427407" y="7094823"/>
                    <a:ext cx="364995" cy="359657"/>
                  </a:xfrm>
                  <a:prstGeom prst="rect">
                    <a:avLst/>
                  </a:prstGeom>
                  <a:noFill/>
                </p:spPr>
                <p:txBody>
                  <a:bodyPr wrap="none" rtlCol="0">
                    <a:spAutoFit/>
                  </a:bodyPr>
                  <a:lstStyle/>
                  <a:p>
                    <a:r>
                      <a:rPr lang="en-US" sz="1814" dirty="0">
                        <a:latin typeface="Arial" panose="020B0604020202020204" pitchFamily="34" charset="0"/>
                      </a:rPr>
                      <a:t>[I]</a:t>
                    </a:r>
                  </a:p>
                </p:txBody>
              </p:sp>
              <p:sp>
                <p:nvSpPr>
                  <p:cNvPr id="16" name="TextBox 15">
                    <a:extLst>
                      <a:ext uri="{FF2B5EF4-FFF2-40B4-BE49-F238E27FC236}">
                        <a16:creationId xmlns:a16="http://schemas.microsoft.com/office/drawing/2014/main" id="{CBF6C506-65D0-4EAC-B015-E424615F6304}"/>
                      </a:ext>
                    </a:extLst>
                  </p:cNvPr>
                  <p:cNvSpPr txBox="1"/>
                  <p:nvPr/>
                </p:nvSpPr>
                <p:spPr>
                  <a:xfrm>
                    <a:off x="8074346" y="5285723"/>
                    <a:ext cx="329304" cy="359657"/>
                  </a:xfrm>
                  <a:prstGeom prst="rect">
                    <a:avLst/>
                  </a:prstGeom>
                  <a:noFill/>
                </p:spPr>
                <p:txBody>
                  <a:bodyPr wrap="none" rtlCol="0">
                    <a:spAutoFit/>
                  </a:bodyPr>
                  <a:lstStyle/>
                  <a:p>
                    <a:r>
                      <a:rPr lang="en-US" sz="1814" dirty="0">
                        <a:latin typeface="Arial" panose="020B0604020202020204" pitchFamily="34" charset="0"/>
                      </a:rPr>
                      <a:t>Y</a:t>
                    </a:r>
                  </a:p>
                </p:txBody>
              </p:sp>
            </p:grpSp>
            <p:sp>
              <p:nvSpPr>
                <p:cNvPr id="20" name="TextBox 19">
                  <a:extLst>
                    <a:ext uri="{FF2B5EF4-FFF2-40B4-BE49-F238E27FC236}">
                      <a16:creationId xmlns:a16="http://schemas.microsoft.com/office/drawing/2014/main" id="{0ABA4496-9B0D-44E9-B6CF-A704BCFB808D}"/>
                    </a:ext>
                  </a:extLst>
                </p:cNvPr>
                <p:cNvSpPr txBox="1"/>
                <p:nvPr/>
              </p:nvSpPr>
              <p:spPr>
                <a:xfrm>
                  <a:off x="10204939" y="6170687"/>
                  <a:ext cx="430173" cy="359657"/>
                </a:xfrm>
                <a:prstGeom prst="rect">
                  <a:avLst/>
                </a:prstGeom>
                <a:noFill/>
              </p:spPr>
              <p:txBody>
                <a:bodyPr wrap="none" rtlCol="0">
                  <a:spAutoFit/>
                </a:bodyPr>
                <a:lstStyle/>
                <a:p>
                  <a:r>
                    <a:rPr lang="en-US" sz="1814" dirty="0">
                      <a:latin typeface="Arial" panose="020B0604020202020204" pitchFamily="34" charset="0"/>
                    </a:rPr>
                    <a:t>20</a:t>
                  </a:r>
                </a:p>
              </p:txBody>
            </p:sp>
          </p:grpSp>
        </p:grpSp>
        <p:sp>
          <p:nvSpPr>
            <p:cNvPr id="8" name="TextBox 7">
              <a:extLst>
                <a:ext uri="{FF2B5EF4-FFF2-40B4-BE49-F238E27FC236}">
                  <a16:creationId xmlns:a16="http://schemas.microsoft.com/office/drawing/2014/main" id="{8395B863-CEC2-93F1-B1E0-B4F1414A8AE4}"/>
                </a:ext>
              </a:extLst>
            </p:cNvPr>
            <p:cNvSpPr txBox="1"/>
            <p:nvPr/>
          </p:nvSpPr>
          <p:spPr>
            <a:xfrm>
              <a:off x="9965051" y="5878255"/>
              <a:ext cx="410752" cy="485197"/>
            </a:xfrm>
            <a:prstGeom prst="rect">
              <a:avLst/>
            </a:prstGeom>
            <a:noFill/>
          </p:spPr>
          <p:txBody>
            <a:bodyPr wrap="none" rtlCol="0">
              <a:spAutoFit/>
            </a:bodyPr>
            <a:lstStyle/>
            <a:p>
              <a:pPr algn="l"/>
              <a:r>
                <a:rPr lang="en-US" sz="1814" dirty="0">
                  <a:latin typeface="Arial" panose="020B0604020202020204" pitchFamily="34" charset="0"/>
                  <a:cs typeface="Arial" panose="020B0604020202020204" pitchFamily="34" charset="0"/>
                </a:rPr>
                <a:t>0</a:t>
              </a:r>
            </a:p>
          </p:txBody>
        </p:sp>
        <p:sp>
          <p:nvSpPr>
            <p:cNvPr id="12" name="TextBox 11">
              <a:extLst>
                <a:ext uri="{FF2B5EF4-FFF2-40B4-BE49-F238E27FC236}">
                  <a16:creationId xmlns:a16="http://schemas.microsoft.com/office/drawing/2014/main" id="{55449FBD-7EBD-5766-E27F-EAFCE3A8933C}"/>
                </a:ext>
              </a:extLst>
            </p:cNvPr>
            <p:cNvSpPr txBox="1"/>
            <p:nvPr/>
          </p:nvSpPr>
          <p:spPr>
            <a:xfrm>
              <a:off x="9962195" y="4040048"/>
              <a:ext cx="410752" cy="485197"/>
            </a:xfrm>
            <a:prstGeom prst="rect">
              <a:avLst/>
            </a:prstGeom>
            <a:noFill/>
          </p:spPr>
          <p:txBody>
            <a:bodyPr wrap="none" rtlCol="0">
              <a:spAutoFit/>
            </a:bodyPr>
            <a:lstStyle/>
            <a:p>
              <a:pPr algn="l"/>
              <a:r>
                <a:rPr lang="en-US" sz="1814" dirty="0">
                  <a:latin typeface="Arial" panose="020B0604020202020204" pitchFamily="34" charset="0"/>
                  <a:cs typeface="Arial" panose="020B0604020202020204" pitchFamily="34" charset="0"/>
                </a:rPr>
                <a:t>1</a:t>
              </a:r>
            </a:p>
          </p:txBody>
        </p:sp>
        <p:sp>
          <p:nvSpPr>
            <p:cNvPr id="14" name="TextBox 13">
              <a:extLst>
                <a:ext uri="{FF2B5EF4-FFF2-40B4-BE49-F238E27FC236}">
                  <a16:creationId xmlns:a16="http://schemas.microsoft.com/office/drawing/2014/main" id="{90721991-F838-3FAD-5744-78494E92E5FE}"/>
                </a:ext>
              </a:extLst>
            </p:cNvPr>
            <p:cNvSpPr txBox="1"/>
            <p:nvPr/>
          </p:nvSpPr>
          <p:spPr>
            <a:xfrm>
              <a:off x="9814601" y="4895611"/>
              <a:ext cx="664069" cy="485197"/>
            </a:xfrm>
            <a:prstGeom prst="rect">
              <a:avLst/>
            </a:prstGeom>
            <a:noFill/>
          </p:spPr>
          <p:txBody>
            <a:bodyPr wrap="none" rtlCol="0">
              <a:spAutoFit/>
            </a:bodyPr>
            <a:lstStyle/>
            <a:p>
              <a:pPr algn="l"/>
              <a:r>
                <a:rPr lang="en-US" sz="1814" dirty="0">
                  <a:latin typeface="Arial" panose="020B0604020202020204" pitchFamily="34" charset="0"/>
                  <a:cs typeface="Arial" panose="020B0604020202020204" pitchFamily="34" charset="0"/>
                </a:rPr>
                <a:t>0.5</a:t>
              </a:r>
            </a:p>
          </p:txBody>
        </p:sp>
      </p:grpSp>
      <p:sp>
        <p:nvSpPr>
          <p:cNvPr id="24" name="TextBox 23">
            <a:extLst>
              <a:ext uri="{FF2B5EF4-FFF2-40B4-BE49-F238E27FC236}">
                <a16:creationId xmlns:a16="http://schemas.microsoft.com/office/drawing/2014/main" id="{5847C90B-BFDC-39C8-9631-8D57655FD8CD}"/>
              </a:ext>
            </a:extLst>
          </p:cNvPr>
          <p:cNvSpPr txBox="1"/>
          <p:nvPr/>
        </p:nvSpPr>
        <p:spPr>
          <a:xfrm flipH="1">
            <a:off x="3897172" y="3277546"/>
            <a:ext cx="2045181" cy="650691"/>
          </a:xfrm>
          <a:prstGeom prst="rect">
            <a:avLst/>
          </a:prstGeom>
          <a:noFill/>
        </p:spPr>
        <p:txBody>
          <a:bodyPr wrap="square" rtlCol="0">
            <a:spAutoFit/>
          </a:bodyPr>
          <a:lstStyle/>
          <a:p>
            <a:pPr algn="l"/>
            <a:r>
              <a:rPr lang="en-US" sz="1814" i="1" dirty="0">
                <a:solidFill>
                  <a:schemeClr val="tx2">
                    <a:lumMod val="60000"/>
                    <a:lumOff val="40000"/>
                  </a:schemeClr>
                </a:solidFill>
                <a:latin typeface="Arial" panose="020B0604020202020204" pitchFamily="34" charset="0"/>
                <a:cs typeface="Arial" panose="020B0604020202020204" pitchFamily="34" charset="0"/>
              </a:rPr>
              <a:t>2. Why does B have a lower K</a:t>
            </a:r>
            <a:r>
              <a:rPr lang="en-US" sz="1814" i="1" baseline="-25000" dirty="0">
                <a:solidFill>
                  <a:schemeClr val="tx2">
                    <a:lumMod val="60000"/>
                    <a:lumOff val="40000"/>
                  </a:schemeClr>
                </a:solidFill>
                <a:latin typeface="Arial" panose="020B0604020202020204" pitchFamily="34" charset="0"/>
                <a:cs typeface="Arial" panose="020B0604020202020204" pitchFamily="34" charset="0"/>
              </a:rPr>
              <a:t>I</a:t>
            </a:r>
            <a:r>
              <a:rPr lang="en-US" sz="1814" i="1" dirty="0">
                <a:solidFill>
                  <a:schemeClr val="tx2">
                    <a:lumMod val="60000"/>
                    <a:lumOff val="40000"/>
                  </a:schemeClr>
                </a:solidFill>
                <a:latin typeface="Arial" panose="020B0604020202020204" pitchFamily="34" charset="0"/>
                <a:cs typeface="Arial" panose="020B0604020202020204" pitchFamily="34" charset="0"/>
              </a:rPr>
              <a:t>?</a:t>
            </a:r>
          </a:p>
        </p:txBody>
      </p:sp>
      <p:sp>
        <p:nvSpPr>
          <p:cNvPr id="25" name="TextBox 24">
            <a:extLst>
              <a:ext uri="{FF2B5EF4-FFF2-40B4-BE49-F238E27FC236}">
                <a16:creationId xmlns:a16="http://schemas.microsoft.com/office/drawing/2014/main" id="{A29505E4-F048-02AB-3E9D-2A55BB5C72AA}"/>
              </a:ext>
            </a:extLst>
          </p:cNvPr>
          <p:cNvSpPr txBox="1"/>
          <p:nvPr/>
        </p:nvSpPr>
        <p:spPr>
          <a:xfrm flipH="1">
            <a:off x="317897" y="3486001"/>
            <a:ext cx="2902125" cy="650691"/>
          </a:xfrm>
          <a:prstGeom prst="rect">
            <a:avLst/>
          </a:prstGeom>
          <a:noFill/>
        </p:spPr>
        <p:txBody>
          <a:bodyPr wrap="square" rtlCol="0">
            <a:spAutoFit/>
          </a:bodyPr>
          <a:lstStyle/>
          <a:p>
            <a:pPr algn="l"/>
            <a:r>
              <a:rPr lang="en-US" sz="1814" i="1" dirty="0">
                <a:solidFill>
                  <a:schemeClr val="tx2">
                    <a:lumMod val="60000"/>
                    <a:lumOff val="40000"/>
                  </a:schemeClr>
                </a:solidFill>
                <a:latin typeface="Arial" panose="020B0604020202020204" pitchFamily="34" charset="0"/>
                <a:cs typeface="Arial" panose="020B0604020202020204" pitchFamily="34" charset="0"/>
              </a:rPr>
              <a:t>1. Which is the more effective inhibitor? A or B?</a:t>
            </a:r>
          </a:p>
        </p:txBody>
      </p:sp>
      <p:sp>
        <p:nvSpPr>
          <p:cNvPr id="2" name="Date Placeholder 1">
            <a:extLst>
              <a:ext uri="{FF2B5EF4-FFF2-40B4-BE49-F238E27FC236}">
                <a16:creationId xmlns:a16="http://schemas.microsoft.com/office/drawing/2014/main" id="{3CDE428A-F6BB-0E8F-12BB-BDF2DA66EE50}"/>
              </a:ext>
            </a:extLst>
          </p:cNvPr>
          <p:cNvSpPr>
            <a:spLocks noGrp="1"/>
          </p:cNvSpPr>
          <p:nvPr>
            <p:ph type="dt" sz="half" idx="10"/>
          </p:nvPr>
        </p:nvSpPr>
        <p:spPr/>
        <p:txBody>
          <a:bodyPr/>
          <a:lstStyle/>
          <a:p>
            <a:fld id="{CB40986C-A070-4DDC-A8E8-EA572149F5BD}" type="datetime1">
              <a:rPr lang="en-US" smtClean="0"/>
              <a:t>9/2/2023</a:t>
            </a:fld>
            <a:endParaRPr lang="en-US"/>
          </a:p>
        </p:txBody>
      </p:sp>
      <p:sp>
        <p:nvSpPr>
          <p:cNvPr id="3" name="Footer Placeholder 2">
            <a:extLst>
              <a:ext uri="{FF2B5EF4-FFF2-40B4-BE49-F238E27FC236}">
                <a16:creationId xmlns:a16="http://schemas.microsoft.com/office/drawing/2014/main" id="{A8DEBCFA-622F-A001-6352-B2E79622BEF5}"/>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E6D78228-3DA0-B090-823D-C110B47717A6}"/>
              </a:ext>
            </a:extLst>
          </p:cNvPr>
          <p:cNvSpPr>
            <a:spLocks noGrp="1"/>
          </p:cNvSpPr>
          <p:nvPr>
            <p:ph type="sldNum" sz="quarter" idx="12"/>
          </p:nvPr>
        </p:nvSpPr>
        <p:spPr/>
        <p:txBody>
          <a:bodyPr/>
          <a:lstStyle/>
          <a:p>
            <a:fld id="{DC3BB032-4020-48F4-953B-341806DC4A2B}" type="slidenum">
              <a:rPr lang="en-US" smtClean="0"/>
              <a:t>63</a:t>
            </a:fld>
            <a:endParaRPr lang="en-US"/>
          </a:p>
        </p:txBody>
      </p:sp>
    </p:spTree>
    <p:extLst>
      <p:ext uri="{BB962C8B-B14F-4D97-AF65-F5344CB8AC3E}">
        <p14:creationId xmlns:p14="http://schemas.microsoft.com/office/powerpoint/2010/main" val="38092911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41F39205-060D-4D00-9838-79CBB7899B3C}"/>
              </a:ext>
            </a:extLst>
          </p:cNvPr>
          <p:cNvGraphicFramePr>
            <a:graphicFrameLocks noChangeAspect="1"/>
          </p:cNvGraphicFramePr>
          <p:nvPr/>
        </p:nvGraphicFramePr>
        <p:xfrm>
          <a:off x="6648786" y="51408"/>
          <a:ext cx="5143208" cy="1380469"/>
        </p:xfrm>
        <a:graphic>
          <a:graphicData uri="http://schemas.openxmlformats.org/presentationml/2006/ole">
            <mc:AlternateContent xmlns:mc="http://schemas.openxmlformats.org/markup-compatibility/2006">
              <mc:Choice xmlns:v="urn:schemas-microsoft-com:vml" Requires="v">
                <p:oleObj name="MDLDrawObject Class" r:id="rId2" imgW="7648211" imgH="2104697" progId="MDLDrawOLE.MDLDrawObject.1">
                  <p:embed/>
                </p:oleObj>
              </mc:Choice>
              <mc:Fallback>
                <p:oleObj name="MDLDrawObject Class" r:id="rId2" imgW="7648211" imgH="2104697" progId="MDLDrawOLE.MDLDrawObject.1">
                  <p:embed/>
                  <p:pic>
                    <p:nvPicPr>
                      <p:cNvPr id="5" name="Object 4">
                        <a:extLst>
                          <a:ext uri="{FF2B5EF4-FFF2-40B4-BE49-F238E27FC236}">
                            <a16:creationId xmlns:a16="http://schemas.microsoft.com/office/drawing/2014/main" id="{41F39205-060D-4D00-9838-79CBB7899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786" y="51408"/>
                        <a:ext cx="5143208" cy="1380469"/>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45ACE1C9-5BA8-483D-AAEB-1EE915760F92}"/>
              </a:ext>
            </a:extLst>
          </p:cNvPr>
          <p:cNvGraphicFramePr>
            <a:graphicFrameLocks noChangeAspect="1"/>
          </p:cNvGraphicFramePr>
          <p:nvPr/>
        </p:nvGraphicFramePr>
        <p:xfrm>
          <a:off x="7130445" y="1635382"/>
          <a:ext cx="4278497" cy="3037443"/>
        </p:xfrm>
        <a:graphic>
          <a:graphicData uri="http://schemas.openxmlformats.org/presentationml/2006/ole">
            <mc:AlternateContent xmlns:mc="http://schemas.openxmlformats.org/markup-compatibility/2006">
              <mc:Choice xmlns:v="urn:schemas-microsoft-com:vml" Requires="v">
                <p:oleObj name="MDLDrawObject Class" r:id="rId4" imgW="4743043" imgH="3438459" progId="MDLDrawOLE.MDLDrawObject.1">
                  <p:embed/>
                </p:oleObj>
              </mc:Choice>
              <mc:Fallback>
                <p:oleObj name="MDLDrawObject Class" r:id="rId4" imgW="4743043" imgH="3438459" progId="MDLDrawOLE.MDLDrawObject.1">
                  <p:embed/>
                  <p:pic>
                    <p:nvPicPr>
                      <p:cNvPr id="6" name="Object 5">
                        <a:extLst>
                          <a:ext uri="{FF2B5EF4-FFF2-40B4-BE49-F238E27FC236}">
                            <a16:creationId xmlns:a16="http://schemas.microsoft.com/office/drawing/2014/main" id="{45ACE1C9-5BA8-483D-AAEB-1EE915760F92}"/>
                          </a:ext>
                        </a:extLst>
                      </p:cNvPr>
                      <p:cNvPicPr>
                        <a:picLocks noChangeAspect="1" noChangeArrowheads="1"/>
                      </p:cNvPicPr>
                      <p:nvPr/>
                    </p:nvPicPr>
                    <p:blipFill>
                      <a:blip r:embed="rId5"/>
                      <a:srcRect/>
                      <a:stretch>
                        <a:fillRect/>
                      </a:stretch>
                    </p:blipFill>
                    <p:spPr bwMode="auto">
                      <a:xfrm>
                        <a:off x="7130445" y="1635382"/>
                        <a:ext cx="4278497" cy="3037443"/>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F1777FC8-BF4D-4EE7-826A-44B6EEF37167}"/>
              </a:ext>
            </a:extLst>
          </p:cNvPr>
          <p:cNvGraphicFramePr>
            <a:graphicFrameLocks noChangeAspect="1"/>
          </p:cNvGraphicFramePr>
          <p:nvPr/>
        </p:nvGraphicFramePr>
        <p:xfrm>
          <a:off x="2129330" y="3355583"/>
          <a:ext cx="5241389" cy="3321034"/>
        </p:xfrm>
        <a:graphic>
          <a:graphicData uri="http://schemas.openxmlformats.org/presentationml/2006/ole">
            <mc:AlternateContent xmlns:mc="http://schemas.openxmlformats.org/markup-compatibility/2006">
              <mc:Choice xmlns:v="urn:schemas-microsoft-com:vml" Requires="v">
                <p:oleObj name="MDLDrawObject Class" r:id="rId6" imgW="5086313" imgH="3295387" progId="MDLDrawOLE.MDLDrawObject.1">
                  <p:embed/>
                </p:oleObj>
              </mc:Choice>
              <mc:Fallback>
                <p:oleObj name="MDLDrawObject Class" r:id="rId6" imgW="5086313" imgH="3295387" progId="MDLDrawOLE.MDLDrawObject.1">
                  <p:embed/>
                  <p:pic>
                    <p:nvPicPr>
                      <p:cNvPr id="7" name="Object 6">
                        <a:extLst>
                          <a:ext uri="{FF2B5EF4-FFF2-40B4-BE49-F238E27FC236}">
                            <a16:creationId xmlns:a16="http://schemas.microsoft.com/office/drawing/2014/main" id="{F1777FC8-BF4D-4EE7-826A-44B6EEF37167}"/>
                          </a:ext>
                        </a:extLst>
                      </p:cNvPr>
                      <p:cNvPicPr>
                        <a:picLocks noChangeAspect="1" noChangeArrowheads="1"/>
                      </p:cNvPicPr>
                      <p:nvPr/>
                    </p:nvPicPr>
                    <p:blipFill>
                      <a:blip r:embed="rId7"/>
                      <a:srcRect/>
                      <a:stretch>
                        <a:fillRect/>
                      </a:stretch>
                    </p:blipFill>
                    <p:spPr bwMode="auto">
                      <a:xfrm>
                        <a:off x="2129330" y="3355583"/>
                        <a:ext cx="5241389" cy="3321034"/>
                      </a:xfrm>
                      <a:prstGeom prst="rect">
                        <a:avLst/>
                      </a:prstGeom>
                      <a:noFill/>
                    </p:spPr>
                  </p:pic>
                </p:oleObj>
              </mc:Fallback>
            </mc:AlternateContent>
          </a:graphicData>
        </a:graphic>
      </p:graphicFrame>
      <p:sp>
        <p:nvSpPr>
          <p:cNvPr id="8" name="Rectangle 7">
            <a:extLst>
              <a:ext uri="{FF2B5EF4-FFF2-40B4-BE49-F238E27FC236}">
                <a16:creationId xmlns:a16="http://schemas.microsoft.com/office/drawing/2014/main" id="{7D2E0185-FA3A-4C2F-8723-E7E51CBD0333}"/>
              </a:ext>
            </a:extLst>
          </p:cNvPr>
          <p:cNvSpPr/>
          <p:nvPr/>
        </p:nvSpPr>
        <p:spPr>
          <a:xfrm>
            <a:off x="153552" y="40791"/>
            <a:ext cx="6218840" cy="3429400"/>
          </a:xfrm>
          <a:prstGeom prst="rect">
            <a:avLst/>
          </a:prstGeom>
        </p:spPr>
        <p:txBody>
          <a:bodyPr wrap="square">
            <a:spAutoFit/>
          </a:bodyPr>
          <a:lstStyle/>
          <a:p>
            <a:r>
              <a:rPr lang="en-US" sz="1807" b="1" dirty="0">
                <a:latin typeface="Arial" panose="020B0604020202020204" pitchFamily="34" charset="0"/>
                <a:ea typeface="Times New Roman" panose="02020603050405020304" pitchFamily="18" charset="0"/>
              </a:rPr>
              <a:t>Drug resistance &amp; Rational Drug Design:</a:t>
            </a:r>
            <a:endParaRPr lang="en-US" sz="1807" dirty="0">
              <a:latin typeface="Arial" panose="020B0604020202020204" pitchFamily="34" charset="0"/>
              <a:ea typeface="Times New Roman" panose="02020603050405020304" pitchFamily="18" charset="0"/>
            </a:endParaRPr>
          </a:p>
          <a:p>
            <a:pPr marL="310937" indent="-310937">
              <a:buFont typeface="Symbol" panose="05050102010706020507" pitchFamily="18" charset="2"/>
              <a:buChar char=""/>
            </a:pPr>
            <a:r>
              <a:rPr lang="en-US" sz="1807" dirty="0">
                <a:latin typeface="Arial" panose="020B0604020202020204" pitchFamily="34" charset="0"/>
                <a:ea typeface="Times New Roman" panose="02020603050405020304" pitchFamily="18" charset="0"/>
              </a:rPr>
              <a:t>Error prone copying of </a:t>
            </a:r>
            <a:r>
              <a:rPr lang="en-US" sz="1807" dirty="0" err="1">
                <a:latin typeface="Arial" panose="020B0604020202020204" pitchFamily="34" charset="0"/>
                <a:ea typeface="Times New Roman" panose="02020603050405020304" pitchFamily="18" charset="0"/>
              </a:rPr>
              <a:t>vRNA</a:t>
            </a:r>
            <a:r>
              <a:rPr lang="en-US" sz="1807" dirty="0">
                <a:latin typeface="Arial" panose="020B0604020202020204" pitchFamily="34" charset="0"/>
                <a:ea typeface="Times New Roman" panose="02020603050405020304" pitchFamily="18" charset="0"/>
              </a:rPr>
              <a:t> to DNA introduces changes in the sequence of the viral RNA (mutations), leading to altered amino acids in the viral proteins.</a:t>
            </a:r>
          </a:p>
          <a:p>
            <a:pPr marL="310937" indent="-310937">
              <a:buFont typeface="Symbol" panose="05050102010706020507" pitchFamily="18" charset="2"/>
              <a:buChar char=""/>
            </a:pPr>
            <a:r>
              <a:rPr lang="en-US" sz="1807" dirty="0">
                <a:latin typeface="Arial" panose="020B0604020202020204" pitchFamily="34" charset="0"/>
                <a:ea typeface="Times New Roman" panose="02020603050405020304" pitchFamily="18" charset="0"/>
              </a:rPr>
              <a:t>Changes in the residues that are involved in drug binding may reduce binding.</a:t>
            </a:r>
          </a:p>
          <a:p>
            <a:pPr marL="310937" indent="-310937">
              <a:buFont typeface="Symbol" panose="05050102010706020507" pitchFamily="18" charset="2"/>
              <a:buChar char=""/>
            </a:pPr>
            <a:r>
              <a:rPr lang="en-US" sz="1807" dirty="0">
                <a:latin typeface="Arial" panose="020B0604020202020204" pitchFamily="34" charset="0"/>
                <a:ea typeface="Times New Roman" panose="02020603050405020304" pitchFamily="18" charset="0"/>
              </a:rPr>
              <a:t>The mutant virus is no longer inhibited and will quickly overgrow the wild-type virus.</a:t>
            </a:r>
          </a:p>
          <a:p>
            <a:pPr marL="310937" indent="-310937">
              <a:buFont typeface="Symbol" panose="05050102010706020507" pitchFamily="18" charset="2"/>
              <a:buChar char=""/>
            </a:pPr>
            <a:r>
              <a:rPr lang="en-US" sz="1807" dirty="0">
                <a:latin typeface="Arial" panose="020B0604020202020204" pitchFamily="34" charset="0"/>
                <a:ea typeface="Times New Roman" panose="02020603050405020304" pitchFamily="18" charset="0"/>
              </a:rPr>
              <a:t>A common mutation that arises in many HIV patients is changing Val82→Asn82 in HIV protease.</a:t>
            </a:r>
          </a:p>
          <a:p>
            <a:pPr marL="310937" indent="-310937">
              <a:buFont typeface="Symbol" panose="05050102010706020507" pitchFamily="18" charset="2"/>
              <a:buChar char=""/>
            </a:pPr>
            <a:r>
              <a:rPr lang="en-US" sz="1807" dirty="0">
                <a:latin typeface="Arial" panose="020B0604020202020204" pitchFamily="34" charset="0"/>
                <a:ea typeface="Times New Roman" panose="02020603050405020304" pitchFamily="18" charset="0"/>
              </a:rPr>
              <a:t>The altered HIV protease can be inhibited with modified protease inhibitors (personalized medicine).</a:t>
            </a:r>
          </a:p>
        </p:txBody>
      </p:sp>
      <p:sp>
        <p:nvSpPr>
          <p:cNvPr id="9" name="Rectangle 8">
            <a:extLst>
              <a:ext uri="{FF2B5EF4-FFF2-40B4-BE49-F238E27FC236}">
                <a16:creationId xmlns:a16="http://schemas.microsoft.com/office/drawing/2014/main" id="{29D9094B-C0A8-4FC7-9A52-12103AB9036F}"/>
              </a:ext>
            </a:extLst>
          </p:cNvPr>
          <p:cNvSpPr/>
          <p:nvPr/>
        </p:nvSpPr>
        <p:spPr>
          <a:xfrm>
            <a:off x="6895937" y="4876329"/>
            <a:ext cx="4865346" cy="929870"/>
          </a:xfrm>
          <a:prstGeom prst="rect">
            <a:avLst/>
          </a:prstGeom>
        </p:spPr>
        <p:txBody>
          <a:bodyPr wrap="square">
            <a:spAutoFit/>
          </a:bodyPr>
          <a:lstStyle/>
          <a:p>
            <a:r>
              <a:rPr lang="en-US" sz="1814" i="1" dirty="0">
                <a:solidFill>
                  <a:schemeClr val="tx2">
                    <a:lumMod val="60000"/>
                    <a:lumOff val="40000"/>
                  </a:schemeClr>
                </a:solidFill>
                <a:latin typeface="Arial" panose="020B0604020202020204" pitchFamily="34" charset="0"/>
                <a:ea typeface="Times New Roman" panose="02020603050405020304" pitchFamily="18" charset="0"/>
              </a:rPr>
              <a:t>2. How would you test your new drug? What parameter would you measure?</a:t>
            </a:r>
          </a:p>
          <a:p>
            <a:r>
              <a:rPr lang="en-US" sz="1814" i="1" dirty="0">
                <a:solidFill>
                  <a:schemeClr val="tx2">
                    <a:lumMod val="60000"/>
                    <a:lumOff val="40000"/>
                  </a:schemeClr>
                </a:solidFill>
                <a:latin typeface="Arial" panose="020B0604020202020204" pitchFamily="34" charset="0"/>
                <a:ea typeface="Times New Roman" panose="02020603050405020304" pitchFamily="18" charset="0"/>
              </a:rPr>
              <a:t>		K</a:t>
            </a:r>
            <a:r>
              <a:rPr lang="en-US" sz="1814" i="1" baseline="-25000" dirty="0">
                <a:solidFill>
                  <a:schemeClr val="tx2">
                    <a:lumMod val="60000"/>
                    <a:lumOff val="40000"/>
                  </a:schemeClr>
                </a:solidFill>
                <a:latin typeface="Arial" panose="020B0604020202020204" pitchFamily="34" charset="0"/>
                <a:ea typeface="Times New Roman" panose="02020603050405020304" pitchFamily="18" charset="0"/>
              </a:rPr>
              <a:t>M</a:t>
            </a:r>
            <a:r>
              <a:rPr lang="en-US" sz="1814" i="1" dirty="0">
                <a:solidFill>
                  <a:schemeClr val="tx2">
                    <a:lumMod val="60000"/>
                    <a:lumOff val="40000"/>
                  </a:schemeClr>
                </a:solidFill>
                <a:latin typeface="Arial" panose="020B0604020202020204" pitchFamily="34" charset="0"/>
                <a:ea typeface="Times New Roman" panose="02020603050405020304" pitchFamily="18" charset="0"/>
              </a:rPr>
              <a:t>    or    </a:t>
            </a:r>
            <a:r>
              <a:rPr lang="en-US" sz="1814" i="1" dirty="0" err="1">
                <a:solidFill>
                  <a:schemeClr val="tx2">
                    <a:lumMod val="60000"/>
                    <a:lumOff val="40000"/>
                  </a:schemeClr>
                </a:solidFill>
                <a:latin typeface="Arial" panose="020B0604020202020204" pitchFamily="34" charset="0"/>
                <a:ea typeface="Times New Roman" panose="02020603050405020304" pitchFamily="18" charset="0"/>
              </a:rPr>
              <a:t>k</a:t>
            </a:r>
            <a:r>
              <a:rPr lang="en-US" sz="1814" i="1" baseline="-25000" dirty="0" err="1">
                <a:solidFill>
                  <a:schemeClr val="tx2">
                    <a:lumMod val="60000"/>
                    <a:lumOff val="40000"/>
                  </a:schemeClr>
                </a:solidFill>
                <a:latin typeface="Arial" panose="020B0604020202020204" pitchFamily="34" charset="0"/>
                <a:ea typeface="Times New Roman" panose="02020603050405020304" pitchFamily="18" charset="0"/>
              </a:rPr>
              <a:t>CAT</a:t>
            </a:r>
            <a:r>
              <a:rPr lang="en-US" sz="1814" i="1" baseline="-25000" dirty="0">
                <a:solidFill>
                  <a:schemeClr val="tx2">
                    <a:lumMod val="60000"/>
                    <a:lumOff val="40000"/>
                  </a:schemeClr>
                </a:solidFill>
                <a:latin typeface="Arial" panose="020B0604020202020204" pitchFamily="34" charset="0"/>
                <a:ea typeface="Times New Roman" panose="02020603050405020304" pitchFamily="18" charset="0"/>
              </a:rPr>
              <a:t>  </a:t>
            </a:r>
            <a:r>
              <a:rPr lang="en-US" sz="1814" i="1" dirty="0">
                <a:solidFill>
                  <a:schemeClr val="tx2">
                    <a:lumMod val="60000"/>
                    <a:lumOff val="40000"/>
                  </a:schemeClr>
                </a:solidFill>
                <a:latin typeface="Arial" panose="020B0604020202020204" pitchFamily="34" charset="0"/>
                <a:ea typeface="Times New Roman" panose="02020603050405020304" pitchFamily="18" charset="0"/>
              </a:rPr>
              <a:t>  or    K</a:t>
            </a:r>
            <a:r>
              <a:rPr lang="en-US" sz="1814" i="1" baseline="-25000" dirty="0">
                <a:solidFill>
                  <a:schemeClr val="tx2">
                    <a:lumMod val="60000"/>
                    <a:lumOff val="40000"/>
                  </a:schemeClr>
                </a:solidFill>
                <a:latin typeface="Arial" panose="020B0604020202020204" pitchFamily="34" charset="0"/>
                <a:ea typeface="Times New Roman" panose="02020603050405020304" pitchFamily="18" charset="0"/>
              </a:rPr>
              <a:t>I</a:t>
            </a:r>
            <a:endParaRPr lang="en-US" sz="1814" baseline="-25000" dirty="0">
              <a:solidFill>
                <a:schemeClr val="tx2">
                  <a:lumMod val="60000"/>
                  <a:lumOff val="40000"/>
                </a:schemeClr>
              </a:solidFill>
              <a:latin typeface="Arial" panose="020B0604020202020204" pitchFamily="34" charset="0"/>
              <a:ea typeface="Times New Roman" panose="02020603050405020304" pitchFamily="18" charset="0"/>
            </a:endParaRPr>
          </a:p>
        </p:txBody>
      </p:sp>
      <p:sp>
        <p:nvSpPr>
          <p:cNvPr id="11" name="TextBox 10">
            <a:extLst>
              <a:ext uri="{FF2B5EF4-FFF2-40B4-BE49-F238E27FC236}">
                <a16:creationId xmlns:a16="http://schemas.microsoft.com/office/drawing/2014/main" id="{2EBB4873-B111-A971-0DCF-32156F21189C}"/>
              </a:ext>
            </a:extLst>
          </p:cNvPr>
          <p:cNvSpPr txBox="1"/>
          <p:nvPr/>
        </p:nvSpPr>
        <p:spPr>
          <a:xfrm>
            <a:off x="149742" y="3658064"/>
            <a:ext cx="2076757" cy="2046586"/>
          </a:xfrm>
          <a:prstGeom prst="rect">
            <a:avLst/>
          </a:prstGeom>
          <a:noFill/>
        </p:spPr>
        <p:txBody>
          <a:bodyPr wrap="square">
            <a:spAutoFit/>
          </a:bodyPr>
          <a:lstStyle/>
          <a:p>
            <a:r>
              <a:rPr lang="en-US" sz="1814" i="1" dirty="0">
                <a:solidFill>
                  <a:schemeClr val="tx2">
                    <a:lumMod val="60000"/>
                    <a:lumOff val="40000"/>
                  </a:schemeClr>
                </a:solidFill>
                <a:latin typeface="Arial" panose="020B0604020202020204" pitchFamily="34" charset="0"/>
                <a:ea typeface="Times New Roman" panose="02020603050405020304" pitchFamily="18" charset="0"/>
              </a:rPr>
              <a:t>1. How might you alter the existing inhibitor to be effective at binding to HIV protease with the Asn82 mutation?</a:t>
            </a:r>
          </a:p>
        </p:txBody>
      </p:sp>
      <p:cxnSp>
        <p:nvCxnSpPr>
          <p:cNvPr id="13" name="Straight Arrow Connector 12">
            <a:extLst>
              <a:ext uri="{FF2B5EF4-FFF2-40B4-BE49-F238E27FC236}">
                <a16:creationId xmlns:a16="http://schemas.microsoft.com/office/drawing/2014/main" id="{80ADF834-685A-2C0E-FB52-CEB517F06BCF}"/>
              </a:ext>
            </a:extLst>
          </p:cNvPr>
          <p:cNvCxnSpPr/>
          <p:nvPr/>
        </p:nvCxnSpPr>
        <p:spPr>
          <a:xfrm>
            <a:off x="1611093" y="4741866"/>
            <a:ext cx="10364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E7973644-1FA3-6DD8-5E2A-FB447D24B46F}"/>
              </a:ext>
            </a:extLst>
          </p:cNvPr>
          <p:cNvSpPr>
            <a:spLocks noGrp="1"/>
          </p:cNvSpPr>
          <p:nvPr>
            <p:ph type="dt" sz="half" idx="10"/>
          </p:nvPr>
        </p:nvSpPr>
        <p:spPr/>
        <p:txBody>
          <a:bodyPr/>
          <a:lstStyle/>
          <a:p>
            <a:fld id="{ADDBF47C-C46A-4895-B829-1F9C21684C4E}" type="datetime1">
              <a:rPr lang="en-US" smtClean="0"/>
              <a:t>9/2/2023</a:t>
            </a:fld>
            <a:endParaRPr lang="en-US"/>
          </a:p>
        </p:txBody>
      </p:sp>
      <p:sp>
        <p:nvSpPr>
          <p:cNvPr id="3" name="Footer Placeholder 2">
            <a:extLst>
              <a:ext uri="{FF2B5EF4-FFF2-40B4-BE49-F238E27FC236}">
                <a16:creationId xmlns:a16="http://schemas.microsoft.com/office/drawing/2014/main" id="{DB5011C1-6DFB-487A-0744-D80B982D2696}"/>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36A84A29-B312-05C5-28BA-44B8990786B1}"/>
              </a:ext>
            </a:extLst>
          </p:cNvPr>
          <p:cNvSpPr>
            <a:spLocks noGrp="1"/>
          </p:cNvSpPr>
          <p:nvPr>
            <p:ph type="sldNum" sz="quarter" idx="12"/>
          </p:nvPr>
        </p:nvSpPr>
        <p:spPr/>
        <p:txBody>
          <a:bodyPr/>
          <a:lstStyle/>
          <a:p>
            <a:fld id="{DC3BB032-4020-48F4-953B-341806DC4A2B}" type="slidenum">
              <a:rPr lang="en-US" smtClean="0"/>
              <a:t>64</a:t>
            </a:fld>
            <a:endParaRPr lang="en-US"/>
          </a:p>
        </p:txBody>
      </p:sp>
    </p:spTree>
    <p:extLst>
      <p:ext uri="{BB962C8B-B14F-4D97-AF65-F5344CB8AC3E}">
        <p14:creationId xmlns:p14="http://schemas.microsoft.com/office/powerpoint/2010/main" val="1142695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AD233BE7-BBCB-7B0C-2C42-E5A2B5117C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4938" y="1981200"/>
            <a:ext cx="7404596" cy="4026249"/>
          </a:xfrm>
          <a:prstGeom prst="rect">
            <a:avLst/>
          </a:prstGeom>
        </p:spPr>
      </p:pic>
      <p:sp>
        <p:nvSpPr>
          <p:cNvPr id="5" name="Rectangle 4"/>
          <p:cNvSpPr/>
          <p:nvPr/>
        </p:nvSpPr>
        <p:spPr>
          <a:xfrm>
            <a:off x="3048000" y="864704"/>
            <a:ext cx="4034728" cy="338554"/>
          </a:xfrm>
          <a:prstGeom prst="rect">
            <a:avLst/>
          </a:prstGeom>
        </p:spPr>
        <p:txBody>
          <a:bodyPr wrap="square">
            <a:spAutoFit/>
          </a:bodyPr>
          <a:lstStyle/>
          <a:p>
            <a:r>
              <a:rPr lang="en-US" sz="1600" b="1" dirty="0">
                <a:latin typeface="Arial" panose="020B0604020202020204" pitchFamily="34" charset="0"/>
                <a:ea typeface="Comic Sans MS" charset="0"/>
                <a:cs typeface="Arial" panose="020B0604020202020204" pitchFamily="34" charset="0"/>
              </a:rPr>
              <a:t>Endocytosis of bacteria by a B-cell</a:t>
            </a:r>
          </a:p>
        </p:txBody>
      </p:sp>
      <p:sp>
        <p:nvSpPr>
          <p:cNvPr id="8" name="Rectangle 7"/>
          <p:cNvSpPr/>
          <p:nvPr/>
        </p:nvSpPr>
        <p:spPr>
          <a:xfrm>
            <a:off x="422608" y="179092"/>
            <a:ext cx="7273591" cy="461665"/>
          </a:xfrm>
          <a:prstGeom prst="rect">
            <a:avLst/>
          </a:prstGeom>
        </p:spPr>
        <p:txBody>
          <a:bodyPr wrap="square">
            <a:spAutoFit/>
          </a:bodyPr>
          <a:lstStyle/>
          <a:p>
            <a:r>
              <a:rPr lang="en-US" sz="2400" dirty="0">
                <a:latin typeface="Arial" panose="020B0604020202020204" pitchFamily="34" charset="0"/>
                <a:ea typeface="Comic Sans MS" charset="0"/>
                <a:cs typeface="Arial" panose="020B0604020202020204" pitchFamily="34" charset="0"/>
              </a:rPr>
              <a:t>Antigen Capture by B-Cells - Endocytic Pathways</a:t>
            </a:r>
          </a:p>
        </p:txBody>
      </p:sp>
      <p:sp>
        <p:nvSpPr>
          <p:cNvPr id="2" name="Rectangle 1"/>
          <p:cNvSpPr/>
          <p:nvPr/>
        </p:nvSpPr>
        <p:spPr>
          <a:xfrm>
            <a:off x="8077200" y="6248400"/>
            <a:ext cx="12954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TextBox 8">
            <a:extLst>
              <a:ext uri="{FF2B5EF4-FFF2-40B4-BE49-F238E27FC236}">
                <a16:creationId xmlns:a16="http://schemas.microsoft.com/office/drawing/2014/main" id="{86EC75E0-CF8C-4991-9C3C-3417C7758AC0}"/>
              </a:ext>
            </a:extLst>
          </p:cNvPr>
          <p:cNvSpPr txBox="1"/>
          <p:nvPr/>
        </p:nvSpPr>
        <p:spPr>
          <a:xfrm>
            <a:off x="304800" y="838200"/>
            <a:ext cx="2133600" cy="4247317"/>
          </a:xfrm>
          <a:prstGeom prst="rect">
            <a:avLst/>
          </a:prstGeom>
          <a:noFill/>
        </p:spPr>
        <p:txBody>
          <a:bodyPr wrap="square" rtlCol="0">
            <a:spAutoFit/>
          </a:bodyPr>
          <a:lstStyle/>
          <a:p>
            <a:pPr marL="342900" indent="-342900">
              <a:buFont typeface="+mj-lt"/>
              <a:buAutoNum type="arabicPeriod"/>
            </a:pPr>
            <a:r>
              <a:rPr lang="en-US" dirty="0">
                <a:latin typeface="Arial" panose="020B0604020202020204" pitchFamily="34" charset="0"/>
                <a:cs typeface="Arial" panose="020B0604020202020204" pitchFamily="34" charset="0"/>
              </a:rPr>
              <a:t>Antigen binds to variable domains of antibody on the BCR (B-cell receptor)</a:t>
            </a:r>
          </a:p>
          <a:p>
            <a:pPr marL="342900" indent="-342900">
              <a:buFont typeface="+mj-lt"/>
              <a:buAutoNum type="arabicPeriod"/>
            </a:pPr>
            <a:r>
              <a:rPr lang="en-US" dirty="0">
                <a:latin typeface="Arial" panose="020B0604020202020204" pitchFamily="34" charset="0"/>
                <a:cs typeface="Arial" panose="020B0604020202020204" pitchFamily="34" charset="0"/>
              </a:rPr>
              <a:t>Antigen is internalized and digested into peptides</a:t>
            </a:r>
          </a:p>
          <a:p>
            <a:pPr marL="342900" indent="-342900">
              <a:buFont typeface="+mj-lt"/>
              <a:buAutoNum type="arabicPeriod"/>
            </a:pPr>
            <a:r>
              <a:rPr lang="en-US" dirty="0">
                <a:latin typeface="Arial" panose="020B0604020202020204" pitchFamily="34" charset="0"/>
                <a:cs typeface="Arial" panose="020B0604020202020204" pitchFamily="34" charset="0"/>
              </a:rPr>
              <a:t>Peptides are loaded on to class II MHC for presentation to T-cells</a:t>
            </a:r>
          </a:p>
        </p:txBody>
      </p:sp>
      <p:pic>
        <p:nvPicPr>
          <p:cNvPr id="3" name="Phagocytosis of MRSA by a human neutrophil">
            <a:hlinkClick r:id="" action="ppaction://media"/>
            <a:extLst>
              <a:ext uri="{FF2B5EF4-FFF2-40B4-BE49-F238E27FC236}">
                <a16:creationId xmlns:a16="http://schemas.microsoft.com/office/drawing/2014/main" id="{BF82D3C4-3943-408C-B812-60CCAF19DBB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8382000" y="144200"/>
            <a:ext cx="3633816" cy="2650808"/>
          </a:xfrm>
          <a:prstGeom prst="rect">
            <a:avLst/>
          </a:prstGeom>
        </p:spPr>
      </p:pic>
      <p:sp>
        <p:nvSpPr>
          <p:cNvPr id="15" name="TextBox 14">
            <a:extLst>
              <a:ext uri="{FF2B5EF4-FFF2-40B4-BE49-F238E27FC236}">
                <a16:creationId xmlns:a16="http://schemas.microsoft.com/office/drawing/2014/main" id="{3FFC8BD0-0023-8E22-FF45-FA63E2CA0ECF}"/>
              </a:ext>
            </a:extLst>
          </p:cNvPr>
          <p:cNvSpPr txBox="1"/>
          <p:nvPr/>
        </p:nvSpPr>
        <p:spPr>
          <a:xfrm>
            <a:off x="3276600" y="6047854"/>
            <a:ext cx="6096000" cy="369332"/>
          </a:xfrm>
          <a:prstGeom prst="rect">
            <a:avLst/>
          </a:prstGeom>
          <a:noFill/>
        </p:spPr>
        <p:txBody>
          <a:bodyPr wrap="square">
            <a:spAutoFit/>
          </a:bodyPr>
          <a:lstStyle/>
          <a:p>
            <a:r>
              <a:rPr lang="en-US" i="1" dirty="0">
                <a:latin typeface="Arial" panose="020B0604020202020204" pitchFamily="34" charset="0"/>
              </a:rPr>
              <a:t>Journal of Cell Science</a:t>
            </a:r>
            <a:r>
              <a:rPr lang="en-US" dirty="0">
                <a:latin typeface="Arial" panose="020B0604020202020204" pitchFamily="34" charset="0"/>
              </a:rPr>
              <a:t> </a:t>
            </a:r>
            <a:r>
              <a:rPr lang="en-US" dirty="0" err="1">
                <a:latin typeface="Arial" panose="020B0604020202020204" pitchFamily="34" charset="0"/>
              </a:rPr>
              <a:t>doi</a:t>
            </a:r>
            <a:r>
              <a:rPr lang="en-US" dirty="0">
                <a:latin typeface="Arial" panose="020B0604020202020204" pitchFamily="34" charset="0"/>
              </a:rPr>
              <a:t>: </a:t>
            </a:r>
            <a:r>
              <a:rPr lang="en-US" dirty="0">
                <a:solidFill>
                  <a:srgbClr val="BC2635"/>
                </a:solidFill>
                <a:effectLst/>
                <a:latin typeface="Arial" panose="020B0604020202020204" pitchFamily="34" charset="0"/>
                <a:hlinkClick r:id="rId7"/>
              </a:rPr>
              <a:t>10.1242/jcs.235192</a:t>
            </a:r>
            <a:endParaRPr lang="en-US" dirty="0">
              <a:latin typeface="Arial" panose="020B0604020202020204" pitchFamily="34" charset="0"/>
            </a:endParaRPr>
          </a:p>
        </p:txBody>
      </p:sp>
      <p:sp>
        <p:nvSpPr>
          <p:cNvPr id="4" name="TextBox 3">
            <a:extLst>
              <a:ext uri="{FF2B5EF4-FFF2-40B4-BE49-F238E27FC236}">
                <a16:creationId xmlns:a16="http://schemas.microsoft.com/office/drawing/2014/main" id="{06D12E8F-9FA6-5B57-2443-C99BFA6E9158}"/>
              </a:ext>
            </a:extLst>
          </p:cNvPr>
          <p:cNvSpPr txBox="1"/>
          <p:nvPr/>
        </p:nvSpPr>
        <p:spPr>
          <a:xfrm>
            <a:off x="9448800" y="2895600"/>
            <a:ext cx="2567016" cy="2862322"/>
          </a:xfrm>
          <a:prstGeom prst="rect">
            <a:avLst/>
          </a:prstGeom>
          <a:noFill/>
        </p:spPr>
        <p:txBody>
          <a:bodyPr wrap="square" rtlCol="0">
            <a:spAutoFit/>
          </a:bodyPr>
          <a:lstStyle/>
          <a:p>
            <a:r>
              <a:rPr lang="en-US" dirty="0"/>
              <a:t>Bacteria labeled with Green fluorescent protein.</a:t>
            </a:r>
          </a:p>
          <a:p>
            <a:pPr marL="342900" indent="-342900">
              <a:buAutoNum type="arabicPeriod"/>
            </a:pPr>
            <a:r>
              <a:rPr lang="en-US" dirty="0"/>
              <a:t>Capture of the bacteria</a:t>
            </a:r>
          </a:p>
          <a:p>
            <a:pPr marL="342900" indent="-342900">
              <a:buAutoNum type="arabicPeriod"/>
            </a:pPr>
            <a:r>
              <a:rPr lang="en-US" dirty="0"/>
              <a:t>Internalization (endocytosis)</a:t>
            </a:r>
          </a:p>
          <a:p>
            <a:pPr marL="342900" indent="-342900">
              <a:buAutoNum type="arabicPeriod"/>
            </a:pPr>
            <a:r>
              <a:rPr lang="en-US" dirty="0"/>
              <a:t>Degradation of the bacterial proteins, producing peptides.</a:t>
            </a:r>
          </a:p>
        </p:txBody>
      </p:sp>
      <p:sp>
        <p:nvSpPr>
          <p:cNvPr id="6" name="Date Placeholder 5">
            <a:extLst>
              <a:ext uri="{FF2B5EF4-FFF2-40B4-BE49-F238E27FC236}">
                <a16:creationId xmlns:a16="http://schemas.microsoft.com/office/drawing/2014/main" id="{4E525249-A293-04DF-EF91-78328EF0E7D9}"/>
              </a:ext>
            </a:extLst>
          </p:cNvPr>
          <p:cNvSpPr>
            <a:spLocks noGrp="1"/>
          </p:cNvSpPr>
          <p:nvPr>
            <p:ph type="dt" sz="half" idx="10"/>
          </p:nvPr>
        </p:nvSpPr>
        <p:spPr/>
        <p:txBody>
          <a:bodyPr/>
          <a:lstStyle/>
          <a:p>
            <a:fld id="{EB430170-5E42-4A86-9407-84AE04C2847E}" type="datetime1">
              <a:rPr lang="en-US" smtClean="0"/>
              <a:t>9/2/2023</a:t>
            </a:fld>
            <a:endParaRPr lang="en-US"/>
          </a:p>
        </p:txBody>
      </p:sp>
      <p:sp>
        <p:nvSpPr>
          <p:cNvPr id="10" name="Footer Placeholder 9">
            <a:extLst>
              <a:ext uri="{FF2B5EF4-FFF2-40B4-BE49-F238E27FC236}">
                <a16:creationId xmlns:a16="http://schemas.microsoft.com/office/drawing/2014/main" id="{CC051AE2-1D50-D418-EB9B-03A3CB50F7C3}"/>
              </a:ext>
            </a:extLst>
          </p:cNvPr>
          <p:cNvSpPr>
            <a:spLocks noGrp="1"/>
          </p:cNvSpPr>
          <p:nvPr>
            <p:ph type="ftr" sz="quarter" idx="11"/>
          </p:nvPr>
        </p:nvSpPr>
        <p:spPr/>
        <p:txBody>
          <a:bodyPr/>
          <a:lstStyle/>
          <a:p>
            <a:r>
              <a:rPr lang="en-US"/>
              <a:t>D &amp; D - Lecture 4 - Fall 2023</a:t>
            </a:r>
          </a:p>
        </p:txBody>
      </p:sp>
      <p:sp>
        <p:nvSpPr>
          <p:cNvPr id="11" name="Slide Number Placeholder 10">
            <a:extLst>
              <a:ext uri="{FF2B5EF4-FFF2-40B4-BE49-F238E27FC236}">
                <a16:creationId xmlns:a16="http://schemas.microsoft.com/office/drawing/2014/main" id="{F486AB8E-3FB7-3222-E1B7-C16B4DB27037}"/>
              </a:ext>
            </a:extLst>
          </p:cNvPr>
          <p:cNvSpPr>
            <a:spLocks noGrp="1"/>
          </p:cNvSpPr>
          <p:nvPr>
            <p:ph type="sldNum" sz="quarter" idx="12"/>
          </p:nvPr>
        </p:nvSpPr>
        <p:spPr/>
        <p:txBody>
          <a:bodyPr/>
          <a:lstStyle/>
          <a:p>
            <a:fld id="{DC3BB032-4020-48F4-953B-341806DC4A2B}" type="slidenum">
              <a:rPr lang="en-US" smtClean="0"/>
              <a:t>7</a:t>
            </a:fld>
            <a:endParaRPr lang="en-US"/>
          </a:p>
        </p:txBody>
      </p:sp>
    </p:spTree>
    <p:custDataLst>
      <p:tags r:id="rId1"/>
    </p:custDataLst>
    <p:extLst>
      <p:ext uri="{BB962C8B-B14F-4D97-AF65-F5344CB8AC3E}">
        <p14:creationId xmlns:p14="http://schemas.microsoft.com/office/powerpoint/2010/main" val="979592856"/>
      </p:ext>
    </p:extLst>
  </p:cSld>
  <p:clrMapOvr>
    <a:masterClrMapping/>
  </p:clrMapOvr>
  <mc:AlternateContent xmlns:mc="http://schemas.openxmlformats.org/markup-compatibility/2006" xmlns:p14="http://schemas.microsoft.com/office/powerpoint/2010/main">
    <mc:Choice Requires="p14">
      <p:transition spd="slow" p14:dur="2000" advTm="27058"/>
    </mc:Choice>
    <mc:Fallback xmlns="">
      <p:transition spd="slow" advTm="270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3A86A75C-4F4B-4683-9AE1-C65F6400EC91}">
      <p14:laserTraceLst xmlns:p14="http://schemas.microsoft.com/office/powerpoint/2010/main">
        <p14:tracePtLst>
          <p14:tracePt t="357" x="1400175" y="882650"/>
          <p14:tracePt t="427" x="1393825" y="882650"/>
          <p14:tracePt t="443" x="1389063" y="882650"/>
          <p14:tracePt t="450" x="1382713" y="876300"/>
          <p14:tracePt t="459" x="1376363" y="871538"/>
          <p14:tracePt t="466" x="1371600" y="860425"/>
          <p14:tracePt t="475" x="1365250" y="854075"/>
          <p14:tracePt t="482" x="1360488" y="849313"/>
          <p14:tracePt t="491" x="1349375" y="831850"/>
          <p14:tracePt t="498" x="1331913" y="827088"/>
          <p14:tracePt t="506" x="1320800" y="814388"/>
          <p14:tracePt t="514" x="1303338" y="803275"/>
          <p14:tracePt t="523" x="1292225" y="792163"/>
          <p14:tracePt t="530" x="1270000" y="787400"/>
          <p14:tracePt t="538" x="1247775" y="776288"/>
          <p14:tracePt t="546" x="1219200" y="765175"/>
          <p14:tracePt t="554" x="1196975" y="752475"/>
          <p14:tracePt t="562" x="1163638" y="741363"/>
          <p14:tracePt t="571" x="1141413" y="741363"/>
          <p14:tracePt t="578" x="1123950" y="736600"/>
          <p14:tracePt t="588" x="1108075" y="725488"/>
          <p14:tracePt t="595" x="1090613" y="725488"/>
          <p14:tracePt t="603" x="1073150" y="725488"/>
          <p14:tracePt t="610" x="1068388" y="725488"/>
          <p14:tracePt t="618" x="1057275" y="725488"/>
          <p14:tracePt t="627" x="1050925" y="725488"/>
          <p14:tracePt t="634" x="1039813" y="725488"/>
          <p14:tracePt t="643" x="1028700" y="725488"/>
          <p14:tracePt t="650" x="1022350" y="725488"/>
          <p14:tracePt t="659" x="1017588" y="725488"/>
          <p14:tracePt t="666" x="1006475" y="725488"/>
          <p14:tracePt t="675" x="995363" y="725488"/>
          <p14:tracePt t="682" x="973138" y="725488"/>
          <p14:tracePt t="691" x="955675" y="725488"/>
          <p14:tracePt t="699" x="944563" y="725488"/>
          <p14:tracePt t="707" x="938213" y="725488"/>
          <p14:tracePt t="714" x="927100" y="725488"/>
          <p14:tracePt t="722" x="922338" y="725488"/>
          <p14:tracePt t="739" x="915988" y="725488"/>
          <p14:tracePt t="746" x="911225" y="725488"/>
          <p14:tracePt t="762" x="904875" y="725488"/>
          <p14:tracePt t="771" x="900113" y="725488"/>
          <p14:tracePt t="778" x="893763" y="725488"/>
          <p14:tracePt t="787" x="887413" y="725488"/>
          <p14:tracePt t="795" x="876300" y="725488"/>
          <p14:tracePt t="803" x="871538" y="725488"/>
          <p14:tracePt t="810" x="865188" y="725488"/>
          <p14:tracePt t="818" x="860425" y="725488"/>
          <p14:tracePt t="826" x="854075" y="725488"/>
          <p14:tracePt t="834" x="849313" y="725488"/>
          <p14:tracePt t="842" x="842963" y="730250"/>
          <p14:tracePt t="850" x="838200" y="730250"/>
          <p14:tracePt t="882" x="831850" y="730250"/>
          <p14:tracePt t="970" x="825500" y="730250"/>
          <p14:tracePt t="987" x="820738" y="730250"/>
          <p14:tracePt t="1034" x="814388" y="730250"/>
          <p14:tracePt t="1050" x="809625" y="730250"/>
          <p14:tracePt t="1082" x="803275" y="730250"/>
          <p14:tracePt t="1091" x="798513" y="730250"/>
          <p14:tracePt t="1107" x="792163" y="730250"/>
          <p14:tracePt t="1258" x="798513" y="730250"/>
          <p14:tracePt t="1275" x="809625" y="730250"/>
          <p14:tracePt t="1282" x="820738" y="730250"/>
          <p14:tracePt t="1291" x="831850" y="730250"/>
          <p14:tracePt t="1298" x="838200" y="730250"/>
          <p14:tracePt t="1306" x="849313" y="730250"/>
          <p14:tracePt t="1314" x="854075" y="730250"/>
          <p14:tracePt t="1323" x="865188" y="730250"/>
          <p14:tracePt t="1331" x="871538" y="730250"/>
          <p14:tracePt t="1338" x="876300" y="730250"/>
          <p14:tracePt t="1347" x="887413" y="730250"/>
          <p14:tracePt t="1354" x="900113" y="730250"/>
          <p14:tracePt t="1362" x="915988" y="730250"/>
          <p14:tracePt t="1371" x="927100" y="730250"/>
          <p14:tracePt t="1379" x="938213" y="730250"/>
          <p14:tracePt t="1388" x="949325" y="730250"/>
          <p14:tracePt t="1394" x="955675" y="730250"/>
          <p14:tracePt t="1402" x="973138" y="725488"/>
          <p14:tracePt t="1412" x="989013" y="725488"/>
          <p14:tracePt t="1420" x="1000125" y="725488"/>
          <p14:tracePt t="1427" x="1022350" y="725488"/>
          <p14:tracePt t="1434" x="1039813" y="725488"/>
          <p14:tracePt t="1444" x="1062038" y="725488"/>
          <p14:tracePt t="1450" x="1090613" y="725488"/>
          <p14:tracePt t="1459" x="1112838" y="725488"/>
          <p14:tracePt t="1466" x="1135063" y="725488"/>
          <p14:tracePt t="1475" x="1157288" y="725488"/>
          <p14:tracePt t="1482" x="1185863" y="725488"/>
          <p14:tracePt t="1491" x="1214438" y="725488"/>
          <p14:tracePt t="1498" x="1236663" y="725488"/>
          <p14:tracePt t="1506" x="1258888" y="725488"/>
          <p14:tracePt t="1514" x="1281113" y="725488"/>
          <p14:tracePt t="1523" x="1298575" y="725488"/>
          <p14:tracePt t="1530" x="1316038" y="725488"/>
          <p14:tracePt t="1538" x="1327150" y="725488"/>
          <p14:tracePt t="1546" x="1338263" y="725488"/>
          <p14:tracePt t="1554" x="1349375" y="725488"/>
          <p14:tracePt t="1570" x="1354138" y="725488"/>
          <p14:tracePt t="1578" x="1360488" y="725488"/>
          <p14:tracePt t="1603" x="1365250" y="725488"/>
          <p14:tracePt t="1618" x="1365250" y="719138"/>
          <p14:tracePt t="1634" x="1371600" y="719138"/>
          <p14:tracePt t="1699" x="1376363" y="719138"/>
          <p14:tracePt t="1707" x="1382713" y="719138"/>
          <p14:tracePt t="1714" x="1389063" y="719138"/>
          <p14:tracePt t="1730" x="1393825" y="719138"/>
          <p14:tracePt t="1739" x="1400175" y="719138"/>
          <p14:tracePt t="1747" x="1404938" y="719138"/>
          <p14:tracePt t="1778" x="1411288" y="719138"/>
          <p14:tracePt t="1978" x="1416050" y="719138"/>
          <p14:tracePt t="1987" x="1422400" y="719138"/>
          <p14:tracePt t="2042" x="1427163" y="719138"/>
          <p14:tracePt t="2050" x="1433513" y="719138"/>
          <p14:tracePt t="2106" x="1438275" y="719138"/>
          <p14:tracePt t="2114" x="1444625" y="719138"/>
          <p14:tracePt t="2131" x="1450975" y="719138"/>
          <p14:tracePt t="2138" x="1455738" y="719138"/>
          <p14:tracePt t="2186" x="1462088" y="719138"/>
          <p14:tracePt t="2365" x="1466850" y="719138"/>
          <p14:tracePt t="2381" x="1473200" y="719138"/>
          <p14:tracePt t="2398" x="1477963" y="719138"/>
          <p14:tracePt t="2418" x="1484313" y="719138"/>
          <p14:tracePt t="2434" x="1484313" y="725488"/>
          <p14:tracePt t="2938" x="1489075" y="725488"/>
          <p14:tracePt t="3475" x="1495425" y="725488"/>
          <p14:tracePt t="3483" x="1511300" y="730250"/>
          <p14:tracePt t="3492" x="1524000" y="741363"/>
          <p14:tracePt t="3498" x="1539875" y="747713"/>
          <p14:tracePt t="3506" x="1562100" y="758825"/>
          <p14:tracePt t="3514" x="1590675" y="769938"/>
          <p14:tracePt t="3522" x="1635125" y="781050"/>
          <p14:tracePt t="3530" x="1670050" y="798513"/>
          <p14:tracePt t="3538" x="1731963" y="803275"/>
          <p14:tracePt t="3546" x="1754188" y="814388"/>
          <p14:tracePt t="3554" x="1816100" y="820738"/>
          <p14:tracePt t="3562" x="1878013" y="831850"/>
          <p14:tracePt t="3570" x="1944688" y="831850"/>
          <p14:tracePt t="3578" x="2017713" y="842963"/>
          <p14:tracePt t="3588" x="2085975" y="849313"/>
          <p14:tracePt t="3594" x="2163763" y="849313"/>
          <p14:tracePt t="3603" x="2254250" y="849313"/>
          <p14:tracePt t="3610" x="2349500" y="854075"/>
          <p14:tracePt t="3620" x="2433638" y="865188"/>
          <p14:tracePt t="3626" x="2513013" y="865188"/>
          <p14:tracePt t="3634" x="2601913" y="865188"/>
          <p14:tracePt t="3642" x="2725738" y="865188"/>
          <p14:tracePt t="3650" x="2838450" y="871538"/>
          <p14:tracePt t="3659" x="2933700" y="871538"/>
          <p14:tracePt t="3666" x="3013075" y="871538"/>
          <p14:tracePt t="3676" x="3097213" y="871538"/>
          <p14:tracePt t="3682" x="3187700" y="876300"/>
          <p14:tracePt t="3691" x="3271838" y="876300"/>
          <p14:tracePt t="3700" x="3349625" y="876300"/>
          <p14:tracePt t="3708" x="3422650" y="876300"/>
          <p14:tracePt t="3715" x="3502025" y="876300"/>
          <p14:tracePt t="3723" x="3568700" y="876300"/>
          <p14:tracePt t="3730" x="3636963" y="876300"/>
          <p14:tracePt t="3738" x="3681413" y="876300"/>
          <p14:tracePt t="3746" x="3732213" y="876300"/>
          <p14:tracePt t="3755" x="3771900" y="876300"/>
          <p14:tracePt t="3762" x="3805238" y="876300"/>
          <p14:tracePt t="3770" x="3838575" y="876300"/>
          <p14:tracePt t="3778" x="3862388" y="876300"/>
          <p14:tracePt t="3788" x="3884613" y="876300"/>
          <p14:tracePt t="3794" x="3895725" y="882650"/>
          <p14:tracePt t="3803" x="3906838" y="882650"/>
          <p14:tracePt t="3810" x="3917950" y="882650"/>
          <p14:tracePt t="3818" x="3929063" y="882650"/>
          <p14:tracePt t="3826" x="3940175" y="882650"/>
          <p14:tracePt t="3834" x="3951288" y="882650"/>
          <p14:tracePt t="3842" x="3957638" y="882650"/>
          <p14:tracePt t="3850" x="3968750" y="882650"/>
          <p14:tracePt t="3858" x="3984625" y="882650"/>
          <p14:tracePt t="3866" x="3990975" y="882650"/>
          <p14:tracePt t="3875" x="4008438" y="882650"/>
          <p14:tracePt t="3882" x="4019550" y="882650"/>
          <p14:tracePt t="3891" x="4024313" y="882650"/>
          <p14:tracePt t="3898" x="4035425" y="882650"/>
          <p14:tracePt t="3907" x="4041775" y="882650"/>
          <p14:tracePt t="3914" x="4057650" y="882650"/>
          <p14:tracePt t="3922" x="4070350" y="876300"/>
          <p14:tracePt t="3930" x="4097338" y="871538"/>
          <p14:tracePt t="3939" x="4130675" y="865188"/>
          <p14:tracePt t="3946" x="4192588" y="865188"/>
          <p14:tracePt t="3954" x="4243388" y="860425"/>
          <p14:tracePt t="3962" x="4311650" y="860425"/>
          <p14:tracePt t="3972" x="4378325" y="860425"/>
          <p14:tracePt t="3978" x="4435475" y="860425"/>
          <p14:tracePt t="3987" x="4491038" y="860425"/>
          <p14:tracePt t="3994" x="4548188" y="860425"/>
          <p14:tracePt t="4004" x="4603750" y="860425"/>
          <p14:tracePt t="4010" x="4654550" y="860425"/>
          <p14:tracePt t="4019" x="4699000" y="860425"/>
          <p14:tracePt t="4026" x="4749800" y="860425"/>
          <p14:tracePt t="4034" x="4805363" y="860425"/>
          <p14:tracePt t="4042" x="4856163" y="860425"/>
          <p14:tracePt t="4050" x="4918075" y="860425"/>
          <p14:tracePt t="4058" x="4975225" y="860425"/>
          <p14:tracePt t="4067" x="5041900" y="860425"/>
          <p14:tracePt t="4074" x="5103813" y="860425"/>
          <p14:tracePt t="4082" x="5154613" y="860425"/>
          <p14:tracePt t="4090" x="5210175" y="860425"/>
          <p14:tracePt t="4098" x="5260975" y="860425"/>
          <p14:tracePt t="4107" x="5307013" y="860425"/>
          <p14:tracePt t="4114" x="5345113" y="865188"/>
          <p14:tracePt t="4122" x="5373688" y="865188"/>
          <p14:tracePt t="4130" x="5407025" y="865188"/>
          <p14:tracePt t="4139" x="5435600" y="865188"/>
          <p14:tracePt t="4146" x="5468938" y="865188"/>
          <p14:tracePt t="4154" x="5497513" y="865188"/>
          <p14:tracePt t="4162" x="5530850" y="871538"/>
          <p14:tracePt t="4170" x="5553075" y="871538"/>
          <p14:tracePt t="4178" x="5588000" y="871538"/>
          <p14:tracePt t="4187" x="5614988" y="871538"/>
          <p14:tracePt t="4194" x="5643563" y="871538"/>
          <p14:tracePt t="4204" x="5661025" y="871538"/>
          <p14:tracePt t="4210" x="5672138" y="871538"/>
          <p14:tracePt t="4218" x="5683250" y="871538"/>
          <p14:tracePt t="4234" x="5688013" y="876300"/>
          <p14:tracePt t="4242" x="5694363" y="876300"/>
          <p14:tracePt t="4490" x="5699125" y="876300"/>
          <p14:tracePt t="4787" x="5699125" y="882650"/>
          <p14:tracePt t="4794" x="5699125" y="904875"/>
          <p14:tracePt t="4803" x="5699125" y="933450"/>
          <p14:tracePt t="4810" x="5694363" y="966788"/>
          <p14:tracePt t="4818" x="5694363" y="1006475"/>
          <p14:tracePt t="4826" x="5688013" y="1022350"/>
          <p14:tracePt t="5227" x="5710238" y="1039813"/>
          <p14:tracePt t="5235" x="5749925" y="1050925"/>
          <p14:tracePt t="5243" x="5789613" y="1068388"/>
          <p14:tracePt t="5250" x="5822950" y="1079500"/>
          <p14:tracePt t="5258" x="5862638" y="1095375"/>
          <p14:tracePt t="5266" x="5895975" y="1119188"/>
          <p14:tracePt t="5274" x="5942013" y="1146175"/>
          <p14:tracePt t="5282" x="5991225" y="1174750"/>
          <p14:tracePt t="5291" x="6048375" y="1208088"/>
          <p14:tracePt t="5298" x="6126163" y="1243013"/>
          <p14:tracePt t="5307" x="6205538" y="1258888"/>
          <p14:tracePt t="5318" x="6334125" y="1292225"/>
          <p14:tracePt t="5324" x="6457950" y="1320800"/>
          <p14:tracePt t="5333" x="6621463" y="1360488"/>
          <p14:tracePt t="5340" x="6767513" y="1377950"/>
          <p14:tracePt t="5347" x="6913563" y="1404938"/>
          <p14:tracePt t="5354" x="7092950" y="1427163"/>
          <p14:tracePt t="5362" x="7267575" y="1450975"/>
          <p14:tracePt t="5370" x="7431088" y="1477963"/>
          <p14:tracePt t="5379" x="7599363" y="1484313"/>
          <p14:tracePt t="5386" x="7773988" y="1500188"/>
          <p14:tracePt t="5395" x="7926388" y="1500188"/>
          <p14:tracePt t="5403" x="8116888" y="1512888"/>
          <p14:tracePt t="5410" x="8285163" y="1524000"/>
          <p14:tracePt t="5418" x="8442325" y="1528763"/>
          <p14:tracePt t="5426" x="8612188" y="1528763"/>
          <p14:tracePt t="5434" x="8763000" y="1528763"/>
          <p14:tracePt t="5442" x="8931275" y="1528763"/>
          <p14:tracePt t="5450" x="9088438" y="1539875"/>
          <p14:tracePt t="5458" x="9223375" y="1539875"/>
          <p14:tracePt t="5466" x="9336088" y="1539875"/>
          <p14:tracePt t="5474" x="9444038" y="1539875"/>
          <p14:tracePt t="5482" x="9532938" y="1539875"/>
          <p14:tracePt t="5491" x="9628188" y="1539875"/>
          <p14:tracePt t="5498" x="9707563" y="1539875"/>
          <p14:tracePt t="5506" x="9802813" y="1539875"/>
          <p14:tracePt t="5514" x="9875838" y="1524000"/>
          <p14:tracePt t="5523" x="9971088" y="1512888"/>
          <p14:tracePt t="5530" x="10044113" y="1506538"/>
          <p14:tracePt t="5538" x="10134600" y="1484313"/>
          <p14:tracePt t="5546" x="10202863" y="1473200"/>
          <p14:tracePt t="5554" x="10269538" y="1466850"/>
          <p14:tracePt t="5562" x="10313988" y="1450975"/>
          <p14:tracePt t="5570" x="10353675" y="1444625"/>
          <p14:tracePt t="5578" x="10382250" y="1433513"/>
          <p14:tracePt t="5586" x="10398125" y="1411288"/>
          <p14:tracePt t="5594" x="10410825" y="1404938"/>
          <p14:tracePt t="5603" x="10421938" y="1393825"/>
          <p14:tracePt t="5610" x="10433050" y="1371600"/>
          <p14:tracePt t="5620" x="10455275" y="1338263"/>
          <p14:tracePt t="5626" x="10477500" y="1316038"/>
          <p14:tracePt t="5634" x="10510838" y="1276350"/>
          <p14:tracePt t="5642" x="10539413" y="1254125"/>
          <p14:tracePt t="5650" x="10567988" y="1230313"/>
          <p14:tracePt t="5659" x="10594975" y="1203325"/>
          <p14:tracePt t="5666" x="10623550" y="1181100"/>
          <p14:tracePt t="5675" x="10645775" y="1141413"/>
          <p14:tracePt t="5682" x="10668000" y="1119188"/>
          <p14:tracePt t="5692" x="10674350" y="1101725"/>
          <p14:tracePt t="5698" x="10691813" y="1073150"/>
          <p14:tracePt t="5707" x="10696575" y="1057275"/>
          <p14:tracePt t="5714" x="10707688" y="1039813"/>
          <p14:tracePt t="5722" x="10707688" y="1006475"/>
          <p14:tracePt t="5730" x="10736263" y="977900"/>
          <p14:tracePt t="5738" x="10747375" y="944563"/>
          <p14:tracePt t="5746" x="10764838" y="933450"/>
          <p14:tracePt t="5754" x="10764838" y="893763"/>
          <p14:tracePt t="5762" x="10769600" y="842963"/>
          <p14:tracePt t="5771" x="10787063" y="792163"/>
          <p14:tracePt t="5778" x="10791825" y="758825"/>
          <p14:tracePt t="5787" x="10798175" y="708025"/>
          <p14:tracePt t="5794" x="10798175" y="679450"/>
          <p14:tracePt t="5802" x="10798175" y="641350"/>
          <p14:tracePt t="5810" x="10798175" y="619125"/>
          <p14:tracePt t="5818" x="10798175" y="595313"/>
          <p14:tracePt t="5826" x="10798175" y="573088"/>
          <p14:tracePt t="5834" x="10798175" y="557213"/>
          <p14:tracePt t="5842" x="10798175" y="533400"/>
          <p14:tracePt t="5850" x="10791825" y="517525"/>
          <p14:tracePt t="5858" x="10791825" y="500063"/>
          <p14:tracePt t="5866" x="10787063" y="477838"/>
          <p14:tracePt t="5875" x="10787063" y="460375"/>
          <p14:tracePt t="5882" x="10787063" y="438150"/>
          <p14:tracePt t="5891" x="10780713" y="427038"/>
          <p14:tracePt t="5898" x="10764838" y="409575"/>
          <p14:tracePt t="5906" x="10747375" y="387350"/>
          <p14:tracePt t="5914" x="10725150" y="376238"/>
          <p14:tracePt t="5922" x="10714038" y="365125"/>
          <p14:tracePt t="5930" x="10691813" y="360363"/>
          <p14:tracePt t="5938" x="10663238" y="336550"/>
          <p14:tracePt t="5946" x="10641013" y="309563"/>
          <p14:tracePt t="5955" x="10606088" y="298450"/>
          <p14:tracePt t="5962" x="10583863" y="280988"/>
          <p14:tracePt t="5970" x="10550525" y="269875"/>
          <p14:tracePt t="5978" x="10528300" y="263525"/>
          <p14:tracePt t="5986" x="10499725" y="263525"/>
          <p14:tracePt t="5994" x="10477500" y="263525"/>
          <p14:tracePt t="6004" x="10455275" y="263525"/>
          <p14:tracePt t="6010" x="10426700" y="263525"/>
          <p14:tracePt t="6020" x="10404475" y="263525"/>
          <p14:tracePt t="6026" x="10371138" y="263525"/>
          <p14:tracePt t="6034" x="10348913" y="263525"/>
          <p14:tracePt t="6042" x="10320338" y="263525"/>
          <p14:tracePt t="6050" x="10287000" y="263525"/>
          <p14:tracePt t="6058" x="10264775" y="263525"/>
          <p14:tracePt t="6066" x="10236200" y="263525"/>
          <p14:tracePt t="6075" x="10207625" y="263525"/>
          <p14:tracePt t="6082" x="10190163" y="263525"/>
          <p14:tracePt t="6090" x="10174288" y="263525"/>
          <p14:tracePt t="6098" x="10156825" y="269875"/>
          <p14:tracePt t="6120" x="10145713" y="269875"/>
          <p14:tracePt t="6122" x="10134600" y="269875"/>
          <p14:tracePt t="6130" x="10129838" y="269875"/>
          <p14:tracePt t="6138" x="10123488" y="276225"/>
          <p14:tracePt t="6146" x="10112375" y="292100"/>
          <p14:tracePt t="6154" x="10106025" y="298450"/>
          <p14:tracePt t="6162" x="10090150" y="314325"/>
          <p14:tracePt t="6171" x="10083800" y="331788"/>
          <p14:tracePt t="6178" x="10079038" y="349250"/>
          <p14:tracePt t="6188" x="10072688" y="376238"/>
          <p14:tracePt t="6194" x="10061575" y="404813"/>
          <p14:tracePt t="6203" x="10061575" y="433388"/>
          <p14:tracePt t="6210" x="10050463" y="460375"/>
          <p14:tracePt t="6220" x="10044113" y="484188"/>
          <p14:tracePt t="6226" x="10039350" y="511175"/>
          <p14:tracePt t="6234" x="10033000" y="539750"/>
          <p14:tracePt t="6242" x="10028238" y="579438"/>
          <p14:tracePt t="6250" x="10021888" y="612775"/>
          <p14:tracePt t="6260" x="10021888" y="652463"/>
          <p14:tracePt t="6268" x="10017125" y="685800"/>
          <p14:tracePt t="6276" x="10017125" y="719138"/>
          <p14:tracePt t="6283" x="10017125" y="758825"/>
          <p14:tracePt t="6290" x="10017125" y="792163"/>
          <p14:tracePt t="6298" x="10017125" y="831850"/>
          <p14:tracePt t="6308" x="10017125" y="871538"/>
          <p14:tracePt t="6314" x="10017125" y="904875"/>
          <p14:tracePt t="6324" x="10017125" y="944563"/>
          <p14:tracePt t="6330" x="10017125" y="984250"/>
          <p14:tracePt t="6338" x="10017125" y="1022350"/>
          <p14:tracePt t="6347" x="10021888" y="1062038"/>
          <p14:tracePt t="6354" x="10028238" y="1101725"/>
          <p14:tracePt t="6362" x="10033000" y="1146175"/>
          <p14:tracePt t="6371" x="10044113" y="1174750"/>
          <p14:tracePt t="6379" x="10050463" y="1203325"/>
          <p14:tracePt t="6387" x="10055225" y="1230313"/>
          <p14:tracePt t="6394" x="10072688" y="1276350"/>
          <p14:tracePt t="6404" x="10083800" y="1292225"/>
          <p14:tracePt t="6410" x="10112375" y="1327150"/>
          <p14:tracePt t="6418" x="10134600" y="1354138"/>
          <p14:tracePt t="6427" x="10156825" y="1377950"/>
          <p14:tracePt t="6434" x="10179050" y="1389063"/>
          <p14:tracePt t="6442" x="10207625" y="1404938"/>
          <p14:tracePt t="6450" x="10229850" y="1427163"/>
          <p14:tracePt t="6458" x="10252075" y="1438275"/>
          <p14:tracePt t="6466" x="10280650" y="1438275"/>
          <p14:tracePt t="6474" x="10302875" y="1444625"/>
          <p14:tracePt t="6482" x="10325100" y="1455738"/>
          <p14:tracePt t="6491" x="10353675" y="1455738"/>
          <p14:tracePt t="6498" x="10382250" y="1466850"/>
          <p14:tracePt t="6507" x="10404475" y="1466850"/>
          <p14:tracePt t="6514" x="10444163" y="1473200"/>
          <p14:tracePt t="6523" x="10477500" y="1473200"/>
          <p14:tracePt t="6530" x="10517188" y="1473200"/>
          <p14:tracePt t="6538" x="10545763" y="1466850"/>
          <p14:tracePt t="6546" x="10583863" y="1455738"/>
          <p14:tracePt t="6554" x="10623550" y="1444625"/>
          <p14:tracePt t="6562" x="10674350" y="1427163"/>
          <p14:tracePt t="6570" x="10714038" y="1404938"/>
          <p14:tracePt t="6578" x="10741025" y="1382713"/>
          <p14:tracePt t="6587" x="10769600" y="1354138"/>
          <p14:tracePt t="6594" x="10798175" y="1327150"/>
          <p14:tracePt t="6603" x="10809288" y="1309688"/>
          <p14:tracePt t="6610" x="10826750" y="1276350"/>
          <p14:tracePt t="6619" x="10837863" y="1243013"/>
          <p14:tracePt t="6626" x="10842625" y="1196975"/>
          <p14:tracePt t="6634" x="10848975" y="1157288"/>
          <p14:tracePt t="6642" x="10848975" y="1112838"/>
          <p14:tracePt t="6650" x="10848975" y="1073150"/>
          <p14:tracePt t="6658" x="10848975" y="1028700"/>
          <p14:tracePt t="6666" x="10848975" y="984250"/>
          <p14:tracePt t="6674" x="10848975" y="938213"/>
          <p14:tracePt t="6682" x="10842625" y="900113"/>
          <p14:tracePt t="6691" x="10842625" y="854075"/>
          <p14:tracePt t="6698" x="10842625" y="814388"/>
          <p14:tracePt t="6707" x="10826750" y="769938"/>
          <p14:tracePt t="6714" x="10809288" y="730250"/>
          <p14:tracePt t="6722" x="10791825" y="696913"/>
          <p14:tracePt t="6730" x="10769600" y="657225"/>
          <p14:tracePt t="6738" x="10736263" y="619125"/>
          <p14:tracePt t="6746" x="10691813" y="579438"/>
          <p14:tracePt t="6754" x="10656888" y="544513"/>
          <p14:tracePt t="6762" x="10623550" y="511175"/>
          <p14:tracePt t="6771" x="10590213" y="484188"/>
          <p14:tracePt t="6778" x="10556875" y="460375"/>
          <p14:tracePt t="6787" x="10528300" y="449263"/>
          <p14:tracePt t="6794" x="10494963" y="433388"/>
          <p14:tracePt t="6803" x="10460038" y="422275"/>
          <p14:tracePt t="6810" x="10444163" y="409575"/>
          <p14:tracePt t="6820" x="10421938" y="404813"/>
          <p14:tracePt t="6826" x="10393363" y="398463"/>
          <p14:tracePt t="6834" x="10371138" y="398463"/>
          <p14:tracePt t="6842" x="10337800" y="398463"/>
          <p14:tracePt t="6850" x="10313988" y="398463"/>
          <p14:tracePt t="6858" x="10291763" y="398463"/>
          <p14:tracePt t="6866" x="10275888" y="398463"/>
          <p14:tracePt t="6874" x="10252075" y="398463"/>
          <p14:tracePt t="6882" x="10236200" y="398463"/>
          <p14:tracePt t="6891" x="10218738" y="398463"/>
          <p14:tracePt t="6898" x="10207625" y="398463"/>
          <p14:tracePt t="6907" x="10202863" y="398463"/>
          <p14:tracePt t="6914" x="10190163" y="415925"/>
          <p14:tracePt t="6922" x="10174288" y="427038"/>
          <p14:tracePt t="6930" x="10163175" y="438150"/>
          <p14:tracePt t="6938" x="10140950" y="455613"/>
          <p14:tracePt t="6946" x="10123488" y="471488"/>
          <p14:tracePt t="6955" x="10106025" y="495300"/>
          <p14:tracePt t="6962" x="10079038" y="522288"/>
          <p14:tracePt t="6971" x="10055225" y="557213"/>
          <p14:tracePt t="6978" x="10028238" y="579438"/>
          <p14:tracePt t="6986" x="10006013" y="595313"/>
          <p14:tracePt t="6994" x="9994900" y="619125"/>
          <p14:tracePt t="7005" x="9971088" y="652463"/>
          <p14:tracePt t="7010" x="9944100" y="679450"/>
          <p14:tracePt t="7019" x="9926638" y="714375"/>
          <p14:tracePt t="7026" x="9898063" y="747713"/>
          <p14:tracePt t="7034" x="9886950" y="776288"/>
          <p14:tracePt t="7042" x="9871075" y="803275"/>
          <p14:tracePt t="7050" x="9864725" y="838200"/>
          <p14:tracePt t="7058" x="9853613" y="860425"/>
          <p14:tracePt t="7066" x="9847263" y="900113"/>
          <p14:tracePt t="7074" x="9842500" y="938213"/>
          <p14:tracePt t="7082" x="9842500" y="962025"/>
          <p14:tracePt t="7091" x="9842500" y="995363"/>
          <p14:tracePt t="7098" x="9842500" y="1017588"/>
          <p14:tracePt t="7107" x="9842500" y="1039813"/>
          <p14:tracePt t="7114" x="9842500" y="1068388"/>
          <p14:tracePt t="7123" x="9842500" y="1095375"/>
          <p14:tracePt t="7130" x="9842500" y="1123950"/>
          <p14:tracePt t="7138" x="9842500" y="1141413"/>
          <p14:tracePt t="7146" x="9847263" y="1169988"/>
          <p14:tracePt t="7154" x="9864725" y="1185863"/>
          <p14:tracePt t="7162" x="9864725" y="1203325"/>
          <p14:tracePt t="7170" x="9875838" y="1219200"/>
          <p14:tracePt t="7178" x="9886950" y="1243013"/>
          <p14:tracePt t="7186" x="9898063" y="1265238"/>
          <p14:tracePt t="7194" x="9909175" y="1287463"/>
          <p14:tracePt t="7203" x="9932988" y="1316038"/>
          <p14:tracePt t="7210" x="9959975" y="1338263"/>
          <p14:tracePt t="7220" x="9977438" y="1360488"/>
          <p14:tracePt t="7226" x="9999663" y="1389063"/>
          <p14:tracePt t="7234" x="10021888" y="1427163"/>
          <p14:tracePt t="7242" x="10061575" y="1455738"/>
          <p14:tracePt t="7250" x="10090150" y="1484313"/>
          <p14:tracePt t="7258" x="10094913" y="1489075"/>
          <p14:tracePt t="7266" x="10123488" y="1506538"/>
          <p14:tracePt t="7274" x="10156825" y="1517650"/>
          <p14:tracePt t="7282" x="10185400" y="1528763"/>
          <p14:tracePt t="7290" x="10225088" y="1539875"/>
          <p14:tracePt t="7298" x="10240963" y="1550988"/>
          <p14:tracePt t="7307" x="10275888" y="1568450"/>
          <p14:tracePt t="7314" x="10313988" y="1579563"/>
          <p14:tracePt t="7323" x="10353675" y="1579563"/>
          <p14:tracePt t="7330" x="10398125" y="1579563"/>
          <p14:tracePt t="7338" x="10448925" y="1579563"/>
          <p14:tracePt t="7346" x="10494963" y="1579563"/>
          <p14:tracePt t="7354" x="10539413" y="1579563"/>
          <p14:tracePt t="7362" x="10583863" y="1579563"/>
          <p14:tracePt t="7370" x="10612438" y="1579563"/>
          <p14:tracePt t="7378" x="10652125" y="1579563"/>
          <p14:tracePt t="7386" x="10696575" y="1573213"/>
          <p14:tracePt t="7394" x="10729913" y="1550988"/>
          <p14:tracePt t="7403" x="10775950" y="1524000"/>
          <p14:tracePt t="7410" x="10802938" y="1495425"/>
          <p14:tracePt t="7420" x="10842625" y="1462088"/>
          <p14:tracePt t="7426" x="10875963" y="1427163"/>
          <p14:tracePt t="7434" x="10915650" y="1389063"/>
          <p14:tracePt t="7442" x="10933113" y="1360488"/>
          <p14:tracePt t="7450" x="10944225" y="1327150"/>
          <p14:tracePt t="7458" x="10955338" y="1304925"/>
          <p14:tracePt t="7466" x="10961688" y="1270000"/>
          <p14:tracePt t="7475" x="10961688" y="1243013"/>
          <p14:tracePt t="7482" x="10961688" y="1208088"/>
          <p14:tracePt t="7492" x="10961688" y="1181100"/>
          <p14:tracePt t="7498" x="10966450" y="1146175"/>
          <p14:tracePt t="7506" x="10966450" y="1108075"/>
          <p14:tracePt t="7514" x="10966450" y="1073150"/>
          <p14:tracePt t="7523" x="10966450" y="1039813"/>
          <p14:tracePt t="7530" x="10966450" y="1011238"/>
          <p14:tracePt t="7538" x="10966450" y="977900"/>
          <p14:tracePt t="7546" x="10966450" y="933450"/>
          <p14:tracePt t="7554" x="10966450" y="904875"/>
          <p14:tracePt t="7562" x="10966450" y="865188"/>
          <p14:tracePt t="7570" x="10966450" y="831850"/>
          <p14:tracePt t="7578" x="10961688" y="803275"/>
          <p14:tracePt t="7586" x="10955338" y="781050"/>
          <p14:tracePt t="7594" x="10948988" y="758825"/>
          <p14:tracePt t="7604" x="10937875" y="736600"/>
          <p14:tracePt t="7610" x="10922000" y="714375"/>
          <p14:tracePt t="7619" x="10910888" y="696913"/>
          <p14:tracePt t="7626" x="10882313" y="674688"/>
          <p14:tracePt t="7634" x="10853738" y="652463"/>
          <p14:tracePt t="7642" x="10837863" y="635000"/>
          <p14:tracePt t="7650" x="10798175" y="601663"/>
          <p14:tracePt t="7662" x="10780713" y="595313"/>
          <p14:tracePt t="7668" x="10747375" y="579438"/>
          <p14:tracePt t="7678" x="10725150" y="573088"/>
          <p14:tracePt t="7684" x="10691813" y="568325"/>
          <p14:tracePt t="7691" x="10652125" y="557213"/>
          <p14:tracePt t="7698" x="10623550" y="557213"/>
          <p14:tracePt t="7707" x="10606088" y="557213"/>
          <p14:tracePt t="7714" x="10572750" y="557213"/>
          <p14:tracePt t="7723" x="10539413" y="557213"/>
          <p14:tracePt t="7730" x="10510838" y="557213"/>
          <p14:tracePt t="7739" x="10483850" y="561975"/>
          <p14:tracePt t="7746" x="10460038" y="568325"/>
          <p14:tracePt t="7754" x="10444163" y="568325"/>
          <p14:tracePt t="7762" x="10415588" y="568325"/>
          <p14:tracePt t="7770" x="10404475" y="579438"/>
          <p14:tracePt t="7778" x="10393363" y="584200"/>
          <p14:tracePt t="7786" x="10375900" y="590550"/>
          <p14:tracePt t="7794" x="10364788" y="595313"/>
          <p14:tracePt t="7802" x="10348913" y="606425"/>
          <p14:tracePt t="7810" x="10331450" y="606425"/>
          <p14:tracePt t="7819" x="10325100" y="612775"/>
          <p14:tracePt t="7826" x="10320338" y="619125"/>
          <p14:tracePt t="7834" x="10302875" y="623888"/>
          <p14:tracePt t="7842" x="10298113" y="630238"/>
          <p14:tracePt t="7850" x="10291763" y="635000"/>
          <p14:tracePt t="7858" x="10275888" y="641350"/>
          <p14:tracePt t="7866" x="10275888" y="646113"/>
          <p14:tracePt t="7874" x="10258425" y="657225"/>
          <p14:tracePt t="7882" x="10252075" y="663575"/>
          <p14:tracePt t="7890" x="10247313" y="674688"/>
          <p14:tracePt t="7898" x="10236200" y="679450"/>
          <p14:tracePt t="7906" x="10225088" y="692150"/>
          <p14:tracePt t="7914" x="10218738" y="703263"/>
          <p14:tracePt t="7922" x="10202863" y="719138"/>
          <p14:tracePt t="7930" x="10190163" y="741363"/>
          <p14:tracePt t="7946" x="10174288" y="752475"/>
          <p14:tracePt t="7954" x="10163175" y="765175"/>
          <p14:tracePt t="7962" x="10156825" y="769938"/>
          <p14:tracePt t="7970" x="10152063" y="781050"/>
          <p14:tracePt t="7978" x="10145713" y="792163"/>
          <p14:tracePt t="7987" x="10140950" y="803275"/>
          <p14:tracePt t="7994" x="10140950" y="820738"/>
          <p14:tracePt t="8005" x="10134600" y="827088"/>
          <p14:tracePt t="8010" x="10134600" y="842963"/>
          <p14:tracePt t="8020" x="10134600" y="854075"/>
          <p14:tracePt t="8026" x="10134600" y="860425"/>
          <p14:tracePt t="8034" x="10134600" y="865188"/>
          <p14:tracePt t="8042" x="10134600" y="871538"/>
          <p14:tracePt t="8058" x="10134600" y="882650"/>
          <p14:tracePt t="8082" x="10134600" y="887413"/>
          <p14:tracePt t="8266" x="10140950" y="887413"/>
          <p14:tracePt t="8282" x="10145713" y="887413"/>
          <p14:tracePt t="8298" x="10152063" y="887413"/>
          <p14:tracePt t="8307" x="10156825" y="887413"/>
          <p14:tracePt t="8323" x="10163175" y="887413"/>
          <p14:tracePt t="8346" x="10167938" y="887413"/>
          <p14:tracePt t="10834" x="10152063" y="887413"/>
          <p14:tracePt t="10842" x="10134600" y="893763"/>
          <p14:tracePt t="10850" x="10123488" y="904875"/>
          <p14:tracePt t="10858" x="10094913" y="915988"/>
          <p14:tracePt t="10866" x="10067925" y="927100"/>
          <p14:tracePt t="10874" x="10039350" y="927100"/>
          <p14:tracePt t="10882" x="9994900" y="938213"/>
          <p14:tracePt t="10890" x="9944100" y="955675"/>
          <p14:tracePt t="10897" x="9893300" y="973138"/>
          <p14:tracePt t="10906" x="9836150" y="977900"/>
          <p14:tracePt t="10914" x="9791700" y="977900"/>
          <p14:tracePt t="10922" x="9729788" y="1000125"/>
          <p14:tracePt t="10930" x="9685338" y="1017588"/>
          <p14:tracePt t="10938" x="9623425" y="1028700"/>
          <p14:tracePt t="10946" x="9578975" y="1046163"/>
          <p14:tracePt t="10954" x="9528175" y="1062038"/>
          <p14:tracePt t="10962" x="9488488" y="1073150"/>
          <p14:tracePt t="10970" x="9437688" y="1090613"/>
          <p14:tracePt t="10978" x="9393238" y="1108075"/>
          <p14:tracePt t="10986" x="9347200" y="1123950"/>
          <p14:tracePt t="10994" x="9320213" y="1135063"/>
          <p14:tracePt t="11001" x="9274175" y="1169988"/>
          <p14:tracePt t="11010" x="9236075" y="1185863"/>
          <p14:tracePt t="11020" x="9174163" y="1214438"/>
          <p14:tracePt t="11026" x="9101138" y="1254125"/>
          <p14:tracePt t="11033" x="9039225" y="1292225"/>
          <p14:tracePt t="11042" x="8953500" y="1331913"/>
          <p14:tracePt t="11050" x="8869363" y="1365250"/>
          <p14:tracePt t="11058" x="8796338" y="1404938"/>
          <p14:tracePt t="11066" x="8696325" y="1462088"/>
          <p14:tracePt t="11074" x="8612188" y="1506538"/>
          <p14:tracePt t="11081" x="8521700" y="1550988"/>
          <p14:tracePt t="11090" x="8426450" y="1597025"/>
          <p14:tracePt t="11098" x="8342313" y="1630363"/>
          <p14:tracePt t="11106" x="8223250" y="1697038"/>
          <p14:tracePt t="11114" x="8150225" y="1736725"/>
          <p14:tracePt t="11122" x="8043863" y="1793875"/>
          <p14:tracePt t="11130" x="7953375" y="1855788"/>
          <p14:tracePt t="11138" x="7864475" y="1905000"/>
          <p14:tracePt t="11146" x="7734300" y="1966913"/>
          <p14:tracePt t="11154" x="7632700" y="2024063"/>
          <p14:tracePt t="11162" x="7526338" y="2085975"/>
          <p14:tracePt t="11171" x="7453313" y="2130425"/>
          <p14:tracePt t="11178" x="7375525" y="2174875"/>
          <p14:tracePt t="11187" x="7329488" y="2214563"/>
          <p14:tracePt t="11194" x="7278688" y="2254250"/>
          <p14:tracePt t="11204" x="7245350" y="2293938"/>
          <p14:tracePt t="11210" x="7216775" y="2327275"/>
          <p14:tracePt t="11219" x="7194550" y="2349500"/>
          <p14:tracePt t="11226" x="7167563" y="2366963"/>
          <p14:tracePt t="11234" x="7161213" y="2389188"/>
          <p14:tracePt t="11242" x="7143750" y="2411413"/>
          <p14:tracePt t="11250" x="7121525" y="2439988"/>
          <p14:tracePt t="11258" x="7099300" y="2466975"/>
          <p14:tracePt t="11265" x="7077075" y="2495550"/>
          <p14:tracePt t="11274" x="7048500" y="2524125"/>
          <p14:tracePt t="11282" x="7008813" y="2557463"/>
          <p14:tracePt t="11290" x="6964363" y="2597150"/>
          <p14:tracePt t="11298" x="6924675" y="2630488"/>
          <p14:tracePt t="11307" x="6884988" y="2659063"/>
          <p14:tracePt t="11314" x="6835775" y="2687638"/>
          <p14:tracePt t="11323" x="6807200" y="2709863"/>
          <p14:tracePt t="11330" x="6778625" y="2736850"/>
          <p14:tracePt t="11338" x="6745288" y="2765425"/>
          <p14:tracePt t="11347" x="6716713" y="2794000"/>
          <p14:tracePt t="11354" x="6700838" y="2816225"/>
          <p14:tracePt t="11362" x="6689725" y="2827338"/>
          <p14:tracePt t="11370" x="6677025" y="2844800"/>
          <p14:tracePt t="11378" x="6661150" y="2867025"/>
          <p14:tracePt t="11386" x="6638925" y="2884488"/>
          <p14:tracePt t="11394" x="6621463" y="2900363"/>
          <p14:tracePt t="11402" x="6610350" y="2911475"/>
          <p14:tracePt t="11410" x="6588125" y="2933700"/>
          <p14:tracePt t="11420" x="6577013" y="2940050"/>
          <p14:tracePt t="11426" x="6559550" y="2944813"/>
          <p14:tracePt t="11434" x="6548438" y="2957513"/>
          <p14:tracePt t="11442" x="6537325" y="2968625"/>
          <p14:tracePt t="11449" x="6526213" y="2979738"/>
          <p14:tracePt t="11458" x="6519863" y="2990850"/>
          <p14:tracePt t="11474" x="6519863" y="2995613"/>
          <p14:tracePt t="11482" x="6519863" y="3001963"/>
          <p14:tracePt t="11498" x="6519863" y="3013075"/>
          <p14:tracePt t="11506" x="6530975" y="3013075"/>
          <p14:tracePt t="11514" x="6530975" y="3019425"/>
          <p14:tracePt t="11522" x="6537325" y="3024188"/>
          <p14:tracePt t="11530" x="6537325" y="3030538"/>
          <p14:tracePt t="11538" x="6537325" y="3041650"/>
          <p14:tracePt t="11546" x="6542088" y="3041650"/>
          <p14:tracePt t="11554" x="6542088" y="3052763"/>
          <p14:tracePt t="11562" x="6542088" y="3057525"/>
          <p14:tracePt t="11570" x="6548438" y="3057525"/>
          <p14:tracePt t="11578" x="6548438" y="3068638"/>
          <p14:tracePt t="11586" x="6548438" y="3074988"/>
          <p14:tracePt t="11594" x="6548438" y="3079750"/>
          <p14:tracePt t="11602" x="6548438" y="3086100"/>
          <p14:tracePt t="11626" x="6548438" y="3092450"/>
          <p14:tracePt t="11634" x="6548438" y="3097213"/>
          <p14:tracePt t="11650" x="6542088" y="3103563"/>
          <p14:tracePt t="11666" x="6537325" y="3108325"/>
          <p14:tracePt t="11698" x="6530975" y="3114675"/>
          <p14:tracePt t="11707" x="6526213" y="3114675"/>
          <p14:tracePt t="11730" x="6519863" y="3114675"/>
          <p14:tracePt t="11746" x="6519863" y="3119438"/>
          <p14:tracePt t="11842" x="6515100" y="3119438"/>
          <p14:tracePt t="11874" x="6515100" y="3125788"/>
          <p14:tracePt t="11881" x="6515100" y="3130550"/>
          <p14:tracePt t="11890" x="6497638" y="3136900"/>
          <p14:tracePt t="11898" x="6497638" y="3141663"/>
          <p14:tracePt t="11906" x="6486525" y="3152775"/>
          <p14:tracePt t="11914" x="6475413" y="3159125"/>
          <p14:tracePt t="11922" x="6464300" y="3176588"/>
          <p14:tracePt t="11930" x="6453188" y="3187700"/>
          <p14:tracePt t="11938" x="6446838" y="3192463"/>
          <p14:tracePt t="11946" x="6435725" y="3203575"/>
          <p14:tracePt t="11954" x="6424613" y="3214688"/>
          <p14:tracePt t="11962" x="6419850" y="3221038"/>
          <p14:tracePt t="11972" x="6402388" y="3232150"/>
          <p14:tracePt t="11986" x="6396038" y="3243263"/>
          <p14:tracePt t="11994" x="6384925" y="3243263"/>
          <p14:tracePt t="12002" x="6373813" y="3249613"/>
          <p14:tracePt t="12010" x="6369050" y="3254375"/>
          <p14:tracePt t="12018" x="6351588" y="3254375"/>
          <p14:tracePt t="12026" x="6346825" y="3254375"/>
          <p14:tracePt t="12035" x="6334125" y="3254375"/>
          <p14:tracePt t="12050" x="6323013" y="3254375"/>
          <p14:tracePt t="12058" x="6311900" y="3260725"/>
          <p14:tracePt t="12066" x="6307138" y="3260725"/>
          <p14:tracePt t="12075" x="6296025" y="3260725"/>
          <p14:tracePt t="12083" x="6278563" y="3260725"/>
          <p14:tracePt t="12092" x="6261100" y="3260725"/>
          <p14:tracePt t="12099" x="6245225" y="3260725"/>
          <p14:tracePt t="12107" x="6223000" y="3260725"/>
          <p14:tracePt t="12115" x="6211888" y="3254375"/>
          <p14:tracePt t="12122" x="6194425" y="3254375"/>
          <p14:tracePt t="12130" x="6176963" y="3254375"/>
          <p14:tracePt t="12138" x="6165850" y="3249613"/>
          <p14:tracePt t="12146" x="6154738" y="3243263"/>
          <p14:tracePt t="12154" x="6143625" y="3243263"/>
          <p14:tracePt t="12162" x="6132513" y="3232150"/>
          <p14:tracePt t="12170" x="6126163" y="3227388"/>
          <p14:tracePt t="12178" x="6121400" y="3214688"/>
          <p14:tracePt t="12186" x="6110288" y="3203575"/>
          <p14:tracePt t="12194" x="6099175" y="3198813"/>
          <p14:tracePt t="12203" x="6088063" y="3187700"/>
          <p14:tracePt t="12210" x="6081713" y="3181350"/>
          <p14:tracePt t="12219" x="6076950" y="3176588"/>
          <p14:tracePt t="12226" x="6065838" y="3165475"/>
          <p14:tracePt t="12234" x="6059488" y="3152775"/>
          <p14:tracePt t="12242" x="6048375" y="3141663"/>
          <p14:tracePt t="12250" x="6042025" y="3136900"/>
          <p14:tracePt t="12260" x="6037263" y="3125788"/>
          <p14:tracePt t="12268" x="6037263" y="3108325"/>
          <p14:tracePt t="12275" x="6037263" y="3092450"/>
          <p14:tracePt t="12284" x="6030913" y="3074988"/>
          <p14:tracePt t="12291" x="6030913" y="3057525"/>
          <p14:tracePt t="12298" x="6030913" y="3041650"/>
          <p14:tracePt t="12307" x="6030913" y="3024188"/>
          <p14:tracePt t="12313" x="6030913" y="3013075"/>
          <p14:tracePt t="12322" x="6030913" y="3001963"/>
          <p14:tracePt t="12330" x="6030913" y="2990850"/>
          <p14:tracePt t="12338" x="6030913" y="2979738"/>
          <p14:tracePt t="12346" x="6030913" y="2968625"/>
          <p14:tracePt t="12354" x="6030913" y="2957513"/>
          <p14:tracePt t="12362" x="6030913" y="2951163"/>
          <p14:tracePt t="12370" x="6030913" y="2944813"/>
          <p14:tracePt t="12377" x="6030913" y="2933700"/>
          <p14:tracePt t="12386" x="6030913" y="2922588"/>
          <p14:tracePt t="12394" x="6030913" y="2911475"/>
          <p14:tracePt t="12402" x="6030913" y="2906713"/>
          <p14:tracePt t="12410" x="6026150" y="2900363"/>
          <p14:tracePt t="12419" x="6019800" y="2889250"/>
          <p14:tracePt t="12426" x="6015038" y="2884488"/>
          <p14:tracePt t="12434" x="6015038" y="2878138"/>
          <p14:tracePt t="12442" x="6008688" y="2867025"/>
          <p14:tracePt t="12449" x="6003925" y="2855913"/>
          <p14:tracePt t="12458" x="5997575" y="2849563"/>
          <p14:tracePt t="12465" x="5991225" y="2844800"/>
          <p14:tracePt t="12474" x="5986463" y="2838450"/>
          <p14:tracePt t="12491" x="5986463" y="2833688"/>
          <p14:tracePt t="12570" x="5986463" y="2844800"/>
          <p14:tracePt t="12586" x="5986463" y="2849563"/>
          <p14:tracePt t="12595" x="5986463" y="2860675"/>
          <p14:tracePt t="12602" x="5986463" y="2867025"/>
          <p14:tracePt t="12614" x="5986463" y="2871788"/>
          <p14:tracePt t="12620" x="5986463" y="2884488"/>
          <p14:tracePt t="12641" x="5991225" y="2911475"/>
          <p14:tracePt t="12650" x="5997575" y="2922588"/>
          <p14:tracePt t="12658" x="6003925" y="2928938"/>
          <p14:tracePt t="12666" x="6003925" y="2940050"/>
          <p14:tracePt t="12674" x="6003925" y="2951163"/>
          <p14:tracePt t="12682" x="6008688" y="2968625"/>
          <p14:tracePt t="12690" x="6019800" y="2968625"/>
          <p14:tracePt t="12699" x="6026150" y="2979738"/>
          <p14:tracePt t="12707" x="6030913" y="2995613"/>
          <p14:tracePt t="12713" x="6030913" y="3006725"/>
          <p14:tracePt t="12723" x="6042025" y="3024188"/>
          <p14:tracePt t="12730" x="6053138" y="3030538"/>
          <p14:tracePt t="12738" x="6059488" y="3041650"/>
          <p14:tracePt t="12745" x="6070600" y="3057525"/>
          <p14:tracePt t="12754" x="6076950" y="3063875"/>
          <p14:tracePt t="12762" x="6081713" y="3068638"/>
          <p14:tracePt t="12770" x="6099175" y="3086100"/>
          <p14:tracePt t="12777" x="6110288" y="3097213"/>
          <p14:tracePt t="12786" x="6115050" y="3103563"/>
          <p14:tracePt t="12795" x="6126163" y="3114675"/>
          <p14:tracePt t="12806" x="6132513" y="3125788"/>
          <p14:tracePt t="12811" x="6143625" y="3130550"/>
          <p14:tracePt t="12820" x="6154738" y="3130550"/>
          <p14:tracePt t="12826" x="6161088" y="3130550"/>
          <p14:tracePt t="12835" x="6165850" y="3136900"/>
          <p14:tracePt t="12842" x="6165850" y="3141663"/>
          <p14:tracePt t="12858" x="6172200" y="3152775"/>
          <p14:tracePt t="12866" x="6176963" y="3165475"/>
          <p14:tracePt t="12874" x="6183313" y="3165475"/>
          <p14:tracePt t="12882" x="6188075" y="3170238"/>
          <p14:tracePt t="12890" x="6194425" y="3176588"/>
          <p14:tracePt t="12898" x="6205538" y="3176588"/>
          <p14:tracePt t="12906" x="6216650" y="3181350"/>
          <p14:tracePt t="12913" x="6227763" y="3181350"/>
          <p14:tracePt t="12922" x="6245225" y="3187700"/>
          <p14:tracePt t="12930" x="6256338" y="3187700"/>
          <p14:tracePt t="12938" x="6273800" y="3187700"/>
          <p14:tracePt t="12946" x="6284913" y="3187700"/>
          <p14:tracePt t="12954" x="6296025" y="3187700"/>
          <p14:tracePt t="12962" x="6307138" y="3187700"/>
          <p14:tracePt t="12970" x="6318250" y="3187700"/>
          <p14:tracePt t="12986" x="6329363" y="3187700"/>
          <p14:tracePt t="12993" x="6340475" y="3181350"/>
          <p14:tracePt t="13004" x="6346825" y="3181350"/>
          <p14:tracePt t="13009" x="6351588" y="3181350"/>
          <p14:tracePt t="13019" x="6351588" y="3176588"/>
          <p14:tracePt t="13026" x="6357938" y="3176588"/>
          <p14:tracePt t="13035" x="6362700" y="3176588"/>
          <p14:tracePt t="13042" x="6369050" y="3165475"/>
          <p14:tracePt t="13060" x="6380163" y="3165475"/>
          <p14:tracePt t="13072" x="6384925" y="3165475"/>
          <p14:tracePt t="13076" x="6391275" y="3165475"/>
          <p14:tracePt t="13083" x="6396038" y="3165475"/>
          <p14:tracePt t="13092" x="6402388" y="3165475"/>
          <p14:tracePt t="13100" x="6402388" y="3159125"/>
          <p14:tracePt t="13114" x="6408738" y="3159125"/>
          <p14:tracePt t="13169" x="6413500" y="3159125"/>
          <p14:tracePt t="13194" x="6413500" y="3165475"/>
          <p14:tracePt t="13210" x="6413500" y="3170238"/>
          <p14:tracePt t="13218" x="6413500" y="3176588"/>
          <p14:tracePt t="13226" x="6413500" y="3187700"/>
          <p14:tracePt t="13242" x="6396038" y="3203575"/>
          <p14:tracePt t="13250" x="6380163" y="3221038"/>
          <p14:tracePt t="13266" x="6369050" y="3232150"/>
          <p14:tracePt t="13274" x="6362700" y="3232150"/>
          <p14:tracePt t="13290" x="6357938" y="3238500"/>
          <p14:tracePt t="13298" x="6351588" y="3238500"/>
          <p14:tracePt t="13306" x="6346825" y="3238500"/>
          <p14:tracePt t="13313" x="6340475" y="3238500"/>
          <p14:tracePt t="13330" x="6334125" y="3238500"/>
          <p14:tracePt t="13338" x="6329363" y="3238500"/>
          <p14:tracePt t="13345" x="6323013" y="3238500"/>
          <p14:tracePt t="13354" x="6318250" y="3238500"/>
          <p14:tracePt t="13362" x="6307138" y="3238500"/>
          <p14:tracePt t="13370" x="6289675" y="3238500"/>
          <p14:tracePt t="13379" x="6278563" y="3238500"/>
          <p14:tracePt t="13386" x="6267450" y="3232150"/>
          <p14:tracePt t="13394" x="6256338" y="3232150"/>
          <p14:tracePt t="13402" x="6245225" y="3227388"/>
          <p14:tracePt t="13410" x="6234113" y="3221038"/>
          <p14:tracePt t="13419" x="6227763" y="3214688"/>
          <p14:tracePt t="13425" x="6211888" y="3214688"/>
          <p14:tracePt t="13435" x="6205538" y="3209925"/>
          <p14:tracePt t="13441" x="6194425" y="3198813"/>
          <p14:tracePt t="13454" x="6176963" y="3192463"/>
          <p14:tracePt t="13458" x="6172200" y="3187700"/>
          <p14:tracePt t="13465" x="6161088" y="3170238"/>
          <p14:tracePt t="13474" x="6149975" y="3152775"/>
          <p14:tracePt t="13481" x="6138863" y="3141663"/>
          <p14:tracePt t="13490" x="6126163" y="3130550"/>
          <p14:tracePt t="13497" x="6115050" y="3119438"/>
          <p14:tracePt t="13507" x="6103938" y="3092450"/>
          <p14:tracePt t="13514" x="6099175" y="3079750"/>
          <p14:tracePt t="13523" x="6088063" y="3068638"/>
          <p14:tracePt t="13530" x="6081713" y="3057525"/>
          <p14:tracePt t="13539" x="6076950" y="3041650"/>
          <p14:tracePt t="13546" x="6076950" y="3030538"/>
          <p14:tracePt t="13555" x="6070600" y="3024188"/>
          <p14:tracePt t="13562" x="6065838" y="3019425"/>
          <p14:tracePt t="13571" x="6065838" y="3001963"/>
          <p14:tracePt t="13578" x="6065838" y="2984500"/>
          <p14:tracePt t="13586" x="6059488" y="2973388"/>
          <p14:tracePt t="13594" x="6059488" y="2968625"/>
          <p14:tracePt t="13602" x="6059488" y="2962275"/>
          <p14:tracePt t="13610" x="6059488" y="2951163"/>
          <p14:tracePt t="13626" x="6059488" y="2944813"/>
          <p14:tracePt t="13642" x="6059488" y="2940050"/>
          <p14:tracePt t="13652" x="6059488" y="2933700"/>
          <p14:tracePt t="13729" x="6059488" y="2940050"/>
          <p14:tracePt t="13738" x="6059488" y="2944813"/>
          <p14:tracePt t="13745" x="6059488" y="2951163"/>
          <p14:tracePt t="13754" x="6059488" y="2968625"/>
          <p14:tracePt t="13761" x="6065838" y="2979738"/>
          <p14:tracePt t="13770" x="6065838" y="3001963"/>
          <p14:tracePt t="13777" x="6076950" y="3013075"/>
          <p14:tracePt t="13787" x="6076950" y="3030538"/>
          <p14:tracePt t="13795" x="6088063" y="3046413"/>
          <p14:tracePt t="13804" x="6088063" y="3063875"/>
          <p14:tracePt t="13815" x="6103938" y="3086100"/>
          <p14:tracePt t="13822" x="6110288" y="3097213"/>
          <p14:tracePt t="13827" x="6115050" y="3114675"/>
          <p14:tracePt t="13838" x="6126163" y="3130550"/>
          <p14:tracePt t="13843" x="6132513" y="3141663"/>
          <p14:tracePt t="13850" x="6149975" y="3159125"/>
          <p14:tracePt t="13858" x="6161088" y="3176588"/>
          <p14:tracePt t="13866" x="6183313" y="3198813"/>
          <p14:tracePt t="13876" x="6194425" y="3203575"/>
          <p14:tracePt t="13884" x="6205538" y="3221038"/>
          <p14:tracePt t="13890" x="6227763" y="3238500"/>
          <p14:tracePt t="13900" x="6245225" y="3249613"/>
          <p14:tracePt t="13911" x="6273800" y="3260725"/>
          <p14:tracePt t="13916" x="6278563" y="3260725"/>
          <p14:tracePt t="13926" x="6289675" y="3265488"/>
          <p14:tracePt t="13932" x="6307138" y="3271838"/>
          <p14:tracePt t="13939" x="6318250" y="3271838"/>
          <p14:tracePt t="13947" x="6334125" y="3271838"/>
          <p14:tracePt t="13955" x="6346825" y="3271838"/>
          <p14:tracePt t="13963" x="6357938" y="3271838"/>
          <p14:tracePt t="13975" x="6369050" y="3271838"/>
          <p14:tracePt t="13978" x="6373813" y="3271838"/>
          <p14:tracePt t="13986" x="6391275" y="3271838"/>
          <p14:tracePt t="13994" x="6402388" y="3271838"/>
          <p14:tracePt t="14005" x="6408738" y="3271838"/>
          <p14:tracePt t="14010" x="6413500" y="3271838"/>
          <p14:tracePt t="14038" x="6419850" y="3271838"/>
          <p14:tracePt t="14059" x="6424613" y="3265488"/>
          <p14:tracePt t="14517" x="6430963" y="3265488"/>
          <p14:tracePt t="14522" x="6435725" y="3265488"/>
          <p14:tracePt t="14538" x="6442075" y="3265488"/>
          <p14:tracePt t="14546" x="6446838" y="3265488"/>
          <p14:tracePt t="14554" x="6453188" y="3265488"/>
          <p14:tracePt t="14569" x="6457950" y="3265488"/>
          <p14:tracePt t="14578" x="6464300" y="3265488"/>
          <p14:tracePt t="14585" x="6475413" y="3265488"/>
          <p14:tracePt t="14602" x="6481763" y="3265488"/>
          <p14:tracePt t="14610" x="6486525" y="3265488"/>
          <p14:tracePt t="14618" x="6492875" y="3265488"/>
          <p14:tracePt t="14626" x="6497638" y="3271838"/>
          <p14:tracePt t="14635" x="6503988" y="3276600"/>
          <p14:tracePt t="14641" x="6519863" y="3287713"/>
          <p14:tracePt t="14651" x="6530975" y="3294063"/>
          <p14:tracePt t="14658" x="6542088" y="3300413"/>
          <p14:tracePt t="14666" x="6548438" y="3300413"/>
          <p14:tracePt t="15090" x="6548438" y="3305175"/>
          <p14:tracePt t="15098" x="6588125" y="3333750"/>
          <p14:tracePt t="15106" x="6616700" y="3355975"/>
          <p14:tracePt t="15113" x="6650038" y="3395663"/>
          <p14:tracePt t="15122" x="6665913" y="3406775"/>
          <p14:tracePt t="15138" x="6689725" y="3422650"/>
          <p14:tracePt t="15146" x="6734175" y="3446463"/>
          <p14:tracePt t="15154" x="6807200" y="3490913"/>
          <p14:tracePt t="15162" x="6862763" y="3541713"/>
          <p14:tracePt t="15170" x="6919913" y="3581400"/>
          <p14:tracePt t="15178" x="6986588" y="3630613"/>
          <p14:tracePt t="15186" x="7048500" y="3670300"/>
          <p14:tracePt t="15194" x="7138988" y="3705225"/>
          <p14:tracePt t="15203" x="7245350" y="3732213"/>
          <p14:tracePt t="15210" x="7346950" y="3749675"/>
          <p14:tracePt t="15219" x="7459663" y="3800475"/>
          <p14:tracePt t="15225" x="7588250" y="3851275"/>
          <p14:tracePt t="15235" x="7734300" y="3913188"/>
          <p14:tracePt t="15242" x="7891463" y="3986213"/>
          <p14:tracePt t="15250" x="8026400" y="4070350"/>
          <p14:tracePt t="15258" x="8145463" y="4137025"/>
          <p14:tracePt t="15265" x="8256588" y="4210050"/>
          <p14:tracePt t="15274" x="8358188" y="4278313"/>
          <p14:tracePt t="15281" x="8470900" y="4351338"/>
          <p14:tracePt t="15289" x="8550275" y="4418013"/>
          <p14:tracePt t="15298" x="8661400" y="4513263"/>
          <p14:tracePt t="15306" x="8758238" y="4586288"/>
          <p14:tracePt t="15314" x="8869363" y="4672013"/>
          <p14:tracePt t="15322" x="9028113" y="4789488"/>
          <p14:tracePt t="15330" x="9163050" y="4891088"/>
          <p14:tracePt t="15338" x="9274175" y="4964113"/>
          <p14:tracePt t="15345" x="9371013" y="5048250"/>
          <p14:tracePt t="15354" x="9477375" y="5121275"/>
          <p14:tracePt t="15363" x="9583738" y="5176838"/>
          <p14:tracePt t="15370" x="9667875" y="5227638"/>
          <p14:tracePt t="15378" x="9763125" y="5289550"/>
          <p14:tracePt t="15386" x="9836150" y="5329238"/>
          <p14:tracePt t="15393" x="9898063" y="5373688"/>
          <p14:tracePt t="15401" x="9959975" y="5413375"/>
          <p14:tracePt t="15409" x="10021888" y="5441950"/>
          <p14:tracePt t="15418" x="10072688" y="5475288"/>
          <p14:tracePt t="15426" x="10134600" y="5497513"/>
          <p14:tracePt t="15434" x="10207625" y="5537200"/>
          <p14:tracePt t="15442" x="10258425" y="5559425"/>
          <p14:tracePt t="15451" x="10309225" y="5570538"/>
          <p14:tracePt t="15458" x="10360025" y="5599113"/>
          <p14:tracePt t="15466" x="10393363" y="5603875"/>
          <p14:tracePt t="15474" x="10426700" y="5603875"/>
          <p14:tracePt t="15482" x="10460038" y="5603875"/>
          <p14:tracePt t="15490" x="10488613" y="5603875"/>
          <p14:tracePt t="15498" x="10506075" y="5603875"/>
          <p14:tracePt t="15506" x="10521950" y="5603875"/>
          <p14:tracePt t="15513" x="10528300" y="5603875"/>
          <p14:tracePt t="15562" x="10533063" y="5603875"/>
          <p14:tracePt t="15618" x="10539413" y="5599113"/>
          <p14:tracePt t="15626" x="10539413" y="5592763"/>
          <p14:tracePt t="15634" x="10539413" y="5588000"/>
          <p14:tracePt t="15642" x="10539413" y="5581650"/>
          <p14:tracePt t="15652" x="10539413" y="5576888"/>
          <p14:tracePt t="15658" x="10528300" y="5576888"/>
          <p14:tracePt t="15666" x="10521950" y="5559425"/>
          <p14:tracePt t="15674" x="10510838" y="5548313"/>
          <p14:tracePt t="15682" x="10494963" y="5530850"/>
          <p14:tracePt t="15691" x="10460038" y="5503863"/>
          <p14:tracePt t="15698" x="10437813" y="5475288"/>
          <p14:tracePt t="15706" x="10404475" y="5441950"/>
          <p14:tracePt t="15714" x="10382250" y="5413375"/>
          <p14:tracePt t="15723" x="10360025" y="5384800"/>
          <p14:tracePt t="15730" x="10331450" y="5362575"/>
          <p14:tracePt t="15738" x="10320338" y="5334000"/>
          <p14:tracePt t="15746" x="10309225" y="5311775"/>
          <p14:tracePt t="15754" x="10291763" y="5289550"/>
          <p14:tracePt t="15762" x="10275888" y="5267325"/>
          <p14:tracePt t="15770" x="10258425" y="5245100"/>
          <p14:tracePt t="15777" x="10247313" y="5233988"/>
          <p14:tracePt t="15786" x="10236200" y="5222875"/>
          <p14:tracePt t="15793" x="10229850" y="5210175"/>
          <p14:tracePt t="15802" x="10218738" y="5205413"/>
          <p14:tracePt t="15810" x="10207625" y="5199063"/>
          <p14:tracePt t="15818" x="10202863" y="5199063"/>
          <p14:tracePt t="15826" x="10190163" y="5194300"/>
          <p14:tracePt t="15835" x="10185400" y="5194300"/>
          <p14:tracePt t="15842" x="10167938" y="5194300"/>
          <p14:tracePt t="15850" x="10152063" y="5194300"/>
          <p14:tracePt t="15857" x="10134600" y="5194300"/>
          <p14:tracePt t="15866" x="10112375" y="5194300"/>
          <p14:tracePt t="15874" x="10083800" y="5194300"/>
          <p14:tracePt t="15881" x="10050463" y="5194300"/>
          <p14:tracePt t="15890" x="10021888" y="5194300"/>
          <p14:tracePt t="15897" x="9999663" y="5194300"/>
          <p14:tracePt t="15906" x="9971088" y="5194300"/>
          <p14:tracePt t="15914" x="9944100" y="5187950"/>
          <p14:tracePt t="15923" x="9926638" y="5187950"/>
          <p14:tracePt t="15929" x="9904413" y="5187950"/>
          <p14:tracePt t="15938" x="9882188" y="5187950"/>
          <p14:tracePt t="15945" x="9864725" y="5187950"/>
          <p14:tracePt t="15954" x="9842500" y="5187950"/>
          <p14:tracePt t="15961" x="9813925" y="5187950"/>
          <p14:tracePt t="15991" x="9769475" y="5187950"/>
          <p14:tracePt t="15993" x="9758363" y="5187950"/>
          <p14:tracePt t="16002" x="9747250" y="5187950"/>
          <p14:tracePt t="16009" x="9736138" y="5183188"/>
          <p14:tracePt t="16018" x="9729788" y="5176838"/>
          <p14:tracePt t="16026" x="9718675" y="5176838"/>
          <p14:tracePt t="16035" x="9713913" y="5176838"/>
          <p14:tracePt t="16041" x="9701213" y="5176838"/>
          <p14:tracePt t="16051" x="9696450" y="5176838"/>
          <p14:tracePt t="16057" x="9685338" y="5176838"/>
          <p14:tracePt t="16068" x="9678988" y="5176838"/>
          <p14:tracePt t="16073" x="9674225" y="5176838"/>
          <p14:tracePt t="16090" x="9667875" y="5172075"/>
          <p14:tracePt t="16098" x="9667875" y="5165725"/>
          <p14:tracePt t="16114" x="9663113" y="5165725"/>
          <p14:tracePt t="16130" x="9663113" y="5160963"/>
          <p14:tracePt t="16145" x="9663113" y="5154613"/>
          <p14:tracePt t="16161" x="9663113" y="5143500"/>
          <p14:tracePt t="16170" x="9663113" y="5137150"/>
          <p14:tracePt t="16178" x="9656763" y="5132388"/>
          <p14:tracePt t="16186" x="9656763" y="5126038"/>
          <p14:tracePt t="16201" x="9656763" y="5121275"/>
          <p14:tracePt t="16210" x="9656763" y="5114925"/>
          <p14:tracePt t="16218" x="9656763" y="5110163"/>
          <p14:tracePt t="16226" x="9656763" y="5103813"/>
          <p14:tracePt t="16235" x="9656763" y="5099050"/>
          <p14:tracePt t="16242" x="9663113" y="5081588"/>
          <p14:tracePt t="16251" x="9663113" y="5076825"/>
          <p14:tracePt t="16257" x="9674225" y="5070475"/>
          <p14:tracePt t="16265" x="9674225" y="5064125"/>
          <p14:tracePt t="16273" x="9678988" y="5059363"/>
          <p14:tracePt t="16282" x="9685338" y="5048250"/>
          <p14:tracePt t="16290" x="9696450" y="5041900"/>
          <p14:tracePt t="16297" x="9707563" y="5041900"/>
          <p14:tracePt t="16313" x="9713913" y="5041900"/>
          <p14:tracePt t="16346" x="9718675" y="5041900"/>
          <p14:tracePt t="16946" x="9713913" y="5041900"/>
          <p14:tracePt t="16954" x="9707563" y="5041900"/>
          <p14:tracePt t="16962" x="9707563" y="5037138"/>
          <p14:tracePt t="16970" x="9701213" y="5037138"/>
          <p14:tracePt t="17002" x="9701213" y="5030788"/>
          <p14:tracePt t="17010" x="9701213" y="5026025"/>
          <p14:tracePt t="17034" x="9701213" y="5019675"/>
          <p14:tracePt t="17329" x="9690100" y="5019675"/>
          <p14:tracePt t="17338" x="9690100" y="5008563"/>
          <p14:tracePt t="17345" x="9678988" y="5008563"/>
          <p14:tracePt t="17362" x="9674225" y="5008563"/>
          <p14:tracePt t="17369" x="9667875" y="5008563"/>
          <p14:tracePt t="17385" x="9667875" y="5002213"/>
          <p14:tracePt t="17401" x="9663113" y="4997450"/>
          <p14:tracePt t="17417" x="9656763" y="4997450"/>
          <p14:tracePt t="17713" x="9652000" y="4997450"/>
          <p14:tracePt t="17729" x="9645650" y="4997450"/>
          <p14:tracePt t="17739" x="9639300" y="4997450"/>
          <p14:tracePt t="18058" x="9645650" y="4997450"/>
          <p14:tracePt t="18073" x="9652000" y="4997450"/>
          <p14:tracePt t="18081" x="9656763" y="4991100"/>
          <p14:tracePt t="18089" x="9663113" y="4991100"/>
          <p14:tracePt t="18098" x="9674225" y="4991100"/>
          <p14:tracePt t="18106" x="9685338" y="4991100"/>
          <p14:tracePt t="18113" x="9701213" y="4991100"/>
          <p14:tracePt t="18122" x="9713913" y="4997450"/>
          <p14:tracePt t="18130" x="9729788" y="5002213"/>
          <p14:tracePt t="18138" x="9740900" y="5002213"/>
          <p14:tracePt t="18146" x="9763125" y="5002213"/>
          <p14:tracePt t="18154" x="9780588" y="5002213"/>
          <p14:tracePt t="18162" x="9802813" y="5002213"/>
          <p14:tracePt t="18170" x="9820275" y="5002213"/>
          <p14:tracePt t="18177" x="9842500" y="5002213"/>
          <p14:tracePt t="18186" x="9871075" y="5008563"/>
          <p14:tracePt t="18194" x="9893300" y="5008563"/>
          <p14:tracePt t="18201" x="9915525" y="5008563"/>
          <p14:tracePt t="18211" x="9944100" y="5008563"/>
          <p14:tracePt t="18218" x="9971088" y="5008563"/>
          <p14:tracePt t="18225" x="9988550" y="5008563"/>
          <p14:tracePt t="18234" x="9999663" y="5008563"/>
          <p14:tracePt t="18241" x="10017125" y="5008563"/>
          <p14:tracePt t="18250" x="10021888" y="5008563"/>
          <p14:tracePt t="18257" x="10028238" y="5008563"/>
          <p14:tracePt t="18266" x="10033000" y="5008563"/>
          <p14:tracePt t="18313" x="10039350" y="5008563"/>
          <p14:tracePt t="18332" x="10044113" y="5008563"/>
          <p14:tracePt t="18340" x="10055225" y="5008563"/>
          <p14:tracePt t="18348" x="10061575" y="5008563"/>
          <p14:tracePt t="18353" x="10079038" y="5002213"/>
          <p14:tracePt t="18361" x="10094913" y="5002213"/>
          <p14:tracePt t="18370" x="10112375" y="5002213"/>
          <p14:tracePt t="18378" x="10134600" y="5002213"/>
          <p14:tracePt t="18386" x="10152063" y="5002213"/>
          <p14:tracePt t="18393" x="10167938" y="5002213"/>
          <p14:tracePt t="18401" x="10185400" y="5002213"/>
          <p14:tracePt t="18411" x="10196513" y="5002213"/>
          <p14:tracePt t="18417" x="10213975" y="5002213"/>
          <p14:tracePt t="18426" x="10229850" y="5002213"/>
          <p14:tracePt t="18434" x="10252075" y="5002213"/>
          <p14:tracePt t="18442" x="10269538" y="5002213"/>
          <p14:tracePt t="18451" x="10287000" y="5002213"/>
          <p14:tracePt t="18457" x="10302875" y="5002213"/>
          <p14:tracePt t="18467" x="10313988" y="5002213"/>
          <p14:tracePt t="18473" x="10331450" y="5002213"/>
          <p14:tracePt t="18482" x="10353675" y="5002213"/>
          <p14:tracePt t="18490" x="10364788" y="5002213"/>
          <p14:tracePt t="18499" x="10382250" y="5002213"/>
          <p14:tracePt t="18509" x="10393363" y="5002213"/>
          <p14:tracePt t="18516" x="10398125" y="5002213"/>
          <p14:tracePt t="18530" x="10404475" y="5002213"/>
          <p14:tracePt t="18538" x="10410825" y="5002213"/>
          <p14:tracePt t="18562" x="10415588" y="5002213"/>
          <p14:tracePt t="18577" x="10421938" y="5002213"/>
          <p14:tracePt t="18585" x="10437813" y="5002213"/>
          <p14:tracePt t="18593" x="10448925" y="5002213"/>
          <p14:tracePt t="18602" x="10466388" y="5002213"/>
          <p14:tracePt t="18609" x="10483850" y="5002213"/>
          <p14:tracePt t="18617" x="10499725" y="5002213"/>
          <p14:tracePt t="18625" x="10510838" y="5002213"/>
          <p14:tracePt t="18634" x="10521950" y="5002213"/>
          <p14:tracePt t="18641" x="10533063" y="5002213"/>
          <p14:tracePt t="18651" x="10539413" y="5002213"/>
          <p14:tracePt t="18657" x="10550525" y="5002213"/>
          <p14:tracePt t="18674" x="10556875" y="4997450"/>
          <p14:tracePt t="18691" x="10556875" y="4991100"/>
          <p14:tracePt t="18697" x="10567988" y="4991100"/>
          <p14:tracePt t="18706" x="10567988" y="4986338"/>
          <p14:tracePt t="18714" x="10579100" y="4979988"/>
          <p14:tracePt t="18729" x="10583863" y="4979988"/>
          <p14:tracePt t="18746" x="10590213" y="4975225"/>
          <p14:tracePt t="18762" x="10594975" y="4975225"/>
          <p14:tracePt t="18777" x="10601325" y="4975225"/>
          <p14:tracePt t="18794" x="10612438" y="4979988"/>
          <p14:tracePt t="18801" x="10623550" y="4979988"/>
          <p14:tracePt t="18809" x="10629900" y="4986338"/>
          <p14:tracePt t="18818" x="10641013" y="5002213"/>
          <p14:tracePt t="18825" x="10652125" y="5008563"/>
          <p14:tracePt t="18834" x="10656888" y="5014913"/>
          <p14:tracePt t="18842" x="10663238" y="5026025"/>
          <p14:tracePt t="18851" x="10668000" y="5026025"/>
          <p14:tracePt t="18857" x="10680700" y="5037138"/>
          <p14:tracePt t="18873" x="10691813" y="5041900"/>
          <p14:tracePt t="18882" x="10691813" y="5048250"/>
          <p14:tracePt t="18890" x="10696575" y="5048250"/>
          <p14:tracePt t="18898" x="10702925" y="5053013"/>
          <p14:tracePt t="18914" x="10707688" y="5059363"/>
          <p14:tracePt t="19026" x="10707688" y="5064125"/>
          <p14:tracePt t="19033" x="10707688" y="5070475"/>
          <p14:tracePt t="19041" x="10707688" y="5076825"/>
          <p14:tracePt t="19058" x="10702925" y="5081588"/>
          <p14:tracePt t="19081" x="10702925" y="5087938"/>
          <p14:tracePt t="19097" x="10702925" y="5092700"/>
          <p14:tracePt t="19113" x="10696575" y="5092700"/>
          <p14:tracePt t="19306" x="10696575" y="5087938"/>
          <p14:tracePt t="19313" x="10707688" y="5087938"/>
          <p14:tracePt t="19330" x="10714038" y="5081588"/>
          <p14:tracePt t="19345" x="10725150" y="5076825"/>
          <p14:tracePt t="19354" x="10725150" y="5070475"/>
          <p14:tracePt t="19361" x="10729913" y="5064125"/>
          <p14:tracePt t="19378" x="10736263" y="5064125"/>
          <p14:tracePt t="19385" x="10741025" y="5059363"/>
          <p14:tracePt t="19491" x="10741025" y="5053013"/>
          <p14:tracePt t="19506" x="10741025" y="5048250"/>
          <p14:tracePt t="19530" x="10741025" y="5041900"/>
          <p14:tracePt t="19546" x="10741025" y="5037138"/>
          <p14:tracePt t="19554" x="10741025" y="5030788"/>
          <p14:tracePt t="19570" x="10741025" y="5026025"/>
          <p14:tracePt t="19586" x="10741025" y="5019675"/>
          <p14:tracePt t="19594" x="10741025" y="5014913"/>
          <p14:tracePt t="19609" x="10741025" y="5008563"/>
          <p14:tracePt t="19626" x="10741025" y="5002213"/>
          <p14:tracePt t="19650" x="10741025" y="4997450"/>
          <p14:tracePt t="19665" x="10741025" y="4991100"/>
          <p14:tracePt t="19698" x="10741025" y="4986338"/>
          <p14:tracePt t="19722" x="10741025" y="4979988"/>
          <p14:tracePt t="19729" x="10747375" y="4975225"/>
          <p14:tracePt t="19738" x="10747375" y="4968875"/>
          <p14:tracePt t="19754" x="10747375" y="4964113"/>
          <p14:tracePt t="19762" x="10753725" y="4957763"/>
          <p14:tracePt t="19770" x="10753725" y="4953000"/>
          <p14:tracePt t="19778" x="10758488" y="4953000"/>
          <p14:tracePt t="19785" x="10758488" y="4946650"/>
          <p14:tracePt t="19802" x="10758488" y="4941888"/>
          <p14:tracePt t="19834" x="10758488" y="4935538"/>
          <p14:tracePt t="19857" x="10758488" y="4929188"/>
          <p14:tracePt t="19866" x="10758488" y="4924425"/>
          <p14:tracePt t="19882" x="10758488" y="4918075"/>
          <p14:tracePt t="19906" x="10758488" y="4913313"/>
          <p14:tracePt t="19914" x="10758488" y="4906963"/>
          <p14:tracePt t="19930" x="10758488" y="4902200"/>
          <p14:tracePt t="19938" x="10753725" y="4895850"/>
          <p14:tracePt t="19954" x="10753725" y="4891088"/>
          <p14:tracePt t="19962" x="10753725" y="4884738"/>
          <p14:tracePt t="19969" x="10753725" y="4879975"/>
          <p14:tracePt t="19977" x="10753725" y="4873625"/>
          <p14:tracePt t="19993" x="10753725" y="4867275"/>
          <p14:tracePt t="20170" x="10758488" y="4867275"/>
          <p14:tracePt t="20217" x="10764838" y="4867275"/>
          <p14:tracePt t="20233" x="10775950" y="4867275"/>
          <p14:tracePt t="20269" x="10780713" y="4867275"/>
          <p14:tracePt t="20276" x="10787063" y="4867275"/>
          <p14:tracePt t="20290" x="10791825" y="4867275"/>
          <p14:tracePt t="20322" x="10798175" y="4867275"/>
          <p14:tracePt t="20401" x="10802938" y="4867275"/>
          <p14:tracePt t="22810" x="10809288" y="4867275"/>
          <p14:tracePt t="22818" x="10820400" y="4867275"/>
          <p14:tracePt t="22826" x="10837863" y="4867275"/>
          <p14:tracePt t="22834" x="10864850" y="4867275"/>
          <p14:tracePt t="22842" x="10893425" y="4867275"/>
          <p14:tracePt t="22850" x="10915650" y="4867275"/>
          <p14:tracePt t="22857" x="10933113" y="4867275"/>
          <p14:tracePt t="22866" x="10966450" y="4867275"/>
          <p14:tracePt t="22873" x="10988675" y="4867275"/>
          <p14:tracePt t="22881" x="11010900" y="4867275"/>
          <p14:tracePt t="22889" x="11050588" y="4867275"/>
          <p14:tracePt t="22897" x="11072813" y="4867275"/>
          <p14:tracePt t="22905" x="11101388" y="4867275"/>
          <p14:tracePt t="22913" x="11141075" y="4867275"/>
          <p14:tracePt t="22921" x="11169650" y="4867275"/>
          <p14:tracePt t="22929" x="11202988" y="4867275"/>
          <p14:tracePt t="22938" x="11247438" y="4867275"/>
          <p14:tracePt t="22945" x="11280775" y="4867275"/>
          <p14:tracePt t="22954" x="11315700" y="4867275"/>
          <p14:tracePt t="22961" x="11342688" y="4867275"/>
          <p14:tracePt t="22983" x="11404600" y="4867275"/>
          <p14:tracePt t="22986" x="11426825" y="4867275"/>
          <p14:tracePt t="22993" x="11461750" y="4862513"/>
          <p14:tracePt t="23001" x="11477625" y="4856163"/>
          <p14:tracePt t="23009" x="11512550" y="4851400"/>
          <p14:tracePt t="23017" x="11534775" y="4833938"/>
          <p14:tracePt t="23025" x="11557000" y="4829175"/>
          <p14:tracePt t="23034" x="11579225" y="4829175"/>
          <p14:tracePt t="23042" x="11607800" y="4811713"/>
          <p14:tracePt t="23051" x="11623675" y="4794250"/>
          <p14:tracePt t="23057" x="11641138" y="4783138"/>
          <p14:tracePt t="23068" x="11669713" y="4772025"/>
          <p14:tracePt t="23073" x="11685588" y="4756150"/>
          <p14:tracePt t="23084" x="11707813" y="4745038"/>
          <p14:tracePt t="23089" x="11720513" y="4727575"/>
          <p14:tracePt t="23098" x="11725275" y="4716463"/>
          <p14:tracePt t="23105" x="11731625" y="4705350"/>
          <p14:tracePt t="23113" x="11731625" y="4694238"/>
          <p14:tracePt t="23121" x="11731625" y="4683125"/>
          <p14:tracePt t="23130" x="11731625" y="4672013"/>
          <p14:tracePt t="23145" x="11731625" y="4665663"/>
          <p14:tracePt t="23154" x="11725275" y="4659313"/>
          <p14:tracePt t="23161" x="11725275" y="4654550"/>
          <p14:tracePt t="23178" x="11725275" y="4648200"/>
          <p14:tracePt t="23201" x="11725275" y="4643438"/>
          <p14:tracePt t="23225" x="11725275" y="4637088"/>
          <p14:tracePt t="23233" x="11725275" y="4632325"/>
          <p14:tracePt t="23257" x="11725275" y="4625975"/>
          <p14:tracePt t="23266" x="11725275" y="4621213"/>
          <p14:tracePt t="23282" x="11720513" y="4610100"/>
          <p14:tracePt t="23297" x="11707813" y="4598988"/>
          <p14:tracePt t="23313" x="11703050" y="4592638"/>
          <p14:tracePt t="23321" x="11703050" y="4586288"/>
          <p14:tracePt t="23338" x="11703050" y="4581525"/>
          <p14:tracePt t="23361" x="11696700" y="4570413"/>
          <p14:tracePt t="23379" x="11696700" y="4564063"/>
          <p14:tracePt t="23385" x="11691938" y="4564063"/>
          <p14:tracePt t="23393" x="11691938" y="4559300"/>
          <p14:tracePt t="23409" x="11691938" y="4552950"/>
          <p14:tracePt t="23417" x="11691938" y="4548188"/>
          <p14:tracePt t="23426" x="11685588" y="4548188"/>
          <p14:tracePt t="23433" x="11685588" y="4541838"/>
          <p14:tracePt t="23441" x="11680825" y="4541838"/>
          <p14:tracePt t="23450" x="11674475" y="4537075"/>
          <p14:tracePt t="23457" x="11669713" y="4530725"/>
          <p14:tracePt t="23473" x="11663363" y="4524375"/>
          <p14:tracePt t="23483" x="11652250" y="4524375"/>
          <p14:tracePt t="23505" x="11652250" y="4519613"/>
          <p14:tracePt t="23513" x="11647488" y="4519613"/>
          <p14:tracePt t="23530" x="11647488" y="4513263"/>
          <p14:tracePt t="23545" x="11641138" y="4513263"/>
          <p14:tracePt t="23554" x="11634788" y="4513263"/>
          <p14:tracePt t="23577" x="11634788" y="4508500"/>
          <p14:tracePt t="23593" x="11630025" y="4508500"/>
          <p14:tracePt t="23609" x="11623675" y="4508500"/>
          <p14:tracePt t="23617" x="11618913" y="4508500"/>
          <p14:tracePt t="23625" x="11618913" y="4502150"/>
          <p14:tracePt t="23633" x="11612563" y="4502150"/>
          <p14:tracePt t="23642" x="11607800" y="4502150"/>
          <p14:tracePt t="23650" x="11601450" y="4502150"/>
          <p14:tracePt t="23658" x="11601450" y="4497388"/>
          <p14:tracePt t="23673" x="11596688" y="4497388"/>
          <p14:tracePt t="25490" x="11601450" y="4497388"/>
          <p14:tracePt t="25497" x="11607800" y="4497388"/>
          <p14:tracePt t="25561" x="11601450" y="4491038"/>
          <p14:tracePt t="25569" x="11579225" y="4491038"/>
          <p14:tracePt t="25577" x="11561763" y="4491038"/>
          <p14:tracePt t="25585" x="11528425" y="4491038"/>
          <p14:tracePt t="25593" x="11495088" y="4491038"/>
          <p14:tracePt t="25602" x="11472863" y="4491038"/>
          <p14:tracePt t="25622" x="11426825" y="4491038"/>
          <p14:tracePt t="25625" x="11404600" y="4491038"/>
          <p14:tracePt t="25633" x="11388725" y="4491038"/>
          <p14:tracePt t="25645" x="11371263" y="4491038"/>
          <p14:tracePt t="25654" x="11353800" y="4479925"/>
          <p14:tracePt t="25661" x="11342688" y="4479925"/>
          <p14:tracePt t="25669" x="11320463" y="4479925"/>
          <p14:tracePt t="25681" x="11287125" y="4464050"/>
          <p14:tracePt t="25685" x="11242675" y="4446588"/>
          <p14:tracePt t="25689" x="11180763" y="4402138"/>
          <p14:tracePt t="25699" x="11083925" y="4351338"/>
          <p14:tracePt t="25710" x="10961688" y="4271963"/>
          <p14:tracePt t="25715" x="10769600" y="4181475"/>
          <p14:tracePt t="25726" x="10561638" y="4041775"/>
          <p14:tracePt t="25739" x="10140950" y="3789363"/>
          <p14:tracePt t="25745" x="9966325" y="3670300"/>
          <p14:tracePt t="25754" x="9740900" y="3519488"/>
          <p14:tracePt t="25775" x="9229725" y="3232150"/>
          <p14:tracePt t="25777" x="8824913" y="3024188"/>
          <p14:tracePt t="25785" x="8464550" y="2816225"/>
          <p14:tracePt t="25793" x="8077200" y="2614613"/>
          <p14:tracePt t="25801" x="7672388" y="2378075"/>
          <p14:tracePt t="25809" x="7234238" y="2141538"/>
          <p14:tracePt t="25817" x="6784975" y="1916113"/>
          <p14:tracePt t="25826" x="6396038" y="1708150"/>
          <p14:tracePt t="25833" x="5930900" y="1473200"/>
          <p14:tracePt t="25841" x="5480050" y="1219200"/>
          <p14:tracePt t="25850" x="5030788" y="995363"/>
          <p14:tracePt t="25858" x="4581525" y="758825"/>
          <p14:tracePt t="25867" x="4210050" y="579438"/>
          <p14:tracePt t="25873" x="3714750" y="336550"/>
          <p14:tracePt t="25884" x="3298825" y="128588"/>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D95896-FB91-4FA6-AA78-4204D2BFFB6A}"/>
              </a:ext>
            </a:extLst>
          </p:cNvPr>
          <p:cNvSpPr/>
          <p:nvPr/>
        </p:nvSpPr>
        <p:spPr>
          <a:xfrm>
            <a:off x="9279553" y="454022"/>
            <a:ext cx="2879969" cy="3416320"/>
          </a:xfrm>
          <a:prstGeom prst="rect">
            <a:avLst/>
          </a:prstGeom>
        </p:spPr>
        <p:txBody>
          <a:bodyPr wrap="square">
            <a:spAutoFit/>
          </a:bodyPr>
          <a:lstStyle/>
          <a:p>
            <a:pPr marL="468630" marR="0" indent="-285750">
              <a:spcBef>
                <a:spcPts val="0"/>
              </a:spcBef>
              <a:spcAft>
                <a:spcPts val="0"/>
              </a:spcAft>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B-cells develop into antibody secreting </a:t>
            </a:r>
            <a:r>
              <a:rPr lang="en-US" i="1" dirty="0">
                <a:solidFill>
                  <a:srgbClr val="C00000"/>
                </a:solidFill>
                <a:latin typeface="Arial" panose="020B0604020202020204" pitchFamily="34" charset="0"/>
                <a:ea typeface="Times New Roman" panose="02020603050405020304" pitchFamily="18" charset="0"/>
                <a:cs typeface="Arial" panose="020B0604020202020204" pitchFamily="34" charset="0"/>
              </a:rPr>
              <a:t>plasma cells</a:t>
            </a:r>
            <a:r>
              <a:rPr lang="en-US" dirty="0">
                <a:latin typeface="Arial" panose="020B0604020202020204" pitchFamily="34" charset="0"/>
                <a:ea typeface="Times New Roman" panose="02020603050405020304" pitchFamily="18" charset="0"/>
                <a:cs typeface="Arial" panose="020B0604020202020204" pitchFamily="34" charset="0"/>
              </a:rPr>
              <a:t>. </a:t>
            </a:r>
          </a:p>
          <a:p>
            <a:pPr marL="468630" marR="0" indent="-285750">
              <a:spcBef>
                <a:spcPts val="0"/>
              </a:spcBef>
              <a:spcAft>
                <a:spcPts val="0"/>
              </a:spcAft>
              <a:buFont typeface="Arial" panose="020B0604020202020204" pitchFamily="34" charset="0"/>
              <a:buChar char="•"/>
            </a:pPr>
            <a:endParaRPr lang="en-US" dirty="0">
              <a:latin typeface="Arial" panose="020B0604020202020204" pitchFamily="34" charset="0"/>
              <a:ea typeface="Times New Roman" panose="02020603050405020304" pitchFamily="18" charset="0"/>
              <a:cs typeface="Arial" panose="020B0604020202020204" pitchFamily="34" charset="0"/>
            </a:endParaRPr>
          </a:p>
          <a:p>
            <a:pPr marL="468630" marR="0" indent="-285750">
              <a:spcBef>
                <a:spcPts val="0"/>
              </a:spcBef>
              <a:spcAft>
                <a:spcPts val="0"/>
              </a:spcAft>
              <a:buFont typeface="Arial" panose="020B0604020202020204" pitchFamily="34" charset="0"/>
              <a:buChar char="•"/>
            </a:pPr>
            <a:r>
              <a:rPr lang="en-US" dirty="0">
                <a:latin typeface="Arial" panose="020B0604020202020204" pitchFamily="34" charset="0"/>
                <a:ea typeface="Times New Roman" panose="02020603050405020304" pitchFamily="18" charset="0"/>
                <a:cs typeface="Arial" panose="020B0604020202020204" pitchFamily="34" charset="0"/>
              </a:rPr>
              <a:t>B and T-helper cells develop  into</a:t>
            </a:r>
            <a:r>
              <a:rPr lang="en-US" b="1" dirty="0">
                <a:latin typeface="Arial" panose="020B0604020202020204" pitchFamily="34" charset="0"/>
                <a:ea typeface="Times New Roman" panose="02020603050405020304" pitchFamily="18" charset="0"/>
                <a:cs typeface="Arial" panose="020B0604020202020204" pitchFamily="34" charset="0"/>
              </a:rPr>
              <a:t> memory</a:t>
            </a:r>
            <a:r>
              <a:rPr lang="en-US" dirty="0">
                <a:latin typeface="Arial" panose="020B0604020202020204" pitchFamily="34" charset="0"/>
                <a:ea typeface="Times New Roman" panose="02020603050405020304" pitchFamily="18" charset="0"/>
                <a:cs typeface="Arial" panose="020B0604020202020204" pitchFamily="34" charset="0"/>
              </a:rPr>
              <a:t> cells, that are long-lived and are quickly activated by the same pathogen. </a:t>
            </a:r>
            <a:r>
              <a:rPr lang="en-US" b="1" i="1" dirty="0">
                <a:latin typeface="Arial" panose="020B0604020202020204" pitchFamily="34" charset="0"/>
                <a:ea typeface="Times New Roman" panose="02020603050405020304" pitchFamily="18" charset="0"/>
                <a:cs typeface="Arial" panose="020B0604020202020204" pitchFamily="34" charset="0"/>
              </a:rPr>
              <a:t>This is the basis of vaccination.</a:t>
            </a:r>
            <a:endParaRPr lang="en-US" sz="2000" b="1" i="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Graphic 5">
            <a:extLst>
              <a:ext uri="{FF2B5EF4-FFF2-40B4-BE49-F238E27FC236}">
                <a16:creationId xmlns:a16="http://schemas.microsoft.com/office/drawing/2014/main" id="{1D23DB94-53F9-47E2-B110-3098BD8C68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70" y="-73886"/>
            <a:ext cx="4293189" cy="6594760"/>
          </a:xfrm>
          <a:prstGeom prst="rect">
            <a:avLst/>
          </a:prstGeom>
        </p:spPr>
      </p:pic>
      <p:sp>
        <p:nvSpPr>
          <p:cNvPr id="7" name="TextBox 6">
            <a:extLst>
              <a:ext uri="{FF2B5EF4-FFF2-40B4-BE49-F238E27FC236}">
                <a16:creationId xmlns:a16="http://schemas.microsoft.com/office/drawing/2014/main" id="{B837A72B-DAC9-4604-879B-8D7DAEFF51F6}"/>
              </a:ext>
            </a:extLst>
          </p:cNvPr>
          <p:cNvSpPr txBox="1"/>
          <p:nvPr/>
        </p:nvSpPr>
        <p:spPr>
          <a:xfrm>
            <a:off x="2448838" y="-13047"/>
            <a:ext cx="8371562" cy="461665"/>
          </a:xfrm>
          <a:prstGeom prst="rect">
            <a:avLst/>
          </a:prstGeom>
          <a:noFill/>
        </p:spPr>
        <p:txBody>
          <a:bodyPr wrap="square" rtlCol="0">
            <a:spAutoFit/>
          </a:bodyPr>
          <a:lstStyle/>
          <a:p>
            <a:r>
              <a:rPr lang="en-US" sz="2400" dirty="0">
                <a:latin typeface="Arial" panose="020B0604020202020204" pitchFamily="34" charset="0"/>
              </a:rPr>
              <a:t>Activation of B cells by Antigen - Lymph Node</a:t>
            </a:r>
          </a:p>
        </p:txBody>
      </p:sp>
      <p:sp>
        <p:nvSpPr>
          <p:cNvPr id="11" name="TextBox 10">
            <a:extLst>
              <a:ext uri="{FF2B5EF4-FFF2-40B4-BE49-F238E27FC236}">
                <a16:creationId xmlns:a16="http://schemas.microsoft.com/office/drawing/2014/main" id="{A04A1A5C-D7A1-4B2B-9F0C-0765AE6E68E8}"/>
              </a:ext>
            </a:extLst>
          </p:cNvPr>
          <p:cNvSpPr txBox="1"/>
          <p:nvPr/>
        </p:nvSpPr>
        <p:spPr>
          <a:xfrm>
            <a:off x="6625016" y="1224910"/>
            <a:ext cx="2879969" cy="646331"/>
          </a:xfrm>
          <a:prstGeom prst="rect">
            <a:avLst/>
          </a:prstGeom>
          <a:noFill/>
        </p:spPr>
        <p:txBody>
          <a:bodyPr wrap="square" rtlCol="0">
            <a:spAutoFit/>
          </a:bodyPr>
          <a:lstStyle/>
          <a:p>
            <a:r>
              <a:rPr lang="en-US" dirty="0">
                <a:latin typeface="Arial" panose="020B0604020202020204" pitchFamily="34" charset="0"/>
              </a:rPr>
              <a:t>MHC II - Major histocompatibility complex</a:t>
            </a:r>
          </a:p>
        </p:txBody>
      </p:sp>
      <p:grpSp>
        <p:nvGrpSpPr>
          <p:cNvPr id="8" name="Group 7">
            <a:extLst>
              <a:ext uri="{FF2B5EF4-FFF2-40B4-BE49-F238E27FC236}">
                <a16:creationId xmlns:a16="http://schemas.microsoft.com/office/drawing/2014/main" id="{2289EFF6-AADF-4CB3-BA2A-063730993163}"/>
              </a:ext>
            </a:extLst>
          </p:cNvPr>
          <p:cNvGrpSpPr/>
          <p:nvPr/>
        </p:nvGrpSpPr>
        <p:grpSpPr>
          <a:xfrm>
            <a:off x="4572000" y="772152"/>
            <a:ext cx="4500315" cy="3084258"/>
            <a:chOff x="4888352" y="2597264"/>
            <a:chExt cx="4500315" cy="3084258"/>
          </a:xfrm>
        </p:grpSpPr>
        <p:pic>
          <p:nvPicPr>
            <p:cNvPr id="3" name="Picture 2" descr="C:\Users\rule\Desktop\andrew_www\gdd_f2015\Lec08\mhc_tcr..png">
              <a:extLst>
                <a:ext uri="{FF2B5EF4-FFF2-40B4-BE49-F238E27FC236}">
                  <a16:creationId xmlns:a16="http://schemas.microsoft.com/office/drawing/2014/main" id="{AC7E17CD-5BF9-4C41-A603-41F1250368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8352" y="2597264"/>
              <a:ext cx="1705639" cy="3084258"/>
            </a:xfrm>
            <a:prstGeom prst="rect">
              <a:avLst/>
            </a:prstGeom>
            <a:noFill/>
            <a:ln>
              <a:solidFill>
                <a:schemeClr val="accent1"/>
              </a:solidFill>
            </a:ln>
          </p:spPr>
        </p:pic>
        <p:sp>
          <p:nvSpPr>
            <p:cNvPr id="9" name="TextBox 8">
              <a:extLst>
                <a:ext uri="{FF2B5EF4-FFF2-40B4-BE49-F238E27FC236}">
                  <a16:creationId xmlns:a16="http://schemas.microsoft.com/office/drawing/2014/main" id="{34A98DF9-1E51-4B88-8E68-DE94B5CA10B5}"/>
                </a:ext>
              </a:extLst>
            </p:cNvPr>
            <p:cNvSpPr txBox="1"/>
            <p:nvPr/>
          </p:nvSpPr>
          <p:spPr>
            <a:xfrm>
              <a:off x="6818733" y="2597264"/>
              <a:ext cx="761747" cy="369332"/>
            </a:xfrm>
            <a:prstGeom prst="rect">
              <a:avLst/>
            </a:prstGeom>
            <a:noFill/>
          </p:spPr>
          <p:txBody>
            <a:bodyPr wrap="none" rtlCol="0">
              <a:spAutoFit/>
            </a:bodyPr>
            <a:lstStyle/>
            <a:p>
              <a:r>
                <a:rPr lang="en-US" dirty="0">
                  <a:latin typeface="Arial" panose="020B0604020202020204" pitchFamily="34" charset="0"/>
                </a:rPr>
                <a:t>B-cell</a:t>
              </a:r>
            </a:p>
          </p:txBody>
        </p:sp>
        <p:sp>
          <p:nvSpPr>
            <p:cNvPr id="10" name="TextBox 9">
              <a:extLst>
                <a:ext uri="{FF2B5EF4-FFF2-40B4-BE49-F238E27FC236}">
                  <a16:creationId xmlns:a16="http://schemas.microsoft.com/office/drawing/2014/main" id="{175AEB6C-9F88-4DDF-BD3E-663506E7B455}"/>
                </a:ext>
              </a:extLst>
            </p:cNvPr>
            <p:cNvSpPr txBox="1"/>
            <p:nvPr/>
          </p:nvSpPr>
          <p:spPr>
            <a:xfrm>
              <a:off x="6818733" y="3756167"/>
              <a:ext cx="2569934" cy="646331"/>
            </a:xfrm>
            <a:prstGeom prst="rect">
              <a:avLst/>
            </a:prstGeom>
            <a:noFill/>
          </p:spPr>
          <p:txBody>
            <a:bodyPr wrap="none" rtlCol="0">
              <a:spAutoFit/>
            </a:bodyPr>
            <a:lstStyle/>
            <a:p>
              <a:r>
                <a:rPr lang="en-US" b="1" dirty="0">
                  <a:latin typeface="Arial" panose="020B0604020202020204" pitchFamily="34" charset="0"/>
                </a:rPr>
                <a:t>Peptide</a:t>
              </a:r>
              <a:r>
                <a:rPr lang="en-US" dirty="0">
                  <a:latin typeface="Arial" panose="020B0604020202020204" pitchFamily="34" charset="0"/>
                </a:rPr>
                <a:t> from pathogen</a:t>
              </a:r>
            </a:p>
            <a:p>
              <a:r>
                <a:rPr lang="en-US" dirty="0">
                  <a:latin typeface="Arial" panose="020B0604020202020204" pitchFamily="34" charset="0"/>
                </a:rPr>
                <a:t>(foreign peptide)</a:t>
              </a:r>
            </a:p>
          </p:txBody>
        </p:sp>
        <p:sp>
          <p:nvSpPr>
            <p:cNvPr id="12" name="TextBox 11">
              <a:extLst>
                <a:ext uri="{FF2B5EF4-FFF2-40B4-BE49-F238E27FC236}">
                  <a16:creationId xmlns:a16="http://schemas.microsoft.com/office/drawing/2014/main" id="{B6D258BC-ACA5-4667-B797-8286E1A72B14}"/>
                </a:ext>
              </a:extLst>
            </p:cNvPr>
            <p:cNvSpPr txBox="1"/>
            <p:nvPr/>
          </p:nvSpPr>
          <p:spPr>
            <a:xfrm>
              <a:off x="6673115" y="4903630"/>
              <a:ext cx="1326520" cy="369332"/>
            </a:xfrm>
            <a:prstGeom prst="rect">
              <a:avLst/>
            </a:prstGeom>
            <a:solidFill>
              <a:schemeClr val="bg1"/>
            </a:solidFill>
          </p:spPr>
          <p:txBody>
            <a:bodyPr wrap="square" rtlCol="0">
              <a:spAutoFit/>
            </a:bodyPr>
            <a:lstStyle/>
            <a:p>
              <a:r>
                <a:rPr lang="en-US" dirty="0">
                  <a:latin typeface="Arial" panose="020B0604020202020204" pitchFamily="34" charset="0"/>
                </a:rPr>
                <a:t>T</a:t>
              </a:r>
              <a:r>
                <a:rPr lang="en-US" baseline="-25000" dirty="0">
                  <a:latin typeface="Arial" panose="020B0604020202020204" pitchFamily="34" charset="0"/>
                </a:rPr>
                <a:t>H </a:t>
              </a:r>
              <a:r>
                <a:rPr lang="en-US" dirty="0">
                  <a:latin typeface="Arial" panose="020B0604020202020204" pitchFamily="34" charset="0"/>
                </a:rPr>
                <a:t>cell</a:t>
              </a:r>
            </a:p>
          </p:txBody>
        </p:sp>
        <p:cxnSp>
          <p:nvCxnSpPr>
            <p:cNvPr id="19" name="Straight Arrow Connector 18">
              <a:extLst>
                <a:ext uri="{FF2B5EF4-FFF2-40B4-BE49-F238E27FC236}">
                  <a16:creationId xmlns:a16="http://schemas.microsoft.com/office/drawing/2014/main" id="{04B62B0F-E854-41D4-8A06-7229A041549B}"/>
                </a:ext>
              </a:extLst>
            </p:cNvPr>
            <p:cNvCxnSpPr>
              <a:stCxn id="9" idx="1"/>
            </p:cNvCxnSpPr>
            <p:nvPr/>
          </p:nvCxnSpPr>
          <p:spPr>
            <a:xfrm flipH="1">
              <a:off x="6492022" y="2781930"/>
              <a:ext cx="32671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B02081BB-502F-41E9-9F3C-A6729F809765}"/>
                </a:ext>
              </a:extLst>
            </p:cNvPr>
            <p:cNvCxnSpPr>
              <a:cxnSpLocks/>
            </p:cNvCxnSpPr>
            <p:nvPr/>
          </p:nvCxnSpPr>
          <p:spPr>
            <a:xfrm flipH="1" flipV="1">
              <a:off x="5830301" y="3429000"/>
              <a:ext cx="988432" cy="400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484CDCBF-74B5-4E0A-B0A2-27CFAF92C1A1}"/>
                </a:ext>
              </a:extLst>
            </p:cNvPr>
            <p:cNvCxnSpPr>
              <a:cxnSpLocks/>
            </p:cNvCxnSpPr>
            <p:nvPr/>
          </p:nvCxnSpPr>
          <p:spPr>
            <a:xfrm flipH="1" flipV="1">
              <a:off x="5551220" y="3738088"/>
              <a:ext cx="1302756" cy="2254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0748E4D-66F4-43CA-9948-C8557BE256B8}"/>
                </a:ext>
              </a:extLst>
            </p:cNvPr>
            <p:cNvSpPr txBox="1"/>
            <p:nvPr/>
          </p:nvSpPr>
          <p:spPr>
            <a:xfrm>
              <a:off x="6935778" y="4517604"/>
              <a:ext cx="2428935" cy="369332"/>
            </a:xfrm>
            <a:prstGeom prst="rect">
              <a:avLst/>
            </a:prstGeom>
            <a:noFill/>
          </p:spPr>
          <p:txBody>
            <a:bodyPr wrap="none" rtlCol="0">
              <a:spAutoFit/>
            </a:bodyPr>
            <a:lstStyle/>
            <a:p>
              <a:r>
                <a:rPr lang="en-US" dirty="0">
                  <a:latin typeface="Arial" panose="020B0604020202020204" pitchFamily="34" charset="0"/>
                </a:rPr>
                <a:t>T-cell Receptor (TCR)</a:t>
              </a:r>
            </a:p>
          </p:txBody>
        </p:sp>
        <p:cxnSp>
          <p:nvCxnSpPr>
            <p:cNvPr id="26" name="Straight Arrow Connector 25">
              <a:extLst>
                <a:ext uri="{FF2B5EF4-FFF2-40B4-BE49-F238E27FC236}">
                  <a16:creationId xmlns:a16="http://schemas.microsoft.com/office/drawing/2014/main" id="{76A5DB4A-A2DC-4A4F-B60B-58C5A8886913}"/>
                </a:ext>
              </a:extLst>
            </p:cNvPr>
            <p:cNvCxnSpPr>
              <a:stCxn id="24" idx="1"/>
            </p:cNvCxnSpPr>
            <p:nvPr/>
          </p:nvCxnSpPr>
          <p:spPr>
            <a:xfrm flipH="1">
              <a:off x="6112254" y="4702270"/>
              <a:ext cx="8235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27" name="TextBox 26">
            <a:extLst>
              <a:ext uri="{FF2B5EF4-FFF2-40B4-BE49-F238E27FC236}">
                <a16:creationId xmlns:a16="http://schemas.microsoft.com/office/drawing/2014/main" id="{B8E10823-F859-43B0-9774-4E838B56CC80}"/>
              </a:ext>
            </a:extLst>
          </p:cNvPr>
          <p:cNvSpPr txBox="1"/>
          <p:nvPr/>
        </p:nvSpPr>
        <p:spPr>
          <a:xfrm>
            <a:off x="744621" y="833707"/>
            <a:ext cx="3063813" cy="307777"/>
          </a:xfrm>
          <a:prstGeom prst="rect">
            <a:avLst/>
          </a:prstGeom>
          <a:noFill/>
        </p:spPr>
        <p:txBody>
          <a:bodyPr wrap="square" rtlCol="0">
            <a:spAutoFit/>
          </a:bodyPr>
          <a:lstStyle/>
          <a:p>
            <a:r>
              <a:rPr lang="en-US" sz="1400" dirty="0">
                <a:latin typeface="Arial" panose="020B0604020202020204" pitchFamily="34" charset="0"/>
              </a:rPr>
              <a:t>(e.g. carbohydrate on bact. cell wall)</a:t>
            </a:r>
          </a:p>
        </p:txBody>
      </p:sp>
      <p:sp>
        <p:nvSpPr>
          <p:cNvPr id="39" name="Oval 38">
            <a:extLst>
              <a:ext uri="{FF2B5EF4-FFF2-40B4-BE49-F238E27FC236}">
                <a16:creationId xmlns:a16="http://schemas.microsoft.com/office/drawing/2014/main" id="{65DD6E84-B896-418C-98EC-F743BCD89B61}"/>
              </a:ext>
            </a:extLst>
          </p:cNvPr>
          <p:cNvSpPr/>
          <p:nvPr/>
        </p:nvSpPr>
        <p:spPr>
          <a:xfrm>
            <a:off x="10182034" y="3856410"/>
            <a:ext cx="537504" cy="573058"/>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436141B8-D36B-4937-BC23-EBB73140BD64}"/>
              </a:ext>
            </a:extLst>
          </p:cNvPr>
          <p:cNvSpPr txBox="1"/>
          <p:nvPr/>
        </p:nvSpPr>
        <p:spPr>
          <a:xfrm>
            <a:off x="4495800" y="3925006"/>
            <a:ext cx="5257800" cy="1477328"/>
          </a:xfrm>
          <a:prstGeom prst="rect">
            <a:avLst/>
          </a:prstGeom>
          <a:noFill/>
        </p:spPr>
        <p:txBody>
          <a:bodyPr wrap="square" rtlCol="0">
            <a:spAutoFit/>
          </a:bodyPr>
          <a:lstStyle/>
          <a:p>
            <a:r>
              <a:rPr lang="en-US" dirty="0">
                <a:solidFill>
                  <a:srgbClr val="C00000"/>
                </a:solidFill>
                <a:latin typeface="Arial" panose="020B0604020202020204" pitchFamily="34" charset="0"/>
              </a:rPr>
              <a:t>Events:</a:t>
            </a:r>
          </a:p>
          <a:p>
            <a:pPr marL="342900" indent="-342900">
              <a:buFont typeface="+mj-lt"/>
              <a:buAutoNum type="arabicPeriod"/>
            </a:pPr>
            <a:r>
              <a:rPr lang="en-US" dirty="0">
                <a:latin typeface="Arial" panose="020B0604020202020204" pitchFamily="34" charset="0"/>
              </a:rPr>
              <a:t>Recognition of MHC II-peptide by TCR</a:t>
            </a:r>
          </a:p>
          <a:p>
            <a:pPr marL="342900" indent="-342900">
              <a:buFont typeface="+mj-lt"/>
              <a:buAutoNum type="arabicPeriod"/>
            </a:pPr>
            <a:r>
              <a:rPr lang="en-US" dirty="0">
                <a:latin typeface="Arial" panose="020B0604020202020204" pitchFamily="34" charset="0"/>
              </a:rPr>
              <a:t>Tyrosine kinase signaling in T</a:t>
            </a:r>
            <a:r>
              <a:rPr lang="en-US" baseline="-25000" dirty="0">
                <a:latin typeface="Arial" panose="020B0604020202020204" pitchFamily="34" charset="0"/>
              </a:rPr>
              <a:t>H</a:t>
            </a:r>
            <a:r>
              <a:rPr lang="en-US" dirty="0">
                <a:latin typeface="Arial" panose="020B0604020202020204" pitchFamily="34" charset="0"/>
              </a:rPr>
              <a:t> cell</a:t>
            </a:r>
          </a:p>
          <a:p>
            <a:pPr marL="342900" indent="-342900">
              <a:buFont typeface="+mj-lt"/>
              <a:buAutoNum type="arabicPeriod"/>
            </a:pPr>
            <a:r>
              <a:rPr lang="en-US" dirty="0">
                <a:latin typeface="Arial" panose="020B0604020202020204" pitchFamily="34" charset="0"/>
              </a:rPr>
              <a:t>Cytokines (protein messengers) produced.</a:t>
            </a:r>
          </a:p>
          <a:p>
            <a:pPr marL="342900" indent="-342900">
              <a:buFont typeface="+mj-lt"/>
              <a:buAutoNum type="arabicPeriod"/>
            </a:pPr>
            <a:r>
              <a:rPr lang="en-US" dirty="0">
                <a:latin typeface="Arial" panose="020B0604020202020204" pitchFamily="34" charset="0"/>
              </a:rPr>
              <a:t>Cytokines activate B-cells.</a:t>
            </a:r>
          </a:p>
        </p:txBody>
      </p:sp>
      <p:sp>
        <p:nvSpPr>
          <p:cNvPr id="22" name="Rectangle 21">
            <a:extLst>
              <a:ext uri="{FF2B5EF4-FFF2-40B4-BE49-F238E27FC236}">
                <a16:creationId xmlns:a16="http://schemas.microsoft.com/office/drawing/2014/main" id="{2990B3D1-59AD-45E2-9D48-364CB7D2C8AC}"/>
              </a:ext>
            </a:extLst>
          </p:cNvPr>
          <p:cNvSpPr/>
          <p:nvPr/>
        </p:nvSpPr>
        <p:spPr>
          <a:xfrm>
            <a:off x="4293189" y="464109"/>
            <a:ext cx="5154965" cy="493822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TextBox 13">
            <a:extLst>
              <a:ext uri="{FF2B5EF4-FFF2-40B4-BE49-F238E27FC236}">
                <a16:creationId xmlns:a16="http://schemas.microsoft.com/office/drawing/2014/main" id="{94398B9F-3250-75AE-D98D-07C0EDA7DF8F}"/>
              </a:ext>
            </a:extLst>
          </p:cNvPr>
          <p:cNvSpPr txBox="1"/>
          <p:nvPr/>
        </p:nvSpPr>
        <p:spPr>
          <a:xfrm>
            <a:off x="4253089" y="5623186"/>
            <a:ext cx="7546622" cy="923330"/>
          </a:xfrm>
          <a:prstGeom prst="rect">
            <a:avLst/>
          </a:prstGeom>
          <a:noFill/>
        </p:spPr>
        <p:txBody>
          <a:bodyPr wrap="square" rtlCol="0">
            <a:spAutoFit/>
          </a:bodyPr>
          <a:lstStyle/>
          <a:p>
            <a:r>
              <a:rPr lang="en-US" dirty="0">
                <a:latin typeface="Arial" panose="020B0604020202020204" pitchFamily="34" charset="0"/>
              </a:rPr>
              <a:t>Soluble antibody from plasma cells has the same light and heavy chains as the original B-cell.</a:t>
            </a:r>
          </a:p>
          <a:p>
            <a:r>
              <a:rPr lang="en-US" dirty="0">
                <a:latin typeface="Arial" panose="020B0604020202020204" pitchFamily="34" charset="0"/>
              </a:rPr>
              <a:t>Membrane anchors are missing, so antibody is secreted outside the cell.</a:t>
            </a:r>
          </a:p>
        </p:txBody>
      </p:sp>
      <p:sp>
        <p:nvSpPr>
          <p:cNvPr id="4" name="Date Placeholder 3">
            <a:extLst>
              <a:ext uri="{FF2B5EF4-FFF2-40B4-BE49-F238E27FC236}">
                <a16:creationId xmlns:a16="http://schemas.microsoft.com/office/drawing/2014/main" id="{B9C44BD9-C4B5-93FA-60AE-A0BC9332BDF3}"/>
              </a:ext>
            </a:extLst>
          </p:cNvPr>
          <p:cNvSpPr>
            <a:spLocks noGrp="1"/>
          </p:cNvSpPr>
          <p:nvPr>
            <p:ph type="dt" sz="half" idx="10"/>
          </p:nvPr>
        </p:nvSpPr>
        <p:spPr/>
        <p:txBody>
          <a:bodyPr/>
          <a:lstStyle/>
          <a:p>
            <a:fld id="{510384BE-8D49-44C8-A69A-218E555821C5}" type="datetime1">
              <a:rPr lang="en-US" smtClean="0"/>
              <a:t>9/2/2023</a:t>
            </a:fld>
            <a:endParaRPr lang="en-US"/>
          </a:p>
        </p:txBody>
      </p:sp>
      <p:sp>
        <p:nvSpPr>
          <p:cNvPr id="13" name="Footer Placeholder 12">
            <a:extLst>
              <a:ext uri="{FF2B5EF4-FFF2-40B4-BE49-F238E27FC236}">
                <a16:creationId xmlns:a16="http://schemas.microsoft.com/office/drawing/2014/main" id="{DFFE7158-D878-4AA9-39E9-3E79F5843F35}"/>
              </a:ext>
            </a:extLst>
          </p:cNvPr>
          <p:cNvSpPr>
            <a:spLocks noGrp="1"/>
          </p:cNvSpPr>
          <p:nvPr>
            <p:ph type="ftr" sz="quarter" idx="11"/>
          </p:nvPr>
        </p:nvSpPr>
        <p:spPr/>
        <p:txBody>
          <a:bodyPr/>
          <a:lstStyle/>
          <a:p>
            <a:r>
              <a:rPr lang="en-US"/>
              <a:t>D &amp; D - Lecture 4 - Fall 2023</a:t>
            </a:r>
          </a:p>
        </p:txBody>
      </p:sp>
      <p:sp>
        <p:nvSpPr>
          <p:cNvPr id="15" name="Slide Number Placeholder 14">
            <a:extLst>
              <a:ext uri="{FF2B5EF4-FFF2-40B4-BE49-F238E27FC236}">
                <a16:creationId xmlns:a16="http://schemas.microsoft.com/office/drawing/2014/main" id="{A6FEBF6F-5201-8326-5118-7D32142BD667}"/>
              </a:ext>
            </a:extLst>
          </p:cNvPr>
          <p:cNvSpPr>
            <a:spLocks noGrp="1"/>
          </p:cNvSpPr>
          <p:nvPr>
            <p:ph type="sldNum" sz="quarter" idx="12"/>
          </p:nvPr>
        </p:nvSpPr>
        <p:spPr/>
        <p:txBody>
          <a:bodyPr/>
          <a:lstStyle/>
          <a:p>
            <a:fld id="{DC3BB032-4020-48F4-953B-341806DC4A2B}" type="slidenum">
              <a:rPr lang="en-US" smtClean="0"/>
              <a:t>8</a:t>
            </a:fld>
            <a:endParaRPr lang="en-US"/>
          </a:p>
        </p:txBody>
      </p:sp>
    </p:spTree>
    <p:extLst>
      <p:ext uri="{BB962C8B-B14F-4D97-AF65-F5344CB8AC3E}">
        <p14:creationId xmlns:p14="http://schemas.microsoft.com/office/powerpoint/2010/main" val="1884734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8B824E7-E1EB-4EA3-B061-06F42C9942E3}"/>
              </a:ext>
            </a:extLst>
          </p:cNvPr>
          <p:cNvSpPr txBox="1"/>
          <p:nvPr/>
        </p:nvSpPr>
        <p:spPr>
          <a:xfrm>
            <a:off x="357448" y="612844"/>
            <a:ext cx="3376352" cy="5078313"/>
          </a:xfrm>
          <a:prstGeom prst="rect">
            <a:avLst/>
          </a:prstGeom>
          <a:noFill/>
        </p:spPr>
        <p:txBody>
          <a:bodyPr wrap="square" rtlCol="0">
            <a:spAutoFit/>
          </a:bodyPr>
          <a:lstStyle/>
          <a:p>
            <a:r>
              <a:rPr lang="en-US" b="1" dirty="0">
                <a:latin typeface="Arial" panose="020B0604020202020204" pitchFamily="34" charset="0"/>
              </a:rPr>
              <a:t>Can you:</a:t>
            </a:r>
          </a:p>
          <a:p>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Describe how the genes for the heavy and light chain are generated, and how this give rise to many different antibodies?</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Do you understand the process of B-cell activation, including presentation of foreign peptides on MHC II and the role of the T-helper cell.</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rPr>
              <a:t>Describe how antibodies inactivate pathogens?</a:t>
            </a:r>
          </a:p>
          <a:p>
            <a:endParaRPr lang="en-US" dirty="0">
              <a:latin typeface="Arial" panose="020B0604020202020204" pitchFamily="34" charset="0"/>
            </a:endParaRPr>
          </a:p>
        </p:txBody>
      </p:sp>
      <p:graphicFrame>
        <p:nvGraphicFramePr>
          <p:cNvPr id="7" name="Object 6">
            <a:extLst>
              <a:ext uri="{FF2B5EF4-FFF2-40B4-BE49-F238E27FC236}">
                <a16:creationId xmlns:a16="http://schemas.microsoft.com/office/drawing/2014/main" id="{0711AE9B-7D9F-0192-21B8-169BDD126252}"/>
              </a:ext>
            </a:extLst>
          </p:cNvPr>
          <p:cNvGraphicFramePr>
            <a:graphicFrameLocks noChangeAspect="1"/>
          </p:cNvGraphicFramePr>
          <p:nvPr/>
        </p:nvGraphicFramePr>
        <p:xfrm>
          <a:off x="4159738" y="127005"/>
          <a:ext cx="6648450" cy="6411912"/>
        </p:xfrm>
        <a:graphic>
          <a:graphicData uri="http://schemas.openxmlformats.org/presentationml/2006/ole">
            <mc:AlternateContent xmlns:mc="http://schemas.openxmlformats.org/markup-compatibility/2006">
              <mc:Choice xmlns:v="urn:schemas-microsoft-com:vml" Requires="v">
                <p:oleObj name="MDLDrawObject Class" r:id="rId2" imgW="9933521" imgH="9571640" progId="MDLDrawOLE.MDLDrawObject.1">
                  <p:embed/>
                </p:oleObj>
              </mc:Choice>
              <mc:Fallback>
                <p:oleObj name="MDLDrawObject Class" r:id="rId2" imgW="9933521" imgH="9571640" progId="MDLDrawOLE.MDLDrawObject.1">
                  <p:embed/>
                  <p:pic>
                    <p:nvPicPr>
                      <p:cNvPr id="7" name="Object 6">
                        <a:extLst>
                          <a:ext uri="{FF2B5EF4-FFF2-40B4-BE49-F238E27FC236}">
                            <a16:creationId xmlns:a16="http://schemas.microsoft.com/office/drawing/2014/main" id="{0711AE9B-7D9F-0192-21B8-169BDD126252}"/>
                          </a:ext>
                        </a:extLst>
                      </p:cNvPr>
                      <p:cNvPicPr/>
                      <p:nvPr/>
                    </p:nvPicPr>
                    <p:blipFill>
                      <a:blip r:embed="rId3"/>
                      <a:stretch>
                        <a:fillRect/>
                      </a:stretch>
                    </p:blipFill>
                    <p:spPr>
                      <a:xfrm>
                        <a:off x="4159738" y="127005"/>
                        <a:ext cx="6648450" cy="6411912"/>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DCE1E91F-A1A4-AAF6-69C2-861D1442721A}"/>
              </a:ext>
            </a:extLst>
          </p:cNvPr>
          <p:cNvSpPr>
            <a:spLocks noGrp="1"/>
          </p:cNvSpPr>
          <p:nvPr>
            <p:ph type="dt" sz="half" idx="10"/>
          </p:nvPr>
        </p:nvSpPr>
        <p:spPr/>
        <p:txBody>
          <a:bodyPr/>
          <a:lstStyle/>
          <a:p>
            <a:fld id="{06152ADC-8CF5-49D9-A8A3-F73CAE842013}" type="datetime1">
              <a:rPr lang="en-US" smtClean="0"/>
              <a:t>9/2/2023</a:t>
            </a:fld>
            <a:endParaRPr lang="en-US"/>
          </a:p>
        </p:txBody>
      </p:sp>
      <p:sp>
        <p:nvSpPr>
          <p:cNvPr id="3" name="Footer Placeholder 2">
            <a:extLst>
              <a:ext uri="{FF2B5EF4-FFF2-40B4-BE49-F238E27FC236}">
                <a16:creationId xmlns:a16="http://schemas.microsoft.com/office/drawing/2014/main" id="{21731A83-A1C2-19D1-E883-CCE8A8D36934}"/>
              </a:ext>
            </a:extLst>
          </p:cNvPr>
          <p:cNvSpPr>
            <a:spLocks noGrp="1"/>
          </p:cNvSpPr>
          <p:nvPr>
            <p:ph type="ftr" sz="quarter" idx="11"/>
          </p:nvPr>
        </p:nvSpPr>
        <p:spPr/>
        <p:txBody>
          <a:bodyPr/>
          <a:lstStyle/>
          <a:p>
            <a:r>
              <a:rPr lang="en-US"/>
              <a:t>D &amp; D - Lecture 4 - Fall 2023</a:t>
            </a:r>
          </a:p>
        </p:txBody>
      </p:sp>
      <p:sp>
        <p:nvSpPr>
          <p:cNvPr id="4" name="Slide Number Placeholder 3">
            <a:extLst>
              <a:ext uri="{FF2B5EF4-FFF2-40B4-BE49-F238E27FC236}">
                <a16:creationId xmlns:a16="http://schemas.microsoft.com/office/drawing/2014/main" id="{8CDE803E-6D0A-CFDA-8EA5-DE0EA3354F44}"/>
              </a:ext>
            </a:extLst>
          </p:cNvPr>
          <p:cNvSpPr>
            <a:spLocks noGrp="1"/>
          </p:cNvSpPr>
          <p:nvPr>
            <p:ph type="sldNum" sz="quarter" idx="12"/>
          </p:nvPr>
        </p:nvSpPr>
        <p:spPr/>
        <p:txBody>
          <a:bodyPr/>
          <a:lstStyle/>
          <a:p>
            <a:fld id="{DC3BB032-4020-48F4-953B-341806DC4A2B}" type="slidenum">
              <a:rPr lang="en-US" smtClean="0"/>
              <a:t>9</a:t>
            </a:fld>
            <a:endParaRPr lang="en-US"/>
          </a:p>
        </p:txBody>
      </p:sp>
    </p:spTree>
    <p:extLst>
      <p:ext uri="{BB962C8B-B14F-4D97-AF65-F5344CB8AC3E}">
        <p14:creationId xmlns:p14="http://schemas.microsoft.com/office/powerpoint/2010/main" val="25436868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8|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3323</TotalTime>
  <Words>8643</Words>
  <Application>Microsoft Office PowerPoint</Application>
  <PresentationFormat>Widescreen</PresentationFormat>
  <Paragraphs>1217</Paragraphs>
  <Slides>64</Slides>
  <Notes>16</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64</vt:i4>
      </vt:variant>
    </vt:vector>
  </HeadingPairs>
  <TitlesOfParts>
    <vt:vector size="73" baseType="lpstr">
      <vt:lpstr>Arial</vt:lpstr>
      <vt:lpstr>Calibri</vt:lpstr>
      <vt:lpstr>Cambria Math</vt:lpstr>
      <vt:lpstr>Courier New</vt:lpstr>
      <vt:lpstr>Symbol</vt:lpstr>
      <vt:lpstr>Times New Roman</vt:lpstr>
      <vt:lpstr>Office Theme</vt:lpstr>
      <vt:lpstr>MDLDrawObject Class</vt:lpstr>
      <vt:lpstr>Equation.3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Dendritic cells acquire antigen from viruses and cancerous cells, activating T-cells</vt:lpstr>
      <vt:lpstr>Dendritic cells acquire antigen from viruses and cancerous cells, activating T-cells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Subunit Vaccine - Producing Covid-19 Spike Protein in Bacteria</vt:lpstr>
      <vt:lpstr>How to insert a DNA fragment into a Plasmid – Restriction enzymes</vt:lpstr>
      <vt:lpstr>How to insert a DNA fragment into a Plasmid</vt:lpstr>
      <vt:lpstr>PowerPoint Presentation</vt:lpstr>
      <vt:lpstr>Inserting the Plasmid into Bacterial Cells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Enzymes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Carnegie Mellon University in Qatar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Hovis</dc:creator>
  <cp:lastModifiedBy>Gordon Stephen Rule</cp:lastModifiedBy>
  <cp:revision>208</cp:revision>
  <cp:lastPrinted>2023-08-26T21:28:50Z</cp:lastPrinted>
  <dcterms:created xsi:type="dcterms:W3CDTF">2011-08-23T09:25:13Z</dcterms:created>
  <dcterms:modified xsi:type="dcterms:W3CDTF">2023-09-02T23:39:46Z</dcterms:modified>
</cp:coreProperties>
</file>