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ebp" ContentType="image/jpeg"/>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3.xml" ContentType="application/inkml+xml"/>
  <Override PartName="/ppt/ink/ink4.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5.xml" ContentType="application/inkml+xml"/>
  <Override PartName="/ppt/ink/ink6.xml" ContentType="application/inkml+xml"/>
  <Override PartName="/ppt/notesSlides/notesSlide28.xml" ContentType="application/vnd.openxmlformats-officedocument.presentationml.notesSlide+xml"/>
  <Override PartName="/ppt/ink/ink7.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545" r:id="rId2"/>
    <p:sldId id="389" r:id="rId3"/>
    <p:sldId id="390" r:id="rId4"/>
    <p:sldId id="546" r:id="rId5"/>
    <p:sldId id="547" r:id="rId6"/>
    <p:sldId id="492" r:id="rId7"/>
    <p:sldId id="543" r:id="rId8"/>
    <p:sldId id="538" r:id="rId9"/>
    <p:sldId id="541" r:id="rId10"/>
    <p:sldId id="493" r:id="rId11"/>
    <p:sldId id="548" r:id="rId12"/>
    <p:sldId id="549" r:id="rId13"/>
    <p:sldId id="550" r:id="rId14"/>
    <p:sldId id="341" r:id="rId15"/>
    <p:sldId id="342" r:id="rId16"/>
    <p:sldId id="343" r:id="rId17"/>
    <p:sldId id="335" r:id="rId18"/>
    <p:sldId id="345" r:id="rId19"/>
    <p:sldId id="539" r:id="rId20"/>
    <p:sldId id="438" r:id="rId21"/>
    <p:sldId id="540" r:id="rId22"/>
    <p:sldId id="440" r:id="rId23"/>
    <p:sldId id="332" r:id="rId24"/>
    <p:sldId id="443" r:id="rId25"/>
    <p:sldId id="441" r:id="rId26"/>
    <p:sldId id="442" r:id="rId27"/>
    <p:sldId id="398" r:id="rId28"/>
    <p:sldId id="454" r:id="rId29"/>
    <p:sldId id="301" r:id="rId30"/>
    <p:sldId id="304" r:id="rId31"/>
    <p:sldId id="302" r:id="rId32"/>
    <p:sldId id="474" r:id="rId33"/>
    <p:sldId id="473" r:id="rId34"/>
    <p:sldId id="303" r:id="rId35"/>
    <p:sldId id="603" r:id="rId36"/>
    <p:sldId id="597" r:id="rId37"/>
    <p:sldId id="475" r:id="rId38"/>
    <p:sldId id="476" r:id="rId39"/>
    <p:sldId id="468" r:id="rId40"/>
    <p:sldId id="414" r:id="rId41"/>
    <p:sldId id="481" r:id="rId42"/>
    <p:sldId id="322" r:id="rId43"/>
    <p:sldId id="323" r:id="rId44"/>
    <p:sldId id="371" r:id="rId45"/>
    <p:sldId id="325" r:id="rId46"/>
    <p:sldId id="569" r:id="rId47"/>
    <p:sldId id="430" r:id="rId48"/>
    <p:sldId id="450" r:id="rId49"/>
    <p:sldId id="485" r:id="rId50"/>
    <p:sldId id="571" r:id="rId51"/>
    <p:sldId id="451" r:id="rId52"/>
    <p:sldId id="588" r:id="rId53"/>
    <p:sldId id="436" r:id="rId54"/>
    <p:sldId id="575" r:id="rId55"/>
    <p:sldId id="589" r:id="rId56"/>
    <p:sldId id="576" r:id="rId57"/>
    <p:sldId id="598" r:id="rId58"/>
    <p:sldId id="599" r:id="rId59"/>
    <p:sldId id="494" r:id="rId60"/>
    <p:sldId id="495" r:id="rId61"/>
    <p:sldId id="496" r:id="rId62"/>
    <p:sldId id="600" r:id="rId63"/>
    <p:sldId id="601" r:id="rId64"/>
    <p:sldId id="602" r:id="rId65"/>
    <p:sldId id="577" r:id="rId66"/>
    <p:sldId id="462" r:id="rId67"/>
    <p:sldId id="592" r:id="rId68"/>
    <p:sldId id="593" r:id="rId69"/>
    <p:sldId id="594" r:id="rId70"/>
    <p:sldId id="596" r:id="rId71"/>
    <p:sldId id="587" r:id="rId72"/>
  </p:sldIdLst>
  <p:sldSz cx="12192000" cy="6858000"/>
  <p:notesSz cx="9236075"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96" autoAdjust="0"/>
    <p:restoredTop sz="80696" autoAdjust="0"/>
  </p:normalViewPr>
  <p:slideViewPr>
    <p:cSldViewPr>
      <p:cViewPr>
        <p:scale>
          <a:sx n="50" d="100"/>
          <a:sy n="50" d="100"/>
        </p:scale>
        <p:origin x="1165" y="616"/>
      </p:cViewPr>
      <p:guideLst>
        <p:guide orient="horz" pos="2160"/>
        <p:guide pos="3840"/>
      </p:guideLst>
    </p:cSldViewPr>
  </p:slideViewPr>
  <p:notesTextViewPr>
    <p:cViewPr>
      <p:scale>
        <a:sx n="1" d="1"/>
        <a:sy n="1" d="1"/>
      </p:scale>
      <p:origin x="0" y="0"/>
    </p:cViewPr>
  </p:notesTextViewPr>
  <p:sorterViewPr>
    <p:cViewPr varScale="1">
      <p:scale>
        <a:sx n="1" d="1"/>
        <a:sy n="1" d="1"/>
      </p:scale>
      <p:origin x="0" y="-15291"/>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ordon%20Rule\Desktop\Andrew_www\a0_S2023_Biochem\Dna_seq.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695989333060616E-2"/>
          <c:y val="0.15348789428782222"/>
          <c:w val="0.93260802133387877"/>
          <c:h val="0.84651210571217783"/>
        </c:manualLayout>
      </c:layout>
      <c:scatterChart>
        <c:scatterStyle val="smoothMarker"/>
        <c:varyColors val="0"/>
        <c:ser>
          <c:idx val="0"/>
          <c:order val="0"/>
          <c:spPr>
            <a:ln w="38100" cap="rnd">
              <a:solidFill>
                <a:schemeClr val="tx1"/>
              </a:solidFill>
              <a:round/>
            </a:ln>
            <a:effectLst/>
          </c:spPr>
          <c:marker>
            <c:symbol val="none"/>
          </c:marker>
          <c:xVal>
            <c:numRef>
              <c:f>Sheet1!$A$2:$A$92</c:f>
              <c:numCache>
                <c:formatCode>General</c:formatCode>
                <c:ptCount val="9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numCache>
            </c:numRef>
          </c:xVal>
          <c:yVal>
            <c:numRef>
              <c:f>Sheet1!$B$2:$B$92</c:f>
              <c:numCache>
                <c:formatCode>General</c:formatCode>
                <c:ptCount val="91"/>
                <c:pt idx="0">
                  <c:v>-1.7370461670314339E-2</c:v>
                </c:pt>
                <c:pt idx="1">
                  <c:v>-2.1274100846038688E-2</c:v>
                </c:pt>
                <c:pt idx="2">
                  <c:v>-1.9244774056438884E-2</c:v>
                </c:pt>
                <c:pt idx="3">
                  <c:v>2.6371530814012688E-2</c:v>
                </c:pt>
                <c:pt idx="4">
                  <c:v>3.8076659385306806E-2</c:v>
                </c:pt>
                <c:pt idx="5">
                  <c:v>0.10639138212549867</c:v>
                </c:pt>
                <c:pt idx="6">
                  <c:v>0.18975042840266557</c:v>
                </c:pt>
                <c:pt idx="7">
                  <c:v>0.41054180045366667</c:v>
                </c:pt>
                <c:pt idx="8">
                  <c:v>0.65783936805930132</c:v>
                </c:pt>
                <c:pt idx="9">
                  <c:v>0.88951789610685961</c:v>
                </c:pt>
                <c:pt idx="10">
                  <c:v>1.0046622558686786</c:v>
                </c:pt>
                <c:pt idx="11">
                  <c:v>0.9293397183090184</c:v>
                </c:pt>
                <c:pt idx="12">
                  <c:v>0.65396943834574761</c:v>
                </c:pt>
                <c:pt idx="13">
                  <c:v>0.40061505349341386</c:v>
                </c:pt>
                <c:pt idx="14">
                  <c:v>0.1807806379177519</c:v>
                </c:pt>
                <c:pt idx="15">
                  <c:v>9.5765246312140548E-2</c:v>
                </c:pt>
                <c:pt idx="16">
                  <c:v>3.5780332918708864E-3</c:v>
                </c:pt>
                <c:pt idx="17">
                  <c:v>-1.5142567780289566E-3</c:v>
                </c:pt>
                <c:pt idx="18">
                  <c:v>-2.3071063911629785E-2</c:v>
                </c:pt>
                <c:pt idx="19">
                  <c:v>3.7225829985717013E-3</c:v>
                </c:pt>
                <c:pt idx="20">
                  <c:v>4.2428899313100932E-5</c:v>
                </c:pt>
                <c:pt idx="21">
                  <c:v>-1.8978449768813351E-2</c:v>
                </c:pt>
                <c:pt idx="22">
                  <c:v>9.5024310142267296E-3</c:v>
                </c:pt>
                <c:pt idx="23">
                  <c:v>5.8784731794391306E-3</c:v>
                </c:pt>
                <c:pt idx="24">
                  <c:v>-2.1788472415193078E-2</c:v>
                </c:pt>
                <c:pt idx="25">
                  <c:v>2.8931253611684665E-3</c:v>
                </c:pt>
                <c:pt idx="26">
                  <c:v>-9.8905365569736114E-3</c:v>
                </c:pt>
                <c:pt idx="27">
                  <c:v>-8.4030541938028957E-3</c:v>
                </c:pt>
                <c:pt idx="28">
                  <c:v>6.5289034490592273E-3</c:v>
                </c:pt>
                <c:pt idx="29">
                  <c:v>-2.3007989204771109E-2</c:v>
                </c:pt>
                <c:pt idx="30">
                  <c:v>-2.3318003031267756E-3</c:v>
                </c:pt>
                <c:pt idx="31">
                  <c:v>1.0052642540361062E-2</c:v>
                </c:pt>
                <c:pt idx="32">
                  <c:v>-1.0150173630389664E-2</c:v>
                </c:pt>
                <c:pt idx="33">
                  <c:v>4.4579713428450135E-3</c:v>
                </c:pt>
                <c:pt idx="34">
                  <c:v>1.9568133241319115E-2</c:v>
                </c:pt>
                <c:pt idx="35">
                  <c:v>-7.7369258885629129E-3</c:v>
                </c:pt>
                <c:pt idx="36">
                  <c:v>2.3606967275833769E-2</c:v>
                </c:pt>
                <c:pt idx="37">
                  <c:v>-2.4580399256268717E-2</c:v>
                </c:pt>
                <c:pt idx="38">
                  <c:v>-7.3447808418093674E-3</c:v>
                </c:pt>
                <c:pt idx="39">
                  <c:v>2.0951827217847996E-2</c:v>
                </c:pt>
                <c:pt idx="40">
                  <c:v>-6.9398065884146822E-3</c:v>
                </c:pt>
                <c:pt idx="41">
                  <c:v>1.8832442064528429E-2</c:v>
                </c:pt>
                <c:pt idx="42">
                  <c:v>9.0331556868606718E-3</c:v>
                </c:pt>
                <c:pt idx="43">
                  <c:v>1.5323913040211757E-2</c:v>
                </c:pt>
                <c:pt idx="44">
                  <c:v>5.0952340411678015E-3</c:v>
                </c:pt>
                <c:pt idx="45">
                  <c:v>-1.1955835453313147E-2</c:v>
                </c:pt>
                <c:pt idx="46">
                  <c:v>2.3358987012196294E-2</c:v>
                </c:pt>
                <c:pt idx="47">
                  <c:v>-2.1901277790816079E-3</c:v>
                </c:pt>
                <c:pt idx="48">
                  <c:v>2.3387585170546839E-2</c:v>
                </c:pt>
                <c:pt idx="49">
                  <c:v>2.4928630207205096E-3</c:v>
                </c:pt>
                <c:pt idx="50">
                  <c:v>-4.9452886355547234E-3</c:v>
                </c:pt>
                <c:pt idx="51">
                  <c:v>-2.4116390475710632E-2</c:v>
                </c:pt>
                <c:pt idx="52">
                  <c:v>1.7312406845560548E-2</c:v>
                </c:pt>
                <c:pt idx="53">
                  <c:v>2.359481958194859E-3</c:v>
                </c:pt>
                <c:pt idx="54">
                  <c:v>-8.1807616429088459E-3</c:v>
                </c:pt>
                <c:pt idx="55">
                  <c:v>-2.0772381680906844E-2</c:v>
                </c:pt>
                <c:pt idx="56">
                  <c:v>-1.9253900127305629E-2</c:v>
                </c:pt>
                <c:pt idx="57">
                  <c:v>-2.4918441693400618E-2</c:v>
                </c:pt>
                <c:pt idx="58">
                  <c:v>1.7778575175764557E-2</c:v>
                </c:pt>
                <c:pt idx="59">
                  <c:v>-5.1679719612462427E-3</c:v>
                </c:pt>
                <c:pt idx="60">
                  <c:v>6.8886534139722443E-3</c:v>
                </c:pt>
                <c:pt idx="61">
                  <c:v>-1.4230067100348328E-2</c:v>
                </c:pt>
                <c:pt idx="62">
                  <c:v>-1.2488209168413969E-2</c:v>
                </c:pt>
                <c:pt idx="63">
                  <c:v>-1.1272032783698885E-2</c:v>
                </c:pt>
                <c:pt idx="64">
                  <c:v>1.3765898881645105E-2</c:v>
                </c:pt>
                <c:pt idx="65">
                  <c:v>1.8275219723986116E-2</c:v>
                </c:pt>
                <c:pt idx="66">
                  <c:v>-2.497344056917743E-2</c:v>
                </c:pt>
                <c:pt idx="67">
                  <c:v>2.3726652660317121E-2</c:v>
                </c:pt>
                <c:pt idx="68">
                  <c:v>2.4151588139877847E-2</c:v>
                </c:pt>
                <c:pt idx="69">
                  <c:v>-2.1622949497737378E-2</c:v>
                </c:pt>
                <c:pt idx="70">
                  <c:v>-1.6599678473908551E-2</c:v>
                </c:pt>
                <c:pt idx="71">
                  <c:v>-1.0088374677030443E-2</c:v>
                </c:pt>
                <c:pt idx="72">
                  <c:v>2.4020540733596069E-2</c:v>
                </c:pt>
                <c:pt idx="73">
                  <c:v>1.6829877240104832E-2</c:v>
                </c:pt>
                <c:pt idx="74">
                  <c:v>3.7524792673781678E-3</c:v>
                </c:pt>
                <c:pt idx="75">
                  <c:v>9.8777561148556459E-2</c:v>
                </c:pt>
                <c:pt idx="76">
                  <c:v>0.2348427383905109</c:v>
                </c:pt>
                <c:pt idx="77">
                  <c:v>0.41368811593877275</c:v>
                </c:pt>
                <c:pt idx="78">
                  <c:v>0.69030855110041456</c:v>
                </c:pt>
                <c:pt idx="79">
                  <c:v>0.95094659306883011</c:v>
                </c:pt>
                <c:pt idx="80">
                  <c:v>1.0501731031829977</c:v>
                </c:pt>
                <c:pt idx="81">
                  <c:v>0.94913344331071425</c:v>
                </c:pt>
                <c:pt idx="82">
                  <c:v>0.72718757518430743</c:v>
                </c:pt>
                <c:pt idx="83">
                  <c:v>0.43842202100617322</c:v>
                </c:pt>
                <c:pt idx="84">
                  <c:v>0.2324080247260768</c:v>
                </c:pt>
                <c:pt idx="85">
                  <c:v>7.6539597065426818E-2</c:v>
                </c:pt>
                <c:pt idx="86">
                  <c:v>4.5647250225799768E-2</c:v>
                </c:pt>
                <c:pt idx="87">
                  <c:v>-4.8392906467204545E-3</c:v>
                </c:pt>
                <c:pt idx="88">
                  <c:v>-1.0779280163529569E-4</c:v>
                </c:pt>
                <c:pt idx="89">
                  <c:v>1.0250917961076083E-2</c:v>
                </c:pt>
                <c:pt idx="90">
                  <c:v>-2.0884486444915452E-2</c:v>
                </c:pt>
              </c:numCache>
            </c:numRef>
          </c:yVal>
          <c:smooth val="1"/>
          <c:extLst>
            <c:ext xmlns:c16="http://schemas.microsoft.com/office/drawing/2014/chart" uri="{C3380CC4-5D6E-409C-BE32-E72D297353CC}">
              <c16:uniqueId val="{00000000-D8C9-486A-B440-8EBDEB02BA20}"/>
            </c:ext>
          </c:extLst>
        </c:ser>
        <c:ser>
          <c:idx val="1"/>
          <c:order val="1"/>
          <c:spPr>
            <a:ln w="38100" cap="rnd">
              <a:solidFill>
                <a:srgbClr val="0702E2"/>
              </a:solidFill>
              <a:round/>
            </a:ln>
            <a:effectLst/>
          </c:spPr>
          <c:marker>
            <c:symbol val="none"/>
          </c:marker>
          <c:xVal>
            <c:numRef>
              <c:f>Sheet1!$A$2:$A$92</c:f>
              <c:numCache>
                <c:formatCode>General</c:formatCode>
                <c:ptCount val="9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numCache>
            </c:numRef>
          </c:xVal>
          <c:yVal>
            <c:numRef>
              <c:f>Sheet1!$C$2:$C$92</c:f>
              <c:numCache>
                <c:formatCode>General</c:formatCode>
                <c:ptCount val="91"/>
                <c:pt idx="0">
                  <c:v>1.7016078925952128E-2</c:v>
                </c:pt>
                <c:pt idx="1">
                  <c:v>-1.1220795181225169E-2</c:v>
                </c:pt>
                <c:pt idx="2">
                  <c:v>9.0408331192191327E-3</c:v>
                </c:pt>
                <c:pt idx="3">
                  <c:v>3.4945404096097588E-3</c:v>
                </c:pt>
                <c:pt idx="4">
                  <c:v>4.5630148827717652E-3</c:v>
                </c:pt>
                <c:pt idx="5">
                  <c:v>-9.1537129723017249E-3</c:v>
                </c:pt>
                <c:pt idx="6">
                  <c:v>-1.9574126806865641E-2</c:v>
                </c:pt>
                <c:pt idx="7">
                  <c:v>-1.5518244494146861E-2</c:v>
                </c:pt>
                <c:pt idx="8">
                  <c:v>9.9438883846454944E-4</c:v>
                </c:pt>
                <c:pt idx="9">
                  <c:v>8.7108141466664731E-3</c:v>
                </c:pt>
                <c:pt idx="10">
                  <c:v>2.1342692484054199E-2</c:v>
                </c:pt>
                <c:pt idx="11">
                  <c:v>-5.8649065043067383E-3</c:v>
                </c:pt>
                <c:pt idx="12">
                  <c:v>4.7250181883639279E-3</c:v>
                </c:pt>
                <c:pt idx="13">
                  <c:v>1.6785719651159603E-2</c:v>
                </c:pt>
                <c:pt idx="14">
                  <c:v>-1.9466221009350266E-2</c:v>
                </c:pt>
                <c:pt idx="15">
                  <c:v>-2.0287418095317495E-2</c:v>
                </c:pt>
                <c:pt idx="16">
                  <c:v>-1.2646649601423033E-3</c:v>
                </c:pt>
                <c:pt idx="17">
                  <c:v>-6.8916617663194735E-3</c:v>
                </c:pt>
                <c:pt idx="18">
                  <c:v>1.5388267993585876E-2</c:v>
                </c:pt>
                <c:pt idx="19">
                  <c:v>2.3817343099681556E-2</c:v>
                </c:pt>
                <c:pt idx="20">
                  <c:v>1.04476732905252E-2</c:v>
                </c:pt>
                <c:pt idx="21">
                  <c:v>6.5020120796627058E-3</c:v>
                </c:pt>
                <c:pt idx="22">
                  <c:v>-1.0336164602894167E-2</c:v>
                </c:pt>
                <c:pt idx="23">
                  <c:v>-2.1347609566790316E-2</c:v>
                </c:pt>
                <c:pt idx="24">
                  <c:v>1.0009637031087544E-2</c:v>
                </c:pt>
                <c:pt idx="25">
                  <c:v>1.1829986197470299E-2</c:v>
                </c:pt>
                <c:pt idx="26">
                  <c:v>5.6596315253018559E-4</c:v>
                </c:pt>
                <c:pt idx="27">
                  <c:v>9.8089795174733374E-3</c:v>
                </c:pt>
                <c:pt idx="28">
                  <c:v>-7.291512979323767E-3</c:v>
                </c:pt>
                <c:pt idx="29">
                  <c:v>-8.7246633043900346E-3</c:v>
                </c:pt>
                <c:pt idx="30">
                  <c:v>1.2167328903082543E-2</c:v>
                </c:pt>
                <c:pt idx="31">
                  <c:v>6.6806097064729952E-3</c:v>
                </c:pt>
                <c:pt idx="32">
                  <c:v>1.8395901984778758E-2</c:v>
                </c:pt>
                <c:pt idx="33">
                  <c:v>-1.2580446529706319E-2</c:v>
                </c:pt>
                <c:pt idx="34">
                  <c:v>1.7385624908777011E-2</c:v>
                </c:pt>
                <c:pt idx="35">
                  <c:v>8.2352835772803393E-3</c:v>
                </c:pt>
                <c:pt idx="36">
                  <c:v>1.1692042220954658E-3</c:v>
                </c:pt>
                <c:pt idx="37">
                  <c:v>-1.6586177761226024E-2</c:v>
                </c:pt>
                <c:pt idx="38">
                  <c:v>1.6416328350373977E-2</c:v>
                </c:pt>
                <c:pt idx="39">
                  <c:v>4.4491986858254898E-3</c:v>
                </c:pt>
                <c:pt idx="40">
                  <c:v>-3.0020994947342243E-3</c:v>
                </c:pt>
                <c:pt idx="41">
                  <c:v>-5.8962232505074168E-3</c:v>
                </c:pt>
                <c:pt idx="42">
                  <c:v>1.3823549084453166E-2</c:v>
                </c:pt>
                <c:pt idx="43">
                  <c:v>-2.0801261877491029E-2</c:v>
                </c:pt>
                <c:pt idx="44">
                  <c:v>-1.0384059442896632E-2</c:v>
                </c:pt>
                <c:pt idx="45">
                  <c:v>-6.4443663733352394E-3</c:v>
                </c:pt>
                <c:pt idx="46">
                  <c:v>-1.5103712861103296E-2</c:v>
                </c:pt>
                <c:pt idx="47">
                  <c:v>1.5106186896035795E-2</c:v>
                </c:pt>
                <c:pt idx="48">
                  <c:v>-2.1471009936932385E-2</c:v>
                </c:pt>
                <c:pt idx="49">
                  <c:v>8.4304014997278413E-3</c:v>
                </c:pt>
                <c:pt idx="50">
                  <c:v>1.7346512048336985E-2</c:v>
                </c:pt>
                <c:pt idx="51">
                  <c:v>-5.7314557841116835E-3</c:v>
                </c:pt>
                <c:pt idx="52">
                  <c:v>4.4510720941177157E-3</c:v>
                </c:pt>
                <c:pt idx="53">
                  <c:v>2.0558140067758832E-2</c:v>
                </c:pt>
                <c:pt idx="54">
                  <c:v>2.6208861646025403E-2</c:v>
                </c:pt>
                <c:pt idx="55">
                  <c:v>9.0029581625801061E-2</c:v>
                </c:pt>
                <c:pt idx="56">
                  <c:v>0.19713176459369905</c:v>
                </c:pt>
                <c:pt idx="57">
                  <c:v>0.42650777930656464</c:v>
                </c:pt>
                <c:pt idx="58">
                  <c:v>0.68337694078138711</c:v>
                </c:pt>
                <c:pt idx="59">
                  <c:v>0.90138666593610062</c:v>
                </c:pt>
                <c:pt idx="60">
                  <c:v>1.0140246001682154</c:v>
                </c:pt>
                <c:pt idx="61">
                  <c:v>0.92907153781685381</c:v>
                </c:pt>
                <c:pt idx="62">
                  <c:v>0.68966897811777073</c:v>
                </c:pt>
                <c:pt idx="63">
                  <c:v>0.42358994772713821</c:v>
                </c:pt>
                <c:pt idx="64">
                  <c:v>0.21665885456811371</c:v>
                </c:pt>
                <c:pt idx="65">
                  <c:v>0.14932077194631926</c:v>
                </c:pt>
                <c:pt idx="66">
                  <c:v>0.23203247647041308</c:v>
                </c:pt>
                <c:pt idx="67">
                  <c:v>0.38736860490233571</c:v>
                </c:pt>
                <c:pt idx="68">
                  <c:v>0.60060162584959698</c:v>
                </c:pt>
                <c:pt idx="69">
                  <c:v>0.80723295155391472</c:v>
                </c:pt>
                <c:pt idx="70">
                  <c:v>0.91029587170510695</c:v>
                </c:pt>
                <c:pt idx="71">
                  <c:v>0.80710515447578413</c:v>
                </c:pt>
                <c:pt idx="72">
                  <c:v>0.58650320551034218</c:v>
                </c:pt>
                <c:pt idx="73">
                  <c:v>0.34535012350152983</c:v>
                </c:pt>
                <c:pt idx="74">
                  <c:v>0.18275445931884973</c:v>
                </c:pt>
                <c:pt idx="75">
                  <c:v>6.3681100371359087E-2</c:v>
                </c:pt>
                <c:pt idx="76">
                  <c:v>4.2120953824551673E-3</c:v>
                </c:pt>
                <c:pt idx="77">
                  <c:v>-9.6803358074755343E-3</c:v>
                </c:pt>
                <c:pt idx="78">
                  <c:v>2.5523554997132124E-2</c:v>
                </c:pt>
                <c:pt idx="79">
                  <c:v>7.708980547457972E-3</c:v>
                </c:pt>
                <c:pt idx="80">
                  <c:v>-2.457604262012094E-2</c:v>
                </c:pt>
                <c:pt idx="81">
                  <c:v>1.3212439843814049E-2</c:v>
                </c:pt>
                <c:pt idx="82">
                  <c:v>-2.1001185618140406E-2</c:v>
                </c:pt>
                <c:pt idx="83">
                  <c:v>-1.0130023651937161E-2</c:v>
                </c:pt>
                <c:pt idx="84">
                  <c:v>9.3966087447233497E-4</c:v>
                </c:pt>
                <c:pt idx="85">
                  <c:v>1.8170454384634712E-2</c:v>
                </c:pt>
                <c:pt idx="86">
                  <c:v>-9.6577995400536302E-3</c:v>
                </c:pt>
                <c:pt idx="87">
                  <c:v>5.5928114954894902E-3</c:v>
                </c:pt>
                <c:pt idx="88">
                  <c:v>2.3950993393191573E-2</c:v>
                </c:pt>
                <c:pt idx="89">
                  <c:v>-1.2203862238413427E-2</c:v>
                </c:pt>
                <c:pt idx="90">
                  <c:v>1.0601360513000018E-2</c:v>
                </c:pt>
              </c:numCache>
            </c:numRef>
          </c:yVal>
          <c:smooth val="1"/>
          <c:extLst>
            <c:ext xmlns:c16="http://schemas.microsoft.com/office/drawing/2014/chart" uri="{C3380CC4-5D6E-409C-BE32-E72D297353CC}">
              <c16:uniqueId val="{00000001-D8C9-486A-B440-8EBDEB02BA20}"/>
            </c:ext>
          </c:extLst>
        </c:ser>
        <c:ser>
          <c:idx val="2"/>
          <c:order val="2"/>
          <c:spPr>
            <a:ln w="38100" cap="rnd">
              <a:solidFill>
                <a:srgbClr val="FF0000"/>
              </a:solidFill>
              <a:round/>
            </a:ln>
            <a:effectLst/>
          </c:spPr>
          <c:marker>
            <c:symbol val="none"/>
          </c:marker>
          <c:xVal>
            <c:numRef>
              <c:f>Sheet1!$A$2:$A$92</c:f>
              <c:numCache>
                <c:formatCode>General</c:formatCode>
                <c:ptCount val="9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numCache>
            </c:numRef>
          </c:xVal>
          <c:yVal>
            <c:numRef>
              <c:f>Sheet1!$D$2:$D$92</c:f>
              <c:numCache>
                <c:formatCode>General</c:formatCode>
                <c:ptCount val="91"/>
                <c:pt idx="0">
                  <c:v>-1.5274292531183705E-2</c:v>
                </c:pt>
                <c:pt idx="1">
                  <c:v>-9.7865854352616171E-3</c:v>
                </c:pt>
                <c:pt idx="2">
                  <c:v>2.3713216438058994E-2</c:v>
                </c:pt>
                <c:pt idx="3">
                  <c:v>1.7335573151488228E-2</c:v>
                </c:pt>
                <c:pt idx="4">
                  <c:v>2.4534026192521738E-3</c:v>
                </c:pt>
                <c:pt idx="5">
                  <c:v>-1.5345745606473274E-2</c:v>
                </c:pt>
                <c:pt idx="6">
                  <c:v>-1.7530586994030999E-3</c:v>
                </c:pt>
                <c:pt idx="7">
                  <c:v>-1.3826636323261327E-2</c:v>
                </c:pt>
                <c:pt idx="8">
                  <c:v>-1.4002422539904009E-2</c:v>
                </c:pt>
                <c:pt idx="9">
                  <c:v>1.6532806876866379E-2</c:v>
                </c:pt>
                <c:pt idx="10">
                  <c:v>-1.7937742968313318E-2</c:v>
                </c:pt>
                <c:pt idx="11">
                  <c:v>-1.2351447782765323E-2</c:v>
                </c:pt>
                <c:pt idx="12">
                  <c:v>-2.2825016820589229E-2</c:v>
                </c:pt>
                <c:pt idx="13">
                  <c:v>1.6279690195511974E-2</c:v>
                </c:pt>
                <c:pt idx="14">
                  <c:v>9.3041527997963919E-3</c:v>
                </c:pt>
                <c:pt idx="15">
                  <c:v>6.8026721913250904E-2</c:v>
                </c:pt>
                <c:pt idx="16">
                  <c:v>0.22844265014671766</c:v>
                </c:pt>
                <c:pt idx="17">
                  <c:v>0.47131753851256641</c:v>
                </c:pt>
                <c:pt idx="18">
                  <c:v>0.73491991372058862</c:v>
                </c:pt>
                <c:pt idx="19">
                  <c:v>1.0185024942749945</c:v>
                </c:pt>
                <c:pt idx="20">
                  <c:v>1.1094022671047523</c:v>
                </c:pt>
                <c:pt idx="21">
                  <c:v>1.0149199010363479</c:v>
                </c:pt>
                <c:pt idx="22">
                  <c:v>0.7380546541172408</c:v>
                </c:pt>
                <c:pt idx="23">
                  <c:v>0.42831823822382803</c:v>
                </c:pt>
                <c:pt idx="24">
                  <c:v>0.20239401416211608</c:v>
                </c:pt>
                <c:pt idx="25">
                  <c:v>0.10126841495056602</c:v>
                </c:pt>
                <c:pt idx="26">
                  <c:v>2.145858501069707E-2</c:v>
                </c:pt>
                <c:pt idx="27">
                  <c:v>5.0245912967128437E-4</c:v>
                </c:pt>
                <c:pt idx="28">
                  <c:v>-9.0222574248099447E-3</c:v>
                </c:pt>
                <c:pt idx="29">
                  <c:v>1.7115286626612991E-2</c:v>
                </c:pt>
                <c:pt idx="30">
                  <c:v>3.0617102051409958E-3</c:v>
                </c:pt>
                <c:pt idx="31">
                  <c:v>1.9656311047659972E-2</c:v>
                </c:pt>
                <c:pt idx="32">
                  <c:v>-2.3341262381833192E-2</c:v>
                </c:pt>
                <c:pt idx="33">
                  <c:v>-1.7451012277428291E-2</c:v>
                </c:pt>
                <c:pt idx="34">
                  <c:v>-8.4270825529991159E-3</c:v>
                </c:pt>
                <c:pt idx="35">
                  <c:v>-2.2429478338044467E-2</c:v>
                </c:pt>
                <c:pt idx="36">
                  <c:v>-1.0142015179767139E-2</c:v>
                </c:pt>
                <c:pt idx="37">
                  <c:v>-1.4050135054436719E-2</c:v>
                </c:pt>
                <c:pt idx="38">
                  <c:v>-2.1173803557661505E-2</c:v>
                </c:pt>
                <c:pt idx="39">
                  <c:v>2.3781020466734928E-2</c:v>
                </c:pt>
                <c:pt idx="40">
                  <c:v>2.2998180823755716E-2</c:v>
                </c:pt>
                <c:pt idx="41">
                  <c:v>1.5919026426188972E-2</c:v>
                </c:pt>
                <c:pt idx="42">
                  <c:v>2.2867387512496555E-2</c:v>
                </c:pt>
                <c:pt idx="43">
                  <c:v>-1.5352016292990687E-2</c:v>
                </c:pt>
                <c:pt idx="44">
                  <c:v>1.1999641724736445E-2</c:v>
                </c:pt>
                <c:pt idx="45">
                  <c:v>7.1560069079842942E-2</c:v>
                </c:pt>
                <c:pt idx="46">
                  <c:v>0.19339899943577862</c:v>
                </c:pt>
                <c:pt idx="47">
                  <c:v>0.36869065340534068</c:v>
                </c:pt>
                <c:pt idx="48">
                  <c:v>0.62960625640721535</c:v>
                </c:pt>
                <c:pt idx="49">
                  <c:v>0.85108700280514638</c:v>
                </c:pt>
                <c:pt idx="50">
                  <c:v>0.93635329219273533</c:v>
                </c:pt>
                <c:pt idx="51">
                  <c:v>0.83743363171748553</c:v>
                </c:pt>
                <c:pt idx="52">
                  <c:v>0.65391787345648156</c:v>
                </c:pt>
                <c:pt idx="53">
                  <c:v>0.38842486301792745</c:v>
                </c:pt>
                <c:pt idx="54">
                  <c:v>0.20676535570423382</c:v>
                </c:pt>
                <c:pt idx="55">
                  <c:v>6.3971924056741708E-2</c:v>
                </c:pt>
                <c:pt idx="56">
                  <c:v>1.4008169222852555E-2</c:v>
                </c:pt>
                <c:pt idx="57">
                  <c:v>1.171093812375635E-2</c:v>
                </c:pt>
                <c:pt idx="58">
                  <c:v>2.1426354371170922E-2</c:v>
                </c:pt>
                <c:pt idx="59">
                  <c:v>4.7295941603648231E-3</c:v>
                </c:pt>
                <c:pt idx="60">
                  <c:v>-9.0294273896034507E-4</c:v>
                </c:pt>
                <c:pt idx="61">
                  <c:v>1.6759159805943238E-2</c:v>
                </c:pt>
                <c:pt idx="62">
                  <c:v>-2.4619576915138764E-2</c:v>
                </c:pt>
                <c:pt idx="63">
                  <c:v>-2.3944284244892818E-2</c:v>
                </c:pt>
                <c:pt idx="64">
                  <c:v>-1.0096690308550841E-2</c:v>
                </c:pt>
                <c:pt idx="65">
                  <c:v>2.7404803778423984E-3</c:v>
                </c:pt>
                <c:pt idx="66">
                  <c:v>3.3595546261219811E-5</c:v>
                </c:pt>
                <c:pt idx="67">
                  <c:v>-2.1196458964045685E-2</c:v>
                </c:pt>
                <c:pt idx="68">
                  <c:v>2.0599431296799303E-4</c:v>
                </c:pt>
                <c:pt idx="69">
                  <c:v>-1.2102227242525788E-2</c:v>
                </c:pt>
                <c:pt idx="70">
                  <c:v>1.4537755568225456E-2</c:v>
                </c:pt>
                <c:pt idx="71">
                  <c:v>2.2436462592816998E-2</c:v>
                </c:pt>
                <c:pt idx="72">
                  <c:v>-2.2714298249159368E-2</c:v>
                </c:pt>
                <c:pt idx="73">
                  <c:v>1.8758408086927691E-2</c:v>
                </c:pt>
                <c:pt idx="74">
                  <c:v>-2.1738752797276474E-2</c:v>
                </c:pt>
                <c:pt idx="75">
                  <c:v>-2.3959749716652254E-2</c:v>
                </c:pt>
                <c:pt idx="76">
                  <c:v>-3.3799150520240798E-3</c:v>
                </c:pt>
                <c:pt idx="77">
                  <c:v>-1.6438608664284933E-2</c:v>
                </c:pt>
                <c:pt idx="78">
                  <c:v>-1.0094575706565845E-2</c:v>
                </c:pt>
                <c:pt idx="79">
                  <c:v>-2.1442957505715139E-2</c:v>
                </c:pt>
                <c:pt idx="80">
                  <c:v>4.4373249979856588E-5</c:v>
                </c:pt>
                <c:pt idx="81">
                  <c:v>2.2603538662010592E-2</c:v>
                </c:pt>
                <c:pt idx="82">
                  <c:v>-1.4394682518043718E-2</c:v>
                </c:pt>
                <c:pt idx="83">
                  <c:v>-2.491640757771578E-2</c:v>
                </c:pt>
                <c:pt idx="84">
                  <c:v>2.2343502104049291E-2</c:v>
                </c:pt>
                <c:pt idx="85">
                  <c:v>-1.898080961720975E-2</c:v>
                </c:pt>
                <c:pt idx="86">
                  <c:v>1.7741478881146501E-2</c:v>
                </c:pt>
                <c:pt idx="87">
                  <c:v>1.3024394712961906E-2</c:v>
                </c:pt>
                <c:pt idx="88">
                  <c:v>2.0950796790145831E-2</c:v>
                </c:pt>
                <c:pt idx="89">
                  <c:v>1.5511669547335195E-2</c:v>
                </c:pt>
                <c:pt idx="90">
                  <c:v>-1.5083009530252461E-2</c:v>
                </c:pt>
              </c:numCache>
            </c:numRef>
          </c:yVal>
          <c:smooth val="1"/>
          <c:extLst>
            <c:ext xmlns:c16="http://schemas.microsoft.com/office/drawing/2014/chart" uri="{C3380CC4-5D6E-409C-BE32-E72D297353CC}">
              <c16:uniqueId val="{00000002-D8C9-486A-B440-8EBDEB02BA20}"/>
            </c:ext>
          </c:extLst>
        </c:ser>
        <c:ser>
          <c:idx val="3"/>
          <c:order val="3"/>
          <c:spPr>
            <a:ln w="38100" cap="rnd">
              <a:solidFill>
                <a:srgbClr val="00B050"/>
              </a:solidFill>
              <a:round/>
            </a:ln>
            <a:effectLst/>
          </c:spPr>
          <c:marker>
            <c:symbol val="none"/>
          </c:marker>
          <c:xVal>
            <c:numRef>
              <c:f>Sheet1!$A$2:$A$92</c:f>
              <c:numCache>
                <c:formatCode>General</c:formatCode>
                <c:ptCount val="9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numCache>
            </c:numRef>
          </c:xVal>
          <c:yVal>
            <c:numRef>
              <c:f>Sheet1!$E$2:$E$92</c:f>
              <c:numCache>
                <c:formatCode>General</c:formatCode>
                <c:ptCount val="91"/>
                <c:pt idx="0">
                  <c:v>-1.8429548912052434E-2</c:v>
                </c:pt>
                <c:pt idx="1">
                  <c:v>-2.4908461946390272E-2</c:v>
                </c:pt>
                <c:pt idx="2">
                  <c:v>-1.6878991843353747E-2</c:v>
                </c:pt>
                <c:pt idx="3">
                  <c:v>-2.1343115511524152E-2</c:v>
                </c:pt>
                <c:pt idx="4">
                  <c:v>1.2400203256655402E-2</c:v>
                </c:pt>
                <c:pt idx="5">
                  <c:v>-2.4775963729854023E-2</c:v>
                </c:pt>
                <c:pt idx="6">
                  <c:v>-8.708437794128443E-3</c:v>
                </c:pt>
                <c:pt idx="7">
                  <c:v>2.392859606009113E-2</c:v>
                </c:pt>
                <c:pt idx="8">
                  <c:v>1.996421135819625E-2</c:v>
                </c:pt>
                <c:pt idx="9">
                  <c:v>-2.4337019297864994E-2</c:v>
                </c:pt>
                <c:pt idx="10">
                  <c:v>-2.1507162082699382E-2</c:v>
                </c:pt>
                <c:pt idx="11">
                  <c:v>2.4483154514810125E-2</c:v>
                </c:pt>
                <c:pt idx="12">
                  <c:v>-3.3374053178722224E-4</c:v>
                </c:pt>
                <c:pt idx="13">
                  <c:v>2.1448008399524193E-2</c:v>
                </c:pt>
                <c:pt idx="14">
                  <c:v>-2.3676070994951538E-4</c:v>
                </c:pt>
                <c:pt idx="15">
                  <c:v>-2.2214766193727555E-2</c:v>
                </c:pt>
                <c:pt idx="16">
                  <c:v>9.8621221277516505E-3</c:v>
                </c:pt>
                <c:pt idx="17">
                  <c:v>-2.2913102235410324E-2</c:v>
                </c:pt>
                <c:pt idx="18">
                  <c:v>1.7814270685114236E-2</c:v>
                </c:pt>
                <c:pt idx="19">
                  <c:v>1.6409825328977549E-2</c:v>
                </c:pt>
                <c:pt idx="20">
                  <c:v>1.2841667610399446E-2</c:v>
                </c:pt>
                <c:pt idx="21">
                  <c:v>-1.0125653676545448E-2</c:v>
                </c:pt>
                <c:pt idx="22">
                  <c:v>-1.2365044408069405E-2</c:v>
                </c:pt>
                <c:pt idx="23">
                  <c:v>1.7327184483578398E-2</c:v>
                </c:pt>
                <c:pt idx="24">
                  <c:v>1.9173255094297962E-2</c:v>
                </c:pt>
                <c:pt idx="25">
                  <c:v>7.6925503541066739E-2</c:v>
                </c:pt>
                <c:pt idx="26">
                  <c:v>0.15101848746833207</c:v>
                </c:pt>
                <c:pt idx="27">
                  <c:v>0.32011444774701364</c:v>
                </c:pt>
                <c:pt idx="28">
                  <c:v>0.53901302551243913</c:v>
                </c:pt>
                <c:pt idx="29">
                  <c:v>0.73444278697344278</c:v>
                </c:pt>
                <c:pt idx="30">
                  <c:v>0.82185152280241647</c:v>
                </c:pt>
                <c:pt idx="31">
                  <c:v>0.70155193068410382</c:v>
                </c:pt>
                <c:pt idx="32">
                  <c:v>0.56259211615233307</c:v>
                </c:pt>
                <c:pt idx="33">
                  <c:v>0.32039968478872627</c:v>
                </c:pt>
                <c:pt idx="34">
                  <c:v>0.19478729951819046</c:v>
                </c:pt>
                <c:pt idx="35">
                  <c:v>0.1482307226413353</c:v>
                </c:pt>
                <c:pt idx="36">
                  <c:v>0.21255263640675903</c:v>
                </c:pt>
                <c:pt idx="37">
                  <c:v>0.43496105303490634</c:v>
                </c:pt>
                <c:pt idx="38">
                  <c:v>0.68069016218757306</c:v>
                </c:pt>
                <c:pt idx="39">
                  <c:v>0.96973631480482048</c:v>
                </c:pt>
                <c:pt idx="40">
                  <c:v>1.0664864840409061</c:v>
                </c:pt>
                <c:pt idx="41">
                  <c:v>0.94004283735735938</c:v>
                </c:pt>
                <c:pt idx="42">
                  <c:v>0.72662591522793574</c:v>
                </c:pt>
                <c:pt idx="43">
                  <c:v>0.41304404569856967</c:v>
                </c:pt>
                <c:pt idx="44">
                  <c:v>0.19196035079188503</c:v>
                </c:pt>
                <c:pt idx="45">
                  <c:v>6.2458352340843536E-2</c:v>
                </c:pt>
                <c:pt idx="46">
                  <c:v>1.3324066483195871E-2</c:v>
                </c:pt>
                <c:pt idx="47">
                  <c:v>-7.7153015185533538E-3</c:v>
                </c:pt>
                <c:pt idx="48">
                  <c:v>9.2009350624667422E-3</c:v>
                </c:pt>
                <c:pt idx="49">
                  <c:v>1.0424251679871663E-2</c:v>
                </c:pt>
                <c:pt idx="50">
                  <c:v>8.7698062275490141E-3</c:v>
                </c:pt>
                <c:pt idx="51">
                  <c:v>-7.6528649597251575E-3</c:v>
                </c:pt>
                <c:pt idx="52">
                  <c:v>-1.5355927668521006E-2</c:v>
                </c:pt>
                <c:pt idx="53">
                  <c:v>2.1652857954751692E-2</c:v>
                </c:pt>
                <c:pt idx="54">
                  <c:v>-5.2489403194363408E-3</c:v>
                </c:pt>
                <c:pt idx="55">
                  <c:v>1.4783819199924835E-2</c:v>
                </c:pt>
                <c:pt idx="56">
                  <c:v>-1.6523688087628031E-2</c:v>
                </c:pt>
                <c:pt idx="57">
                  <c:v>-2.038187129312978E-2</c:v>
                </c:pt>
                <c:pt idx="58">
                  <c:v>-2.0398737668185705E-2</c:v>
                </c:pt>
                <c:pt idx="59">
                  <c:v>-8.7238053961134557E-3</c:v>
                </c:pt>
                <c:pt idx="60">
                  <c:v>4.8306310530441864E-3</c:v>
                </c:pt>
                <c:pt idx="61">
                  <c:v>-1.522631211325492E-2</c:v>
                </c:pt>
                <c:pt idx="62">
                  <c:v>7.10519027532488E-3</c:v>
                </c:pt>
                <c:pt idx="63">
                  <c:v>1.7646805853098503E-2</c:v>
                </c:pt>
                <c:pt idx="64">
                  <c:v>8.231923397283859E-3</c:v>
                </c:pt>
                <c:pt idx="65">
                  <c:v>-1.0720881405307371E-2</c:v>
                </c:pt>
                <c:pt idx="66">
                  <c:v>1.6282654978214267E-2</c:v>
                </c:pt>
                <c:pt idx="67">
                  <c:v>-1.6770949816719973E-2</c:v>
                </c:pt>
                <c:pt idx="68">
                  <c:v>1.8729043962496129E-2</c:v>
                </c:pt>
                <c:pt idx="69">
                  <c:v>-1.4352514763136077E-2</c:v>
                </c:pt>
                <c:pt idx="70">
                  <c:v>1.5986552440075564E-2</c:v>
                </c:pt>
                <c:pt idx="71">
                  <c:v>-1.2882120956896725E-2</c:v>
                </c:pt>
                <c:pt idx="72">
                  <c:v>6.3450359366376058E-3</c:v>
                </c:pt>
                <c:pt idx="73">
                  <c:v>-1.8639994374497721E-2</c:v>
                </c:pt>
                <c:pt idx="74">
                  <c:v>6.8056909670037918E-3</c:v>
                </c:pt>
                <c:pt idx="75">
                  <c:v>2.0884878464300389E-2</c:v>
                </c:pt>
                <c:pt idx="76">
                  <c:v>-1.1936170133594376E-2</c:v>
                </c:pt>
                <c:pt idx="77">
                  <c:v>1.9193469952681078E-2</c:v>
                </c:pt>
                <c:pt idx="78">
                  <c:v>-1.3223216675557287E-2</c:v>
                </c:pt>
                <c:pt idx="79">
                  <c:v>-9.5057840977150875E-3</c:v>
                </c:pt>
                <c:pt idx="80">
                  <c:v>-1.2283590587010796E-2</c:v>
                </c:pt>
                <c:pt idx="81">
                  <c:v>-1.9385539436688443E-2</c:v>
                </c:pt>
                <c:pt idx="82">
                  <c:v>-9.6120485199454771E-3</c:v>
                </c:pt>
                <c:pt idx="83">
                  <c:v>-6.9197982225825908E-3</c:v>
                </c:pt>
                <c:pt idx="84">
                  <c:v>1.9803976027997203E-2</c:v>
                </c:pt>
                <c:pt idx="85">
                  <c:v>-5.4633507742035126E-3</c:v>
                </c:pt>
                <c:pt idx="86">
                  <c:v>1.6197398297784483E-2</c:v>
                </c:pt>
                <c:pt idx="87">
                  <c:v>-8.8908599866617029E-3</c:v>
                </c:pt>
                <c:pt idx="88">
                  <c:v>-2.0043378280275078E-2</c:v>
                </c:pt>
                <c:pt idx="89">
                  <c:v>4.7687187577656891E-4</c:v>
                </c:pt>
                <c:pt idx="90">
                  <c:v>-1.4090984629765026E-2</c:v>
                </c:pt>
              </c:numCache>
            </c:numRef>
          </c:yVal>
          <c:smooth val="1"/>
          <c:extLst>
            <c:ext xmlns:c16="http://schemas.microsoft.com/office/drawing/2014/chart" uri="{C3380CC4-5D6E-409C-BE32-E72D297353CC}">
              <c16:uniqueId val="{00000003-D8C9-486A-B440-8EBDEB02BA20}"/>
            </c:ext>
          </c:extLst>
        </c:ser>
        <c:dLbls>
          <c:showLegendKey val="0"/>
          <c:showVal val="0"/>
          <c:showCatName val="0"/>
          <c:showSerName val="0"/>
          <c:showPercent val="0"/>
          <c:showBubbleSize val="0"/>
        </c:dLbls>
        <c:axId val="1471925471"/>
        <c:axId val="1471926431"/>
      </c:scatterChart>
      <c:valAx>
        <c:axId val="1471925471"/>
        <c:scaling>
          <c:orientation val="minMax"/>
        </c:scaling>
        <c:delete val="1"/>
        <c:axPos val="b"/>
        <c:numFmt formatCode="General" sourceLinked="1"/>
        <c:majorTickMark val="none"/>
        <c:minorTickMark val="none"/>
        <c:tickLblPos val="nextTo"/>
        <c:crossAx val="1471926431"/>
        <c:crosses val="autoZero"/>
        <c:crossBetween val="midCat"/>
      </c:valAx>
      <c:valAx>
        <c:axId val="1471926431"/>
        <c:scaling>
          <c:orientation val="minMax"/>
        </c:scaling>
        <c:delete val="1"/>
        <c:axPos val="l"/>
        <c:numFmt formatCode="General" sourceLinked="1"/>
        <c:majorTickMark val="none"/>
        <c:minorTickMark val="none"/>
        <c:tickLblPos val="nextTo"/>
        <c:crossAx val="147192547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9T16:32:43.559"/>
    </inkml:context>
    <inkml:brush xml:id="br0">
      <inkml:brushProperty name="width" value="0.05" units="cm"/>
      <inkml:brushProperty name="height" value="0.05" units="cm"/>
      <inkml:brushProperty name="color" value="#E71224"/>
    </inkml:brush>
  </inkml:definitions>
  <inkml:trace contextRef="#ctx0" brushRef="#br0">6 19 2801,'-5'-6'2312,"6"1"257,3 3-521,-4 0-216,0 0-471,-2 1-289,0 1-496,2 0-216,0 0-224,0 0-32,0 0-48,0 0-16,0 0-32,0 0-16,0 0-376,0 0-488,0 0 560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2T10:55:50.419"/>
    </inkml:context>
    <inkml:brush xml:id="br0">
      <inkml:brushProperty name="width" value="0.05" units="cm"/>
      <inkml:brushProperty name="height" value="0.05" units="cm"/>
      <inkml:brushProperty name="color" value="#66CC00"/>
    </inkml:brush>
  </inkml:definitions>
  <inkml:trace contextRef="#ctx0" brushRef="#br0">40 1 48,'-39'23'8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1:07:15.799"/>
    </inkml:context>
    <inkml:brush xml:id="br0">
      <inkml:brushProperty name="width" value="0.05" units="cm"/>
      <inkml:brushProperty name="height" value="0.05" units="cm"/>
      <inkml:brushProperty name="color" value="#004F8B"/>
    </inkml:brush>
  </inkml:definitions>
  <inkml:trace contextRef="#ctx0" brushRef="#br0">1 31 264,'48'-30'173,"-20"35"1872,-36-1 8493,8-4-9262,0 0 17,0 0-36,0 0-98,0 0-199,4 8 895,-1-5-1647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1:07:53.210"/>
    </inkml:context>
    <inkml:brush xml:id="br0">
      <inkml:brushProperty name="width" value="0.05" units="cm"/>
      <inkml:brushProperty name="height" value="0.05" units="cm"/>
      <inkml:brushProperty name="color" value="#004F8B"/>
    </inkml:brush>
  </inkml:definitions>
  <inkml:trace contextRef="#ctx0" brushRef="#br0">106 26 2905,'-19'-14'11737,"-10"10"-8199,16 4-2897,13 0-627,-7-8 1492,-4 14-12589,21 0 9421,-8-2 2180,-2-4-574</inkml:trace>
  <inkml:trace contextRef="#ctx0" brushRef="#br0" timeOffset="365.29">41 108 6033,'-40'83'2840,"58"-87"4891,-29 4-3902,7 0-5029,2 0 763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01:46:42.278"/>
    </inkml:context>
    <inkml:brush xml:id="br0">
      <inkml:brushProperty name="width" value="0.05" units="cm"/>
      <inkml:brushProperty name="height" value="0.05" units="cm"/>
      <inkml:brushProperty name="color" value="#E71224"/>
    </inkml:brush>
  </inkml:definitions>
  <inkml:trace contextRef="#ctx0" brushRef="#br0">13 11 1600,'-12'-10'400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01:46:59.349"/>
    </inkml:context>
    <inkml:brush xml:id="br0">
      <inkml:brushProperty name="width" value="0.05" units="cm"/>
      <inkml:brushProperty name="height" value="0.05" units="cm"/>
      <inkml:brushProperty name="color" value="#E71224"/>
    </inkml:brush>
  </inkml:definitions>
  <inkml:trace contextRef="#ctx0" brushRef="#br0">72 1 16307,'-20'24'6442,"5"-11"-4226,-1-2-863,0-14 671,11-6-1376</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4T13:33:03.880"/>
    </inkml:context>
    <inkml:brush xml:id="br0">
      <inkml:brushProperty name="width" value="0.05" units="cm"/>
      <inkml:brushProperty name="height" value="0.05" units="cm"/>
      <inkml:brushProperty name="color" value="#E71224"/>
    </inkml:brush>
  </inkml:definitions>
  <inkml:trace contextRef="#ctx0" brushRef="#br0">3 1 16460,'7'13'6441,"-9"-2"-4913,-3-8-175,3 1-905,2-4-96,0 0 1256,0 0-1160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02020" cy="350520"/>
          </a:xfrm>
          <a:prstGeom prst="rect">
            <a:avLst/>
          </a:prstGeom>
        </p:spPr>
        <p:txBody>
          <a:bodyPr vert="horz" lIns="91647" tIns="45824" rIns="91647" bIns="45824" rtlCol="0"/>
          <a:lstStyle>
            <a:lvl1pPr algn="l">
              <a:defRPr sz="120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5231962" y="0"/>
            <a:ext cx="4002020" cy="350520"/>
          </a:xfrm>
          <a:prstGeom prst="rect">
            <a:avLst/>
          </a:prstGeom>
        </p:spPr>
        <p:txBody>
          <a:bodyPr vert="horz" lIns="91647" tIns="45824" rIns="91647" bIns="45824" rtlCol="0"/>
          <a:lstStyle>
            <a:lvl1pPr algn="r">
              <a:defRPr sz="1200">
                <a:latin typeface="Calibri" panose="020F0502020204030204" pitchFamily="34" charset="0"/>
              </a:defRPr>
            </a:lvl1pPr>
          </a:lstStyle>
          <a:p>
            <a:fld id="{88970FE3-3ACB-419D-BE09-AA868D4ABA97}" type="datetimeFigureOut">
              <a:rPr lang="en-US" smtClean="0"/>
              <a:pPr/>
              <a:t>8/26/2023</a:t>
            </a:fld>
            <a:endParaRPr lang="en-US" dirty="0"/>
          </a:p>
        </p:txBody>
      </p:sp>
      <p:sp>
        <p:nvSpPr>
          <p:cNvPr id="4" name="Slide Image Placeholder 3"/>
          <p:cNvSpPr>
            <a:spLocks noGrp="1" noRot="1" noChangeAspect="1"/>
          </p:cNvSpPr>
          <p:nvPr>
            <p:ph type="sldImg" idx="2"/>
          </p:nvPr>
        </p:nvSpPr>
        <p:spPr>
          <a:xfrm>
            <a:off x="2281238" y="527050"/>
            <a:ext cx="4673600" cy="2628900"/>
          </a:xfrm>
          <a:prstGeom prst="rect">
            <a:avLst/>
          </a:prstGeom>
          <a:noFill/>
          <a:ln w="12700">
            <a:solidFill>
              <a:prstClr val="black"/>
            </a:solidFill>
          </a:ln>
        </p:spPr>
        <p:txBody>
          <a:bodyPr vert="horz" lIns="91647" tIns="45824" rIns="91647" bIns="45824" rtlCol="0" anchor="ctr"/>
          <a:lstStyle/>
          <a:p>
            <a:endParaRPr lang="en-US" dirty="0"/>
          </a:p>
        </p:txBody>
      </p:sp>
      <p:sp>
        <p:nvSpPr>
          <p:cNvPr id="5" name="Notes Placeholder 4"/>
          <p:cNvSpPr>
            <a:spLocks noGrp="1"/>
          </p:cNvSpPr>
          <p:nvPr>
            <p:ph type="body" sz="quarter" idx="3"/>
          </p:nvPr>
        </p:nvSpPr>
        <p:spPr>
          <a:xfrm>
            <a:off x="924029" y="3329940"/>
            <a:ext cx="7388022" cy="3154680"/>
          </a:xfrm>
          <a:prstGeom prst="rect">
            <a:avLst/>
          </a:prstGeom>
        </p:spPr>
        <p:txBody>
          <a:bodyPr vert="horz" lIns="91647" tIns="45824" rIns="91647" bIns="458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6658679"/>
            <a:ext cx="4002020" cy="350520"/>
          </a:xfrm>
          <a:prstGeom prst="rect">
            <a:avLst/>
          </a:prstGeom>
        </p:spPr>
        <p:txBody>
          <a:bodyPr vert="horz" lIns="91647" tIns="45824" rIns="91647" bIns="45824" rtlCol="0" anchor="b"/>
          <a:lstStyle>
            <a:lvl1pPr algn="l">
              <a:defRPr sz="120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5231962" y="6658679"/>
            <a:ext cx="4002020" cy="350520"/>
          </a:xfrm>
          <a:prstGeom prst="rect">
            <a:avLst/>
          </a:prstGeom>
        </p:spPr>
        <p:txBody>
          <a:bodyPr vert="horz" lIns="91647" tIns="45824" rIns="91647" bIns="45824" rtlCol="0" anchor="b"/>
          <a:lstStyle>
            <a:lvl1pPr algn="r">
              <a:defRPr sz="1200">
                <a:latin typeface="Calibri" panose="020F0502020204030204" pitchFamily="34" charset="0"/>
              </a:defRPr>
            </a:lvl1pPr>
          </a:lstStyle>
          <a:p>
            <a:fld id="{9FC2FDB8-7725-4B7A-B26B-075CB60ADF58}" type="slidenum">
              <a:rPr lang="en-US" smtClean="0"/>
              <a:pPr/>
              <a:t>‹#›</a:t>
            </a:fld>
            <a:endParaRPr lang="en-US" dirty="0"/>
          </a:p>
        </p:txBody>
      </p:sp>
    </p:spTree>
    <p:extLst>
      <p:ext uri="{BB962C8B-B14F-4D97-AF65-F5344CB8AC3E}">
        <p14:creationId xmlns:p14="http://schemas.microsoft.com/office/powerpoint/2010/main" val="3188974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98500"/>
            <a:ext cx="61960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5D2BF-B994-4F82-859B-5C55204E7030}" type="slidenum">
              <a:rPr lang="en-US" smtClean="0"/>
              <a:t>1</a:t>
            </a:fld>
            <a:endParaRPr lang="en-US"/>
          </a:p>
        </p:txBody>
      </p:sp>
    </p:spTree>
    <p:extLst>
      <p:ext uri="{BB962C8B-B14F-4D97-AF65-F5344CB8AC3E}">
        <p14:creationId xmlns:p14="http://schemas.microsoft.com/office/powerpoint/2010/main" val="1551864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7050"/>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14</a:t>
            </a:fld>
            <a:endParaRPr lang="en-US"/>
          </a:p>
        </p:txBody>
      </p:sp>
    </p:spTree>
    <p:extLst>
      <p:ext uri="{BB962C8B-B14F-4D97-AF65-F5344CB8AC3E}">
        <p14:creationId xmlns:p14="http://schemas.microsoft.com/office/powerpoint/2010/main" val="2554864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7050"/>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15</a:t>
            </a:fld>
            <a:endParaRPr lang="en-US"/>
          </a:p>
        </p:txBody>
      </p:sp>
    </p:spTree>
    <p:extLst>
      <p:ext uri="{BB962C8B-B14F-4D97-AF65-F5344CB8AC3E}">
        <p14:creationId xmlns:p14="http://schemas.microsoft.com/office/powerpoint/2010/main" val="148953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7050"/>
            <a:ext cx="467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16</a:t>
            </a:fld>
            <a:endParaRPr lang="en-US"/>
          </a:p>
        </p:txBody>
      </p:sp>
    </p:spTree>
    <p:extLst>
      <p:ext uri="{BB962C8B-B14F-4D97-AF65-F5344CB8AC3E}">
        <p14:creationId xmlns:p14="http://schemas.microsoft.com/office/powerpoint/2010/main" val="4220474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7050"/>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17</a:t>
            </a:fld>
            <a:endParaRPr lang="en-US"/>
          </a:p>
        </p:txBody>
      </p:sp>
    </p:spTree>
    <p:extLst>
      <p:ext uri="{BB962C8B-B14F-4D97-AF65-F5344CB8AC3E}">
        <p14:creationId xmlns:p14="http://schemas.microsoft.com/office/powerpoint/2010/main" val="3250699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7050"/>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18</a:t>
            </a:fld>
            <a:endParaRPr lang="en-US"/>
          </a:p>
        </p:txBody>
      </p:sp>
    </p:spTree>
    <p:extLst>
      <p:ext uri="{BB962C8B-B14F-4D97-AF65-F5344CB8AC3E}">
        <p14:creationId xmlns:p14="http://schemas.microsoft.com/office/powerpoint/2010/main" val="3725518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E9B992-0ED6-9D4C-A656-C3CD69D7F984}" type="slidenum">
              <a:rPr lang="en-US"/>
              <a:pPr/>
              <a:t>19</a:t>
            </a:fld>
            <a:endParaRPr lang="en-US"/>
          </a:p>
        </p:txBody>
      </p:sp>
      <p:sp>
        <p:nvSpPr>
          <p:cNvPr id="203778" name="Rectangle 2"/>
          <p:cNvSpPr>
            <a:spLocks noGrp="1" noRot="1" noChangeAspect="1" noChangeArrowheads="1" noTextEdit="1"/>
          </p:cNvSpPr>
          <p:nvPr>
            <p:ph type="sldImg"/>
          </p:nvPr>
        </p:nvSpPr>
        <p:spPr>
          <a:xfrm>
            <a:off x="2281238" y="527050"/>
            <a:ext cx="4673600" cy="2628900"/>
          </a:xfrm>
          <a:ln/>
          <a:extLst>
            <a:ext uri="{FAA26D3D-D897-4be2-8F04-BA451C77F1D7}">
              <ma14:placeholderFlag xmlns:ma14="http://schemas.microsoft.com/office/mac/drawingml/2011/main" xmlns="" val="1"/>
            </a:ext>
          </a:extLst>
        </p:spPr>
      </p:sp>
      <p:sp>
        <p:nvSpPr>
          <p:cNvPr id="2037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64939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7050"/>
            <a:ext cx="4673600" cy="2628900"/>
          </a:xfrm>
        </p:spPr>
      </p:sp>
      <p:sp>
        <p:nvSpPr>
          <p:cNvPr id="3" name="Notes Placeholder 2"/>
          <p:cNvSpPr>
            <a:spLocks noGrp="1"/>
          </p:cNvSpPr>
          <p:nvPr>
            <p:ph type="body" idx="1"/>
          </p:nvPr>
        </p:nvSpPr>
        <p:spPr/>
        <p:txBody>
          <a:bodyPr/>
          <a:lstStyle/>
          <a:p>
            <a:r>
              <a:rPr lang="en-US" dirty="0"/>
              <a:t>2 ½ min</a:t>
            </a:r>
          </a:p>
        </p:txBody>
      </p:sp>
      <p:sp>
        <p:nvSpPr>
          <p:cNvPr id="4" name="Slide Number Placeholder 3"/>
          <p:cNvSpPr>
            <a:spLocks noGrp="1"/>
          </p:cNvSpPr>
          <p:nvPr>
            <p:ph type="sldNum" sz="quarter" idx="10"/>
          </p:nvPr>
        </p:nvSpPr>
        <p:spPr/>
        <p:txBody>
          <a:bodyPr/>
          <a:lstStyle/>
          <a:p>
            <a:fld id="{700427D6-D8CA-4930-B69E-43171D1651CD}" type="slidenum">
              <a:rPr lang="en-US" smtClean="0"/>
              <a:t>20</a:t>
            </a:fld>
            <a:endParaRPr lang="en-US"/>
          </a:p>
        </p:txBody>
      </p:sp>
    </p:spTree>
    <p:extLst>
      <p:ext uri="{BB962C8B-B14F-4D97-AF65-F5344CB8AC3E}">
        <p14:creationId xmlns:p14="http://schemas.microsoft.com/office/powerpoint/2010/main" val="1345585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24</a:t>
            </a:fld>
            <a:endParaRPr lang="en-US" dirty="0"/>
          </a:p>
        </p:txBody>
      </p:sp>
    </p:spTree>
    <p:extLst>
      <p:ext uri="{BB962C8B-B14F-4D97-AF65-F5344CB8AC3E}">
        <p14:creationId xmlns:p14="http://schemas.microsoft.com/office/powerpoint/2010/main" val="3036033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7050"/>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25</a:t>
            </a:fld>
            <a:endParaRPr lang="en-US"/>
          </a:p>
        </p:txBody>
      </p:sp>
    </p:spTree>
    <p:extLst>
      <p:ext uri="{BB962C8B-B14F-4D97-AF65-F5344CB8AC3E}">
        <p14:creationId xmlns:p14="http://schemas.microsoft.com/office/powerpoint/2010/main" val="1322806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7050"/>
            <a:ext cx="467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26</a:t>
            </a:fld>
            <a:endParaRPr lang="en-US"/>
          </a:p>
        </p:txBody>
      </p:sp>
    </p:spTree>
    <p:extLst>
      <p:ext uri="{BB962C8B-B14F-4D97-AF65-F5344CB8AC3E}">
        <p14:creationId xmlns:p14="http://schemas.microsoft.com/office/powerpoint/2010/main" val="3219838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7050"/>
            <a:ext cx="4673600" cy="2628900"/>
          </a:xfrm>
        </p:spPr>
      </p:sp>
      <p:sp>
        <p:nvSpPr>
          <p:cNvPr id="3" name="Notes Placeholder 2"/>
          <p:cNvSpPr>
            <a:spLocks noGrp="1"/>
          </p:cNvSpPr>
          <p:nvPr>
            <p:ph type="body" idx="1"/>
          </p:nvPr>
        </p:nvSpPr>
        <p:spPr/>
        <p:txBody>
          <a:bodyPr/>
          <a:lstStyle/>
          <a:p>
            <a:r>
              <a:rPr lang="en-US" dirty="0" err="1"/>
              <a:t>dNTP</a:t>
            </a:r>
            <a:r>
              <a:rPr lang="en-US" dirty="0"/>
              <a:t> </a:t>
            </a:r>
            <a:r>
              <a:rPr lang="en-US" dirty="0" err="1"/>
              <a:t>deoxyribonuceleoside</a:t>
            </a:r>
            <a:r>
              <a:rPr lang="en-US" baseline="0" dirty="0"/>
              <a:t> triphosphate. </a:t>
            </a:r>
            <a:endParaRPr lang="en-US" dirty="0"/>
          </a:p>
        </p:txBody>
      </p:sp>
      <p:sp>
        <p:nvSpPr>
          <p:cNvPr id="4" name="Slide Number Placeholder 3"/>
          <p:cNvSpPr>
            <a:spLocks noGrp="1"/>
          </p:cNvSpPr>
          <p:nvPr>
            <p:ph type="sldNum" sz="quarter" idx="10"/>
          </p:nvPr>
        </p:nvSpPr>
        <p:spPr/>
        <p:txBody>
          <a:bodyPr/>
          <a:lstStyle/>
          <a:p>
            <a:fld id="{D5EC8971-9724-4B6A-B58D-BBE7BD1634F0}" type="slidenum">
              <a:rPr lang="en-US" smtClean="0"/>
              <a:t>2</a:t>
            </a:fld>
            <a:endParaRPr lang="en-US"/>
          </a:p>
        </p:txBody>
      </p:sp>
    </p:spTree>
    <p:extLst>
      <p:ext uri="{BB962C8B-B14F-4D97-AF65-F5344CB8AC3E}">
        <p14:creationId xmlns:p14="http://schemas.microsoft.com/office/powerpoint/2010/main" val="3179696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7050"/>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27</a:t>
            </a:fld>
            <a:endParaRPr lang="en-US"/>
          </a:p>
        </p:txBody>
      </p:sp>
    </p:spTree>
    <p:extLst>
      <p:ext uri="{BB962C8B-B14F-4D97-AF65-F5344CB8AC3E}">
        <p14:creationId xmlns:p14="http://schemas.microsoft.com/office/powerpoint/2010/main" val="4166770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28</a:t>
            </a:fld>
            <a:endParaRPr lang="en-US" dirty="0"/>
          </a:p>
        </p:txBody>
      </p:sp>
    </p:spTree>
    <p:extLst>
      <p:ext uri="{BB962C8B-B14F-4D97-AF65-F5344CB8AC3E}">
        <p14:creationId xmlns:p14="http://schemas.microsoft.com/office/powerpoint/2010/main" val="1924525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29</a:t>
            </a:fld>
            <a:endParaRPr lang="en-US" dirty="0"/>
          </a:p>
        </p:txBody>
      </p:sp>
    </p:spTree>
    <p:extLst>
      <p:ext uri="{BB962C8B-B14F-4D97-AF65-F5344CB8AC3E}">
        <p14:creationId xmlns:p14="http://schemas.microsoft.com/office/powerpoint/2010/main" val="2414815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3.7 e 50 cells</a:t>
            </a:r>
          </a:p>
          <a:p>
            <a:endParaRPr lang="en-US" dirty="0"/>
          </a:p>
          <a:p>
            <a:endParaRPr lang="en-US" dirty="0"/>
          </a:p>
        </p:txBody>
      </p:sp>
      <p:sp>
        <p:nvSpPr>
          <p:cNvPr id="4" name="Slide Number Placeholder 3"/>
          <p:cNvSpPr>
            <a:spLocks noGrp="1"/>
          </p:cNvSpPr>
          <p:nvPr>
            <p:ph type="sldNum" sz="quarter" idx="5"/>
          </p:nvPr>
        </p:nvSpPr>
        <p:spPr/>
        <p:txBody>
          <a:bodyPr/>
          <a:lstStyle/>
          <a:p>
            <a:fld id="{AA346555-CBEA-134C-85F0-68E8AF9BFC67}" type="slidenum">
              <a:rPr lang="en-US" smtClean="0"/>
              <a:t>31</a:t>
            </a:fld>
            <a:endParaRPr lang="en-US"/>
          </a:p>
        </p:txBody>
      </p:sp>
    </p:spTree>
    <p:extLst>
      <p:ext uri="{BB962C8B-B14F-4D97-AF65-F5344CB8AC3E}">
        <p14:creationId xmlns:p14="http://schemas.microsoft.com/office/powerpoint/2010/main" val="3596978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32</a:t>
            </a:fld>
            <a:endParaRPr lang="en-US" dirty="0"/>
          </a:p>
        </p:txBody>
      </p:sp>
    </p:spTree>
    <p:extLst>
      <p:ext uri="{BB962C8B-B14F-4D97-AF65-F5344CB8AC3E}">
        <p14:creationId xmlns:p14="http://schemas.microsoft.com/office/powerpoint/2010/main" val="1985679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EC8971-9724-4B6A-B58D-BBE7BD1634F0}" type="slidenum">
              <a:rPr lang="en-US" smtClean="0"/>
              <a:t>36</a:t>
            </a:fld>
            <a:endParaRPr lang="en-US"/>
          </a:p>
        </p:txBody>
      </p:sp>
    </p:spTree>
    <p:extLst>
      <p:ext uri="{BB962C8B-B14F-4D97-AF65-F5344CB8AC3E}">
        <p14:creationId xmlns:p14="http://schemas.microsoft.com/office/powerpoint/2010/main" val="40523037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3575"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100"/>
              </a:spcBef>
              <a:spcAft>
                <a:spcPts val="400"/>
              </a:spcAft>
              <a:buClrTx/>
              <a:buSzTx/>
              <a:buFontTx/>
              <a:buNone/>
              <a:tabLst/>
              <a:defRPr/>
            </a:pPr>
            <a:r>
              <a:rPr lang="en-US" altLang="en-US" dirty="0"/>
              <a:t>At first, cells known as </a:t>
            </a:r>
            <a:r>
              <a:rPr lang="en-US" altLang="en-US" b="1" dirty="0"/>
              <a:t>dendritic cells </a:t>
            </a:r>
            <a:r>
              <a:rPr lang="en-US" altLang="en-US" dirty="0"/>
              <a:t>attack the antigen</a:t>
            </a:r>
          </a:p>
          <a:p>
            <a:r>
              <a:rPr lang="en-US" altLang="en-US" dirty="0"/>
              <a:t>The dendritic cells contain proteins called </a:t>
            </a:r>
            <a:r>
              <a:rPr lang="en-US" altLang="en-US" b="1" dirty="0"/>
              <a:t>MHC </a:t>
            </a:r>
            <a:r>
              <a:rPr lang="en-US" altLang="en-US" dirty="0"/>
              <a:t>(</a:t>
            </a:r>
            <a:r>
              <a:rPr lang="en-US" altLang="en-US" b="1" dirty="0"/>
              <a:t>major histocompatibility</a:t>
            </a:r>
            <a:r>
              <a:rPr lang="en-US" altLang="en-US" dirty="0"/>
              <a:t>)</a:t>
            </a:r>
            <a:r>
              <a:rPr lang="en-US" altLang="en-US" b="1" dirty="0"/>
              <a:t> proteins</a:t>
            </a:r>
            <a:r>
              <a:rPr lang="en-US" altLang="en-US" dirty="0"/>
              <a:t>, antigen-presenting proteins that have a groove where small peptide fragments, typically 8 to 20 amino acids in length, bind</a:t>
            </a:r>
          </a:p>
          <a:p>
            <a:r>
              <a:rPr lang="en-US" altLang="en-US" dirty="0"/>
              <a:t>There are two MHC classes: </a:t>
            </a:r>
          </a:p>
          <a:p>
            <a:pPr marL="946150" lvl="1" indent="-514350">
              <a:buFont typeface="+mj-lt"/>
              <a:buAutoNum type="arabicPeriod"/>
            </a:pPr>
            <a:r>
              <a:rPr lang="en-US" dirty="0"/>
              <a:t>​</a:t>
            </a:r>
            <a:r>
              <a:rPr lang="en-US" altLang="en-US" b="1" dirty="0"/>
              <a:t>Class I MHC proteins</a:t>
            </a:r>
            <a:r>
              <a:rPr lang="en-US" altLang="en-US" dirty="0"/>
              <a:t> bind antigens inside the ER</a:t>
            </a:r>
          </a:p>
          <a:p>
            <a:pPr marL="946150" lvl="1" indent="-514350">
              <a:buFont typeface="+mj-lt"/>
              <a:buAutoNum type="arabicPeriod"/>
            </a:pPr>
            <a:r>
              <a:rPr lang="en-US" dirty="0"/>
              <a:t>​</a:t>
            </a:r>
            <a:r>
              <a:rPr lang="en-US" altLang="en-US" b="1" dirty="0"/>
              <a:t>Class II MHC proteins</a:t>
            </a:r>
            <a:r>
              <a:rPr lang="en-US" altLang="en-US" dirty="0"/>
              <a:t> bind antigens inside endosomes</a:t>
            </a:r>
          </a:p>
          <a:p>
            <a:pPr marL="0" marR="0" lvl="0" indent="0" algn="l" defTabSz="914400" rtl="0" eaLnBrk="1" fontAlgn="auto" latinLnBrk="0" hangingPunct="1">
              <a:lnSpc>
                <a:spcPct val="100000"/>
              </a:lnSpc>
              <a:spcBef>
                <a:spcPts val="1100"/>
              </a:spcBef>
              <a:spcAft>
                <a:spcPts val="400"/>
              </a:spcAft>
              <a:buClrTx/>
              <a:buSzTx/>
              <a:buFontTx/>
              <a:buNone/>
              <a:tabLst/>
              <a:defRPr/>
            </a:pPr>
            <a:endParaRPr lang="en-US" altLang="en-US" dirty="0"/>
          </a:p>
          <a:p>
            <a:pPr>
              <a:spcBef>
                <a:spcPts val="1100"/>
              </a:spcBef>
              <a:spcAft>
                <a:spcPts val="400"/>
              </a:spcAft>
            </a:pPr>
            <a:r>
              <a:rPr lang="en-US" altLang="en-US" dirty="0"/>
              <a:t>Dendritic cells process protein antigens and load the peptide fragments onto class II MHC proteins:</a:t>
            </a:r>
          </a:p>
          <a:p>
            <a:pPr marL="946150" lvl="1" indent="-514350">
              <a:spcBef>
                <a:spcPts val="1100"/>
              </a:spcBef>
              <a:spcAft>
                <a:spcPts val="400"/>
              </a:spcAft>
              <a:buFont typeface="+mj-lt"/>
              <a:buAutoNum type="arabicPeriod"/>
            </a:pPr>
            <a:r>
              <a:rPr lang="en-US" altLang="en-US" dirty="0"/>
              <a:t>Dendritic cells ingest antigens present at the wound</a:t>
            </a:r>
          </a:p>
          <a:p>
            <a:pPr marL="946150" lvl="1" indent="-514350">
              <a:spcBef>
                <a:spcPts val="1100"/>
              </a:spcBef>
              <a:spcAft>
                <a:spcPts val="400"/>
              </a:spcAft>
              <a:buFont typeface="+mj-lt"/>
              <a:buAutoNum type="arabicPeriod"/>
            </a:pPr>
            <a:r>
              <a:rPr lang="en-US" altLang="en-US" dirty="0"/>
              <a:t>The antigen is moved from the phagosome to an endosome, where enzymes breakdown antigens</a:t>
            </a:r>
          </a:p>
          <a:p>
            <a:pPr marL="946150" lvl="1" indent="-514350">
              <a:spcBef>
                <a:spcPts val="1100"/>
              </a:spcBef>
              <a:spcAft>
                <a:spcPts val="400"/>
              </a:spcAft>
              <a:buFont typeface="+mj-lt"/>
              <a:buAutoNum type="arabicPeriod"/>
            </a:pPr>
            <a:r>
              <a:rPr lang="en-US" altLang="en-US" dirty="0"/>
              <a:t>Some of the peptides are bound to the grooves of class II MHC proteins</a:t>
            </a:r>
          </a:p>
          <a:p>
            <a:pPr marL="946150" lvl="1" indent="-514350">
              <a:spcBef>
                <a:spcPts val="1100"/>
              </a:spcBef>
              <a:spcAft>
                <a:spcPts val="400"/>
              </a:spcAft>
              <a:buFont typeface="+mj-lt"/>
              <a:buAutoNum type="arabicPeriod"/>
            </a:pPr>
            <a:r>
              <a:rPr lang="en-US" altLang="en-US" dirty="0"/>
              <a:t>The MHC–peptide complexes are exported from the endosomes and transported to the cell surface</a:t>
            </a:r>
          </a:p>
          <a:p>
            <a:pPr marL="946150" lvl="1" indent="-514350">
              <a:spcBef>
                <a:spcPts val="1100"/>
              </a:spcBef>
              <a:spcAft>
                <a:spcPts val="400"/>
              </a:spcAft>
              <a:buFont typeface="+mj-lt"/>
              <a:buAutoNum type="arabicPeriod"/>
            </a:pPr>
            <a:r>
              <a:rPr lang="en-US" altLang="en-US" dirty="0"/>
              <a:t>The MHC–antigen complex is displayed on the cell surface</a:t>
            </a:r>
          </a:p>
          <a:p>
            <a:endParaRPr lang="en-US" dirty="0">
              <a:latin typeface="Calibri" panose="020F0502020204030204" pitchFamily="34" charset="0"/>
            </a:endParaRPr>
          </a:p>
        </p:txBody>
      </p:sp>
    </p:spTree>
    <p:extLst>
      <p:ext uri="{BB962C8B-B14F-4D97-AF65-F5344CB8AC3E}">
        <p14:creationId xmlns:p14="http://schemas.microsoft.com/office/powerpoint/2010/main" val="937978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346555-CBEA-134C-85F0-68E8AF9BFC67}" type="slidenum">
              <a:rPr lang="en-US" smtClean="0"/>
              <a:t>50</a:t>
            </a:fld>
            <a:endParaRPr lang="en-US"/>
          </a:p>
        </p:txBody>
      </p:sp>
    </p:spTree>
    <p:extLst>
      <p:ext uri="{BB962C8B-B14F-4D97-AF65-F5344CB8AC3E}">
        <p14:creationId xmlns:p14="http://schemas.microsoft.com/office/powerpoint/2010/main" val="3897071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96A2F4-DFA5-0A40-97D9-3D6D60DFC101}" type="slidenum">
              <a:rPr lang="en-US" smtClean="0"/>
              <a:t>51</a:t>
            </a:fld>
            <a:endParaRPr lang="en-US"/>
          </a:p>
        </p:txBody>
      </p:sp>
    </p:spTree>
    <p:extLst>
      <p:ext uri="{BB962C8B-B14F-4D97-AF65-F5344CB8AC3E}">
        <p14:creationId xmlns:p14="http://schemas.microsoft.com/office/powerpoint/2010/main" val="1779624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55925" y="479425"/>
            <a:ext cx="4249738" cy="2390775"/>
          </a:xfrm>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r>
              <a:rPr lang="en-US" dirty="0"/>
              <a:t>Early</a:t>
            </a:r>
            <a:r>
              <a:rPr lang="en-US" baseline="0" dirty="0"/>
              <a:t> trials showed that people with pituitary dwarfism could be treated successfully but only if protein came from humans, other animals were ineffective. But the only source was glands from human cadavers. Was extremely scarce and expensive. Some were also </a:t>
            </a:r>
            <a:r>
              <a:rPr lang="en-US" baseline="0" dirty="0" err="1"/>
              <a:t>containminated</a:t>
            </a:r>
            <a:r>
              <a:rPr lang="en-US" baseline="0" dirty="0"/>
              <a:t> with prions infectious proteins. Banned in 1984. </a:t>
            </a:r>
            <a:endParaRPr lang="en-US" dirty="0"/>
          </a:p>
          <a:p>
            <a:endParaRPr lang="en-US" dirty="0"/>
          </a:p>
        </p:txBody>
      </p:sp>
      <p:sp>
        <p:nvSpPr>
          <p:cNvPr id="4" name="Slide Number Placeholder 3"/>
          <p:cNvSpPr>
            <a:spLocks noGrp="1"/>
          </p:cNvSpPr>
          <p:nvPr>
            <p:ph type="sldNum" sz="quarter" idx="10"/>
          </p:nvPr>
        </p:nvSpPr>
        <p:spPr/>
        <p:txBody>
          <a:bodyPr/>
          <a:lstStyle/>
          <a:p>
            <a:fld id="{6B453A37-F9A4-4269-BF30-8B3AF6D39177}" type="slidenum">
              <a:rPr lang="en-US" smtClean="0"/>
              <a:t>57</a:t>
            </a:fld>
            <a:endParaRPr lang="en-US"/>
          </a:p>
        </p:txBody>
      </p:sp>
    </p:spTree>
    <p:extLst>
      <p:ext uri="{BB962C8B-B14F-4D97-AF65-F5344CB8AC3E}">
        <p14:creationId xmlns:p14="http://schemas.microsoft.com/office/powerpoint/2010/main" val="1506230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7050"/>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3</a:t>
            </a:fld>
            <a:endParaRPr lang="en-US"/>
          </a:p>
        </p:txBody>
      </p:sp>
    </p:spTree>
    <p:extLst>
      <p:ext uri="{BB962C8B-B14F-4D97-AF65-F5344CB8AC3E}">
        <p14:creationId xmlns:p14="http://schemas.microsoft.com/office/powerpoint/2010/main" val="3582420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55925" y="479425"/>
            <a:ext cx="4249738" cy="2390775"/>
          </a:xfrm>
        </p:spPr>
      </p:sp>
      <p:sp>
        <p:nvSpPr>
          <p:cNvPr id="3" name="Notes Placeholder 2"/>
          <p:cNvSpPr>
            <a:spLocks noGrp="1"/>
          </p:cNvSpPr>
          <p:nvPr>
            <p:ph type="body" idx="1"/>
          </p:nvPr>
        </p:nvSpPr>
        <p:spPr/>
        <p:txBody>
          <a:bodyPr/>
          <a:lstStyle/>
          <a:p>
            <a:r>
              <a:rPr lang="en-US" dirty="0"/>
              <a:t>Plasmids are physically separate</a:t>
            </a:r>
            <a:r>
              <a:rPr lang="en-US" baseline="0" dirty="0"/>
              <a:t> from the bacterial chromosome.  Most of the 400 known restriction sites are only at sites that form palindromes reads the same way frontwards to backwards or same identical sequence 5’ to 3’ on the antiparallel strand. Called </a:t>
            </a:r>
            <a:r>
              <a:rPr lang="en-US" baseline="0" dirty="0" err="1"/>
              <a:t>EcoRI</a:t>
            </a:r>
            <a:r>
              <a:rPr lang="en-US" baseline="0" dirty="0"/>
              <a:t> because it was the first restriction enzyme discovered in </a:t>
            </a:r>
            <a:r>
              <a:rPr lang="en-US" baseline="0" dirty="0" err="1"/>
              <a:t>E.Coli</a:t>
            </a:r>
            <a:r>
              <a:rPr lang="en-US" baseline="0" dirty="0"/>
              <a:t>. Like most it makes a staggered cut forming sticky ends. As a result the two ends can pair up and H-bond with one another. Use DNA ligase to seal the pieces together. Sticky ends allows us to create novel combinations by cutting and pasting them into new locations. </a:t>
            </a:r>
            <a:endParaRPr lang="en-US" dirty="0"/>
          </a:p>
        </p:txBody>
      </p:sp>
      <p:sp>
        <p:nvSpPr>
          <p:cNvPr id="4" name="Slide Number Placeholder 3"/>
          <p:cNvSpPr>
            <a:spLocks noGrp="1"/>
          </p:cNvSpPr>
          <p:nvPr>
            <p:ph type="sldNum" sz="quarter" idx="10"/>
          </p:nvPr>
        </p:nvSpPr>
        <p:spPr/>
        <p:txBody>
          <a:bodyPr/>
          <a:lstStyle/>
          <a:p>
            <a:fld id="{6B453A37-F9A4-4269-BF30-8B3AF6D39177}" type="slidenum">
              <a:rPr lang="en-US" smtClean="0"/>
              <a:t>58</a:t>
            </a:fld>
            <a:endParaRPr lang="en-US"/>
          </a:p>
        </p:txBody>
      </p:sp>
    </p:spTree>
    <p:extLst>
      <p:ext uri="{BB962C8B-B14F-4D97-AF65-F5344CB8AC3E}">
        <p14:creationId xmlns:p14="http://schemas.microsoft.com/office/powerpoint/2010/main" val="39445487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55925" y="479425"/>
            <a:ext cx="4249738" cy="2390775"/>
          </a:xfrm>
        </p:spPr>
      </p:sp>
      <p:sp>
        <p:nvSpPr>
          <p:cNvPr id="3" name="Notes Placeholder 2"/>
          <p:cNvSpPr>
            <a:spLocks noGrp="1"/>
          </p:cNvSpPr>
          <p:nvPr>
            <p:ph type="body" idx="1"/>
          </p:nvPr>
        </p:nvSpPr>
        <p:spPr/>
        <p:txBody>
          <a:bodyPr/>
          <a:lstStyle/>
          <a:p>
            <a:r>
              <a:rPr lang="en-US" dirty="0"/>
              <a:t>Plasmids are physically separate</a:t>
            </a:r>
            <a:r>
              <a:rPr lang="en-US" baseline="0" dirty="0"/>
              <a:t> from the bacterial chromosome.  Most of the 400 known restriction sites are only at sites that form palindromes reads the same way frontwards to backwards or same identical sequence 5’ to 3’ on the antiparallel strand. Called </a:t>
            </a:r>
            <a:r>
              <a:rPr lang="en-US" baseline="0" dirty="0" err="1"/>
              <a:t>EcoRI</a:t>
            </a:r>
            <a:r>
              <a:rPr lang="en-US" baseline="0" dirty="0"/>
              <a:t> because it was the first restriction enzyme discovered in </a:t>
            </a:r>
            <a:r>
              <a:rPr lang="en-US" baseline="0" dirty="0" err="1"/>
              <a:t>E.Coli</a:t>
            </a:r>
            <a:r>
              <a:rPr lang="en-US" baseline="0" dirty="0"/>
              <a:t>. Like most it makes a staggered cut forming sticky ends. As a result the two ends can pair up and H-bond with one another. Use DNA ligase to seal the pieces together. Sticky ends allows us to create novel combinations by cutting and pasting them into new locations. </a:t>
            </a:r>
            <a:endParaRPr lang="en-US" dirty="0"/>
          </a:p>
        </p:txBody>
      </p:sp>
      <p:sp>
        <p:nvSpPr>
          <p:cNvPr id="4" name="Slide Number Placeholder 3"/>
          <p:cNvSpPr>
            <a:spLocks noGrp="1"/>
          </p:cNvSpPr>
          <p:nvPr>
            <p:ph type="sldNum" sz="quarter" idx="10"/>
          </p:nvPr>
        </p:nvSpPr>
        <p:spPr/>
        <p:txBody>
          <a:bodyPr/>
          <a:lstStyle/>
          <a:p>
            <a:fld id="{6B453A37-F9A4-4269-BF30-8B3AF6D39177}" type="slidenum">
              <a:rPr lang="en-US" smtClean="0"/>
              <a:t>59</a:t>
            </a:fld>
            <a:endParaRPr lang="en-US"/>
          </a:p>
        </p:txBody>
      </p:sp>
    </p:spTree>
    <p:extLst>
      <p:ext uri="{BB962C8B-B14F-4D97-AF65-F5344CB8AC3E}">
        <p14:creationId xmlns:p14="http://schemas.microsoft.com/office/powerpoint/2010/main" val="151294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many</a:t>
            </a:r>
            <a:r>
              <a:rPr lang="en-US" baseline="0" dirty="0"/>
              <a:t> cases, researchers add a primer and use DNA polymerase to synthesize a second strand. So essentially what they did way isolate the mRNAs from pituitary glands and use reverse transcriptase to make </a:t>
            </a:r>
            <a:r>
              <a:rPr lang="en-US" baseline="0" dirty="0" err="1"/>
              <a:t>cDNAs</a:t>
            </a:r>
            <a:r>
              <a:rPr lang="en-US" baseline="0" dirty="0"/>
              <a:t> for all the genes actively expressed in pituitary cells. </a:t>
            </a:r>
            <a:endParaRPr lang="en-US" dirty="0"/>
          </a:p>
        </p:txBody>
      </p:sp>
      <p:sp>
        <p:nvSpPr>
          <p:cNvPr id="4" name="Slide Number Placeholder 3"/>
          <p:cNvSpPr>
            <a:spLocks noGrp="1"/>
          </p:cNvSpPr>
          <p:nvPr>
            <p:ph type="sldNum" sz="quarter" idx="10"/>
          </p:nvPr>
        </p:nvSpPr>
        <p:spPr/>
        <p:txBody>
          <a:bodyPr/>
          <a:lstStyle/>
          <a:p>
            <a:fld id="{6B453A37-F9A4-4269-BF30-8B3AF6D39177}" type="slidenum">
              <a:rPr lang="en-US" smtClean="0"/>
              <a:t>61</a:t>
            </a:fld>
            <a:endParaRPr lang="en-US"/>
          </a:p>
        </p:txBody>
      </p:sp>
    </p:spTree>
    <p:extLst>
      <p:ext uri="{BB962C8B-B14F-4D97-AF65-F5344CB8AC3E}">
        <p14:creationId xmlns:p14="http://schemas.microsoft.com/office/powerpoint/2010/main" val="41671217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69</a:t>
            </a:fld>
            <a:endParaRPr lang="en-US" dirty="0"/>
          </a:p>
        </p:txBody>
      </p:sp>
    </p:spTree>
    <p:extLst>
      <p:ext uri="{BB962C8B-B14F-4D97-AF65-F5344CB8AC3E}">
        <p14:creationId xmlns:p14="http://schemas.microsoft.com/office/powerpoint/2010/main" val="3235411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7050"/>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847557">
              <a:defRPr/>
            </a:pPr>
            <a:fld id="{700427D6-D8CA-4930-B69E-43171D1651CD}" type="slidenum">
              <a:rPr lang="en-US">
                <a:solidFill>
                  <a:prstClr val="black"/>
                </a:solidFill>
                <a:latin typeface="Calibri"/>
              </a:rPr>
              <a:pPr defTabSz="847557">
                <a:defRPr/>
              </a:pPr>
              <a:t>4</a:t>
            </a:fld>
            <a:endParaRPr lang="en-US">
              <a:solidFill>
                <a:prstClr val="black"/>
              </a:solidFill>
              <a:latin typeface="Calibri"/>
            </a:endParaRPr>
          </a:p>
        </p:txBody>
      </p:sp>
    </p:spTree>
    <p:extLst>
      <p:ext uri="{BB962C8B-B14F-4D97-AF65-F5344CB8AC3E}">
        <p14:creationId xmlns:p14="http://schemas.microsoft.com/office/powerpoint/2010/main" val="801673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6</a:t>
            </a:fld>
            <a:endParaRPr lang="en-US"/>
          </a:p>
        </p:txBody>
      </p:sp>
    </p:spTree>
    <p:extLst>
      <p:ext uri="{BB962C8B-B14F-4D97-AF65-F5344CB8AC3E}">
        <p14:creationId xmlns:p14="http://schemas.microsoft.com/office/powerpoint/2010/main" val="1152573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7</a:t>
            </a:fld>
            <a:endParaRPr lang="en-US"/>
          </a:p>
        </p:txBody>
      </p:sp>
    </p:spTree>
    <p:extLst>
      <p:ext uri="{BB962C8B-B14F-4D97-AF65-F5344CB8AC3E}">
        <p14:creationId xmlns:p14="http://schemas.microsoft.com/office/powerpoint/2010/main" val="3094329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8</a:t>
            </a:fld>
            <a:endParaRPr lang="en-US"/>
          </a:p>
        </p:txBody>
      </p:sp>
    </p:spTree>
    <p:extLst>
      <p:ext uri="{BB962C8B-B14F-4D97-AF65-F5344CB8AC3E}">
        <p14:creationId xmlns:p14="http://schemas.microsoft.com/office/powerpoint/2010/main" val="2778510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7050"/>
            <a:ext cx="467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9</a:t>
            </a:fld>
            <a:endParaRPr lang="en-US"/>
          </a:p>
        </p:txBody>
      </p:sp>
    </p:spTree>
    <p:extLst>
      <p:ext uri="{BB962C8B-B14F-4D97-AF65-F5344CB8AC3E}">
        <p14:creationId xmlns:p14="http://schemas.microsoft.com/office/powerpoint/2010/main" val="1856659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847557">
              <a:defRPr/>
            </a:pPr>
            <a:fld id="{700427D6-D8CA-4930-B69E-43171D1651CD}" type="slidenum">
              <a:rPr lang="en-US">
                <a:solidFill>
                  <a:prstClr val="black"/>
                </a:solidFill>
              </a:rPr>
              <a:pPr defTabSz="847557">
                <a:defRPr/>
              </a:pPr>
              <a:t>10</a:t>
            </a:fld>
            <a:endParaRPr lang="en-US" dirty="0">
              <a:solidFill>
                <a:prstClr val="black"/>
              </a:solidFill>
            </a:endParaRPr>
          </a:p>
        </p:txBody>
      </p:sp>
    </p:spTree>
    <p:extLst>
      <p:ext uri="{BB962C8B-B14F-4D97-AF65-F5344CB8AC3E}">
        <p14:creationId xmlns:p14="http://schemas.microsoft.com/office/powerpoint/2010/main" val="2690497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0924BD-AAB0-4C74-BD35-17ADF2910606}" type="datetime1">
              <a:rPr lang="en-US" smtClean="0"/>
              <a:t>8/26/2023</a:t>
            </a:fld>
            <a:endParaRPr lang="en-US"/>
          </a:p>
        </p:txBody>
      </p:sp>
      <p:sp>
        <p:nvSpPr>
          <p:cNvPr id="5" name="Footer Placeholder 4"/>
          <p:cNvSpPr>
            <a:spLocks noGrp="1"/>
          </p:cNvSpPr>
          <p:nvPr>
            <p:ph type="ftr" sz="quarter" idx="11"/>
          </p:nvPr>
        </p:nvSpPr>
        <p:spPr/>
        <p:txBody>
          <a:bodyPr/>
          <a:lstStyle/>
          <a:p>
            <a:r>
              <a:rPr lang="en-US"/>
              <a:t>D &amp; D - Lec 3 - Fall 2023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36958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9C7B91-B0EE-4B3A-A241-9E186E0A284D}" type="datetime1">
              <a:rPr lang="en-US" smtClean="0"/>
              <a:t>8/26/2023</a:t>
            </a:fld>
            <a:endParaRPr lang="en-US"/>
          </a:p>
        </p:txBody>
      </p:sp>
      <p:sp>
        <p:nvSpPr>
          <p:cNvPr id="5" name="Footer Placeholder 4"/>
          <p:cNvSpPr>
            <a:spLocks noGrp="1"/>
          </p:cNvSpPr>
          <p:nvPr>
            <p:ph type="ftr" sz="quarter" idx="11"/>
          </p:nvPr>
        </p:nvSpPr>
        <p:spPr/>
        <p:txBody>
          <a:bodyPr/>
          <a:lstStyle/>
          <a:p>
            <a:r>
              <a:rPr lang="en-US"/>
              <a:t>D &amp; D - Lec 3 - Fall 2023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421745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189E0-D68E-4196-90DA-4D51D6A8AB02}" type="datetime1">
              <a:rPr lang="en-US" smtClean="0"/>
              <a:t>8/26/2023</a:t>
            </a:fld>
            <a:endParaRPr lang="en-US"/>
          </a:p>
        </p:txBody>
      </p:sp>
      <p:sp>
        <p:nvSpPr>
          <p:cNvPr id="5" name="Footer Placeholder 4"/>
          <p:cNvSpPr>
            <a:spLocks noGrp="1"/>
          </p:cNvSpPr>
          <p:nvPr>
            <p:ph type="ftr" sz="quarter" idx="11"/>
          </p:nvPr>
        </p:nvSpPr>
        <p:spPr/>
        <p:txBody>
          <a:bodyPr/>
          <a:lstStyle/>
          <a:p>
            <a:r>
              <a:rPr lang="en-US"/>
              <a:t>D &amp; D - Lec 3 - Fall 2023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568306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2F6CB5-7BE1-4AE5-B0E8-305980389BB3}" type="datetime1">
              <a:rPr lang="en-US" smtClean="0"/>
              <a:t>8/26/2023</a:t>
            </a:fld>
            <a:endParaRPr lang="en-US"/>
          </a:p>
        </p:txBody>
      </p:sp>
      <p:sp>
        <p:nvSpPr>
          <p:cNvPr id="5" name="Footer Placeholder 4"/>
          <p:cNvSpPr>
            <a:spLocks noGrp="1"/>
          </p:cNvSpPr>
          <p:nvPr>
            <p:ph type="ftr" sz="quarter" idx="11"/>
          </p:nvPr>
        </p:nvSpPr>
        <p:spPr/>
        <p:txBody>
          <a:bodyPr/>
          <a:lstStyle/>
          <a:p>
            <a:r>
              <a:rPr lang="en-US"/>
              <a:t>D &amp; D - Lec 3 - Fall 2023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817891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0679F2-9EA5-4811-968E-2EC02F206EAA}" type="datetime1">
              <a:rPr lang="en-US" smtClean="0"/>
              <a:t>8/26/2023</a:t>
            </a:fld>
            <a:endParaRPr lang="en-US"/>
          </a:p>
        </p:txBody>
      </p:sp>
      <p:sp>
        <p:nvSpPr>
          <p:cNvPr id="5" name="Footer Placeholder 4"/>
          <p:cNvSpPr>
            <a:spLocks noGrp="1"/>
          </p:cNvSpPr>
          <p:nvPr>
            <p:ph type="ftr" sz="quarter" idx="11"/>
          </p:nvPr>
        </p:nvSpPr>
        <p:spPr/>
        <p:txBody>
          <a:bodyPr/>
          <a:lstStyle/>
          <a:p>
            <a:r>
              <a:rPr lang="en-US"/>
              <a:t>D &amp; D - Lec 3 - Fall 2023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219200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AFB443-2474-48A0-BD04-AAE01EAE5BF9}" type="datetime1">
              <a:rPr lang="en-US" smtClean="0"/>
              <a:t>8/26/2023</a:t>
            </a:fld>
            <a:endParaRPr lang="en-US"/>
          </a:p>
        </p:txBody>
      </p:sp>
      <p:sp>
        <p:nvSpPr>
          <p:cNvPr id="6" name="Footer Placeholder 5"/>
          <p:cNvSpPr>
            <a:spLocks noGrp="1"/>
          </p:cNvSpPr>
          <p:nvPr>
            <p:ph type="ftr" sz="quarter" idx="11"/>
          </p:nvPr>
        </p:nvSpPr>
        <p:spPr/>
        <p:txBody>
          <a:bodyPr/>
          <a:lstStyle/>
          <a:p>
            <a:r>
              <a:rPr lang="en-US"/>
              <a:t>D &amp; D - Lec 3 - Fall 2023</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141473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61363B-AD27-424C-9488-B1CF873E4453}" type="datetime1">
              <a:rPr lang="en-US" smtClean="0"/>
              <a:t>8/26/2023</a:t>
            </a:fld>
            <a:endParaRPr lang="en-US"/>
          </a:p>
        </p:txBody>
      </p:sp>
      <p:sp>
        <p:nvSpPr>
          <p:cNvPr id="8" name="Footer Placeholder 7"/>
          <p:cNvSpPr>
            <a:spLocks noGrp="1"/>
          </p:cNvSpPr>
          <p:nvPr>
            <p:ph type="ftr" sz="quarter" idx="11"/>
          </p:nvPr>
        </p:nvSpPr>
        <p:spPr/>
        <p:txBody>
          <a:bodyPr/>
          <a:lstStyle/>
          <a:p>
            <a:r>
              <a:rPr lang="en-US"/>
              <a:t>D &amp; D - Lec 3 - Fall 2023</a:t>
            </a:r>
          </a:p>
        </p:txBody>
      </p:sp>
      <p:sp>
        <p:nvSpPr>
          <p:cNvPr id="9" name="Slide Number Placeholder 8"/>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8108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3D50EF-ECCB-48F7-8576-5616A2B61D88}" type="datetime1">
              <a:rPr lang="en-US" smtClean="0"/>
              <a:t>8/26/2023</a:t>
            </a:fld>
            <a:endParaRPr lang="en-US"/>
          </a:p>
        </p:txBody>
      </p:sp>
      <p:sp>
        <p:nvSpPr>
          <p:cNvPr id="4" name="Footer Placeholder 3"/>
          <p:cNvSpPr>
            <a:spLocks noGrp="1"/>
          </p:cNvSpPr>
          <p:nvPr>
            <p:ph type="ftr" sz="quarter" idx="11"/>
          </p:nvPr>
        </p:nvSpPr>
        <p:spPr/>
        <p:txBody>
          <a:bodyPr/>
          <a:lstStyle/>
          <a:p>
            <a:r>
              <a:rPr lang="en-US"/>
              <a:t>D &amp; D - Lec 3 - Fall 2023</a:t>
            </a:r>
          </a:p>
        </p:txBody>
      </p:sp>
      <p:sp>
        <p:nvSpPr>
          <p:cNvPr id="5" name="Slide Number Placeholder 4"/>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6461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720D05-F143-4EB6-BA06-0470E05013FF}" type="datetime1">
              <a:rPr lang="en-US" smtClean="0"/>
              <a:t>8/26/2023</a:t>
            </a:fld>
            <a:endParaRPr lang="en-US"/>
          </a:p>
        </p:txBody>
      </p:sp>
      <p:sp>
        <p:nvSpPr>
          <p:cNvPr id="3" name="Footer Placeholder 2"/>
          <p:cNvSpPr>
            <a:spLocks noGrp="1"/>
          </p:cNvSpPr>
          <p:nvPr>
            <p:ph type="ftr" sz="quarter" idx="11"/>
          </p:nvPr>
        </p:nvSpPr>
        <p:spPr/>
        <p:txBody>
          <a:bodyPr/>
          <a:lstStyle/>
          <a:p>
            <a:r>
              <a:rPr lang="en-US"/>
              <a:t>D &amp; D - Lec 3 - Fall 2023</a:t>
            </a:r>
          </a:p>
        </p:txBody>
      </p:sp>
      <p:sp>
        <p:nvSpPr>
          <p:cNvPr id="4" name="Slide Number Placeholder 3"/>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01730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ADA731-EEFA-459C-8520-56B6F155158E}" type="datetime1">
              <a:rPr lang="en-US" smtClean="0"/>
              <a:t>8/26/2023</a:t>
            </a:fld>
            <a:endParaRPr lang="en-US"/>
          </a:p>
        </p:txBody>
      </p:sp>
      <p:sp>
        <p:nvSpPr>
          <p:cNvPr id="6" name="Footer Placeholder 5"/>
          <p:cNvSpPr>
            <a:spLocks noGrp="1"/>
          </p:cNvSpPr>
          <p:nvPr>
            <p:ph type="ftr" sz="quarter" idx="11"/>
          </p:nvPr>
        </p:nvSpPr>
        <p:spPr/>
        <p:txBody>
          <a:bodyPr/>
          <a:lstStyle/>
          <a:p>
            <a:r>
              <a:rPr lang="en-US"/>
              <a:t>D &amp; D - Lec 3 - Fall 2023</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224931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29AD53-60BE-4D63-8DE2-38AAFC444737}" type="datetime1">
              <a:rPr lang="en-US" smtClean="0"/>
              <a:t>8/26/2023</a:t>
            </a:fld>
            <a:endParaRPr lang="en-US"/>
          </a:p>
        </p:txBody>
      </p:sp>
      <p:sp>
        <p:nvSpPr>
          <p:cNvPr id="6" name="Footer Placeholder 5"/>
          <p:cNvSpPr>
            <a:spLocks noGrp="1"/>
          </p:cNvSpPr>
          <p:nvPr>
            <p:ph type="ftr" sz="quarter" idx="11"/>
          </p:nvPr>
        </p:nvSpPr>
        <p:spPr/>
        <p:txBody>
          <a:bodyPr/>
          <a:lstStyle/>
          <a:p>
            <a:r>
              <a:rPr lang="en-US"/>
              <a:t>D &amp; D - Lec 3 - Fall 2023</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685717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fld id="{9B694486-A15A-4208-B62A-4BF5B66DD14D}" type="datetime1">
              <a:rPr lang="en-US" smtClean="0"/>
              <a:t>8/26/2023</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r>
              <a:rPr lang="en-US"/>
              <a:t>D &amp; D - Lec 3 - Fall 2023</a:t>
            </a:r>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DC3BB032-4020-48F4-953B-341806DC4A2B}" type="slidenum">
              <a:rPr lang="en-US" smtClean="0"/>
              <a:pPr/>
              <a:t>‹#›</a:t>
            </a:fld>
            <a:endParaRPr lang="en-US" dirty="0"/>
          </a:p>
        </p:txBody>
      </p:sp>
    </p:spTree>
    <p:extLst>
      <p:ext uri="{BB962C8B-B14F-4D97-AF65-F5344CB8AC3E}">
        <p14:creationId xmlns:p14="http://schemas.microsoft.com/office/powerpoint/2010/main" val="1889495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377" rtl="0" eaLnBrk="1" latinLnBrk="0" hangingPunct="1">
        <a:spcBef>
          <a:spcPct val="0"/>
        </a:spcBef>
        <a:buNone/>
        <a:defRPr sz="4400" kern="1200">
          <a:solidFill>
            <a:schemeClr val="tx1"/>
          </a:solidFill>
          <a:latin typeface="Calibri" panose="020F0502020204030204" pitchFamily="34" charset="0"/>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Calibri" panose="020F0502020204030204" pitchFamily="34" charset="0"/>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Calibri" panose="020F0502020204030204" pitchFamily="34" charset="0"/>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Calibri" panose="020F0502020204030204" pitchFamily="34" charset="0"/>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Calibri" panose="020F0502020204030204" pitchFamily="34" charset="0"/>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Calibri" panose="020F050202020403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customXml" Target="../ink/ink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6.emf"/><Relationship Id="rId4" Type="http://schemas.openxmlformats.org/officeDocument/2006/relationships/oleObject" Target="../embeddings/oleObject6.bin"/></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9.emf"/><Relationship Id="rId4" Type="http://schemas.openxmlformats.org/officeDocument/2006/relationships/oleObject" Target="../embeddings/oleObject7.bin"/></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www.mun.ca/biology/scarr/Thermus_aquaticus.html" TargetMode="External"/><Relationship Id="rId5" Type="http://schemas.openxmlformats.org/officeDocument/2006/relationships/image" Target="../media/image42.jpeg"/><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oleObject" Target="../embeddings/oleObject2.bin"/><Relationship Id="rId11" Type="http://schemas.openxmlformats.org/officeDocument/2006/relationships/image" Target="../media/image6.png"/><Relationship Id="rId5" Type="http://schemas.openxmlformats.org/officeDocument/2006/relationships/image" Target="../media/image2.emf"/><Relationship Id="rId10" Type="http://schemas.openxmlformats.org/officeDocument/2006/relationships/image" Target="../media/image5.emf"/><Relationship Id="rId4" Type="http://schemas.openxmlformats.org/officeDocument/2006/relationships/oleObject" Target="../embeddings/oleObject1.bin"/><Relationship Id="rId9"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4.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NULL"/><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customXml" Target="../ink/ink4.xml"/><Relationship Id="rId5" Type="http://schemas.openxmlformats.org/officeDocument/2006/relationships/image" Target="NULL"/><Relationship Id="rId4" Type="http://schemas.openxmlformats.org/officeDocument/2006/relationships/customXml" Target="../ink/ink3.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51.jpg"/><Relationship Id="rId4" Type="http://schemas.openxmlformats.org/officeDocument/2006/relationships/image" Target="../media/image50.jpg"/></Relationships>
</file>

<file path=ppt/slides/_rels/slide27.xml.rels><?xml version="1.0" encoding="UTF-8" standalone="yes"?>
<Relationships xmlns="http://schemas.openxmlformats.org/package/2006/relationships"><Relationship Id="rId8" Type="http://schemas.openxmlformats.org/officeDocument/2006/relationships/image" Target="../media/image54.emf"/><Relationship Id="rId13" Type="http://schemas.openxmlformats.org/officeDocument/2006/relationships/image" Target="../media/image58.emf"/><Relationship Id="rId18" Type="http://schemas.openxmlformats.org/officeDocument/2006/relationships/oleObject" Target="../embeddings/oleObject15.bin"/><Relationship Id="rId3" Type="http://schemas.openxmlformats.org/officeDocument/2006/relationships/oleObject" Target="../embeddings/oleObject8.bin"/><Relationship Id="rId7" Type="http://schemas.openxmlformats.org/officeDocument/2006/relationships/oleObject" Target="../embeddings/oleObject10.bin"/><Relationship Id="rId12" Type="http://schemas.openxmlformats.org/officeDocument/2006/relationships/oleObject" Target="../embeddings/oleObject11.bin"/><Relationship Id="rId17" Type="http://schemas.openxmlformats.org/officeDocument/2006/relationships/oleObject" Target="../embeddings/oleObject14.bin"/><Relationship Id="rId2" Type="http://schemas.openxmlformats.org/officeDocument/2006/relationships/notesSlide" Target="../notesSlides/notesSlide20.xml"/><Relationship Id="rId16" Type="http://schemas.openxmlformats.org/officeDocument/2006/relationships/image" Target="../media/image59.emf"/><Relationship Id="rId1" Type="http://schemas.openxmlformats.org/officeDocument/2006/relationships/slideLayout" Target="../slideLayouts/slideLayout7.xml"/><Relationship Id="rId6" Type="http://schemas.openxmlformats.org/officeDocument/2006/relationships/image" Target="../media/image53.emf"/><Relationship Id="rId11" Type="http://schemas.openxmlformats.org/officeDocument/2006/relationships/image" Target="../media/image57.png"/><Relationship Id="rId5" Type="http://schemas.openxmlformats.org/officeDocument/2006/relationships/oleObject" Target="../embeddings/oleObject9.bin"/><Relationship Id="rId15" Type="http://schemas.openxmlformats.org/officeDocument/2006/relationships/oleObject" Target="../embeddings/oleObject13.bin"/><Relationship Id="rId10" Type="http://schemas.openxmlformats.org/officeDocument/2006/relationships/image" Target="../media/image56.png"/><Relationship Id="rId19" Type="http://schemas.openxmlformats.org/officeDocument/2006/relationships/oleObject" Target="../embeddings/oleObject16.bin"/><Relationship Id="rId4" Type="http://schemas.openxmlformats.org/officeDocument/2006/relationships/image" Target="../media/image52.emf"/><Relationship Id="rId9" Type="http://schemas.openxmlformats.org/officeDocument/2006/relationships/image" Target="../media/image55.png"/><Relationship Id="rId14" Type="http://schemas.openxmlformats.org/officeDocument/2006/relationships/oleObject" Target="../embeddings/oleObject12.bin"/></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66.emf"/><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oleObject" Target="../embeddings/oleObject18.bin"/><Relationship Id="rId5" Type="http://schemas.openxmlformats.org/officeDocument/2006/relationships/image" Target="../media/image65.emf"/><Relationship Id="rId4" Type="http://schemas.openxmlformats.org/officeDocument/2006/relationships/oleObject" Target="../embeddings/oleObject17.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69.emf"/></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emf"/><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emf"/></Relationships>
</file>

<file path=ppt/slides/_rels/slide35.xml.rels><?xml version="1.0" encoding="UTF-8" standalone="yes"?>
<Relationships xmlns="http://schemas.openxmlformats.org/package/2006/relationships"><Relationship Id="rId3" Type="http://schemas.openxmlformats.org/officeDocument/2006/relationships/image" Target="file:///C:\Documents%20and%20Settings\rajesh.ACEPRO\Desktop\Freeman\Chapter%2048\Unlabeled\48_05_B_vs_T_cell_receptor-U.jpg" TargetMode="External"/><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80.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oleObject" Target="../embeddings/oleObject21.bin"/><Relationship Id="rId1" Type="http://schemas.openxmlformats.org/officeDocument/2006/relationships/slideLayout" Target="../slideLayouts/slideLayout7.xml"/><Relationship Id="rId5" Type="http://schemas.openxmlformats.org/officeDocument/2006/relationships/image" Target="../media/image83.jpg"/><Relationship Id="rId4" Type="http://schemas.openxmlformats.org/officeDocument/2006/relationships/image" Target="../media/image8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hyperlink" Target="http://dx.doi.org/10.1242/jcs.235192" TargetMode="External"/><Relationship Id="rId2" Type="http://schemas.microsoft.com/office/2007/relationships/media" Target="../media/media3.mp4"/><Relationship Id="rId1" Type="http://schemas.openxmlformats.org/officeDocument/2006/relationships/tags" Target="../tags/tag2.xml"/><Relationship Id="rId6" Type="http://schemas.openxmlformats.org/officeDocument/2006/relationships/image" Target="../media/image87.png"/><Relationship Id="rId5" Type="http://schemas.openxmlformats.org/officeDocument/2006/relationships/image" Target="../media/image86.jpg"/><Relationship Id="rId4"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oleObject" Target="../embeddings/oleObject22.bin"/><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file:///C:\Documents%20and%20Settings\rajesh.ACEPRO\Desktop\Freeman\Chapter%2048\Unlabeled\48_12_T-cell_activation-U.jpg" TargetMode="External"/><Relationship Id="rId5" Type="http://schemas.openxmlformats.org/officeDocument/2006/relationships/image" Target="../media/image94.jpg"/><Relationship Id="rId4" Type="http://schemas.openxmlformats.org/officeDocument/2006/relationships/image" Target="file:///C:\Documents%20and%20Settings\rajesh.ACEPRO\Desktop\Freeman\Chapter%2048\Unlabeled\48_11_dendritic_cells-U.jpg"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98.jpeg"/><Relationship Id="rId4" Type="http://schemas.openxmlformats.org/officeDocument/2006/relationships/image" Target="../media/image97.png"/></Relationships>
</file>

<file path=ppt/slides/_rels/slide4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webp"/><Relationship Id="rId5" Type="http://schemas.openxmlformats.org/officeDocument/2006/relationships/image" Target="../media/image13.jpe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100.png"/><Relationship Id="rId7" Type="http://schemas.openxmlformats.org/officeDocument/2006/relationships/image" Target="NULL"/><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customXml" Target="../ink/ink5.xml"/><Relationship Id="rId4" Type="http://schemas.openxmlformats.org/officeDocument/2006/relationships/image" Target="../media/image101.png"/><Relationship Id="rId9" Type="http://schemas.openxmlformats.org/officeDocument/2006/relationships/image" Target="NULL"/></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5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05.png"/><Relationship Id="rId7" Type="http://schemas.openxmlformats.org/officeDocument/2006/relationships/customXml" Target="../ink/ink7.xml"/><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jpg"/><Relationship Id="rId9" Type="http://schemas.openxmlformats.org/officeDocument/2006/relationships/image" Target="../media/image109.png"/></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file:///C:\Documents%20and%20Settings\rajesh.ACEPRO\Desktop\Freeman\Chapter%2048\Unlabeled\48_12_T-cell_activation-U.jpg" TargetMode="External"/><Relationship Id="rId5" Type="http://schemas.openxmlformats.org/officeDocument/2006/relationships/image" Target="../media/image94.jpg"/><Relationship Id="rId4" Type="http://schemas.openxmlformats.org/officeDocument/2006/relationships/image" Target="../media/image111.emf"/></Relationships>
</file>

<file path=ppt/slides/_rels/slide5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5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5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12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23.gif"/><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125.jpeg"/><Relationship Id="rId4" Type="http://schemas.openxmlformats.org/officeDocument/2006/relationships/image" Target="../media/image124.jpeg"/></Relationships>
</file>

<file path=ppt/slides/_rels/slide62.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pn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6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6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8.pn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6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 Id="rId4" Type="http://schemas.openxmlformats.org/officeDocument/2006/relationships/hyperlink" Target="https://doi.org/10.4414/smw.2017.14465"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hyperlink" Target="http://www.andrew.cmu.edu/~rule/stayin-alive"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5.png"/><Relationship Id="rId7" Type="http://schemas.openxmlformats.org/officeDocument/2006/relationships/oleObject" Target="../embeddings/oleObject5.bin"/><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emf"/><Relationship Id="rId5" Type="http://schemas.openxmlformats.org/officeDocument/2006/relationships/oleObject" Target="../embeddings/oleObject4.bin"/><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NUL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B2BBD95-304C-4B08-9A16-BF5796F26525}"/>
              </a:ext>
            </a:extLst>
          </p:cNvPr>
          <p:cNvSpPr txBox="1">
            <a:spLocks noChangeArrowheads="1"/>
          </p:cNvSpPr>
          <p:nvPr/>
        </p:nvSpPr>
        <p:spPr>
          <a:xfrm>
            <a:off x="2204824" y="235370"/>
            <a:ext cx="8005976"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atin typeface="Calibri" panose="020F0502020204030204" pitchFamily="34" charset="0"/>
              </a:rPr>
              <a:t>Lecture 3:</a:t>
            </a:r>
            <a:br>
              <a:rPr lang="en-US" sz="3600" b="1" dirty="0">
                <a:latin typeface="Calibri" panose="020F0502020204030204" pitchFamily="34" charset="0"/>
              </a:rPr>
            </a:br>
            <a:r>
              <a:rPr lang="en-US" sz="3600" b="1" dirty="0">
                <a:latin typeface="Calibri" panose="020F0502020204030204" pitchFamily="34" charset="0"/>
              </a:rPr>
              <a:t>Nucleic Acid Technologies</a:t>
            </a:r>
          </a:p>
        </p:txBody>
      </p:sp>
      <p:sp>
        <p:nvSpPr>
          <p:cNvPr id="2" name="TextBox 1">
            <a:extLst>
              <a:ext uri="{FF2B5EF4-FFF2-40B4-BE49-F238E27FC236}">
                <a16:creationId xmlns:a16="http://schemas.microsoft.com/office/drawing/2014/main" id="{654A98A5-84A1-4394-BEC3-0E5E7644FB7C}"/>
              </a:ext>
            </a:extLst>
          </p:cNvPr>
          <p:cNvSpPr txBox="1"/>
          <p:nvPr/>
        </p:nvSpPr>
        <p:spPr>
          <a:xfrm>
            <a:off x="3369860" y="1749667"/>
            <a:ext cx="6211043" cy="707886"/>
          </a:xfrm>
          <a:prstGeom prst="rect">
            <a:avLst/>
          </a:prstGeom>
          <a:noFill/>
        </p:spPr>
        <p:txBody>
          <a:bodyPr wrap="square" rtlCol="0">
            <a:spAutoFit/>
          </a:bodyPr>
          <a:lstStyle/>
          <a:p>
            <a:pPr marL="285737" indent="-285737">
              <a:buFont typeface="Arial" panose="020B0604020202020204" pitchFamily="34" charset="0"/>
              <a:buChar char="•"/>
            </a:pPr>
            <a:r>
              <a:rPr lang="en-US" sz="2000" dirty="0">
                <a:latin typeface="Calibri" panose="020F0502020204030204" pitchFamily="34" charset="0"/>
              </a:rPr>
              <a:t>Review of DNA Polymerase activity</a:t>
            </a:r>
          </a:p>
          <a:p>
            <a:pPr marL="285737" indent="-285737">
              <a:buFont typeface="Arial" panose="020B0604020202020204" pitchFamily="34" charset="0"/>
              <a:buChar char="•"/>
            </a:pPr>
            <a:r>
              <a:rPr lang="en-US" sz="2000" dirty="0">
                <a:latin typeface="Calibri" panose="020F0502020204030204" pitchFamily="34" charset="0"/>
              </a:rPr>
              <a:t>Nucleic Acid Technologies – PCR &amp; Sequencing</a:t>
            </a:r>
          </a:p>
        </p:txBody>
      </p:sp>
      <p:sp>
        <p:nvSpPr>
          <p:cNvPr id="3" name="Date Placeholder 2">
            <a:extLst>
              <a:ext uri="{FF2B5EF4-FFF2-40B4-BE49-F238E27FC236}">
                <a16:creationId xmlns:a16="http://schemas.microsoft.com/office/drawing/2014/main" id="{746049DB-123F-4FE5-96FF-2B4CBBED2AE7}"/>
              </a:ext>
            </a:extLst>
          </p:cNvPr>
          <p:cNvSpPr>
            <a:spLocks noGrp="1"/>
          </p:cNvSpPr>
          <p:nvPr>
            <p:ph type="dt" sz="half" idx="10"/>
          </p:nvPr>
        </p:nvSpPr>
        <p:spPr/>
        <p:txBody>
          <a:bodyPr/>
          <a:lstStyle/>
          <a:p>
            <a:fld id="{95F8C240-DC13-4E36-8A81-064B168D6B75}" type="datetime1">
              <a:rPr lang="en-US" smtClean="0"/>
              <a:t>8/26/2023</a:t>
            </a:fld>
            <a:endParaRPr lang="en-US"/>
          </a:p>
        </p:txBody>
      </p:sp>
      <p:sp>
        <p:nvSpPr>
          <p:cNvPr id="4" name="Footer Placeholder 3">
            <a:extLst>
              <a:ext uri="{FF2B5EF4-FFF2-40B4-BE49-F238E27FC236}">
                <a16:creationId xmlns:a16="http://schemas.microsoft.com/office/drawing/2014/main" id="{393AF0D8-C410-4F53-8B22-5AB64B03F4AF}"/>
              </a:ext>
            </a:extLst>
          </p:cNvPr>
          <p:cNvSpPr>
            <a:spLocks noGrp="1"/>
          </p:cNvSpPr>
          <p:nvPr>
            <p:ph type="ftr" sz="quarter" idx="11"/>
          </p:nvPr>
        </p:nvSpPr>
        <p:spPr/>
        <p:txBody>
          <a:bodyPr/>
          <a:lstStyle/>
          <a:p>
            <a:r>
              <a:rPr lang="en-US"/>
              <a:t>D &amp; D - Lec 3 - Fall 2023</a:t>
            </a:r>
          </a:p>
        </p:txBody>
      </p:sp>
      <p:sp>
        <p:nvSpPr>
          <p:cNvPr id="5" name="Slide Number Placeholder 4">
            <a:extLst>
              <a:ext uri="{FF2B5EF4-FFF2-40B4-BE49-F238E27FC236}">
                <a16:creationId xmlns:a16="http://schemas.microsoft.com/office/drawing/2014/main" id="{BE11A03E-9ACC-4156-8985-9CCA06FE6535}"/>
              </a:ext>
            </a:extLst>
          </p:cNvPr>
          <p:cNvSpPr>
            <a:spLocks noGrp="1"/>
          </p:cNvSpPr>
          <p:nvPr>
            <p:ph type="sldNum" sz="quarter" idx="12"/>
          </p:nvPr>
        </p:nvSpPr>
        <p:spPr/>
        <p:txBody>
          <a:bodyPr/>
          <a:lstStyle/>
          <a:p>
            <a:fld id="{DC3BB032-4020-48F4-953B-341806DC4A2B}" type="slidenum">
              <a:rPr lang="en-US" smtClean="0"/>
              <a:t>1</a:t>
            </a:fld>
            <a:endParaRPr lang="en-US"/>
          </a:p>
        </p:txBody>
      </p:sp>
      <p:sp>
        <p:nvSpPr>
          <p:cNvPr id="9" name="TextBox 8">
            <a:extLst>
              <a:ext uri="{FF2B5EF4-FFF2-40B4-BE49-F238E27FC236}">
                <a16:creationId xmlns:a16="http://schemas.microsoft.com/office/drawing/2014/main" id="{CAD0266D-185B-656D-3965-D0F1D241BEE3}"/>
              </a:ext>
            </a:extLst>
          </p:cNvPr>
          <p:cNvSpPr txBox="1"/>
          <p:nvPr/>
        </p:nvSpPr>
        <p:spPr>
          <a:xfrm>
            <a:off x="2819400" y="2667000"/>
            <a:ext cx="7010400" cy="646331"/>
          </a:xfrm>
          <a:prstGeom prst="rect">
            <a:avLst/>
          </a:prstGeom>
          <a:noFill/>
        </p:spPr>
        <p:txBody>
          <a:bodyPr wrap="square">
            <a:spAutoFit/>
          </a:bodyPr>
          <a:lstStyle/>
          <a:p>
            <a:r>
              <a:rPr lang="en-US" sz="3600" b="1" dirty="0">
                <a:latin typeface="Calibri" panose="020F0502020204030204" pitchFamily="34" charset="0"/>
              </a:rPr>
              <a:t>Immunology and Immunotherapies</a:t>
            </a:r>
            <a:endParaRPr lang="en-US" sz="3600" dirty="0">
              <a:latin typeface="Calibri" panose="020F0502020204030204" pitchFamily="34" charset="0"/>
            </a:endParaRPr>
          </a:p>
        </p:txBody>
      </p:sp>
      <p:sp>
        <p:nvSpPr>
          <p:cNvPr id="7" name="TextBox 6">
            <a:extLst>
              <a:ext uri="{FF2B5EF4-FFF2-40B4-BE49-F238E27FC236}">
                <a16:creationId xmlns:a16="http://schemas.microsoft.com/office/drawing/2014/main" id="{61C177D8-BE17-8CFF-0A9F-9008BCF7436B}"/>
              </a:ext>
            </a:extLst>
          </p:cNvPr>
          <p:cNvSpPr txBox="1"/>
          <p:nvPr/>
        </p:nvSpPr>
        <p:spPr>
          <a:xfrm>
            <a:off x="3200400" y="3516237"/>
            <a:ext cx="6442020" cy="2246769"/>
          </a:xfrm>
          <a:prstGeom prst="rect">
            <a:avLst/>
          </a:prstGeom>
          <a:noFill/>
        </p:spPr>
        <p:txBody>
          <a:bodyPr wrap="none" rtlCol="0">
            <a:spAutoFit/>
          </a:bodyPr>
          <a:lstStyle/>
          <a:p>
            <a:pPr marL="285750" indent="-285750">
              <a:buFont typeface="Arial" panose="020B0604020202020204" pitchFamily="34" charset="0"/>
              <a:buChar char="•"/>
            </a:pPr>
            <a:r>
              <a:rPr lang="en-US" sz="2000" dirty="0"/>
              <a:t>Overview of immune system</a:t>
            </a:r>
          </a:p>
          <a:p>
            <a:pPr marL="285750" indent="-285750">
              <a:buFont typeface="Arial" panose="020B0604020202020204" pitchFamily="34" charset="0"/>
              <a:buChar char="•"/>
            </a:pPr>
            <a:r>
              <a:rPr lang="en-US" sz="2000" dirty="0"/>
              <a:t>Antibody Response</a:t>
            </a:r>
          </a:p>
          <a:p>
            <a:pPr marL="285750" indent="-285750">
              <a:buFont typeface="Arial" panose="020B0604020202020204" pitchFamily="34" charset="0"/>
              <a:buChar char="•"/>
            </a:pPr>
            <a:r>
              <a:rPr lang="en-US" sz="2000" dirty="0"/>
              <a:t>Antibody based therapies for cancer (Final presentations)</a:t>
            </a:r>
          </a:p>
          <a:p>
            <a:pPr marL="285750" indent="-285750">
              <a:buFont typeface="Arial" panose="020B0604020202020204" pitchFamily="34" charset="0"/>
              <a:buChar char="•"/>
            </a:pPr>
            <a:r>
              <a:rPr lang="en-US" sz="2000" dirty="0"/>
              <a:t>Cell-based Response</a:t>
            </a:r>
          </a:p>
          <a:p>
            <a:pPr marL="285750" indent="-285750">
              <a:buFont typeface="Arial" panose="020B0604020202020204" pitchFamily="34" charset="0"/>
              <a:buChar char="•"/>
            </a:pPr>
            <a:r>
              <a:rPr lang="en-US" sz="2000" dirty="0"/>
              <a:t>Cell-based cancer therapy (Final presentations)</a:t>
            </a:r>
          </a:p>
          <a:p>
            <a:pPr marL="285750" indent="-285750">
              <a:buFont typeface="Arial" panose="020B0604020202020204" pitchFamily="34" charset="0"/>
              <a:buChar char="•"/>
            </a:pPr>
            <a:r>
              <a:rPr lang="en-US" sz="2000" dirty="0"/>
              <a:t>Vaccines &amp; Vaccine development</a:t>
            </a:r>
          </a:p>
          <a:p>
            <a:endParaRPr lang="en-US" sz="2000" dirty="0"/>
          </a:p>
        </p:txBody>
      </p:sp>
    </p:spTree>
    <p:extLst>
      <p:ext uri="{BB962C8B-B14F-4D97-AF65-F5344CB8AC3E}">
        <p14:creationId xmlns:p14="http://schemas.microsoft.com/office/powerpoint/2010/main" val="3189904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Timeline&#10;&#10;Description automatically generated with medium confidence">
            <a:extLst>
              <a:ext uri="{FF2B5EF4-FFF2-40B4-BE49-F238E27FC236}">
                <a16:creationId xmlns:a16="http://schemas.microsoft.com/office/drawing/2014/main" id="{30D46339-08F3-2067-3052-58630C0C9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3717" y="489410"/>
            <a:ext cx="4264573" cy="3838113"/>
          </a:xfrm>
          <a:prstGeom prst="rect">
            <a:avLst/>
          </a:prstGeom>
        </p:spPr>
      </p:pic>
      <p:grpSp>
        <p:nvGrpSpPr>
          <p:cNvPr id="6" name="Group 5">
            <a:extLst>
              <a:ext uri="{FF2B5EF4-FFF2-40B4-BE49-F238E27FC236}">
                <a16:creationId xmlns:a16="http://schemas.microsoft.com/office/drawing/2014/main" id="{01CCDBBD-F2D3-49C4-A8F7-3F0A83345B78}"/>
              </a:ext>
            </a:extLst>
          </p:cNvPr>
          <p:cNvGrpSpPr/>
          <p:nvPr/>
        </p:nvGrpSpPr>
        <p:grpSpPr>
          <a:xfrm>
            <a:off x="1738769" y="5708740"/>
            <a:ext cx="4516455" cy="647613"/>
            <a:chOff x="-3687194" y="7233484"/>
            <a:chExt cx="3810000" cy="818713"/>
          </a:xfrm>
        </p:grpSpPr>
        <p:sp>
          <p:nvSpPr>
            <p:cNvPr id="4" name="TextBox 3">
              <a:extLst>
                <a:ext uri="{FF2B5EF4-FFF2-40B4-BE49-F238E27FC236}">
                  <a16:creationId xmlns:a16="http://schemas.microsoft.com/office/drawing/2014/main" id="{9568F594-2B7A-47F3-BC54-78BE1DAAF3FF}"/>
                </a:ext>
              </a:extLst>
            </p:cNvPr>
            <p:cNvSpPr txBox="1"/>
            <p:nvPr/>
          </p:nvSpPr>
          <p:spPr>
            <a:xfrm>
              <a:off x="-3687194" y="7233484"/>
              <a:ext cx="3810000" cy="818713"/>
            </a:xfrm>
            <a:prstGeom prst="rect">
              <a:avLst/>
            </a:prstGeom>
            <a:noFill/>
          </p:spPr>
          <p:txBody>
            <a:bodyPr wrap="square" rtlCol="0">
              <a:spAutoFit/>
            </a:bodyPr>
            <a:lstStyle/>
            <a:p>
              <a:pPr defTabSz="723321"/>
              <a:r>
                <a:rPr lang="en-US" sz="1804" dirty="0">
                  <a:solidFill>
                    <a:prstClr val="black"/>
                  </a:solidFill>
                  <a:latin typeface="Arial" panose="020B0604020202020204" pitchFamily="34" charset="0"/>
                </a:rPr>
                <a:t>    </a:t>
              </a:r>
            </a:p>
            <a:p>
              <a:pPr defTabSz="723321"/>
              <a:r>
                <a:rPr lang="en-US" sz="1804" dirty="0">
                  <a:solidFill>
                    <a:prstClr val="black"/>
                  </a:solidFill>
                  <a:latin typeface="Arial" panose="020B0604020202020204" pitchFamily="34" charset="0"/>
                </a:rPr>
                <a:t>3’-A-G-T-C-G-A-A-T-C-A-T-T-A-G-G-C---</a:t>
              </a:r>
            </a:p>
          </p:txBody>
        </p:sp>
        <p:sp>
          <p:nvSpPr>
            <p:cNvPr id="5" name="Rectangle 4">
              <a:extLst>
                <a:ext uri="{FF2B5EF4-FFF2-40B4-BE49-F238E27FC236}">
                  <a16:creationId xmlns:a16="http://schemas.microsoft.com/office/drawing/2014/main" id="{79A63353-2571-46A5-88D1-90469EBAD9BB}"/>
                </a:ext>
              </a:extLst>
            </p:cNvPr>
            <p:cNvSpPr/>
            <p:nvPr/>
          </p:nvSpPr>
          <p:spPr>
            <a:xfrm>
              <a:off x="-2843185" y="7233484"/>
              <a:ext cx="988884" cy="467720"/>
            </a:xfrm>
            <a:prstGeom prst="rect">
              <a:avLst/>
            </a:prstGeom>
          </p:spPr>
          <p:txBody>
            <a:bodyPr wrap="none">
              <a:spAutoFit/>
            </a:bodyPr>
            <a:lstStyle/>
            <a:p>
              <a:pPr defTabSz="723321"/>
              <a:r>
                <a:rPr lang="en-US" sz="1804" dirty="0">
                  <a:solidFill>
                    <a:prstClr val="black"/>
                  </a:solidFill>
                  <a:latin typeface="Arial" panose="020B0604020202020204" pitchFamily="34" charset="0"/>
                </a:rPr>
                <a:t>5’C-T-T-A</a:t>
              </a:r>
            </a:p>
          </p:txBody>
        </p:sp>
      </p:grpSp>
      <p:sp>
        <p:nvSpPr>
          <p:cNvPr id="10" name="TextBox 9">
            <a:extLst>
              <a:ext uri="{FF2B5EF4-FFF2-40B4-BE49-F238E27FC236}">
                <a16:creationId xmlns:a16="http://schemas.microsoft.com/office/drawing/2014/main" id="{5F73E81E-A318-4747-BF56-8744D331BF80}"/>
              </a:ext>
            </a:extLst>
          </p:cNvPr>
          <p:cNvSpPr txBox="1"/>
          <p:nvPr/>
        </p:nvSpPr>
        <p:spPr>
          <a:xfrm>
            <a:off x="333827" y="682403"/>
            <a:ext cx="5389663" cy="4728859"/>
          </a:xfrm>
          <a:prstGeom prst="rect">
            <a:avLst/>
          </a:prstGeom>
          <a:noFill/>
        </p:spPr>
        <p:txBody>
          <a:bodyPr wrap="square" rtlCol="0">
            <a:spAutoFit/>
          </a:bodyPr>
          <a:lstStyle/>
          <a:p>
            <a:pPr defTabSz="723321"/>
            <a:r>
              <a:rPr lang="en-US" sz="1814" b="1" dirty="0">
                <a:solidFill>
                  <a:prstClr val="black"/>
                </a:solidFill>
                <a:latin typeface="Arial" panose="020B0604020202020204" pitchFamily="34" charset="0"/>
                <a:cs typeface="Arial" panose="020B0604020202020204" pitchFamily="34" charset="0"/>
              </a:rPr>
              <a:t>4. Capillary Gel Electrophoresis</a:t>
            </a:r>
          </a:p>
          <a:p>
            <a:pPr marL="226056" indent="-226056" defTabSz="723321">
              <a:spcBef>
                <a:spcPts val="544"/>
              </a:spcBef>
              <a:buFont typeface="Arial" panose="020B0604020202020204" pitchFamily="34" charset="0"/>
              <a:buChar char="•"/>
            </a:pPr>
            <a:r>
              <a:rPr lang="en-US" sz="1814" dirty="0">
                <a:solidFill>
                  <a:prstClr val="black"/>
                </a:solidFill>
                <a:latin typeface="Arial" panose="020B0604020202020204" pitchFamily="34" charset="0"/>
                <a:cs typeface="Arial" panose="020B0604020202020204" pitchFamily="34" charset="0"/>
              </a:rPr>
              <a:t>Migration due to the voltage because of the neg. charge on DNA phosphates</a:t>
            </a:r>
          </a:p>
          <a:p>
            <a:pPr marL="226056" indent="-226056" defTabSz="723321">
              <a:spcBef>
                <a:spcPts val="544"/>
              </a:spcBef>
              <a:buFont typeface="Arial" panose="020B0604020202020204" pitchFamily="34" charset="0"/>
              <a:buChar char="•"/>
            </a:pPr>
            <a:r>
              <a:rPr lang="en-US" sz="1814" dirty="0">
                <a:solidFill>
                  <a:prstClr val="black"/>
                </a:solidFill>
                <a:latin typeface="Arial" panose="020B0604020202020204" pitchFamily="34" charset="0"/>
                <a:cs typeface="Arial" panose="020B0604020202020204" pitchFamily="34" charset="0"/>
              </a:rPr>
              <a:t>Separation of DNA molecules by size, smaller travel through gel faster.</a:t>
            </a:r>
          </a:p>
          <a:p>
            <a:pPr marL="226056" indent="-226056" defTabSz="723321">
              <a:spcBef>
                <a:spcPts val="544"/>
              </a:spcBef>
              <a:buFont typeface="Arial" panose="020B0604020202020204" pitchFamily="34" charset="0"/>
              <a:buChar char="•"/>
            </a:pPr>
            <a:r>
              <a:rPr lang="en-US" sz="1814" dirty="0">
                <a:solidFill>
                  <a:prstClr val="black"/>
                </a:solidFill>
                <a:latin typeface="Arial" panose="020B0604020202020204" pitchFamily="34" charset="0"/>
                <a:cs typeface="Arial" panose="020B0604020202020204" pitchFamily="34" charset="0"/>
              </a:rPr>
              <a:t>Fragments reach the detector in the order of their length: primer+1 first, primer+2 second, etc.</a:t>
            </a:r>
          </a:p>
          <a:p>
            <a:pPr marL="226056" indent="-226056" defTabSz="723321">
              <a:spcBef>
                <a:spcPts val="544"/>
              </a:spcBef>
              <a:buFont typeface="Arial" panose="020B0604020202020204" pitchFamily="34" charset="0"/>
              <a:buChar char="•"/>
            </a:pPr>
            <a:r>
              <a:rPr lang="en-US" sz="1814" dirty="0">
                <a:solidFill>
                  <a:prstClr val="black"/>
                </a:solidFill>
                <a:latin typeface="Arial" panose="020B0604020202020204" pitchFamily="34" charset="0"/>
                <a:cs typeface="Arial" panose="020B0604020202020204" pitchFamily="34" charset="0"/>
              </a:rPr>
              <a:t>At the detector, a laser excites the fluorescence.</a:t>
            </a:r>
          </a:p>
          <a:p>
            <a:pPr marL="226056" indent="-226056" defTabSz="723321">
              <a:spcBef>
                <a:spcPts val="544"/>
              </a:spcBef>
              <a:buFont typeface="Arial" panose="020B0604020202020204" pitchFamily="34" charset="0"/>
              <a:buChar char="•"/>
            </a:pPr>
            <a:r>
              <a:rPr lang="en-US" sz="1814" dirty="0">
                <a:solidFill>
                  <a:prstClr val="black"/>
                </a:solidFill>
                <a:latin typeface="Arial" panose="020B0604020202020204" pitchFamily="34" charset="0"/>
                <a:cs typeface="Arial" panose="020B0604020202020204" pitchFamily="34" charset="0"/>
              </a:rPr>
              <a:t>Only fluorescent DNA molecules (terminated with </a:t>
            </a:r>
            <a:r>
              <a:rPr lang="en-US" sz="1814" dirty="0" err="1">
                <a:solidFill>
                  <a:prstClr val="black"/>
                </a:solidFill>
                <a:latin typeface="Arial" panose="020B0604020202020204" pitchFamily="34" charset="0"/>
                <a:cs typeface="Arial" panose="020B0604020202020204" pitchFamily="34" charset="0"/>
              </a:rPr>
              <a:t>ddNTP</a:t>
            </a:r>
            <a:r>
              <a:rPr lang="en-US" sz="1814" dirty="0">
                <a:solidFill>
                  <a:prstClr val="black"/>
                </a:solidFill>
                <a:latin typeface="Arial" panose="020B0604020202020204" pitchFamily="34" charset="0"/>
                <a:cs typeface="Arial" panose="020B0604020202020204" pitchFamily="34" charset="0"/>
              </a:rPr>
              <a:t>) give a signal.</a:t>
            </a:r>
          </a:p>
          <a:p>
            <a:pPr marL="226056" indent="-226056" defTabSz="723321">
              <a:spcBef>
                <a:spcPts val="544"/>
              </a:spcBef>
              <a:buFont typeface="Arial" panose="020B0604020202020204" pitchFamily="34" charset="0"/>
              <a:buChar char="•"/>
            </a:pPr>
            <a:r>
              <a:rPr lang="en-US" sz="1814" dirty="0">
                <a:solidFill>
                  <a:prstClr val="black"/>
                </a:solidFill>
                <a:latin typeface="Arial" panose="020B0604020202020204" pitchFamily="34" charset="0"/>
                <a:cs typeface="Arial" panose="020B0604020202020204" pitchFamily="34" charset="0"/>
              </a:rPr>
              <a:t>The color of the emitted fluorescence gives the dideoxy base at the 3’ end of the DNA fragment.</a:t>
            </a:r>
          </a:p>
          <a:p>
            <a:pPr marL="226056" indent="-226056" defTabSz="723321">
              <a:spcBef>
                <a:spcPts val="544"/>
              </a:spcBef>
              <a:buFont typeface="Arial" panose="020B0604020202020204" pitchFamily="34" charset="0"/>
              <a:buChar char="•"/>
            </a:pPr>
            <a:r>
              <a:rPr lang="en-US" sz="1814" dirty="0">
                <a:solidFill>
                  <a:prstClr val="black"/>
                </a:solidFill>
                <a:latin typeface="Arial" panose="020B0604020202020204" pitchFamily="34" charset="0"/>
                <a:cs typeface="Arial" panose="020B0604020202020204" pitchFamily="34" charset="0"/>
              </a:rPr>
              <a:t>The order of peaks gives the sequence that is complementary to the template (= strand with primer).</a:t>
            </a:r>
          </a:p>
        </p:txBody>
      </p:sp>
      <p:sp>
        <p:nvSpPr>
          <p:cNvPr id="11" name="TextBox 10">
            <a:extLst>
              <a:ext uri="{FF2B5EF4-FFF2-40B4-BE49-F238E27FC236}">
                <a16:creationId xmlns:a16="http://schemas.microsoft.com/office/drawing/2014/main" id="{4AAA7F8D-1AC6-4E17-B60A-71FC297901E6}"/>
              </a:ext>
            </a:extLst>
          </p:cNvPr>
          <p:cNvSpPr txBox="1"/>
          <p:nvPr/>
        </p:nvSpPr>
        <p:spPr>
          <a:xfrm>
            <a:off x="1927936" y="11374"/>
            <a:ext cx="9213100" cy="427168"/>
          </a:xfrm>
          <a:prstGeom prst="rect">
            <a:avLst/>
          </a:prstGeom>
          <a:noFill/>
        </p:spPr>
        <p:txBody>
          <a:bodyPr wrap="none" rtlCol="0">
            <a:spAutoFit/>
          </a:bodyPr>
          <a:lstStyle/>
          <a:p>
            <a:pPr defTabSz="723321"/>
            <a:r>
              <a:rPr lang="en-US" sz="2176" dirty="0">
                <a:solidFill>
                  <a:prstClr val="black"/>
                </a:solidFill>
                <a:latin typeface="Arial" panose="020B0604020202020204" pitchFamily="34" charset="0"/>
              </a:rPr>
              <a:t>DNA Sequencing – Analysis of Fragments to Determine Order of Addition</a:t>
            </a:r>
          </a:p>
        </p:txBody>
      </p:sp>
      <p:sp>
        <p:nvSpPr>
          <p:cNvPr id="2" name="Rectangle 1">
            <a:extLst>
              <a:ext uri="{FF2B5EF4-FFF2-40B4-BE49-F238E27FC236}">
                <a16:creationId xmlns:a16="http://schemas.microsoft.com/office/drawing/2014/main" id="{9C7CD0D3-3611-4D07-AFE2-5CC412C1CAA1}"/>
              </a:ext>
            </a:extLst>
          </p:cNvPr>
          <p:cNvSpPr/>
          <p:nvPr/>
        </p:nvSpPr>
        <p:spPr>
          <a:xfrm>
            <a:off x="3751039" y="5680294"/>
            <a:ext cx="2044406" cy="368884"/>
          </a:xfrm>
          <a:prstGeom prst="rect">
            <a:avLst/>
          </a:prstGeom>
        </p:spPr>
        <p:txBody>
          <a:bodyPr wrap="none">
            <a:spAutoFit/>
          </a:bodyPr>
          <a:lstStyle/>
          <a:p>
            <a:pPr defTabSz="723321"/>
            <a:r>
              <a:rPr lang="en-US" sz="1797" dirty="0">
                <a:solidFill>
                  <a:srgbClr val="7030A0"/>
                </a:solidFill>
                <a:latin typeface="Arial" panose="020B0604020202020204" pitchFamily="34" charset="0"/>
              </a:rPr>
              <a:t> </a:t>
            </a:r>
            <a:r>
              <a:rPr lang="en-US" sz="1797" dirty="0">
                <a:latin typeface="Arial" panose="020B0604020202020204" pitchFamily="34" charset="0"/>
              </a:rPr>
              <a:t>G</a:t>
            </a:r>
            <a:r>
              <a:rPr lang="en-US" sz="1797" dirty="0">
                <a:solidFill>
                  <a:prstClr val="black"/>
                </a:solidFill>
                <a:latin typeface="Arial" panose="020B0604020202020204" pitchFamily="34" charset="0"/>
              </a:rPr>
              <a:t>-</a:t>
            </a:r>
            <a:r>
              <a:rPr lang="en-US" sz="1797" dirty="0">
                <a:solidFill>
                  <a:srgbClr val="FF0000"/>
                </a:solidFill>
                <a:latin typeface="Arial" panose="020B0604020202020204" pitchFamily="34" charset="0"/>
              </a:rPr>
              <a:t>T</a:t>
            </a:r>
            <a:r>
              <a:rPr lang="en-US" sz="1797" dirty="0">
                <a:solidFill>
                  <a:prstClr val="black"/>
                </a:solidFill>
                <a:latin typeface="Arial" panose="020B0604020202020204" pitchFamily="34" charset="0"/>
              </a:rPr>
              <a:t>-</a:t>
            </a:r>
            <a:r>
              <a:rPr lang="en-US" sz="1797" dirty="0">
                <a:solidFill>
                  <a:srgbClr val="00B050"/>
                </a:solidFill>
                <a:latin typeface="Arial" panose="020B0604020202020204" pitchFamily="34" charset="0"/>
              </a:rPr>
              <a:t>A</a:t>
            </a:r>
            <a:r>
              <a:rPr lang="en-US" sz="1797" dirty="0">
                <a:solidFill>
                  <a:prstClr val="black"/>
                </a:solidFill>
                <a:latin typeface="Arial" panose="020B0604020202020204" pitchFamily="34" charset="0"/>
              </a:rPr>
              <a:t>-</a:t>
            </a:r>
            <a:r>
              <a:rPr lang="en-US" sz="1797" dirty="0">
                <a:solidFill>
                  <a:srgbClr val="00B050"/>
                </a:solidFill>
                <a:latin typeface="Arial" panose="020B0604020202020204" pitchFamily="34" charset="0"/>
              </a:rPr>
              <a:t>A</a:t>
            </a:r>
            <a:r>
              <a:rPr lang="en-US" sz="1797" dirty="0">
                <a:solidFill>
                  <a:prstClr val="black"/>
                </a:solidFill>
                <a:latin typeface="Arial" panose="020B0604020202020204" pitchFamily="34" charset="0"/>
              </a:rPr>
              <a:t>-</a:t>
            </a:r>
            <a:r>
              <a:rPr lang="en-US" sz="1797" dirty="0">
                <a:solidFill>
                  <a:srgbClr val="FF0000"/>
                </a:solidFill>
                <a:latin typeface="Arial" panose="020B0604020202020204" pitchFamily="34" charset="0"/>
              </a:rPr>
              <a:t>T</a:t>
            </a:r>
            <a:r>
              <a:rPr lang="en-US" sz="1797" dirty="0">
                <a:solidFill>
                  <a:prstClr val="black"/>
                </a:solidFill>
                <a:latin typeface="Arial" panose="020B0604020202020204" pitchFamily="34" charset="0"/>
              </a:rPr>
              <a:t>-</a:t>
            </a:r>
            <a:r>
              <a:rPr lang="en-US" sz="1797" dirty="0">
                <a:solidFill>
                  <a:srgbClr val="0D08EA"/>
                </a:solidFill>
                <a:latin typeface="Arial" panose="020B0604020202020204" pitchFamily="34" charset="0"/>
              </a:rPr>
              <a:t>C</a:t>
            </a:r>
            <a:r>
              <a:rPr lang="en-US" sz="1797" dirty="0">
                <a:solidFill>
                  <a:prstClr val="black"/>
                </a:solidFill>
                <a:latin typeface="Arial" panose="020B0604020202020204" pitchFamily="34" charset="0"/>
              </a:rPr>
              <a:t>-</a:t>
            </a:r>
            <a:r>
              <a:rPr lang="en-US" sz="1797" dirty="0">
                <a:solidFill>
                  <a:srgbClr val="0D08EA"/>
                </a:solidFill>
                <a:latin typeface="Arial" panose="020B0604020202020204" pitchFamily="34" charset="0"/>
              </a:rPr>
              <a:t>C</a:t>
            </a:r>
            <a:r>
              <a:rPr lang="en-US" sz="1797" dirty="0">
                <a:solidFill>
                  <a:prstClr val="black"/>
                </a:solidFill>
                <a:latin typeface="Arial" panose="020B0604020202020204" pitchFamily="34" charset="0"/>
              </a:rPr>
              <a:t>-</a:t>
            </a:r>
            <a:r>
              <a:rPr lang="en-US" sz="1797" dirty="0">
                <a:latin typeface="Arial" panose="020B0604020202020204" pitchFamily="34" charset="0"/>
              </a:rPr>
              <a:t>G</a:t>
            </a:r>
          </a:p>
        </p:txBody>
      </p:sp>
      <p:sp>
        <p:nvSpPr>
          <p:cNvPr id="13" name="TextBox 12">
            <a:extLst>
              <a:ext uri="{FF2B5EF4-FFF2-40B4-BE49-F238E27FC236}">
                <a16:creationId xmlns:a16="http://schemas.microsoft.com/office/drawing/2014/main" id="{B326763F-018A-4B51-8AFF-4E6E581CA74C}"/>
              </a:ext>
            </a:extLst>
          </p:cNvPr>
          <p:cNvSpPr txBox="1"/>
          <p:nvPr/>
        </p:nvSpPr>
        <p:spPr>
          <a:xfrm>
            <a:off x="5867400" y="4763542"/>
            <a:ext cx="1408947" cy="929870"/>
          </a:xfrm>
          <a:prstGeom prst="rect">
            <a:avLst/>
          </a:prstGeom>
          <a:noFill/>
        </p:spPr>
        <p:txBody>
          <a:bodyPr wrap="square" rtlCol="0">
            <a:spAutoFit/>
          </a:bodyPr>
          <a:lstStyle/>
          <a:p>
            <a:r>
              <a:rPr lang="en-US" sz="1814" dirty="0">
                <a:latin typeface="Arial" panose="020B0604020202020204" pitchFamily="34" charset="0"/>
              </a:rPr>
              <a:t>Fluorescent output over time.</a:t>
            </a:r>
          </a:p>
        </p:txBody>
      </p:sp>
      <p:sp>
        <p:nvSpPr>
          <p:cNvPr id="14" name="TextBox 13">
            <a:extLst>
              <a:ext uri="{FF2B5EF4-FFF2-40B4-BE49-F238E27FC236}">
                <a16:creationId xmlns:a16="http://schemas.microsoft.com/office/drawing/2014/main" id="{73A8D5B5-DBDC-45E0-B5C5-7D7A2DC3B473}"/>
              </a:ext>
            </a:extLst>
          </p:cNvPr>
          <p:cNvSpPr txBox="1"/>
          <p:nvPr/>
        </p:nvSpPr>
        <p:spPr>
          <a:xfrm rot="19188837">
            <a:off x="7049910" y="4279204"/>
            <a:ext cx="1408191" cy="368884"/>
          </a:xfrm>
          <a:prstGeom prst="rect">
            <a:avLst/>
          </a:prstGeom>
          <a:noFill/>
        </p:spPr>
        <p:txBody>
          <a:bodyPr wrap="square">
            <a:spAutoFit/>
          </a:bodyPr>
          <a:lstStyle/>
          <a:p>
            <a:pPr defTabSz="723321"/>
            <a:r>
              <a:rPr lang="en-US" sz="1797" u="sng" dirty="0">
                <a:solidFill>
                  <a:schemeClr val="bg1">
                    <a:lumMod val="50000"/>
                  </a:schemeClr>
                </a:solidFill>
                <a:latin typeface="Arial" panose="020B0604020202020204" pitchFamily="34" charset="0"/>
              </a:rPr>
              <a:t>C-T-T-A</a:t>
            </a:r>
            <a:r>
              <a:rPr lang="en-US" sz="1797" dirty="0">
                <a:solidFill>
                  <a:prstClr val="black"/>
                </a:solidFill>
                <a:latin typeface="Arial" panose="020B0604020202020204" pitchFamily="34" charset="0"/>
              </a:rPr>
              <a:t>-</a:t>
            </a:r>
            <a:r>
              <a:rPr lang="en-US" sz="1797" b="1" dirty="0">
                <a:latin typeface="Arial" panose="020B0604020202020204" pitchFamily="34" charset="0"/>
              </a:rPr>
              <a:t>G</a:t>
            </a:r>
          </a:p>
        </p:txBody>
      </p:sp>
      <p:sp>
        <p:nvSpPr>
          <p:cNvPr id="16" name="TextBox 15">
            <a:extLst>
              <a:ext uri="{FF2B5EF4-FFF2-40B4-BE49-F238E27FC236}">
                <a16:creationId xmlns:a16="http://schemas.microsoft.com/office/drawing/2014/main" id="{EACEE699-DB0A-41A3-9F40-2EC12CCE1A58}"/>
              </a:ext>
            </a:extLst>
          </p:cNvPr>
          <p:cNvSpPr txBox="1"/>
          <p:nvPr/>
        </p:nvSpPr>
        <p:spPr>
          <a:xfrm rot="19180523">
            <a:off x="7446720" y="4261455"/>
            <a:ext cx="1556147" cy="368884"/>
          </a:xfrm>
          <a:prstGeom prst="rect">
            <a:avLst/>
          </a:prstGeom>
          <a:noFill/>
        </p:spPr>
        <p:txBody>
          <a:bodyPr wrap="square">
            <a:spAutoFit/>
          </a:bodyPr>
          <a:lstStyle/>
          <a:p>
            <a:pPr defTabSz="723321"/>
            <a:r>
              <a:rPr lang="en-US" sz="1797" u="sng" dirty="0">
                <a:solidFill>
                  <a:schemeClr val="bg1">
                    <a:lumMod val="50000"/>
                  </a:schemeClr>
                </a:solidFill>
                <a:latin typeface="Arial" panose="020B0604020202020204" pitchFamily="34" charset="0"/>
              </a:rPr>
              <a:t>C-T-T-A</a:t>
            </a:r>
            <a:r>
              <a:rPr lang="en-US" sz="1797" dirty="0">
                <a:solidFill>
                  <a:schemeClr val="bg1">
                    <a:lumMod val="50000"/>
                  </a:schemeClr>
                </a:solidFill>
                <a:latin typeface="Arial" panose="020B0604020202020204" pitchFamily="34" charset="0"/>
              </a:rPr>
              <a:t>-</a:t>
            </a:r>
            <a:r>
              <a:rPr lang="en-US" sz="1797" dirty="0">
                <a:solidFill>
                  <a:prstClr val="black"/>
                </a:solidFill>
                <a:latin typeface="Arial" panose="020B0604020202020204" pitchFamily="34" charset="0"/>
              </a:rPr>
              <a:t>G-</a:t>
            </a:r>
            <a:r>
              <a:rPr lang="en-US" sz="1797" b="1" dirty="0">
                <a:solidFill>
                  <a:srgbClr val="FF0000"/>
                </a:solidFill>
                <a:latin typeface="Arial" panose="020B0604020202020204" pitchFamily="34" charset="0"/>
              </a:rPr>
              <a:t>T</a:t>
            </a:r>
          </a:p>
        </p:txBody>
      </p:sp>
      <p:sp>
        <p:nvSpPr>
          <p:cNvPr id="20" name="TextBox 19">
            <a:extLst>
              <a:ext uri="{FF2B5EF4-FFF2-40B4-BE49-F238E27FC236}">
                <a16:creationId xmlns:a16="http://schemas.microsoft.com/office/drawing/2014/main" id="{97CE644E-93C3-4F2A-B979-8EF85B48621C}"/>
              </a:ext>
            </a:extLst>
          </p:cNvPr>
          <p:cNvSpPr txBox="1"/>
          <p:nvPr/>
        </p:nvSpPr>
        <p:spPr>
          <a:xfrm rot="18985534">
            <a:off x="7819726" y="4299875"/>
            <a:ext cx="1711952" cy="368884"/>
          </a:xfrm>
          <a:prstGeom prst="rect">
            <a:avLst/>
          </a:prstGeom>
          <a:noFill/>
        </p:spPr>
        <p:txBody>
          <a:bodyPr wrap="square">
            <a:spAutoFit/>
          </a:bodyPr>
          <a:lstStyle/>
          <a:p>
            <a:pPr defTabSz="723321"/>
            <a:r>
              <a:rPr lang="en-US" sz="1797" u="sng" dirty="0">
                <a:solidFill>
                  <a:schemeClr val="bg1">
                    <a:lumMod val="50000"/>
                  </a:schemeClr>
                </a:solidFill>
                <a:latin typeface="Arial" panose="020B0604020202020204" pitchFamily="34" charset="0"/>
              </a:rPr>
              <a:t>C-T-T-A</a:t>
            </a:r>
            <a:r>
              <a:rPr lang="en-US" sz="1797" dirty="0">
                <a:solidFill>
                  <a:prstClr val="black"/>
                </a:solidFill>
                <a:latin typeface="Arial" panose="020B0604020202020204" pitchFamily="34" charset="0"/>
              </a:rPr>
              <a:t>-G-T-</a:t>
            </a:r>
            <a:r>
              <a:rPr lang="en-US" sz="1797" b="1" dirty="0">
                <a:solidFill>
                  <a:srgbClr val="00B050"/>
                </a:solidFill>
                <a:latin typeface="Arial" panose="020B0604020202020204" pitchFamily="34" charset="0"/>
              </a:rPr>
              <a:t>A</a:t>
            </a:r>
          </a:p>
        </p:txBody>
      </p:sp>
      <p:sp>
        <p:nvSpPr>
          <p:cNvPr id="21" name="TextBox 20">
            <a:extLst>
              <a:ext uri="{FF2B5EF4-FFF2-40B4-BE49-F238E27FC236}">
                <a16:creationId xmlns:a16="http://schemas.microsoft.com/office/drawing/2014/main" id="{DEF7F95C-E884-468B-8BC1-004AB0930B62}"/>
              </a:ext>
            </a:extLst>
          </p:cNvPr>
          <p:cNvSpPr txBox="1"/>
          <p:nvPr/>
        </p:nvSpPr>
        <p:spPr>
          <a:xfrm rot="18985534">
            <a:off x="8275766" y="4170318"/>
            <a:ext cx="2032040" cy="368884"/>
          </a:xfrm>
          <a:prstGeom prst="rect">
            <a:avLst/>
          </a:prstGeom>
          <a:noFill/>
        </p:spPr>
        <p:txBody>
          <a:bodyPr wrap="square">
            <a:spAutoFit/>
          </a:bodyPr>
          <a:lstStyle/>
          <a:p>
            <a:pPr defTabSz="723321"/>
            <a:r>
              <a:rPr lang="en-US" sz="1797" u="sng" dirty="0">
                <a:solidFill>
                  <a:schemeClr val="bg1">
                    <a:lumMod val="50000"/>
                  </a:schemeClr>
                </a:solidFill>
                <a:latin typeface="Arial" panose="020B0604020202020204" pitchFamily="34" charset="0"/>
              </a:rPr>
              <a:t>C-T-T-A</a:t>
            </a:r>
            <a:r>
              <a:rPr lang="en-US" sz="1797" dirty="0">
                <a:solidFill>
                  <a:prstClr val="black"/>
                </a:solidFill>
                <a:latin typeface="Arial" panose="020B0604020202020204" pitchFamily="34" charset="0"/>
              </a:rPr>
              <a:t>-G-T-A-</a:t>
            </a:r>
            <a:r>
              <a:rPr lang="en-US" sz="1797" b="1" dirty="0">
                <a:solidFill>
                  <a:srgbClr val="00B050"/>
                </a:solidFill>
                <a:latin typeface="Arial" panose="020B0604020202020204" pitchFamily="34" charset="0"/>
              </a:rPr>
              <a:t>A</a:t>
            </a:r>
          </a:p>
        </p:txBody>
      </p:sp>
      <p:graphicFrame>
        <p:nvGraphicFramePr>
          <p:cNvPr id="15" name="Chart 14">
            <a:extLst>
              <a:ext uri="{FF2B5EF4-FFF2-40B4-BE49-F238E27FC236}">
                <a16:creationId xmlns:a16="http://schemas.microsoft.com/office/drawing/2014/main" id="{85D7AB19-A9AB-C17A-961D-32DB73988EDC}"/>
              </a:ext>
            </a:extLst>
          </p:cNvPr>
          <p:cNvGraphicFramePr>
            <a:graphicFrameLocks/>
          </p:cNvGraphicFramePr>
          <p:nvPr/>
        </p:nvGraphicFramePr>
        <p:xfrm>
          <a:off x="6845865" y="4815282"/>
          <a:ext cx="4145894" cy="1820339"/>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a:extLst>
              <a:ext uri="{FF2B5EF4-FFF2-40B4-BE49-F238E27FC236}">
                <a16:creationId xmlns:a16="http://schemas.microsoft.com/office/drawing/2014/main" id="{B7ACAF55-57B1-C5D0-1544-E7A520FF87E6}"/>
              </a:ext>
            </a:extLst>
          </p:cNvPr>
          <p:cNvSpPr txBox="1"/>
          <p:nvPr/>
        </p:nvSpPr>
        <p:spPr>
          <a:xfrm rot="18985534">
            <a:off x="8639099" y="4182585"/>
            <a:ext cx="2245200" cy="368884"/>
          </a:xfrm>
          <a:prstGeom prst="rect">
            <a:avLst/>
          </a:prstGeom>
          <a:noFill/>
        </p:spPr>
        <p:txBody>
          <a:bodyPr wrap="square">
            <a:spAutoFit/>
          </a:bodyPr>
          <a:lstStyle/>
          <a:p>
            <a:pPr defTabSz="723321"/>
            <a:r>
              <a:rPr lang="en-US" sz="1797" u="sng" dirty="0">
                <a:solidFill>
                  <a:schemeClr val="bg1">
                    <a:lumMod val="50000"/>
                  </a:schemeClr>
                </a:solidFill>
                <a:latin typeface="Arial" panose="020B0604020202020204" pitchFamily="34" charset="0"/>
              </a:rPr>
              <a:t>C-T-T-A</a:t>
            </a:r>
            <a:r>
              <a:rPr lang="en-US" sz="1797" dirty="0">
                <a:solidFill>
                  <a:schemeClr val="bg1">
                    <a:lumMod val="50000"/>
                  </a:schemeClr>
                </a:solidFill>
                <a:latin typeface="Arial" panose="020B0604020202020204" pitchFamily="34" charset="0"/>
              </a:rPr>
              <a:t>-</a:t>
            </a:r>
            <a:r>
              <a:rPr lang="en-US" sz="1797" dirty="0">
                <a:solidFill>
                  <a:prstClr val="black"/>
                </a:solidFill>
                <a:latin typeface="Arial" panose="020B0604020202020204" pitchFamily="34" charset="0"/>
              </a:rPr>
              <a:t>G-T-A-</a:t>
            </a:r>
            <a:r>
              <a:rPr lang="en-US" sz="1797" dirty="0">
                <a:latin typeface="Arial" panose="020B0604020202020204" pitchFamily="34" charset="0"/>
              </a:rPr>
              <a:t>A</a:t>
            </a:r>
            <a:r>
              <a:rPr lang="en-US" sz="1797" b="1" dirty="0">
                <a:latin typeface="Arial" panose="020B0604020202020204" pitchFamily="34" charset="0"/>
              </a:rPr>
              <a:t>-</a:t>
            </a:r>
            <a:r>
              <a:rPr lang="en-US" sz="1797" b="1" dirty="0">
                <a:solidFill>
                  <a:srgbClr val="FF0000"/>
                </a:solidFill>
                <a:latin typeface="Arial" panose="020B0604020202020204" pitchFamily="34" charset="0"/>
              </a:rPr>
              <a:t>T</a:t>
            </a:r>
          </a:p>
        </p:txBody>
      </p:sp>
      <p:cxnSp>
        <p:nvCxnSpPr>
          <p:cNvPr id="25" name="Straight Arrow Connector 24">
            <a:extLst>
              <a:ext uri="{FF2B5EF4-FFF2-40B4-BE49-F238E27FC236}">
                <a16:creationId xmlns:a16="http://schemas.microsoft.com/office/drawing/2014/main" id="{6032C3DB-9266-08FC-14E8-E46F541A6F22}"/>
              </a:ext>
            </a:extLst>
          </p:cNvPr>
          <p:cNvCxnSpPr/>
          <p:nvPr/>
        </p:nvCxnSpPr>
        <p:spPr>
          <a:xfrm>
            <a:off x="7759457" y="6693851"/>
            <a:ext cx="25515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51CA3AB-AC09-A4B9-BB3B-63711E90D059}"/>
              </a:ext>
            </a:extLst>
          </p:cNvPr>
          <p:cNvSpPr txBox="1"/>
          <p:nvPr/>
        </p:nvSpPr>
        <p:spPr>
          <a:xfrm>
            <a:off x="8502685" y="6408196"/>
            <a:ext cx="693780" cy="371512"/>
          </a:xfrm>
          <a:prstGeom prst="rect">
            <a:avLst/>
          </a:prstGeom>
          <a:noFill/>
        </p:spPr>
        <p:txBody>
          <a:bodyPr wrap="none" rtlCol="0">
            <a:spAutoFit/>
          </a:bodyPr>
          <a:lstStyle/>
          <a:p>
            <a:pPr algn="l"/>
            <a:r>
              <a:rPr lang="en-US" sz="1814" dirty="0">
                <a:latin typeface="Arial" panose="020B0604020202020204" pitchFamily="34" charset="0"/>
                <a:cs typeface="Arial" panose="020B0604020202020204" pitchFamily="34" charset="0"/>
              </a:rPr>
              <a:t>Time</a:t>
            </a:r>
          </a:p>
        </p:txBody>
      </p:sp>
      <p:cxnSp>
        <p:nvCxnSpPr>
          <p:cNvPr id="30" name="Straight Arrow Connector 29">
            <a:extLst>
              <a:ext uri="{FF2B5EF4-FFF2-40B4-BE49-F238E27FC236}">
                <a16:creationId xmlns:a16="http://schemas.microsoft.com/office/drawing/2014/main" id="{CDCA713B-358A-D1FE-2EFD-3510F3C18605}"/>
              </a:ext>
            </a:extLst>
          </p:cNvPr>
          <p:cNvCxnSpPr/>
          <p:nvPr/>
        </p:nvCxnSpPr>
        <p:spPr>
          <a:xfrm flipH="1">
            <a:off x="7132473" y="3981786"/>
            <a:ext cx="207295" cy="34549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FD8052F-360C-85F7-1F03-6EE2ACBE7DAB}"/>
              </a:ext>
            </a:extLst>
          </p:cNvPr>
          <p:cNvCxnSpPr/>
          <p:nvPr/>
        </p:nvCxnSpPr>
        <p:spPr>
          <a:xfrm>
            <a:off x="7344301" y="3981786"/>
            <a:ext cx="160646" cy="34549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E2FA787-3B90-8B74-F9C3-A722DCD65DFC}"/>
              </a:ext>
            </a:extLst>
          </p:cNvPr>
          <p:cNvCxnSpPr/>
          <p:nvPr/>
        </p:nvCxnSpPr>
        <p:spPr>
          <a:xfrm flipH="1">
            <a:off x="7319704" y="3981786"/>
            <a:ext cx="20065" cy="46169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1966BD8-9131-422C-37BE-4994D33FF715}"/>
              </a:ext>
            </a:extLst>
          </p:cNvPr>
          <p:cNvSpPr txBox="1"/>
          <p:nvPr/>
        </p:nvSpPr>
        <p:spPr>
          <a:xfrm>
            <a:off x="6155349" y="757112"/>
            <a:ext cx="1064715" cy="650691"/>
          </a:xfrm>
          <a:prstGeom prst="rect">
            <a:avLst/>
          </a:prstGeom>
          <a:noFill/>
        </p:spPr>
        <p:txBody>
          <a:bodyPr wrap="none" rtlCol="0">
            <a:spAutoFit/>
          </a:bodyPr>
          <a:lstStyle/>
          <a:p>
            <a:pPr algn="l"/>
            <a:r>
              <a:rPr lang="en-US" sz="1814" dirty="0">
                <a:latin typeface="Arial" panose="020B0604020202020204" pitchFamily="34" charset="0"/>
                <a:cs typeface="Arial" panose="020B0604020202020204" pitchFamily="34" charset="0"/>
              </a:rPr>
              <a:t>Fluor.</a:t>
            </a:r>
          </a:p>
          <a:p>
            <a:pPr algn="l"/>
            <a:r>
              <a:rPr lang="en-US" sz="1814" dirty="0">
                <a:latin typeface="Arial" panose="020B0604020202020204" pitchFamily="34" charset="0"/>
                <a:cs typeface="Arial" panose="020B0604020202020204" pitchFamily="34" charset="0"/>
              </a:rPr>
              <a:t>Detector</a:t>
            </a:r>
          </a:p>
        </p:txBody>
      </p:sp>
      <p:sp>
        <p:nvSpPr>
          <p:cNvPr id="7" name="Rectangle 6">
            <a:extLst>
              <a:ext uri="{FF2B5EF4-FFF2-40B4-BE49-F238E27FC236}">
                <a16:creationId xmlns:a16="http://schemas.microsoft.com/office/drawing/2014/main" id="{1AF749FA-15EC-49B3-3C6B-567675B79A5A}"/>
              </a:ext>
            </a:extLst>
          </p:cNvPr>
          <p:cNvSpPr/>
          <p:nvPr/>
        </p:nvSpPr>
        <p:spPr>
          <a:xfrm>
            <a:off x="7201572" y="1563348"/>
            <a:ext cx="138196" cy="3417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32"/>
          </a:p>
        </p:txBody>
      </p:sp>
      <p:sp>
        <p:nvSpPr>
          <p:cNvPr id="22" name="TextBox 21">
            <a:extLst>
              <a:ext uri="{FF2B5EF4-FFF2-40B4-BE49-F238E27FC236}">
                <a16:creationId xmlns:a16="http://schemas.microsoft.com/office/drawing/2014/main" id="{044CCA5D-A6E6-74CB-ABC9-DE484203D8E6}"/>
              </a:ext>
            </a:extLst>
          </p:cNvPr>
          <p:cNvSpPr txBox="1"/>
          <p:nvPr/>
        </p:nvSpPr>
        <p:spPr>
          <a:xfrm rot="18985534">
            <a:off x="8971428" y="4150555"/>
            <a:ext cx="2547435" cy="368884"/>
          </a:xfrm>
          <a:prstGeom prst="rect">
            <a:avLst/>
          </a:prstGeom>
          <a:noFill/>
        </p:spPr>
        <p:txBody>
          <a:bodyPr wrap="square">
            <a:spAutoFit/>
          </a:bodyPr>
          <a:lstStyle/>
          <a:p>
            <a:pPr defTabSz="723321"/>
            <a:r>
              <a:rPr lang="en-US" sz="1797" u="sng" dirty="0">
                <a:latin typeface="Arial" panose="020B0604020202020204" pitchFamily="34" charset="0"/>
              </a:rPr>
              <a:t>C-T-T-A</a:t>
            </a:r>
            <a:r>
              <a:rPr lang="en-US" sz="1797" dirty="0">
                <a:latin typeface="Arial" panose="020B0604020202020204" pitchFamily="34" charset="0"/>
              </a:rPr>
              <a:t>-G-T-A-A-T-</a:t>
            </a:r>
            <a:r>
              <a:rPr lang="en-US" sz="1797" b="1" dirty="0">
                <a:solidFill>
                  <a:srgbClr val="0000FF"/>
                </a:solidFill>
                <a:latin typeface="Arial" panose="020B0604020202020204" pitchFamily="34" charset="0"/>
              </a:rPr>
              <a:t>C</a:t>
            </a:r>
          </a:p>
        </p:txBody>
      </p:sp>
      <p:sp>
        <p:nvSpPr>
          <p:cNvPr id="24" name="TextBox 23">
            <a:extLst>
              <a:ext uri="{FF2B5EF4-FFF2-40B4-BE49-F238E27FC236}">
                <a16:creationId xmlns:a16="http://schemas.microsoft.com/office/drawing/2014/main" id="{13E3E532-BE48-59D3-2E1E-A590E0F512B9}"/>
              </a:ext>
            </a:extLst>
          </p:cNvPr>
          <p:cNvSpPr txBox="1"/>
          <p:nvPr/>
        </p:nvSpPr>
        <p:spPr>
          <a:xfrm rot="18985534">
            <a:off x="9274849" y="4098922"/>
            <a:ext cx="2879548" cy="368884"/>
          </a:xfrm>
          <a:prstGeom prst="rect">
            <a:avLst/>
          </a:prstGeom>
          <a:noFill/>
        </p:spPr>
        <p:txBody>
          <a:bodyPr wrap="square">
            <a:spAutoFit/>
          </a:bodyPr>
          <a:lstStyle/>
          <a:p>
            <a:pPr defTabSz="723321"/>
            <a:r>
              <a:rPr lang="en-US" sz="1797" u="sng" dirty="0">
                <a:latin typeface="Arial" panose="020B0604020202020204" pitchFamily="34" charset="0"/>
              </a:rPr>
              <a:t>C-T-T-A</a:t>
            </a:r>
            <a:r>
              <a:rPr lang="en-US" sz="1797" dirty="0">
                <a:latin typeface="Arial" panose="020B0604020202020204" pitchFamily="34" charset="0"/>
              </a:rPr>
              <a:t>-G-T-A-A-T-C-</a:t>
            </a:r>
            <a:r>
              <a:rPr lang="en-US" sz="1797" b="1" dirty="0">
                <a:solidFill>
                  <a:srgbClr val="0000FF"/>
                </a:solidFill>
                <a:latin typeface="Arial" panose="020B0604020202020204" pitchFamily="34" charset="0"/>
              </a:rPr>
              <a:t>C</a:t>
            </a:r>
          </a:p>
        </p:txBody>
      </p:sp>
      <p:sp>
        <p:nvSpPr>
          <p:cNvPr id="27" name="TextBox 26">
            <a:extLst>
              <a:ext uri="{FF2B5EF4-FFF2-40B4-BE49-F238E27FC236}">
                <a16:creationId xmlns:a16="http://schemas.microsoft.com/office/drawing/2014/main" id="{A72FA540-5EDD-4644-2AFA-25D3B95BCAD5}"/>
              </a:ext>
            </a:extLst>
          </p:cNvPr>
          <p:cNvSpPr txBox="1"/>
          <p:nvPr/>
        </p:nvSpPr>
        <p:spPr>
          <a:xfrm rot="18985534">
            <a:off x="9754235" y="4158897"/>
            <a:ext cx="2625369" cy="368884"/>
          </a:xfrm>
          <a:prstGeom prst="rect">
            <a:avLst/>
          </a:prstGeom>
          <a:noFill/>
        </p:spPr>
        <p:txBody>
          <a:bodyPr wrap="square">
            <a:spAutoFit/>
          </a:bodyPr>
          <a:lstStyle/>
          <a:p>
            <a:pPr defTabSz="723321"/>
            <a:r>
              <a:rPr lang="en-US" sz="1797" u="sng" dirty="0">
                <a:latin typeface="Arial" panose="020B0604020202020204" pitchFamily="34" charset="0"/>
              </a:rPr>
              <a:t>C-T-T-A</a:t>
            </a:r>
            <a:r>
              <a:rPr lang="en-US" sz="1797" dirty="0">
                <a:latin typeface="Arial" panose="020B0604020202020204" pitchFamily="34" charset="0"/>
              </a:rPr>
              <a:t>-G-T-A-A-T-C-</a:t>
            </a:r>
            <a:r>
              <a:rPr lang="en-US" sz="1797" b="1" dirty="0">
                <a:latin typeface="Arial" panose="020B0604020202020204" pitchFamily="34" charset="0"/>
              </a:rPr>
              <a:t>G</a:t>
            </a:r>
          </a:p>
        </p:txBody>
      </p:sp>
      <p:sp>
        <p:nvSpPr>
          <p:cNvPr id="9" name="Date Placeholder 8">
            <a:extLst>
              <a:ext uri="{FF2B5EF4-FFF2-40B4-BE49-F238E27FC236}">
                <a16:creationId xmlns:a16="http://schemas.microsoft.com/office/drawing/2014/main" id="{4096FBBD-46F6-C2F8-3EC7-55B8BA675D6A}"/>
              </a:ext>
            </a:extLst>
          </p:cNvPr>
          <p:cNvSpPr>
            <a:spLocks noGrp="1"/>
          </p:cNvSpPr>
          <p:nvPr>
            <p:ph type="dt" sz="half" idx="10"/>
          </p:nvPr>
        </p:nvSpPr>
        <p:spPr/>
        <p:txBody>
          <a:bodyPr/>
          <a:lstStyle/>
          <a:p>
            <a:fld id="{AD21AD42-2A0F-4C03-86BD-C9519C6AD0B7}" type="datetime1">
              <a:rPr lang="en-US" smtClean="0"/>
              <a:t>8/26/2023</a:t>
            </a:fld>
            <a:endParaRPr lang="en-US"/>
          </a:p>
        </p:txBody>
      </p:sp>
      <p:sp>
        <p:nvSpPr>
          <p:cNvPr id="12" name="Footer Placeholder 11">
            <a:extLst>
              <a:ext uri="{FF2B5EF4-FFF2-40B4-BE49-F238E27FC236}">
                <a16:creationId xmlns:a16="http://schemas.microsoft.com/office/drawing/2014/main" id="{760E1A29-F20E-9CBA-16C5-57CA90AB3997}"/>
              </a:ext>
            </a:extLst>
          </p:cNvPr>
          <p:cNvSpPr>
            <a:spLocks noGrp="1"/>
          </p:cNvSpPr>
          <p:nvPr>
            <p:ph type="ftr" sz="quarter" idx="11"/>
          </p:nvPr>
        </p:nvSpPr>
        <p:spPr/>
        <p:txBody>
          <a:bodyPr/>
          <a:lstStyle/>
          <a:p>
            <a:r>
              <a:rPr lang="en-US"/>
              <a:t>D &amp; D - Lec 3 - Fall 2023</a:t>
            </a:r>
          </a:p>
        </p:txBody>
      </p:sp>
      <p:sp>
        <p:nvSpPr>
          <p:cNvPr id="17" name="Slide Number Placeholder 16">
            <a:extLst>
              <a:ext uri="{FF2B5EF4-FFF2-40B4-BE49-F238E27FC236}">
                <a16:creationId xmlns:a16="http://schemas.microsoft.com/office/drawing/2014/main" id="{F5CC718E-4A13-9010-5169-C72D0171ACC2}"/>
              </a:ext>
            </a:extLst>
          </p:cNvPr>
          <p:cNvSpPr>
            <a:spLocks noGrp="1"/>
          </p:cNvSpPr>
          <p:nvPr>
            <p:ph type="sldNum" sz="quarter" idx="12"/>
          </p:nvPr>
        </p:nvSpPr>
        <p:spPr/>
        <p:txBody>
          <a:bodyPr/>
          <a:lstStyle/>
          <a:p>
            <a:fld id="{DC3BB032-4020-48F4-953B-341806DC4A2B}" type="slidenum">
              <a:rPr lang="en-US" smtClean="0"/>
              <a:t>10</a:t>
            </a:fld>
            <a:endParaRPr lang="en-US"/>
          </a:p>
        </p:txBody>
      </p:sp>
    </p:spTree>
    <p:extLst>
      <p:ext uri="{BB962C8B-B14F-4D97-AF65-F5344CB8AC3E}">
        <p14:creationId xmlns:p14="http://schemas.microsoft.com/office/powerpoint/2010/main" val="1906078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scatter chart&#10;&#10;Description automatically generated">
            <a:extLst>
              <a:ext uri="{FF2B5EF4-FFF2-40B4-BE49-F238E27FC236}">
                <a16:creationId xmlns:a16="http://schemas.microsoft.com/office/drawing/2014/main" id="{78B9F42C-A56A-B9B0-7369-31BE96EE9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3848" y="789339"/>
            <a:ext cx="2431751" cy="2900653"/>
          </a:xfrm>
          <a:prstGeom prst="rect">
            <a:avLst/>
          </a:prstGeom>
        </p:spPr>
      </p:pic>
      <p:pic>
        <p:nvPicPr>
          <p:cNvPr id="17" name="Picture 16">
            <a:extLst>
              <a:ext uri="{FF2B5EF4-FFF2-40B4-BE49-F238E27FC236}">
                <a16:creationId xmlns:a16="http://schemas.microsoft.com/office/drawing/2014/main" id="{85FDD195-7F01-601C-7F2A-CA3C1BF24DC5}"/>
              </a:ext>
            </a:extLst>
          </p:cNvPr>
          <p:cNvPicPr>
            <a:picLocks noChangeAspect="1"/>
          </p:cNvPicPr>
          <p:nvPr/>
        </p:nvPicPr>
        <p:blipFill rotWithShape="1">
          <a:blip r:embed="rId3"/>
          <a:srcRect t="64444" r="66171" b="11093"/>
          <a:stretch/>
        </p:blipFill>
        <p:spPr>
          <a:xfrm>
            <a:off x="1674547" y="5377926"/>
            <a:ext cx="2425567" cy="1343552"/>
          </a:xfrm>
          <a:prstGeom prst="rect">
            <a:avLst/>
          </a:prstGeom>
        </p:spPr>
      </p:pic>
      <p:pic>
        <p:nvPicPr>
          <p:cNvPr id="16" name="Picture 15">
            <a:extLst>
              <a:ext uri="{FF2B5EF4-FFF2-40B4-BE49-F238E27FC236}">
                <a16:creationId xmlns:a16="http://schemas.microsoft.com/office/drawing/2014/main" id="{64EDC040-B5D6-73BC-556F-9200F621D4AC}"/>
              </a:ext>
            </a:extLst>
          </p:cNvPr>
          <p:cNvPicPr>
            <a:picLocks noChangeAspect="1"/>
          </p:cNvPicPr>
          <p:nvPr/>
        </p:nvPicPr>
        <p:blipFill rotWithShape="1">
          <a:blip r:embed="rId4"/>
          <a:srcRect b="17629"/>
          <a:stretch/>
        </p:blipFill>
        <p:spPr>
          <a:xfrm>
            <a:off x="268045" y="596090"/>
            <a:ext cx="3633064" cy="2244442"/>
          </a:xfrm>
          <a:prstGeom prst="rect">
            <a:avLst/>
          </a:prstGeom>
        </p:spPr>
      </p:pic>
      <p:sp>
        <p:nvSpPr>
          <p:cNvPr id="5" name="TextBox 4">
            <a:extLst>
              <a:ext uri="{FF2B5EF4-FFF2-40B4-BE49-F238E27FC236}">
                <a16:creationId xmlns:a16="http://schemas.microsoft.com/office/drawing/2014/main" id="{ACA84C46-612F-7E74-EDE9-8D9620DBECE8}"/>
              </a:ext>
            </a:extLst>
          </p:cNvPr>
          <p:cNvSpPr txBox="1"/>
          <p:nvPr/>
        </p:nvSpPr>
        <p:spPr>
          <a:xfrm>
            <a:off x="357667" y="-25676"/>
            <a:ext cx="11718303" cy="461665"/>
          </a:xfrm>
          <a:prstGeom prst="rect">
            <a:avLst/>
          </a:prstGeom>
          <a:noFill/>
        </p:spPr>
        <p:txBody>
          <a:bodyPr wrap="square" rtlCol="0">
            <a:spAutoFit/>
          </a:bodyPr>
          <a:lstStyle/>
          <a:p>
            <a:r>
              <a:rPr lang="en-US" sz="2400" dirty="0"/>
              <a:t>Newer Sequencing Methods-Illumina Dye Sequencing – Next Generation High Throughput</a:t>
            </a:r>
          </a:p>
        </p:txBody>
      </p:sp>
      <p:sp>
        <p:nvSpPr>
          <p:cNvPr id="10" name="TextBox 9">
            <a:extLst>
              <a:ext uri="{FF2B5EF4-FFF2-40B4-BE49-F238E27FC236}">
                <a16:creationId xmlns:a16="http://schemas.microsoft.com/office/drawing/2014/main" id="{CF0855E4-9BB8-B5FB-B054-FD878DAF5209}"/>
              </a:ext>
            </a:extLst>
          </p:cNvPr>
          <p:cNvSpPr txBox="1"/>
          <p:nvPr/>
        </p:nvSpPr>
        <p:spPr>
          <a:xfrm>
            <a:off x="4343400" y="4499906"/>
            <a:ext cx="6096000" cy="523220"/>
          </a:xfrm>
          <a:prstGeom prst="rect">
            <a:avLst/>
          </a:prstGeom>
          <a:noFill/>
        </p:spPr>
        <p:txBody>
          <a:bodyPr wrap="square">
            <a:spAutoFit/>
          </a:bodyPr>
          <a:lstStyle/>
          <a:p>
            <a:r>
              <a:rPr lang="en-US" sz="1400" dirty="0"/>
              <a:t>By </a:t>
            </a:r>
            <a:r>
              <a:rPr lang="en-US" sz="1400" dirty="0" err="1"/>
              <a:t>DMLapato</a:t>
            </a:r>
            <a:r>
              <a:rPr lang="en-US" sz="1400" dirty="0"/>
              <a:t> - Own work, CC BY-SA 4.0, https://commons.wikimedia.org/w/index.php?curid=43777596</a:t>
            </a:r>
          </a:p>
        </p:txBody>
      </p:sp>
      <p:sp>
        <p:nvSpPr>
          <p:cNvPr id="12" name="TextBox 11">
            <a:extLst>
              <a:ext uri="{FF2B5EF4-FFF2-40B4-BE49-F238E27FC236}">
                <a16:creationId xmlns:a16="http://schemas.microsoft.com/office/drawing/2014/main" id="{B5056294-65C7-C032-39D5-2C640FFC8FF2}"/>
              </a:ext>
            </a:extLst>
          </p:cNvPr>
          <p:cNvSpPr txBox="1"/>
          <p:nvPr/>
        </p:nvSpPr>
        <p:spPr>
          <a:xfrm>
            <a:off x="3868532" y="347172"/>
            <a:ext cx="8244949" cy="400110"/>
          </a:xfrm>
          <a:prstGeom prst="rect">
            <a:avLst/>
          </a:prstGeom>
          <a:noFill/>
        </p:spPr>
        <p:txBody>
          <a:bodyPr wrap="none" rtlCol="0">
            <a:spAutoFit/>
          </a:bodyPr>
          <a:lstStyle/>
          <a:p>
            <a:r>
              <a:rPr lang="en-US" sz="2000" dirty="0"/>
              <a:t>B. Sequencing by synthesis – Fluorescent labeling &amp; </a:t>
            </a:r>
            <a:r>
              <a:rPr lang="en-US" sz="2000" i="1" dirty="0"/>
              <a:t>reversible</a:t>
            </a:r>
            <a:r>
              <a:rPr lang="en-US" sz="2000" dirty="0"/>
              <a:t> 3’-OH blocking </a:t>
            </a:r>
          </a:p>
        </p:txBody>
      </p:sp>
      <p:graphicFrame>
        <p:nvGraphicFramePr>
          <p:cNvPr id="14" name="Table 14">
            <a:extLst>
              <a:ext uri="{FF2B5EF4-FFF2-40B4-BE49-F238E27FC236}">
                <a16:creationId xmlns:a16="http://schemas.microsoft.com/office/drawing/2014/main" id="{C4D49261-D878-9B4D-3AD8-F3EEB0EB0628}"/>
              </a:ext>
            </a:extLst>
          </p:cNvPr>
          <p:cNvGraphicFramePr>
            <a:graphicFrameLocks noGrp="1"/>
          </p:cNvGraphicFramePr>
          <p:nvPr/>
        </p:nvGraphicFramePr>
        <p:xfrm>
          <a:off x="4419600" y="5041752"/>
          <a:ext cx="6781800" cy="1178770"/>
        </p:xfrm>
        <a:graphic>
          <a:graphicData uri="http://schemas.openxmlformats.org/drawingml/2006/table">
            <a:tbl>
              <a:tblPr firstRow="1" bandRow="1">
                <a:tableStyleId>{5C22544A-7EE6-4342-B048-85BDC9FD1C3A}</a:tableStyleId>
              </a:tblPr>
              <a:tblGrid>
                <a:gridCol w="2260600">
                  <a:extLst>
                    <a:ext uri="{9D8B030D-6E8A-4147-A177-3AD203B41FA5}">
                      <a16:colId xmlns:a16="http://schemas.microsoft.com/office/drawing/2014/main" val="2467730862"/>
                    </a:ext>
                  </a:extLst>
                </a:gridCol>
                <a:gridCol w="2260600">
                  <a:extLst>
                    <a:ext uri="{9D8B030D-6E8A-4147-A177-3AD203B41FA5}">
                      <a16:colId xmlns:a16="http://schemas.microsoft.com/office/drawing/2014/main" val="3952133631"/>
                    </a:ext>
                  </a:extLst>
                </a:gridCol>
                <a:gridCol w="2260600">
                  <a:extLst>
                    <a:ext uri="{9D8B030D-6E8A-4147-A177-3AD203B41FA5}">
                      <a16:colId xmlns:a16="http://schemas.microsoft.com/office/drawing/2014/main" val="529736229"/>
                    </a:ext>
                  </a:extLst>
                </a:gridCol>
              </a:tblGrid>
              <a:tr h="447250">
                <a:tc>
                  <a:txBody>
                    <a:bodyPr/>
                    <a:lstStyle/>
                    <a:p>
                      <a:r>
                        <a:rPr lang="en-US" dirty="0"/>
                        <a:t>Method</a:t>
                      </a:r>
                    </a:p>
                  </a:txBody>
                  <a:tcPr/>
                </a:tc>
                <a:tc>
                  <a:txBody>
                    <a:bodyPr/>
                    <a:lstStyle/>
                    <a:p>
                      <a:r>
                        <a:rPr lang="en-US" dirty="0"/>
                        <a:t>Read Length</a:t>
                      </a:r>
                    </a:p>
                  </a:txBody>
                  <a:tcPr/>
                </a:tc>
                <a:tc>
                  <a:txBody>
                    <a:bodyPr/>
                    <a:lstStyle/>
                    <a:p>
                      <a:r>
                        <a:rPr lang="en-US" dirty="0"/>
                        <a:t>Samples Processed</a:t>
                      </a:r>
                    </a:p>
                  </a:txBody>
                  <a:tcPr/>
                </a:tc>
                <a:extLst>
                  <a:ext uri="{0D108BD9-81ED-4DB2-BD59-A6C34878D82A}">
                    <a16:rowId xmlns:a16="http://schemas.microsoft.com/office/drawing/2014/main" val="2281871966"/>
                  </a:ext>
                </a:extLst>
              </a:tr>
              <a:tr h="285400">
                <a:tc>
                  <a:txBody>
                    <a:bodyPr/>
                    <a:lstStyle/>
                    <a:p>
                      <a:r>
                        <a:rPr lang="en-US" dirty="0"/>
                        <a:t>Sanger</a:t>
                      </a:r>
                    </a:p>
                  </a:txBody>
                  <a:tcPr/>
                </a:tc>
                <a:tc>
                  <a:txBody>
                    <a:bodyPr/>
                    <a:lstStyle/>
                    <a:p>
                      <a:r>
                        <a:rPr lang="en-US" dirty="0"/>
                        <a:t>~1000</a:t>
                      </a:r>
                    </a:p>
                  </a:txBody>
                  <a:tcPr/>
                </a:tc>
                <a:tc>
                  <a:txBody>
                    <a:bodyPr/>
                    <a:lstStyle/>
                    <a:p>
                      <a:r>
                        <a:rPr lang="en-US" dirty="0"/>
                        <a:t>1</a:t>
                      </a:r>
                    </a:p>
                  </a:txBody>
                  <a:tcPr/>
                </a:tc>
                <a:extLst>
                  <a:ext uri="{0D108BD9-81ED-4DB2-BD59-A6C34878D82A}">
                    <a16:rowId xmlns:a16="http://schemas.microsoft.com/office/drawing/2014/main" val="1943315296"/>
                  </a:ext>
                </a:extLst>
              </a:tr>
              <a:tr h="285400">
                <a:tc>
                  <a:txBody>
                    <a:bodyPr/>
                    <a:lstStyle/>
                    <a:p>
                      <a:r>
                        <a:rPr lang="en-US" dirty="0"/>
                        <a:t>Illumina</a:t>
                      </a:r>
                    </a:p>
                  </a:txBody>
                  <a:tcPr/>
                </a:tc>
                <a:tc>
                  <a:txBody>
                    <a:bodyPr/>
                    <a:lstStyle/>
                    <a:p>
                      <a:r>
                        <a:rPr lang="en-US" dirty="0"/>
                        <a:t>~100</a:t>
                      </a:r>
                    </a:p>
                  </a:txBody>
                  <a:tcPr/>
                </a:tc>
                <a:tc>
                  <a:txBody>
                    <a:bodyPr/>
                    <a:lstStyle/>
                    <a:p>
                      <a:r>
                        <a:rPr lang="en-US" dirty="0"/>
                        <a:t>~1000s</a:t>
                      </a:r>
                    </a:p>
                  </a:txBody>
                  <a:tcPr/>
                </a:tc>
                <a:extLst>
                  <a:ext uri="{0D108BD9-81ED-4DB2-BD59-A6C34878D82A}">
                    <a16:rowId xmlns:a16="http://schemas.microsoft.com/office/drawing/2014/main" val="2978627142"/>
                  </a:ext>
                </a:extLst>
              </a:tr>
            </a:tbl>
          </a:graphicData>
        </a:graphic>
      </p:graphicFrame>
      <p:sp>
        <p:nvSpPr>
          <p:cNvPr id="15" name="TextBox 14">
            <a:extLst>
              <a:ext uri="{FF2B5EF4-FFF2-40B4-BE49-F238E27FC236}">
                <a16:creationId xmlns:a16="http://schemas.microsoft.com/office/drawing/2014/main" id="{A511917B-9B1B-C993-A0A9-1073ED08B675}"/>
              </a:ext>
            </a:extLst>
          </p:cNvPr>
          <p:cNvSpPr txBox="1"/>
          <p:nvPr/>
        </p:nvSpPr>
        <p:spPr>
          <a:xfrm>
            <a:off x="92696" y="438680"/>
            <a:ext cx="2411622" cy="400110"/>
          </a:xfrm>
          <a:prstGeom prst="rect">
            <a:avLst/>
          </a:prstGeom>
          <a:noFill/>
        </p:spPr>
        <p:txBody>
          <a:bodyPr wrap="none" rtlCol="0">
            <a:spAutoFit/>
          </a:bodyPr>
          <a:lstStyle/>
          <a:p>
            <a:r>
              <a:rPr lang="en-US" sz="2000" dirty="0"/>
              <a:t>A. Obtaining the DNA</a:t>
            </a:r>
          </a:p>
        </p:txBody>
      </p:sp>
      <p:pic>
        <p:nvPicPr>
          <p:cNvPr id="6" name="Picture 5">
            <a:extLst>
              <a:ext uri="{FF2B5EF4-FFF2-40B4-BE49-F238E27FC236}">
                <a16:creationId xmlns:a16="http://schemas.microsoft.com/office/drawing/2014/main" id="{5D91E1EF-58FD-0BAB-8527-DA29F4688E9E}"/>
              </a:ext>
            </a:extLst>
          </p:cNvPr>
          <p:cNvPicPr>
            <a:picLocks noChangeAspect="1"/>
          </p:cNvPicPr>
          <p:nvPr/>
        </p:nvPicPr>
        <p:blipFill rotWithShape="1">
          <a:blip r:embed="rId5"/>
          <a:srcRect t="22223" b="8888"/>
          <a:stretch/>
        </p:blipFill>
        <p:spPr>
          <a:xfrm>
            <a:off x="6689849" y="701114"/>
            <a:ext cx="4984811" cy="2575486"/>
          </a:xfrm>
          <a:prstGeom prst="rect">
            <a:avLst/>
          </a:prstGeom>
        </p:spPr>
      </p:pic>
      <p:sp>
        <p:nvSpPr>
          <p:cNvPr id="9" name="TextBox 8">
            <a:extLst>
              <a:ext uri="{FF2B5EF4-FFF2-40B4-BE49-F238E27FC236}">
                <a16:creationId xmlns:a16="http://schemas.microsoft.com/office/drawing/2014/main" id="{4803E295-3C39-C7F3-98D1-01CD4D670711}"/>
              </a:ext>
            </a:extLst>
          </p:cNvPr>
          <p:cNvSpPr txBox="1"/>
          <p:nvPr/>
        </p:nvSpPr>
        <p:spPr>
          <a:xfrm>
            <a:off x="330158" y="2840532"/>
            <a:ext cx="3890438" cy="2862322"/>
          </a:xfrm>
          <a:prstGeom prst="rect">
            <a:avLst/>
          </a:prstGeom>
          <a:noFill/>
        </p:spPr>
        <p:txBody>
          <a:bodyPr wrap="square" rtlCol="0">
            <a:spAutoFit/>
          </a:bodyPr>
          <a:lstStyle/>
          <a:p>
            <a:pPr marL="285750" indent="-285750">
              <a:buFont typeface="Arial" panose="020B0604020202020204" pitchFamily="34" charset="0"/>
              <a:buChar char="•"/>
            </a:pPr>
            <a:r>
              <a:rPr lang="en-US" sz="1800" dirty="0"/>
              <a:t>The entire genome can be sequenced.</a:t>
            </a:r>
          </a:p>
          <a:p>
            <a:pPr marL="285750" indent="-285750">
              <a:buFont typeface="Arial" panose="020B0604020202020204" pitchFamily="34" charset="0"/>
              <a:buChar char="•"/>
            </a:pPr>
            <a:r>
              <a:rPr lang="en-US" sz="1800" dirty="0"/>
              <a:t>The DNA is fragmented into small 100 base pieces.</a:t>
            </a:r>
          </a:p>
          <a:p>
            <a:pPr marL="285750" indent="-285750">
              <a:buFont typeface="Arial" panose="020B0604020202020204" pitchFamily="34" charset="0"/>
              <a:buChar char="•"/>
            </a:pPr>
            <a:r>
              <a:rPr lang="en-US" sz="1800" dirty="0"/>
              <a:t>Synthetic DNA is added to the ends (sites for primers for sequencing)</a:t>
            </a:r>
          </a:p>
          <a:p>
            <a:pPr marL="285750" indent="-285750">
              <a:buFont typeface="Arial" panose="020B0604020202020204" pitchFamily="34" charset="0"/>
              <a:buChar char="•"/>
            </a:pPr>
            <a:r>
              <a:rPr lang="en-US" sz="1800" dirty="0"/>
              <a:t>Different fragments are bound to different location on </a:t>
            </a:r>
            <a:r>
              <a:rPr lang="en-US" dirty="0"/>
              <a:t>a chip.</a:t>
            </a:r>
          </a:p>
          <a:p>
            <a:pPr marL="285750" indent="-285750">
              <a:buFont typeface="Arial" panose="020B0604020202020204" pitchFamily="34" charset="0"/>
              <a:buChar char="•"/>
            </a:pPr>
            <a:r>
              <a:rPr lang="en-US" sz="1800" dirty="0"/>
              <a:t>All fragments are sequenced at the same time on a chip.</a:t>
            </a:r>
          </a:p>
        </p:txBody>
      </p:sp>
      <p:sp>
        <p:nvSpPr>
          <p:cNvPr id="13" name="TextBox 12">
            <a:extLst>
              <a:ext uri="{FF2B5EF4-FFF2-40B4-BE49-F238E27FC236}">
                <a16:creationId xmlns:a16="http://schemas.microsoft.com/office/drawing/2014/main" id="{BDD91DAE-A409-CBB5-684D-8708F117B94D}"/>
              </a:ext>
            </a:extLst>
          </p:cNvPr>
          <p:cNvSpPr txBox="1"/>
          <p:nvPr/>
        </p:nvSpPr>
        <p:spPr>
          <a:xfrm>
            <a:off x="4160520" y="3322918"/>
            <a:ext cx="7772400" cy="1200329"/>
          </a:xfrm>
          <a:prstGeom prst="rect">
            <a:avLst/>
          </a:prstGeom>
          <a:noFill/>
        </p:spPr>
        <p:txBody>
          <a:bodyPr wrap="square" rtlCol="0">
            <a:spAutoFit/>
          </a:bodyPr>
          <a:lstStyle/>
          <a:p>
            <a:pPr marL="342900" indent="-342900">
              <a:buFont typeface="+mj-lt"/>
              <a:buAutoNum type="arabicPeriod"/>
            </a:pPr>
            <a:r>
              <a:rPr lang="en-US" sz="1800" dirty="0"/>
              <a:t>Only one base is added at a time (3’-OH is blocked)</a:t>
            </a:r>
          </a:p>
          <a:p>
            <a:pPr marL="342900" indent="-342900">
              <a:buFont typeface="+mj-lt"/>
              <a:buAutoNum type="arabicPeriod"/>
            </a:pPr>
            <a:r>
              <a:rPr lang="en-US" sz="1800" dirty="0"/>
              <a:t>The base that is added is determined by the color of the fluorescent base.</a:t>
            </a:r>
          </a:p>
          <a:p>
            <a:pPr marL="342900" indent="-342900">
              <a:buFont typeface="+mj-lt"/>
              <a:buAutoNum type="arabicPeriod"/>
            </a:pPr>
            <a:r>
              <a:rPr lang="en-US" sz="1800" dirty="0"/>
              <a:t>3’-OH blocking group and the fluorescent group are removed prior to the next addition. ~100 cycles can be performed.</a:t>
            </a:r>
          </a:p>
        </p:txBody>
      </p:sp>
      <p:cxnSp>
        <p:nvCxnSpPr>
          <p:cNvPr id="19" name="Straight Arrow Connector 18">
            <a:extLst>
              <a:ext uri="{FF2B5EF4-FFF2-40B4-BE49-F238E27FC236}">
                <a16:creationId xmlns:a16="http://schemas.microsoft.com/office/drawing/2014/main" id="{D9FD0AE8-7EF0-2E64-03E6-30F591DC2346}"/>
              </a:ext>
            </a:extLst>
          </p:cNvPr>
          <p:cNvCxnSpPr/>
          <p:nvPr/>
        </p:nvCxnSpPr>
        <p:spPr>
          <a:xfrm>
            <a:off x="2023106" y="1187502"/>
            <a:ext cx="269213" cy="1960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628EA87-BB4A-2A2A-52FE-1CF8A0452ABB}"/>
              </a:ext>
            </a:extLst>
          </p:cNvPr>
          <p:cNvCxnSpPr/>
          <p:nvPr/>
        </p:nvCxnSpPr>
        <p:spPr>
          <a:xfrm>
            <a:off x="1944259" y="1410572"/>
            <a:ext cx="228600" cy="2445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C41C9898-A2E8-0E03-F045-5ED5649D9029}"/>
              </a:ext>
            </a:extLst>
          </p:cNvPr>
          <p:cNvGrpSpPr/>
          <p:nvPr/>
        </p:nvGrpSpPr>
        <p:grpSpPr>
          <a:xfrm>
            <a:off x="2514600" y="1371600"/>
            <a:ext cx="914400" cy="74428"/>
            <a:chOff x="2514600" y="1371600"/>
            <a:chExt cx="914400" cy="74428"/>
          </a:xfrm>
        </p:grpSpPr>
        <p:cxnSp>
          <p:nvCxnSpPr>
            <p:cNvPr id="23" name="Straight Connector 22">
              <a:extLst>
                <a:ext uri="{FF2B5EF4-FFF2-40B4-BE49-F238E27FC236}">
                  <a16:creationId xmlns:a16="http://schemas.microsoft.com/office/drawing/2014/main" id="{58640583-3C88-9271-F642-187DC81CF845}"/>
                </a:ext>
              </a:extLst>
            </p:cNvPr>
            <p:cNvCxnSpPr/>
            <p:nvPr/>
          </p:nvCxnSpPr>
          <p:spPr>
            <a:xfrm>
              <a:off x="2514600" y="1371600"/>
              <a:ext cx="9144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2308A59-4E92-AEAE-854C-E8CC8FAB10D9}"/>
                </a:ext>
              </a:extLst>
            </p:cNvPr>
            <p:cNvCxnSpPr/>
            <p:nvPr/>
          </p:nvCxnSpPr>
          <p:spPr>
            <a:xfrm>
              <a:off x="2514600" y="1446028"/>
              <a:ext cx="9144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0621B56A-0B06-FEDD-9F30-67963D1BF561}"/>
              </a:ext>
            </a:extLst>
          </p:cNvPr>
          <p:cNvGrpSpPr/>
          <p:nvPr/>
        </p:nvGrpSpPr>
        <p:grpSpPr>
          <a:xfrm>
            <a:off x="2362200" y="1685233"/>
            <a:ext cx="914400" cy="67367"/>
            <a:chOff x="2362200" y="1685233"/>
            <a:chExt cx="914400" cy="67367"/>
          </a:xfrm>
        </p:grpSpPr>
        <p:cxnSp>
          <p:nvCxnSpPr>
            <p:cNvPr id="25" name="Straight Connector 24">
              <a:extLst>
                <a:ext uri="{FF2B5EF4-FFF2-40B4-BE49-F238E27FC236}">
                  <a16:creationId xmlns:a16="http://schemas.microsoft.com/office/drawing/2014/main" id="{C7CCD082-CF64-E0E1-5CE2-1F8C276278A5}"/>
                </a:ext>
              </a:extLst>
            </p:cNvPr>
            <p:cNvCxnSpPr/>
            <p:nvPr/>
          </p:nvCxnSpPr>
          <p:spPr>
            <a:xfrm>
              <a:off x="2362200" y="1685233"/>
              <a:ext cx="9144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0711482-71F3-C3A5-EFAD-708B3ED73488}"/>
                </a:ext>
              </a:extLst>
            </p:cNvPr>
            <p:cNvCxnSpPr/>
            <p:nvPr/>
          </p:nvCxnSpPr>
          <p:spPr>
            <a:xfrm>
              <a:off x="2362200" y="1752600"/>
              <a:ext cx="9144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0" name="Freeform: Shape 29">
            <a:extLst>
              <a:ext uri="{FF2B5EF4-FFF2-40B4-BE49-F238E27FC236}">
                <a16:creationId xmlns:a16="http://schemas.microsoft.com/office/drawing/2014/main" id="{05A90830-C35C-EA74-36A0-0CBF4114ECE8}"/>
              </a:ext>
            </a:extLst>
          </p:cNvPr>
          <p:cNvSpPr/>
          <p:nvPr/>
        </p:nvSpPr>
        <p:spPr>
          <a:xfrm>
            <a:off x="3375837" y="1196163"/>
            <a:ext cx="285082" cy="770860"/>
          </a:xfrm>
          <a:custGeom>
            <a:avLst/>
            <a:gdLst>
              <a:gd name="connsiteX0" fmla="*/ 122275 w 285082"/>
              <a:gd name="connsiteY0" fmla="*/ 0 h 770860"/>
              <a:gd name="connsiteX1" fmla="*/ 276447 w 285082"/>
              <a:gd name="connsiteY1" fmla="*/ 223284 h 770860"/>
              <a:gd name="connsiteX2" fmla="*/ 244549 w 285082"/>
              <a:gd name="connsiteY2" fmla="*/ 457200 h 770860"/>
              <a:gd name="connsiteX3" fmla="*/ 69112 w 285082"/>
              <a:gd name="connsiteY3" fmla="*/ 707065 h 770860"/>
              <a:gd name="connsiteX4" fmla="*/ 0 w 285082"/>
              <a:gd name="connsiteY4" fmla="*/ 770860 h 770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082" h="770860">
                <a:moveTo>
                  <a:pt x="122275" y="0"/>
                </a:moveTo>
                <a:cubicBezTo>
                  <a:pt x="189171" y="73542"/>
                  <a:pt x="256068" y="147084"/>
                  <a:pt x="276447" y="223284"/>
                </a:cubicBezTo>
                <a:cubicBezTo>
                  <a:pt x="296826" y="299484"/>
                  <a:pt x="279105" y="376570"/>
                  <a:pt x="244549" y="457200"/>
                </a:cubicBezTo>
                <a:cubicBezTo>
                  <a:pt x="209993" y="537830"/>
                  <a:pt x="109870" y="654788"/>
                  <a:pt x="69112" y="707065"/>
                </a:cubicBezTo>
                <a:cubicBezTo>
                  <a:pt x="28354" y="759342"/>
                  <a:pt x="14177" y="765101"/>
                  <a:pt x="0" y="770860"/>
                </a:cubicBezTo>
              </a:path>
            </a:pathLst>
          </a:custGeom>
          <a:noFill/>
          <a:ln>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4F154DA9-D86B-3801-5376-124F0A98DFBA}"/>
              </a:ext>
            </a:extLst>
          </p:cNvPr>
          <p:cNvSpPr/>
          <p:nvPr/>
        </p:nvSpPr>
        <p:spPr>
          <a:xfrm>
            <a:off x="3242930" y="1516364"/>
            <a:ext cx="1318437" cy="3954087"/>
          </a:xfrm>
          <a:custGeom>
            <a:avLst/>
            <a:gdLst>
              <a:gd name="connsiteX0" fmla="*/ 0 w 1318437"/>
              <a:gd name="connsiteY0" fmla="*/ 3954087 h 3954087"/>
              <a:gd name="connsiteX1" fmla="*/ 473149 w 1318437"/>
              <a:gd name="connsiteY1" fmla="*/ 3900924 h 3954087"/>
              <a:gd name="connsiteX2" fmla="*/ 776177 w 1318437"/>
              <a:gd name="connsiteY2" fmla="*/ 3778650 h 3954087"/>
              <a:gd name="connsiteX3" fmla="*/ 781493 w 1318437"/>
              <a:gd name="connsiteY3" fmla="*/ 3262971 h 3954087"/>
              <a:gd name="connsiteX4" fmla="*/ 786810 w 1318437"/>
              <a:gd name="connsiteY4" fmla="*/ 2162501 h 3954087"/>
              <a:gd name="connsiteX5" fmla="*/ 792126 w 1318437"/>
              <a:gd name="connsiteY5" fmla="*/ 1046083 h 3954087"/>
              <a:gd name="connsiteX6" fmla="*/ 818707 w 1318437"/>
              <a:gd name="connsiteY6" fmla="*/ 222059 h 3954087"/>
              <a:gd name="connsiteX7" fmla="*/ 919717 w 1318437"/>
              <a:gd name="connsiteY7" fmla="*/ 46622 h 3954087"/>
              <a:gd name="connsiteX8" fmla="*/ 1073889 w 1318437"/>
              <a:gd name="connsiteY8" fmla="*/ 4092 h 3954087"/>
              <a:gd name="connsiteX9" fmla="*/ 1318437 w 1318437"/>
              <a:gd name="connsiteY9" fmla="*/ 4092 h 3954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8437" h="3954087">
                <a:moveTo>
                  <a:pt x="0" y="3954087"/>
                </a:moveTo>
                <a:cubicBezTo>
                  <a:pt x="171893" y="3942125"/>
                  <a:pt x="343786" y="3930163"/>
                  <a:pt x="473149" y="3900924"/>
                </a:cubicBezTo>
                <a:cubicBezTo>
                  <a:pt x="602512" y="3871685"/>
                  <a:pt x="724786" y="3884975"/>
                  <a:pt x="776177" y="3778650"/>
                </a:cubicBezTo>
                <a:cubicBezTo>
                  <a:pt x="827568" y="3672324"/>
                  <a:pt x="779721" y="3532329"/>
                  <a:pt x="781493" y="3262971"/>
                </a:cubicBezTo>
                <a:cubicBezTo>
                  <a:pt x="783265" y="2993613"/>
                  <a:pt x="785038" y="2531982"/>
                  <a:pt x="786810" y="2162501"/>
                </a:cubicBezTo>
                <a:cubicBezTo>
                  <a:pt x="788582" y="1793020"/>
                  <a:pt x="786810" y="1369490"/>
                  <a:pt x="792126" y="1046083"/>
                </a:cubicBezTo>
                <a:cubicBezTo>
                  <a:pt x="797442" y="722676"/>
                  <a:pt x="797442" y="388636"/>
                  <a:pt x="818707" y="222059"/>
                </a:cubicBezTo>
                <a:cubicBezTo>
                  <a:pt x="839972" y="55482"/>
                  <a:pt x="877187" y="82950"/>
                  <a:pt x="919717" y="46622"/>
                </a:cubicBezTo>
                <a:cubicBezTo>
                  <a:pt x="962247" y="10294"/>
                  <a:pt x="1007436" y="11180"/>
                  <a:pt x="1073889" y="4092"/>
                </a:cubicBezTo>
                <a:cubicBezTo>
                  <a:pt x="1140342" y="-2996"/>
                  <a:pt x="1229389" y="548"/>
                  <a:pt x="1318437" y="4092"/>
                </a:cubicBezTo>
              </a:path>
            </a:pathLst>
          </a:custGeom>
          <a:noFill/>
          <a:ln>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1AC0C44-4698-0675-48A2-8919E81624B3}"/>
              </a:ext>
            </a:extLst>
          </p:cNvPr>
          <p:cNvSpPr txBox="1"/>
          <p:nvPr/>
        </p:nvSpPr>
        <p:spPr>
          <a:xfrm>
            <a:off x="10100013" y="701114"/>
            <a:ext cx="1398140" cy="369332"/>
          </a:xfrm>
          <a:prstGeom prst="rect">
            <a:avLst/>
          </a:prstGeom>
          <a:noFill/>
        </p:spPr>
        <p:txBody>
          <a:bodyPr wrap="none" rtlCol="0">
            <a:spAutoFit/>
          </a:bodyPr>
          <a:lstStyle/>
          <a:p>
            <a:r>
              <a:rPr lang="en-US" dirty="0"/>
              <a:t>Addition of T</a:t>
            </a:r>
          </a:p>
        </p:txBody>
      </p:sp>
      <p:sp>
        <p:nvSpPr>
          <p:cNvPr id="2" name="Date Placeholder 1">
            <a:extLst>
              <a:ext uri="{FF2B5EF4-FFF2-40B4-BE49-F238E27FC236}">
                <a16:creationId xmlns:a16="http://schemas.microsoft.com/office/drawing/2014/main" id="{38E82C57-5FA7-7092-0CFB-38EFC46FB977}"/>
              </a:ext>
            </a:extLst>
          </p:cNvPr>
          <p:cNvSpPr>
            <a:spLocks noGrp="1"/>
          </p:cNvSpPr>
          <p:nvPr>
            <p:ph type="dt" sz="half" idx="10"/>
          </p:nvPr>
        </p:nvSpPr>
        <p:spPr/>
        <p:txBody>
          <a:bodyPr/>
          <a:lstStyle/>
          <a:p>
            <a:fld id="{0C58F44A-87B8-4809-A73D-172E6B84F2A2}" type="datetime1">
              <a:rPr lang="en-US" smtClean="0"/>
              <a:t>8/26/2023</a:t>
            </a:fld>
            <a:endParaRPr lang="en-US"/>
          </a:p>
        </p:txBody>
      </p:sp>
      <p:sp>
        <p:nvSpPr>
          <p:cNvPr id="3" name="Footer Placeholder 2">
            <a:extLst>
              <a:ext uri="{FF2B5EF4-FFF2-40B4-BE49-F238E27FC236}">
                <a16:creationId xmlns:a16="http://schemas.microsoft.com/office/drawing/2014/main" id="{02A94EBF-B88D-CEEF-74CD-9AF1279A898A}"/>
              </a:ext>
            </a:extLst>
          </p:cNvPr>
          <p:cNvSpPr>
            <a:spLocks noGrp="1"/>
          </p:cNvSpPr>
          <p:nvPr>
            <p:ph type="ftr" sz="quarter" idx="11"/>
          </p:nvPr>
        </p:nvSpPr>
        <p:spPr/>
        <p:txBody>
          <a:bodyPr/>
          <a:lstStyle/>
          <a:p>
            <a:r>
              <a:rPr lang="en-US"/>
              <a:t>D &amp; D - Lec 3 - Fall 2023</a:t>
            </a:r>
          </a:p>
        </p:txBody>
      </p:sp>
      <p:sp>
        <p:nvSpPr>
          <p:cNvPr id="4" name="Slide Number Placeholder 3">
            <a:extLst>
              <a:ext uri="{FF2B5EF4-FFF2-40B4-BE49-F238E27FC236}">
                <a16:creationId xmlns:a16="http://schemas.microsoft.com/office/drawing/2014/main" id="{528282F3-9748-C334-07CF-607B8B8A4E3C}"/>
              </a:ext>
            </a:extLst>
          </p:cNvPr>
          <p:cNvSpPr>
            <a:spLocks noGrp="1"/>
          </p:cNvSpPr>
          <p:nvPr>
            <p:ph type="sldNum" sz="quarter" idx="12"/>
          </p:nvPr>
        </p:nvSpPr>
        <p:spPr/>
        <p:txBody>
          <a:bodyPr/>
          <a:lstStyle/>
          <a:p>
            <a:fld id="{DC3BB032-4020-48F4-953B-341806DC4A2B}" type="slidenum">
              <a:rPr lang="en-US" smtClean="0"/>
              <a:t>11</a:t>
            </a:fld>
            <a:endParaRPr lang="en-US"/>
          </a:p>
        </p:txBody>
      </p:sp>
    </p:spTree>
    <p:extLst>
      <p:ext uri="{BB962C8B-B14F-4D97-AF65-F5344CB8AC3E}">
        <p14:creationId xmlns:p14="http://schemas.microsoft.com/office/powerpoint/2010/main" val="3713345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FF41F9-4EEB-4E66-9D7F-0A7461B7792F}"/>
              </a:ext>
            </a:extLst>
          </p:cNvPr>
          <p:cNvPicPr>
            <a:picLocks noChangeAspect="1"/>
          </p:cNvPicPr>
          <p:nvPr/>
        </p:nvPicPr>
        <p:blipFill>
          <a:blip r:embed="rId2"/>
          <a:stretch>
            <a:fillRect/>
          </a:stretch>
        </p:blipFill>
        <p:spPr>
          <a:xfrm>
            <a:off x="6986839" y="437477"/>
            <a:ext cx="2298737" cy="1848569"/>
          </a:xfrm>
          <a:prstGeom prst="rect">
            <a:avLst/>
          </a:prstGeom>
        </p:spPr>
      </p:pic>
      <p:pic>
        <p:nvPicPr>
          <p:cNvPr id="6" name="Picture 5">
            <a:extLst>
              <a:ext uri="{FF2B5EF4-FFF2-40B4-BE49-F238E27FC236}">
                <a16:creationId xmlns:a16="http://schemas.microsoft.com/office/drawing/2014/main" id="{E99DB6A3-BCBB-4239-B459-E2B1D783A963}"/>
              </a:ext>
            </a:extLst>
          </p:cNvPr>
          <p:cNvPicPr>
            <a:picLocks noChangeAspect="1"/>
          </p:cNvPicPr>
          <p:nvPr/>
        </p:nvPicPr>
        <p:blipFill>
          <a:blip r:embed="rId3"/>
          <a:stretch>
            <a:fillRect/>
          </a:stretch>
        </p:blipFill>
        <p:spPr>
          <a:xfrm>
            <a:off x="9256498" y="273354"/>
            <a:ext cx="2670917" cy="2071004"/>
          </a:xfrm>
          <a:prstGeom prst="rect">
            <a:avLst/>
          </a:prstGeom>
        </p:spPr>
      </p:pic>
      <p:pic>
        <p:nvPicPr>
          <p:cNvPr id="15" name="Picture 14">
            <a:extLst>
              <a:ext uri="{FF2B5EF4-FFF2-40B4-BE49-F238E27FC236}">
                <a16:creationId xmlns:a16="http://schemas.microsoft.com/office/drawing/2014/main" id="{EFC270D1-5A01-43AC-9FB0-9F9CEAC535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189"/>
          <a:stretch/>
        </p:blipFill>
        <p:spPr>
          <a:xfrm>
            <a:off x="2650359" y="3771427"/>
            <a:ext cx="6326880" cy="916203"/>
          </a:xfrm>
          <a:prstGeom prst="rect">
            <a:avLst/>
          </a:prstGeom>
        </p:spPr>
      </p:pic>
      <p:pic>
        <p:nvPicPr>
          <p:cNvPr id="18" name="Picture 17">
            <a:extLst>
              <a:ext uri="{FF2B5EF4-FFF2-40B4-BE49-F238E27FC236}">
                <a16:creationId xmlns:a16="http://schemas.microsoft.com/office/drawing/2014/main" id="{90413D42-F57C-434C-8BA9-D784F4D44E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385"/>
          <a:stretch/>
        </p:blipFill>
        <p:spPr>
          <a:xfrm>
            <a:off x="2666958" y="5358008"/>
            <a:ext cx="6347012" cy="995776"/>
          </a:xfrm>
          <a:prstGeom prst="rect">
            <a:avLst/>
          </a:prstGeom>
        </p:spPr>
      </p:pic>
      <p:sp>
        <p:nvSpPr>
          <p:cNvPr id="5" name="TextBox 4">
            <a:extLst>
              <a:ext uri="{FF2B5EF4-FFF2-40B4-BE49-F238E27FC236}">
                <a16:creationId xmlns:a16="http://schemas.microsoft.com/office/drawing/2014/main" id="{2AC7DE3F-703B-4078-A343-FDC71484A57A}"/>
              </a:ext>
            </a:extLst>
          </p:cNvPr>
          <p:cNvSpPr txBox="1"/>
          <p:nvPr/>
        </p:nvSpPr>
        <p:spPr>
          <a:xfrm>
            <a:off x="2226279" y="11970"/>
            <a:ext cx="7759047" cy="483337"/>
          </a:xfrm>
          <a:prstGeom prst="rect">
            <a:avLst/>
          </a:prstGeom>
          <a:noFill/>
        </p:spPr>
        <p:txBody>
          <a:bodyPr wrap="none" rtlCol="0">
            <a:spAutoFit/>
          </a:bodyPr>
          <a:lstStyle/>
          <a:p>
            <a:r>
              <a:rPr lang="en-US" sz="2541" dirty="0"/>
              <a:t>Genotyping at the Molecular Level with DNA Sequencing.</a:t>
            </a:r>
          </a:p>
        </p:txBody>
      </p:sp>
      <p:sp>
        <p:nvSpPr>
          <p:cNvPr id="7" name="TextBox 6">
            <a:extLst>
              <a:ext uri="{FF2B5EF4-FFF2-40B4-BE49-F238E27FC236}">
                <a16:creationId xmlns:a16="http://schemas.microsoft.com/office/drawing/2014/main" id="{7A149C22-6E9C-49B2-A818-3AF0149AC5E9}"/>
              </a:ext>
            </a:extLst>
          </p:cNvPr>
          <p:cNvSpPr txBox="1"/>
          <p:nvPr/>
        </p:nvSpPr>
        <p:spPr>
          <a:xfrm>
            <a:off x="17477" y="435125"/>
            <a:ext cx="5392724" cy="1754326"/>
          </a:xfrm>
          <a:prstGeom prst="rect">
            <a:avLst/>
          </a:prstGeom>
          <a:noFill/>
        </p:spPr>
        <p:txBody>
          <a:bodyPr wrap="square" rtlCol="0">
            <a:spAutoFit/>
          </a:bodyPr>
          <a:lstStyle/>
          <a:p>
            <a:pPr marL="259340" indent="-259340">
              <a:buFont typeface="Arial" panose="020B0604020202020204" pitchFamily="34" charset="0"/>
              <a:buChar char="•"/>
            </a:pPr>
            <a:r>
              <a:rPr lang="en-US" sz="1800" dirty="0"/>
              <a:t>Sickle cell anemia is caused by a single mutation in the beta chain of hemoglobin</a:t>
            </a:r>
          </a:p>
          <a:p>
            <a:pPr marL="259340" indent="-259340">
              <a:buFont typeface="Arial" panose="020B0604020202020204" pitchFamily="34" charset="0"/>
              <a:buChar char="•"/>
            </a:pPr>
            <a:r>
              <a:rPr lang="en-US" sz="1800" dirty="0"/>
              <a:t>This mutation causes the hemoglobin to form long polymers that distort the shape of the red blood cell.</a:t>
            </a:r>
          </a:p>
          <a:p>
            <a:pPr marL="259340" indent="-259340">
              <a:buFont typeface="Arial" panose="020B0604020202020204" pitchFamily="34" charset="0"/>
              <a:buChar char="•"/>
            </a:pPr>
            <a:r>
              <a:rPr lang="en-US" sz="1800" dirty="0"/>
              <a:t>Determining whether someone has the mutation can be useful for treatment.</a:t>
            </a:r>
          </a:p>
        </p:txBody>
      </p:sp>
      <p:sp>
        <p:nvSpPr>
          <p:cNvPr id="9" name="TextBox 8">
            <a:extLst>
              <a:ext uri="{FF2B5EF4-FFF2-40B4-BE49-F238E27FC236}">
                <a16:creationId xmlns:a16="http://schemas.microsoft.com/office/drawing/2014/main" id="{99CEC422-093F-42BE-BB2A-6833557E072F}"/>
              </a:ext>
            </a:extLst>
          </p:cNvPr>
          <p:cNvSpPr txBox="1"/>
          <p:nvPr/>
        </p:nvSpPr>
        <p:spPr>
          <a:xfrm>
            <a:off x="29783" y="3162673"/>
            <a:ext cx="6426684" cy="369332"/>
          </a:xfrm>
          <a:prstGeom prst="rect">
            <a:avLst/>
          </a:prstGeom>
          <a:noFill/>
        </p:spPr>
        <p:txBody>
          <a:bodyPr wrap="square" rtlCol="0">
            <a:spAutoFit/>
          </a:bodyPr>
          <a:lstStyle/>
          <a:p>
            <a:r>
              <a:rPr lang="en-US" sz="1800" dirty="0"/>
              <a:t>The sequencing data for the normal beta chain is:</a:t>
            </a:r>
          </a:p>
        </p:txBody>
      </p:sp>
      <p:sp>
        <p:nvSpPr>
          <p:cNvPr id="10" name="Rectangle 9">
            <a:extLst>
              <a:ext uri="{FF2B5EF4-FFF2-40B4-BE49-F238E27FC236}">
                <a16:creationId xmlns:a16="http://schemas.microsoft.com/office/drawing/2014/main" id="{BEF498BC-70FC-4FA8-9765-02126683C6E4}"/>
              </a:ext>
            </a:extLst>
          </p:cNvPr>
          <p:cNvSpPr/>
          <p:nvPr/>
        </p:nvSpPr>
        <p:spPr>
          <a:xfrm>
            <a:off x="4976" y="4715634"/>
            <a:ext cx="6995713" cy="369332"/>
          </a:xfrm>
          <a:prstGeom prst="rect">
            <a:avLst/>
          </a:prstGeom>
        </p:spPr>
        <p:txBody>
          <a:bodyPr wrap="square">
            <a:spAutoFit/>
          </a:bodyPr>
          <a:lstStyle/>
          <a:p>
            <a:r>
              <a:rPr lang="en-US" sz="1800" dirty="0"/>
              <a:t>The sequencing data for the mutation with sickle cell is:</a:t>
            </a:r>
          </a:p>
        </p:txBody>
      </p:sp>
      <p:sp>
        <p:nvSpPr>
          <p:cNvPr id="11" name="Rectangle 10">
            <a:extLst>
              <a:ext uri="{FF2B5EF4-FFF2-40B4-BE49-F238E27FC236}">
                <a16:creationId xmlns:a16="http://schemas.microsoft.com/office/drawing/2014/main" id="{C0CFFF80-FB40-4DB9-A841-9773F5B57F01}"/>
              </a:ext>
            </a:extLst>
          </p:cNvPr>
          <p:cNvSpPr/>
          <p:nvPr/>
        </p:nvSpPr>
        <p:spPr>
          <a:xfrm>
            <a:off x="1600338" y="3469385"/>
            <a:ext cx="8516599" cy="539250"/>
          </a:xfrm>
          <a:prstGeom prst="rect">
            <a:avLst/>
          </a:prstGeom>
        </p:spPr>
        <p:txBody>
          <a:bodyPr wrap="square">
            <a:spAutoFit/>
          </a:bodyPr>
          <a:lstStyle/>
          <a:p>
            <a:r>
              <a:rPr lang="en-US" sz="1452" b="1" cap="all" spc="183" dirty="0">
                <a:latin typeface="Courier New" panose="02070309020205020404" pitchFamily="49" charset="0"/>
              </a:rPr>
              <a:t>          </a:t>
            </a:r>
            <a:r>
              <a:rPr lang="en-US" sz="1452" b="1" cap="all" spc="183" dirty="0" err="1">
                <a:latin typeface="Courier New" panose="02070309020205020404" pitchFamily="49" charset="0"/>
              </a:rPr>
              <a:t>aggatggtgcacctgactcct</a:t>
            </a:r>
            <a:r>
              <a:rPr lang="en-US" sz="1452" b="1" cap="all" spc="183" dirty="0" err="1">
                <a:highlight>
                  <a:srgbClr val="FFFF00"/>
                </a:highlight>
                <a:latin typeface="Courier New" panose="02070309020205020404" pitchFamily="49" charset="0"/>
              </a:rPr>
              <a:t>gag</a:t>
            </a:r>
            <a:r>
              <a:rPr lang="en-US" sz="1452" b="1" cap="all" spc="183" dirty="0" err="1">
                <a:latin typeface="Courier New" panose="02070309020205020404" pitchFamily="49" charset="0"/>
              </a:rPr>
              <a:t>gagaagtctgccgttact</a:t>
            </a:r>
            <a:r>
              <a:rPr lang="en-US" sz="1452" b="1" cap="all" spc="183" dirty="0">
                <a:latin typeface="Courier New" panose="02070309020205020404" pitchFamily="49" charset="0"/>
              </a:rPr>
              <a:t>...</a:t>
            </a:r>
          </a:p>
          <a:p>
            <a:r>
              <a:rPr lang="en-US" sz="1452" b="1" cap="all" spc="183" dirty="0">
                <a:latin typeface="Courier New" panose="02070309020205020404" pitchFamily="49" charset="0"/>
              </a:rPr>
              <a:t>             </a:t>
            </a:r>
            <a:r>
              <a:rPr lang="en-US" sz="1452" b="1" spc="183" dirty="0" err="1">
                <a:latin typeface="Courier New" panose="02070309020205020404" pitchFamily="49" charset="0"/>
              </a:rPr>
              <a:t>MetValHisLeuThrPro</a:t>
            </a:r>
            <a:r>
              <a:rPr lang="en-US" sz="1452" b="1" spc="183" dirty="0" err="1">
                <a:highlight>
                  <a:srgbClr val="FFFF00"/>
                </a:highlight>
                <a:latin typeface="Courier New" panose="02070309020205020404" pitchFamily="49" charset="0"/>
              </a:rPr>
              <a:t>Glu</a:t>
            </a:r>
            <a:r>
              <a:rPr lang="en-US" sz="1452" b="1" spc="183" dirty="0" err="1">
                <a:latin typeface="Courier New" panose="02070309020205020404" pitchFamily="49" charset="0"/>
              </a:rPr>
              <a:t>GluLysSerAlaValThr</a:t>
            </a:r>
            <a:r>
              <a:rPr lang="en-US" sz="1452" b="1" spc="183" dirty="0">
                <a:latin typeface="Courier New" panose="02070309020205020404" pitchFamily="49" charset="0"/>
              </a:rPr>
              <a:t>...</a:t>
            </a:r>
            <a:endParaRPr lang="en-US" sz="1452" b="1" spc="183" dirty="0"/>
          </a:p>
        </p:txBody>
      </p:sp>
      <p:sp>
        <p:nvSpPr>
          <p:cNvPr id="12" name="Rectangle 11">
            <a:extLst>
              <a:ext uri="{FF2B5EF4-FFF2-40B4-BE49-F238E27FC236}">
                <a16:creationId xmlns:a16="http://schemas.microsoft.com/office/drawing/2014/main" id="{7572B396-3359-4FD5-AF62-03AD5ACB2D31}"/>
              </a:ext>
            </a:extLst>
          </p:cNvPr>
          <p:cNvSpPr/>
          <p:nvPr/>
        </p:nvSpPr>
        <p:spPr>
          <a:xfrm>
            <a:off x="1627821" y="5046119"/>
            <a:ext cx="8005019" cy="539250"/>
          </a:xfrm>
          <a:prstGeom prst="rect">
            <a:avLst/>
          </a:prstGeom>
        </p:spPr>
        <p:txBody>
          <a:bodyPr wrap="square">
            <a:spAutoFit/>
          </a:bodyPr>
          <a:lstStyle/>
          <a:p>
            <a:r>
              <a:rPr lang="en-US" sz="1452" b="1" cap="all" spc="183" dirty="0">
                <a:latin typeface="Courier New" panose="02070309020205020404" pitchFamily="49" charset="0"/>
              </a:rPr>
              <a:t>          </a:t>
            </a:r>
            <a:r>
              <a:rPr lang="en-US" sz="1452" b="1" cap="all" spc="183" dirty="0" err="1">
                <a:latin typeface="Courier New" panose="02070309020205020404" pitchFamily="49" charset="0"/>
              </a:rPr>
              <a:t>Aggatggtgcacctgactcct</a:t>
            </a:r>
            <a:r>
              <a:rPr lang="en-US" sz="1452" b="1" cap="all" spc="183" dirty="0" err="1">
                <a:highlight>
                  <a:srgbClr val="FFFF00"/>
                </a:highlight>
                <a:latin typeface="Courier New" panose="02070309020205020404" pitchFamily="49" charset="0"/>
              </a:rPr>
              <a:t>gtg</a:t>
            </a:r>
            <a:r>
              <a:rPr lang="en-US" sz="1452" b="1" cap="all" spc="183" dirty="0" err="1">
                <a:latin typeface="Courier New" panose="02070309020205020404" pitchFamily="49" charset="0"/>
              </a:rPr>
              <a:t>gagaagtctgccgttact</a:t>
            </a:r>
            <a:r>
              <a:rPr lang="en-US" sz="1452" b="1" cap="all" spc="183" dirty="0">
                <a:latin typeface="Courier New" panose="02070309020205020404" pitchFamily="49" charset="0"/>
              </a:rPr>
              <a:t>...</a:t>
            </a:r>
          </a:p>
          <a:p>
            <a:r>
              <a:rPr lang="en-US" sz="1452" b="1" spc="183" dirty="0">
                <a:latin typeface="Courier New" panose="02070309020205020404" pitchFamily="49" charset="0"/>
              </a:rPr>
              <a:t>             </a:t>
            </a:r>
            <a:r>
              <a:rPr lang="en-US" sz="1452" b="1" spc="183" dirty="0" err="1">
                <a:latin typeface="Courier New" panose="02070309020205020404" pitchFamily="49" charset="0"/>
              </a:rPr>
              <a:t>MetValHisLeuThrPro</a:t>
            </a:r>
            <a:r>
              <a:rPr lang="en-US" sz="1452" b="1" spc="183" dirty="0" err="1">
                <a:highlight>
                  <a:srgbClr val="FFFF00"/>
                </a:highlight>
                <a:latin typeface="Courier New" panose="02070309020205020404" pitchFamily="49" charset="0"/>
              </a:rPr>
              <a:t>Val</a:t>
            </a:r>
            <a:r>
              <a:rPr lang="en-US" sz="1452" b="1" spc="183" dirty="0" err="1">
                <a:latin typeface="Courier New" panose="02070309020205020404" pitchFamily="49" charset="0"/>
              </a:rPr>
              <a:t>GluLysSerAlaValThr</a:t>
            </a:r>
            <a:r>
              <a:rPr lang="en-US" sz="1452" b="1" spc="183" dirty="0">
                <a:latin typeface="Courier New" panose="02070309020205020404" pitchFamily="49" charset="0"/>
              </a:rPr>
              <a:t>...</a:t>
            </a:r>
            <a:endParaRPr lang="en-US" sz="1452" b="1" cap="all" spc="183" dirty="0"/>
          </a:p>
        </p:txBody>
      </p:sp>
      <p:sp>
        <p:nvSpPr>
          <p:cNvPr id="17" name="TextBox 16">
            <a:extLst>
              <a:ext uri="{FF2B5EF4-FFF2-40B4-BE49-F238E27FC236}">
                <a16:creationId xmlns:a16="http://schemas.microsoft.com/office/drawing/2014/main" id="{8F722B9C-E022-4B31-B337-8BACE5DA4670}"/>
              </a:ext>
            </a:extLst>
          </p:cNvPr>
          <p:cNvSpPr txBox="1"/>
          <p:nvPr/>
        </p:nvSpPr>
        <p:spPr>
          <a:xfrm>
            <a:off x="29783" y="2160201"/>
            <a:ext cx="5784016" cy="923330"/>
          </a:xfrm>
          <a:prstGeom prst="rect">
            <a:avLst/>
          </a:prstGeom>
          <a:noFill/>
        </p:spPr>
        <p:txBody>
          <a:bodyPr wrap="square" rtlCol="0">
            <a:spAutoFit/>
          </a:bodyPr>
          <a:lstStyle/>
          <a:p>
            <a:r>
              <a:rPr lang="en-US" sz="1800" dirty="0"/>
              <a:t>The 5’ end of the Hb gene is shown on the right (</a:t>
            </a:r>
            <a:r>
              <a:rPr lang="en-US" sz="1800" dirty="0">
                <a:highlight>
                  <a:srgbClr val="00FF00"/>
                </a:highlight>
              </a:rPr>
              <a:t>ATG</a:t>
            </a:r>
            <a:r>
              <a:rPr lang="en-US" sz="1800" dirty="0"/>
              <a:t>=start). Using </a:t>
            </a:r>
            <a:r>
              <a:rPr lang="en-US" sz="1800" dirty="0">
                <a:highlight>
                  <a:srgbClr val="FF00FF"/>
                </a:highlight>
              </a:rPr>
              <a:t>GGTGCCAG</a:t>
            </a:r>
            <a:r>
              <a:rPr lang="en-US" sz="1800" dirty="0"/>
              <a:t> as a sequencing primer gives the following sequences for the normal and mutant genes:</a:t>
            </a:r>
          </a:p>
        </p:txBody>
      </p:sp>
      <p:sp>
        <p:nvSpPr>
          <p:cNvPr id="19" name="Rectangle 18">
            <a:extLst>
              <a:ext uri="{FF2B5EF4-FFF2-40B4-BE49-F238E27FC236}">
                <a16:creationId xmlns:a16="http://schemas.microsoft.com/office/drawing/2014/main" id="{819AC5AD-C852-40FA-A913-277095DED0FB}"/>
              </a:ext>
            </a:extLst>
          </p:cNvPr>
          <p:cNvSpPr/>
          <p:nvPr/>
        </p:nvSpPr>
        <p:spPr>
          <a:xfrm>
            <a:off x="6046221" y="2719713"/>
            <a:ext cx="5764779" cy="584775"/>
          </a:xfrm>
          <a:prstGeom prst="rect">
            <a:avLst/>
          </a:prstGeom>
        </p:spPr>
        <p:txBody>
          <a:bodyPr wrap="square">
            <a:spAutoFit/>
          </a:bodyPr>
          <a:lstStyle/>
          <a:p>
            <a:r>
              <a:rPr lang="en-US" sz="1600" b="1" cap="all" dirty="0" err="1">
                <a:highlight>
                  <a:srgbClr val="FF00FF"/>
                </a:highlight>
                <a:latin typeface="Courier New" panose="02070309020205020404" pitchFamily="49" charset="0"/>
                <a:cs typeface="Courier New" panose="02070309020205020404" pitchFamily="49" charset="0"/>
              </a:rPr>
              <a:t>GGTGCCAG</a:t>
            </a:r>
            <a:r>
              <a:rPr lang="en-US" sz="1600" b="1" cap="all" dirty="0" err="1">
                <a:latin typeface="Courier New" panose="02070309020205020404" pitchFamily="49" charset="0"/>
              </a:rPr>
              <a:t>agg</a:t>
            </a:r>
            <a:r>
              <a:rPr lang="en-US" sz="1600" b="1" cap="all" dirty="0" err="1">
                <a:highlight>
                  <a:srgbClr val="00FF00"/>
                </a:highlight>
                <a:latin typeface="Courier New" panose="02070309020205020404" pitchFamily="49" charset="0"/>
              </a:rPr>
              <a:t>atg</a:t>
            </a:r>
            <a:r>
              <a:rPr lang="en-US" sz="1600" b="1" cap="all" dirty="0" err="1">
                <a:latin typeface="Courier New" panose="02070309020205020404" pitchFamily="49" charset="0"/>
              </a:rPr>
              <a:t>gtgcacctgactcctgaggagaagtc</a:t>
            </a:r>
            <a:r>
              <a:rPr lang="en-US" sz="1600" b="1" cap="all" dirty="0">
                <a:latin typeface="Courier New" panose="02070309020205020404" pitchFamily="49" charset="0"/>
              </a:rPr>
              <a:t>..</a:t>
            </a:r>
            <a:endParaRPr lang="en-US" sz="1600" b="1" cap="all" dirty="0">
              <a:latin typeface="Courier New" panose="02070309020205020404" pitchFamily="49" charset="0"/>
              <a:cs typeface="Courier New" panose="02070309020205020404" pitchFamily="49" charset="0"/>
            </a:endParaRPr>
          </a:p>
          <a:p>
            <a:r>
              <a:rPr lang="en-US" sz="1600" cap="all" dirty="0" err="1">
                <a:latin typeface="Courier New" panose="02070309020205020404" pitchFamily="49" charset="0"/>
                <a:cs typeface="Courier New" panose="02070309020205020404" pitchFamily="49" charset="0"/>
              </a:rPr>
              <a:t>CCACGGTCtcctaccacgtggactgaggactcctcttcag</a:t>
            </a:r>
            <a:r>
              <a:rPr lang="en-US" sz="1600" cap="all" dirty="0">
                <a:latin typeface="Courier New" panose="02070309020205020404" pitchFamily="49" charset="0"/>
                <a:cs typeface="Courier New" panose="02070309020205020404" pitchFamily="49" charset="0"/>
              </a:rPr>
              <a:t>..</a:t>
            </a:r>
          </a:p>
        </p:txBody>
      </p:sp>
      <p:sp>
        <p:nvSpPr>
          <p:cNvPr id="20" name="Rectangle 19">
            <a:extLst>
              <a:ext uri="{FF2B5EF4-FFF2-40B4-BE49-F238E27FC236}">
                <a16:creationId xmlns:a16="http://schemas.microsoft.com/office/drawing/2014/main" id="{4CE63178-B750-4F63-82AF-02AA6C413CCD}"/>
              </a:ext>
            </a:extLst>
          </p:cNvPr>
          <p:cNvSpPr/>
          <p:nvPr/>
        </p:nvSpPr>
        <p:spPr>
          <a:xfrm>
            <a:off x="5829244" y="3485689"/>
            <a:ext cx="404565" cy="113272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5"/>
          </a:p>
        </p:txBody>
      </p:sp>
      <p:sp>
        <p:nvSpPr>
          <p:cNvPr id="22" name="Rectangle 21">
            <a:extLst>
              <a:ext uri="{FF2B5EF4-FFF2-40B4-BE49-F238E27FC236}">
                <a16:creationId xmlns:a16="http://schemas.microsoft.com/office/drawing/2014/main" id="{6DFF7B57-F17F-4F05-A46F-4399FAA9AADA}"/>
              </a:ext>
            </a:extLst>
          </p:cNvPr>
          <p:cNvSpPr/>
          <p:nvPr/>
        </p:nvSpPr>
        <p:spPr>
          <a:xfrm>
            <a:off x="5858636" y="5047622"/>
            <a:ext cx="389764" cy="113272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5"/>
          </a:p>
        </p:txBody>
      </p:sp>
      <p:pic>
        <p:nvPicPr>
          <p:cNvPr id="24" name="Picture 23">
            <a:extLst>
              <a:ext uri="{FF2B5EF4-FFF2-40B4-BE49-F238E27FC236}">
                <a16:creationId xmlns:a16="http://schemas.microsoft.com/office/drawing/2014/main" id="{144BD0A1-AFE9-428D-A93F-DC0BD7DA85A3}"/>
              </a:ext>
            </a:extLst>
          </p:cNvPr>
          <p:cNvPicPr>
            <a:picLocks noChangeAspect="1"/>
          </p:cNvPicPr>
          <p:nvPr/>
        </p:nvPicPr>
        <p:blipFill rotWithShape="1">
          <a:blip r:embed="rId5"/>
          <a:srcRect t="8373" b="8659"/>
          <a:stretch/>
        </p:blipFill>
        <p:spPr>
          <a:xfrm>
            <a:off x="8964053" y="3338094"/>
            <a:ext cx="1925711" cy="1198793"/>
          </a:xfrm>
          <a:prstGeom prst="rect">
            <a:avLst/>
          </a:prstGeom>
        </p:spPr>
      </p:pic>
      <p:sp>
        <p:nvSpPr>
          <p:cNvPr id="25" name="Oval 24">
            <a:extLst>
              <a:ext uri="{FF2B5EF4-FFF2-40B4-BE49-F238E27FC236}">
                <a16:creationId xmlns:a16="http://schemas.microsoft.com/office/drawing/2014/main" id="{E45CDD21-BC55-4918-9541-3901186FAD3A}"/>
              </a:ext>
            </a:extLst>
          </p:cNvPr>
          <p:cNvSpPr/>
          <p:nvPr/>
        </p:nvSpPr>
        <p:spPr>
          <a:xfrm>
            <a:off x="9854051" y="4388917"/>
            <a:ext cx="262885" cy="11151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5"/>
          </a:p>
        </p:txBody>
      </p:sp>
      <p:sp>
        <p:nvSpPr>
          <p:cNvPr id="26" name="Oval 25">
            <a:extLst>
              <a:ext uri="{FF2B5EF4-FFF2-40B4-BE49-F238E27FC236}">
                <a16:creationId xmlns:a16="http://schemas.microsoft.com/office/drawing/2014/main" id="{902778AB-9891-43B9-AE9D-335629D826E1}"/>
              </a:ext>
            </a:extLst>
          </p:cNvPr>
          <p:cNvSpPr/>
          <p:nvPr/>
        </p:nvSpPr>
        <p:spPr>
          <a:xfrm>
            <a:off x="9057920" y="4388917"/>
            <a:ext cx="262885" cy="11151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5"/>
          </a:p>
        </p:txBody>
      </p:sp>
      <p:sp>
        <p:nvSpPr>
          <p:cNvPr id="33" name="TextBox 32">
            <a:extLst>
              <a:ext uri="{FF2B5EF4-FFF2-40B4-BE49-F238E27FC236}">
                <a16:creationId xmlns:a16="http://schemas.microsoft.com/office/drawing/2014/main" id="{FF549C66-6878-41A2-BC4F-75603DF2ADBF}"/>
              </a:ext>
            </a:extLst>
          </p:cNvPr>
          <p:cNvSpPr txBox="1"/>
          <p:nvPr/>
        </p:nvSpPr>
        <p:spPr>
          <a:xfrm>
            <a:off x="6934089" y="2322501"/>
            <a:ext cx="3455177" cy="369332"/>
          </a:xfrm>
          <a:prstGeom prst="rect">
            <a:avLst/>
          </a:prstGeom>
          <a:noFill/>
        </p:spPr>
        <p:txBody>
          <a:bodyPr wrap="none" rtlCol="0">
            <a:spAutoFit/>
          </a:bodyPr>
          <a:lstStyle/>
          <a:p>
            <a:r>
              <a:rPr lang="en-US" sz="1800" dirty="0"/>
              <a:t>First dd-base added by polymerase</a:t>
            </a:r>
          </a:p>
        </p:txBody>
      </p:sp>
      <p:cxnSp>
        <p:nvCxnSpPr>
          <p:cNvPr id="35" name="Straight Arrow Connector 34">
            <a:extLst>
              <a:ext uri="{FF2B5EF4-FFF2-40B4-BE49-F238E27FC236}">
                <a16:creationId xmlns:a16="http://schemas.microsoft.com/office/drawing/2014/main" id="{435FD7A1-95AB-4B64-9EBD-809C88296546}"/>
              </a:ext>
            </a:extLst>
          </p:cNvPr>
          <p:cNvCxnSpPr/>
          <p:nvPr/>
        </p:nvCxnSpPr>
        <p:spPr>
          <a:xfrm>
            <a:off x="7166200" y="2589513"/>
            <a:ext cx="0" cy="2046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98DD62E-FE2D-4816-BE82-67613B0D7653}"/>
              </a:ext>
            </a:extLst>
          </p:cNvPr>
          <p:cNvCxnSpPr>
            <a:endCxn id="26" idx="2"/>
          </p:cNvCxnSpPr>
          <p:nvPr/>
        </p:nvCxnSpPr>
        <p:spPr>
          <a:xfrm flipV="1">
            <a:off x="6233810" y="4444675"/>
            <a:ext cx="2824111" cy="59887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8926BEB-8399-4EDC-B077-952822D397C8}"/>
              </a:ext>
            </a:extLst>
          </p:cNvPr>
          <p:cNvCxnSpPr>
            <a:endCxn id="25" idx="1"/>
          </p:cNvCxnSpPr>
          <p:nvPr/>
        </p:nvCxnSpPr>
        <p:spPr>
          <a:xfrm>
            <a:off x="6172179" y="3478978"/>
            <a:ext cx="3720371" cy="92627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E3E1408-A265-A7C8-6792-954AC983902F}"/>
              </a:ext>
            </a:extLst>
          </p:cNvPr>
          <p:cNvSpPr txBox="1"/>
          <p:nvPr/>
        </p:nvSpPr>
        <p:spPr>
          <a:xfrm>
            <a:off x="9356675" y="4917169"/>
            <a:ext cx="1748748" cy="1477328"/>
          </a:xfrm>
          <a:prstGeom prst="rect">
            <a:avLst/>
          </a:prstGeom>
          <a:noFill/>
        </p:spPr>
        <p:txBody>
          <a:bodyPr wrap="none" rtlCol="0">
            <a:spAutoFit/>
          </a:bodyPr>
          <a:lstStyle/>
          <a:p>
            <a:r>
              <a:rPr lang="en-US" dirty="0"/>
              <a:t>F</a:t>
            </a:r>
            <a:r>
              <a:rPr lang="en-US" sz="1800" dirty="0"/>
              <a:t>alse color code:</a:t>
            </a:r>
          </a:p>
          <a:p>
            <a:r>
              <a:rPr lang="en-US" sz="1800" dirty="0"/>
              <a:t>A=</a:t>
            </a:r>
            <a:r>
              <a:rPr lang="en-US" sz="1800" dirty="0">
                <a:solidFill>
                  <a:srgbClr val="00B050"/>
                </a:solidFill>
              </a:rPr>
              <a:t>Green</a:t>
            </a:r>
          </a:p>
          <a:p>
            <a:r>
              <a:rPr lang="en-US" sz="1800" dirty="0"/>
              <a:t>G=Black</a:t>
            </a:r>
          </a:p>
          <a:p>
            <a:r>
              <a:rPr lang="en-US" sz="1800" dirty="0"/>
              <a:t>T=</a:t>
            </a:r>
            <a:r>
              <a:rPr lang="en-US" sz="1800" dirty="0">
                <a:solidFill>
                  <a:srgbClr val="FF0000"/>
                </a:solidFill>
              </a:rPr>
              <a:t>Red</a:t>
            </a:r>
          </a:p>
          <a:p>
            <a:r>
              <a:rPr lang="en-US" sz="1800" dirty="0"/>
              <a:t>C=</a:t>
            </a:r>
            <a:r>
              <a:rPr lang="en-US" sz="1800" dirty="0">
                <a:solidFill>
                  <a:srgbClr val="0070C0"/>
                </a:solidFill>
              </a:rPr>
              <a:t>Blue</a:t>
            </a:r>
          </a:p>
        </p:txBody>
      </p:sp>
      <p:sp>
        <p:nvSpPr>
          <p:cNvPr id="2" name="Date Placeholder 1">
            <a:extLst>
              <a:ext uri="{FF2B5EF4-FFF2-40B4-BE49-F238E27FC236}">
                <a16:creationId xmlns:a16="http://schemas.microsoft.com/office/drawing/2014/main" id="{F4AA7150-3B1C-8A34-4F23-7FAE8EF642B5}"/>
              </a:ext>
            </a:extLst>
          </p:cNvPr>
          <p:cNvSpPr>
            <a:spLocks noGrp="1"/>
          </p:cNvSpPr>
          <p:nvPr>
            <p:ph type="dt" sz="half" idx="10"/>
          </p:nvPr>
        </p:nvSpPr>
        <p:spPr/>
        <p:txBody>
          <a:bodyPr/>
          <a:lstStyle/>
          <a:p>
            <a:fld id="{9572C11A-851A-4285-8523-FE11A39EA149}" type="datetime1">
              <a:rPr lang="en-US" smtClean="0"/>
              <a:t>8/26/2023</a:t>
            </a:fld>
            <a:endParaRPr lang="en-US"/>
          </a:p>
        </p:txBody>
      </p:sp>
      <p:sp>
        <p:nvSpPr>
          <p:cNvPr id="3" name="Footer Placeholder 2">
            <a:extLst>
              <a:ext uri="{FF2B5EF4-FFF2-40B4-BE49-F238E27FC236}">
                <a16:creationId xmlns:a16="http://schemas.microsoft.com/office/drawing/2014/main" id="{7B923A0C-B975-4BA9-8D75-B09CF7F09C93}"/>
              </a:ext>
            </a:extLst>
          </p:cNvPr>
          <p:cNvSpPr>
            <a:spLocks noGrp="1"/>
          </p:cNvSpPr>
          <p:nvPr>
            <p:ph type="ftr" sz="quarter" idx="11"/>
          </p:nvPr>
        </p:nvSpPr>
        <p:spPr/>
        <p:txBody>
          <a:bodyPr/>
          <a:lstStyle/>
          <a:p>
            <a:r>
              <a:rPr lang="en-US"/>
              <a:t>D &amp; D - Lec 3 - Fall 2023</a:t>
            </a:r>
          </a:p>
        </p:txBody>
      </p:sp>
      <p:sp>
        <p:nvSpPr>
          <p:cNvPr id="4" name="Slide Number Placeholder 3">
            <a:extLst>
              <a:ext uri="{FF2B5EF4-FFF2-40B4-BE49-F238E27FC236}">
                <a16:creationId xmlns:a16="http://schemas.microsoft.com/office/drawing/2014/main" id="{1441817A-2066-E3D2-5E9B-8D90E31DD54D}"/>
              </a:ext>
            </a:extLst>
          </p:cNvPr>
          <p:cNvSpPr>
            <a:spLocks noGrp="1"/>
          </p:cNvSpPr>
          <p:nvPr>
            <p:ph type="sldNum" sz="quarter" idx="12"/>
          </p:nvPr>
        </p:nvSpPr>
        <p:spPr/>
        <p:txBody>
          <a:bodyPr/>
          <a:lstStyle/>
          <a:p>
            <a:fld id="{DC3BB032-4020-48F4-953B-341806DC4A2B}" type="slidenum">
              <a:rPr lang="en-US" smtClean="0"/>
              <a:t>12</a:t>
            </a:fld>
            <a:endParaRPr lang="en-US"/>
          </a:p>
        </p:txBody>
      </p:sp>
    </p:spTree>
    <p:extLst>
      <p:ext uri="{BB962C8B-B14F-4D97-AF65-F5344CB8AC3E}">
        <p14:creationId xmlns:p14="http://schemas.microsoft.com/office/powerpoint/2010/main" val="320996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ecture.png">
            <a:extLst>
              <a:ext uri="{FF2B5EF4-FFF2-40B4-BE49-F238E27FC236}">
                <a16:creationId xmlns:a16="http://schemas.microsoft.com/office/drawing/2014/main" id="{FF0C66AE-6C8A-4203-80C4-2542789B6FEC}"/>
              </a:ext>
            </a:extLst>
          </p:cNvPr>
          <p:cNvPicPr/>
          <p:nvPr/>
        </p:nvPicPr>
        <p:blipFill rotWithShape="1">
          <a:blip r:embed="rId2" cstate="print"/>
          <a:srcRect t="69878"/>
          <a:stretch/>
        </p:blipFill>
        <p:spPr>
          <a:xfrm>
            <a:off x="65590" y="5181599"/>
            <a:ext cx="10265881" cy="950797"/>
          </a:xfrm>
          <a:prstGeom prst="rect">
            <a:avLst/>
          </a:prstGeom>
        </p:spPr>
      </p:pic>
      <p:sp>
        <p:nvSpPr>
          <p:cNvPr id="2" name="TextBox 1">
            <a:extLst>
              <a:ext uri="{FF2B5EF4-FFF2-40B4-BE49-F238E27FC236}">
                <a16:creationId xmlns:a16="http://schemas.microsoft.com/office/drawing/2014/main" id="{0A14F03C-A302-41BF-9163-A33E4C9C46E4}"/>
              </a:ext>
            </a:extLst>
          </p:cNvPr>
          <p:cNvSpPr txBox="1"/>
          <p:nvPr/>
        </p:nvSpPr>
        <p:spPr>
          <a:xfrm>
            <a:off x="152400" y="4577114"/>
            <a:ext cx="11887001" cy="646331"/>
          </a:xfrm>
          <a:prstGeom prst="rect">
            <a:avLst/>
          </a:prstGeom>
          <a:noFill/>
        </p:spPr>
        <p:txBody>
          <a:bodyPr wrap="square" rtlCol="0">
            <a:spAutoFit/>
          </a:bodyPr>
          <a:lstStyle/>
          <a:p>
            <a:pPr marL="466476" indent="-285750" defTabSz="727895">
              <a:buFont typeface="Arial" panose="020B0604020202020204" pitchFamily="34" charset="0"/>
              <a:buChar char="•"/>
            </a:pPr>
            <a:r>
              <a:rPr lang="en-US" sz="1800" dirty="0">
                <a:solidFill>
                  <a:prstClr val="black"/>
                </a:solidFill>
              </a:rPr>
              <a:t>Can you explain how the colored peaks are generated by random termination using </a:t>
            </a:r>
            <a:r>
              <a:rPr lang="en-US" sz="1800" dirty="0" err="1">
                <a:solidFill>
                  <a:prstClr val="black"/>
                </a:solidFill>
              </a:rPr>
              <a:t>dideoxybases</a:t>
            </a:r>
            <a:r>
              <a:rPr lang="en-US" sz="1800" dirty="0">
                <a:solidFill>
                  <a:prstClr val="black"/>
                </a:solidFill>
              </a:rPr>
              <a:t> in Sanger Sequencing?</a:t>
            </a:r>
          </a:p>
          <a:p>
            <a:pPr marL="466476" indent="-285750" defTabSz="727895">
              <a:buFont typeface="Arial" panose="020B0604020202020204" pitchFamily="34" charset="0"/>
              <a:buChar char="•"/>
            </a:pPr>
            <a:r>
              <a:rPr lang="en-US" sz="1800" dirty="0">
                <a:solidFill>
                  <a:prstClr val="black"/>
                </a:solidFill>
              </a:rPr>
              <a:t>Can you compare and contrast major features of Sanger and Next-Gen Sequencing?</a:t>
            </a:r>
          </a:p>
        </p:txBody>
      </p:sp>
      <p:sp>
        <p:nvSpPr>
          <p:cNvPr id="3" name="TextBox 2">
            <a:extLst>
              <a:ext uri="{FF2B5EF4-FFF2-40B4-BE49-F238E27FC236}">
                <a16:creationId xmlns:a16="http://schemas.microsoft.com/office/drawing/2014/main" id="{31D695D1-18CE-4B0D-861B-AB5622B9B011}"/>
              </a:ext>
            </a:extLst>
          </p:cNvPr>
          <p:cNvSpPr txBox="1"/>
          <p:nvPr/>
        </p:nvSpPr>
        <p:spPr>
          <a:xfrm>
            <a:off x="0" y="4274281"/>
            <a:ext cx="1940987" cy="369332"/>
          </a:xfrm>
          <a:prstGeom prst="rect">
            <a:avLst/>
          </a:prstGeom>
          <a:noFill/>
        </p:spPr>
        <p:txBody>
          <a:bodyPr wrap="square" rtlCol="0">
            <a:spAutoFit/>
          </a:bodyPr>
          <a:lstStyle/>
          <a:p>
            <a:pPr defTabSz="727895"/>
            <a:r>
              <a:rPr lang="en-US" sz="1800" b="1" dirty="0">
                <a:solidFill>
                  <a:srgbClr val="C00000"/>
                </a:solidFill>
                <a:latin typeface="Calibri"/>
              </a:rPr>
              <a:t>Expectations:</a:t>
            </a:r>
          </a:p>
        </p:txBody>
      </p:sp>
      <p:sp>
        <p:nvSpPr>
          <p:cNvPr id="4" name="TextBox 3">
            <a:extLst>
              <a:ext uri="{FF2B5EF4-FFF2-40B4-BE49-F238E27FC236}">
                <a16:creationId xmlns:a16="http://schemas.microsoft.com/office/drawing/2014/main" id="{9D7B0922-3490-4B4F-B70B-CF25DF881095}"/>
              </a:ext>
            </a:extLst>
          </p:cNvPr>
          <p:cNvSpPr txBox="1"/>
          <p:nvPr/>
        </p:nvSpPr>
        <p:spPr>
          <a:xfrm>
            <a:off x="3214117" y="-22712"/>
            <a:ext cx="5763565" cy="523220"/>
          </a:xfrm>
          <a:prstGeom prst="rect">
            <a:avLst/>
          </a:prstGeom>
          <a:noFill/>
        </p:spPr>
        <p:txBody>
          <a:bodyPr wrap="none" rtlCol="0">
            <a:spAutoFit/>
          </a:bodyPr>
          <a:lstStyle/>
          <a:p>
            <a:pPr defTabSz="727895"/>
            <a:r>
              <a:rPr lang="en-US" sz="2800" dirty="0">
                <a:solidFill>
                  <a:prstClr val="black"/>
                </a:solidFill>
                <a:latin typeface="Calibri"/>
              </a:rPr>
              <a:t>Sequencing Summary &amp; Expectations</a:t>
            </a:r>
          </a:p>
        </p:txBody>
      </p:sp>
      <p:sp>
        <p:nvSpPr>
          <p:cNvPr id="5" name="Rectangle 3">
            <a:extLst>
              <a:ext uri="{FF2B5EF4-FFF2-40B4-BE49-F238E27FC236}">
                <a16:creationId xmlns:a16="http://schemas.microsoft.com/office/drawing/2014/main" id="{0B801141-BC58-4097-866E-89F416F7DD94}"/>
              </a:ext>
            </a:extLst>
          </p:cNvPr>
          <p:cNvSpPr txBox="1">
            <a:spLocks noChangeArrowheads="1"/>
          </p:cNvSpPr>
          <p:nvPr/>
        </p:nvSpPr>
        <p:spPr bwMode="auto">
          <a:xfrm>
            <a:off x="152400" y="361672"/>
            <a:ext cx="11963400" cy="3083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indent="0" defTabSz="727895" eaLnBrk="1" hangingPunct="1">
              <a:spcBef>
                <a:spcPts val="0"/>
              </a:spcBef>
              <a:buNone/>
            </a:pPr>
            <a:r>
              <a:rPr lang="en-US" altLang="en-US" sz="1800" b="1" dirty="0">
                <a:solidFill>
                  <a:prstClr val="black"/>
                </a:solidFill>
                <a:latin typeface="+mn-lt"/>
                <a:cs typeface="Arial" charset="0"/>
              </a:rPr>
              <a:t>Sanger Sequencing:</a:t>
            </a:r>
          </a:p>
          <a:p>
            <a:pPr marL="272961" indent="-272961" defTabSz="727895" eaLnBrk="1" hangingPunct="1">
              <a:spcBef>
                <a:spcPts val="0"/>
              </a:spcBef>
            </a:pPr>
            <a:r>
              <a:rPr lang="en-US" altLang="en-US" sz="1800" dirty="0">
                <a:solidFill>
                  <a:prstClr val="black"/>
                </a:solidFill>
                <a:latin typeface="+mn-lt"/>
                <a:cs typeface="Arial" charset="0"/>
              </a:rPr>
              <a:t>Gives the sequence that is complementary to the template strand = “top” strand, same strand at the primer.</a:t>
            </a:r>
          </a:p>
          <a:p>
            <a:pPr marL="272961" indent="-272961" defTabSz="727895" eaLnBrk="1" hangingPunct="1">
              <a:spcBef>
                <a:spcPts val="0"/>
              </a:spcBef>
            </a:pPr>
            <a:r>
              <a:rPr lang="en-US" altLang="en-US" sz="1800" dirty="0">
                <a:solidFill>
                  <a:prstClr val="black"/>
                </a:solidFill>
                <a:latin typeface="+mn-lt"/>
                <a:cs typeface="Arial" charset="0"/>
              </a:rPr>
              <a:t>The start of the sequencing information is defined by a primer that anneals to the template (therefore some of the sequence has to be known, how this is done will be described later)</a:t>
            </a:r>
          </a:p>
          <a:p>
            <a:pPr marL="272961" indent="-272961" defTabSz="727895" eaLnBrk="1" hangingPunct="1">
              <a:spcBef>
                <a:spcPts val="0"/>
              </a:spcBef>
            </a:pPr>
            <a:r>
              <a:rPr lang="en-US" altLang="en-US" sz="1800" dirty="0">
                <a:solidFill>
                  <a:srgbClr val="000000"/>
                </a:solidFill>
                <a:latin typeface="+mn-lt"/>
                <a:cs typeface="Arial" charset="0"/>
              </a:rPr>
              <a:t>Dideoxy sequencing is carried out by adding both </a:t>
            </a:r>
            <a:r>
              <a:rPr lang="en-US" altLang="en-US" sz="1800" dirty="0" err="1">
                <a:solidFill>
                  <a:srgbClr val="000000"/>
                </a:solidFill>
                <a:latin typeface="+mn-lt"/>
                <a:cs typeface="Arial" charset="0"/>
              </a:rPr>
              <a:t>dideoxynucleotide</a:t>
            </a:r>
            <a:r>
              <a:rPr lang="en-US" altLang="en-US" sz="1800" dirty="0">
                <a:solidFill>
                  <a:srgbClr val="000000"/>
                </a:solidFill>
                <a:latin typeface="+mn-lt"/>
                <a:cs typeface="Arial" charset="0"/>
              </a:rPr>
              <a:t> triphosphates (</a:t>
            </a:r>
            <a:r>
              <a:rPr lang="en-US" altLang="en-US" sz="1800" dirty="0" err="1">
                <a:solidFill>
                  <a:srgbClr val="000000"/>
                </a:solidFill>
                <a:latin typeface="+mn-lt"/>
                <a:cs typeface="Arial" charset="0"/>
              </a:rPr>
              <a:t>ddNTPs</a:t>
            </a:r>
            <a:r>
              <a:rPr lang="en-US" altLang="en-US" sz="1800" dirty="0">
                <a:solidFill>
                  <a:srgbClr val="000000"/>
                </a:solidFill>
                <a:latin typeface="+mn-lt"/>
                <a:cs typeface="Arial" charset="0"/>
              </a:rPr>
              <a:t>) and deoxyribonucleotide triphosphates (dNTPs) to the synthesis reactions, at a ratio of 1:100.  Most growing chains do not terminate.</a:t>
            </a:r>
          </a:p>
          <a:p>
            <a:pPr marL="272961" indent="-272961" defTabSz="727895" eaLnBrk="1" hangingPunct="1">
              <a:spcBef>
                <a:spcPts val="0"/>
              </a:spcBef>
            </a:pPr>
            <a:r>
              <a:rPr lang="en-US" altLang="en-US" sz="1800" dirty="0" err="1">
                <a:solidFill>
                  <a:srgbClr val="000000"/>
                </a:solidFill>
                <a:latin typeface="+mn-lt"/>
                <a:cs typeface="Arial" charset="0"/>
              </a:rPr>
              <a:t>ddNTPs</a:t>
            </a:r>
            <a:r>
              <a:rPr lang="en-US" altLang="en-US" sz="1800" dirty="0">
                <a:solidFill>
                  <a:srgbClr val="000000"/>
                </a:solidFill>
                <a:latin typeface="+mn-lt"/>
                <a:cs typeface="Arial" charset="0"/>
              </a:rPr>
              <a:t> are identical to dNTPs except that they lack the 3' hydroxyl group. Because of the missing 3’-OH, DNA polymerization stops once one </a:t>
            </a:r>
            <a:r>
              <a:rPr lang="en-US" altLang="en-US" sz="1800" dirty="0" err="1">
                <a:solidFill>
                  <a:srgbClr val="000000"/>
                </a:solidFill>
                <a:latin typeface="+mn-lt"/>
                <a:cs typeface="Arial" charset="0"/>
              </a:rPr>
              <a:t>ddNTP</a:t>
            </a:r>
            <a:r>
              <a:rPr lang="en-US" altLang="en-US" sz="1800" dirty="0">
                <a:solidFill>
                  <a:srgbClr val="000000"/>
                </a:solidFill>
                <a:latin typeface="+mn-lt"/>
                <a:cs typeface="Arial" charset="0"/>
              </a:rPr>
              <a:t> is added to a growing strand.</a:t>
            </a:r>
          </a:p>
          <a:p>
            <a:pPr marL="272961" indent="-272961" defTabSz="727895" eaLnBrk="1" hangingPunct="1">
              <a:spcBef>
                <a:spcPts val="0"/>
              </a:spcBef>
            </a:pPr>
            <a:r>
              <a:rPr lang="en-US" altLang="en-US" sz="1800" dirty="0">
                <a:solidFill>
                  <a:srgbClr val="000000"/>
                </a:solidFill>
                <a:latin typeface="+mn-lt"/>
                <a:cs typeface="Arial" charset="0"/>
              </a:rPr>
              <a:t>The type of the added base is determined by “color coding” each base.</a:t>
            </a:r>
          </a:p>
          <a:p>
            <a:pPr marL="272961" indent="-272961" defTabSz="727895" eaLnBrk="1" hangingPunct="1">
              <a:spcBef>
                <a:spcPts val="0"/>
              </a:spcBef>
            </a:pPr>
            <a:r>
              <a:rPr lang="en-US" altLang="en-US" sz="1800" dirty="0">
                <a:solidFill>
                  <a:srgbClr val="000000"/>
                </a:solidFill>
                <a:latin typeface="+mn-lt"/>
                <a:cs typeface="Arial" charset="0"/>
              </a:rPr>
              <a:t>The location of added bases is determined by measuring the size of the DNA fragment that was terminated by the </a:t>
            </a:r>
            <a:r>
              <a:rPr lang="en-US" altLang="en-US" sz="1800" dirty="0" err="1">
                <a:solidFill>
                  <a:srgbClr val="000000"/>
                </a:solidFill>
                <a:latin typeface="+mn-lt"/>
                <a:cs typeface="Arial" charset="0"/>
              </a:rPr>
              <a:t>ddNTP</a:t>
            </a:r>
            <a:r>
              <a:rPr lang="en-US" altLang="en-US" sz="1800" dirty="0">
                <a:solidFill>
                  <a:srgbClr val="000000"/>
                </a:solidFill>
                <a:latin typeface="+mn-lt"/>
                <a:cs typeface="Arial" charset="0"/>
              </a:rPr>
              <a:t>.</a:t>
            </a:r>
          </a:p>
          <a:p>
            <a:pPr marL="272961" indent="-272961" defTabSz="727895" eaLnBrk="1" hangingPunct="1">
              <a:spcBef>
                <a:spcPts val="0"/>
              </a:spcBef>
            </a:pPr>
            <a:r>
              <a:rPr lang="en-US" altLang="en-US" sz="1800" dirty="0">
                <a:solidFill>
                  <a:srgbClr val="000000"/>
                </a:solidFill>
                <a:latin typeface="+mn-lt"/>
                <a:cs typeface="Arial" charset="0"/>
              </a:rPr>
              <a:t>It is possible to sequence approximately 1000 bases by this method.</a:t>
            </a:r>
            <a:endParaRPr lang="en-US" altLang="en-US" dirty="0">
              <a:solidFill>
                <a:prstClr val="black"/>
              </a:solidFill>
              <a:latin typeface="+mn-lt"/>
              <a:cs typeface="Arial" charset="0"/>
            </a:endParaRPr>
          </a:p>
        </p:txBody>
      </p:sp>
      <p:pic>
        <p:nvPicPr>
          <p:cNvPr id="7" name="Picture 6">
            <a:extLst>
              <a:ext uri="{FF2B5EF4-FFF2-40B4-BE49-F238E27FC236}">
                <a16:creationId xmlns:a16="http://schemas.microsoft.com/office/drawing/2014/main" id="{3F1AF08B-5280-4367-8029-570951D62D75}"/>
              </a:ext>
            </a:extLst>
          </p:cNvPr>
          <p:cNvPicPr>
            <a:picLocks noChangeAspect="1"/>
          </p:cNvPicPr>
          <p:nvPr/>
        </p:nvPicPr>
        <p:blipFill rotWithShape="1">
          <a:blip r:embed="rId3"/>
          <a:srcRect l="33364" r="45248" b="80110"/>
          <a:stretch/>
        </p:blipFill>
        <p:spPr>
          <a:xfrm>
            <a:off x="10499460" y="5319172"/>
            <a:ext cx="1612773" cy="697891"/>
          </a:xfrm>
          <a:prstGeom prst="rect">
            <a:avLst/>
          </a:prstGeom>
        </p:spPr>
      </p:pic>
      <p:sp>
        <p:nvSpPr>
          <p:cNvPr id="9" name="TextBox 8">
            <a:extLst>
              <a:ext uri="{FF2B5EF4-FFF2-40B4-BE49-F238E27FC236}">
                <a16:creationId xmlns:a16="http://schemas.microsoft.com/office/drawing/2014/main" id="{7116F933-9E71-4357-BEB2-59AAF7A83C15}"/>
              </a:ext>
            </a:extLst>
          </p:cNvPr>
          <p:cNvSpPr txBox="1"/>
          <p:nvPr/>
        </p:nvSpPr>
        <p:spPr>
          <a:xfrm>
            <a:off x="609600" y="6019385"/>
            <a:ext cx="8699818" cy="358560"/>
          </a:xfrm>
          <a:prstGeom prst="rect">
            <a:avLst/>
          </a:prstGeom>
          <a:noFill/>
        </p:spPr>
        <p:txBody>
          <a:bodyPr wrap="none" rtlCol="0">
            <a:spAutoFit/>
          </a:bodyPr>
          <a:lstStyle/>
          <a:p>
            <a:pPr defTabSz="727895"/>
            <a:r>
              <a:rPr lang="en-US" sz="1730" cap="all" dirty="0" err="1">
                <a:solidFill>
                  <a:prstClr val="black"/>
                </a:solidFill>
                <a:latin typeface="Courier New" panose="02070309020205020404" pitchFamily="49" charset="0"/>
                <a:cs typeface="Courier New" panose="02070309020205020404" pitchFamily="49" charset="0"/>
              </a:rPr>
              <a:t>gcagatgatacagtattagaagaaatgaGtttgccaggaaGatggaaaccaaaaatgata</a:t>
            </a:r>
            <a:r>
              <a:rPr lang="en-US" sz="1730" cap="all" dirty="0">
                <a:solidFill>
                  <a:prstClr val="black"/>
                </a:solidFill>
                <a:latin typeface="Courier New" panose="02070309020205020404" pitchFamily="49" charset="0"/>
                <a:cs typeface="Courier New" panose="02070309020205020404" pitchFamily="49" charset="0"/>
              </a:rPr>
              <a:t>....</a:t>
            </a:r>
            <a:endParaRPr lang="en-US" sz="1730" dirty="0">
              <a:solidFill>
                <a:prstClr val="black"/>
              </a:solidFill>
              <a:latin typeface="Courier New" panose="02070309020205020404" pitchFamily="49" charset="0"/>
              <a:cs typeface="Courier New" panose="02070309020205020404" pitchFamily="49" charset="0"/>
            </a:endParaRPr>
          </a:p>
        </p:txBody>
      </p:sp>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D04F365D-1D1D-48A7-8B37-C70E4A8E49CD}"/>
                  </a:ext>
                </a:extLst>
              </p14:cNvPr>
              <p14:cNvContentPartPr/>
              <p14:nvPr/>
            </p14:nvContentPartPr>
            <p14:xfrm>
              <a:off x="5434195" y="2422613"/>
              <a:ext cx="14304" cy="8323"/>
            </p14:xfrm>
          </p:contentPart>
        </mc:Choice>
        <mc:Fallback xmlns="">
          <p:pic>
            <p:nvPicPr>
              <p:cNvPr id="15" name="Ink 14">
                <a:extLst>
                  <a:ext uri="{FF2B5EF4-FFF2-40B4-BE49-F238E27FC236}">
                    <a16:creationId xmlns:a16="http://schemas.microsoft.com/office/drawing/2014/main" id="{D04F365D-1D1D-48A7-8B37-C70E4A8E49CD}"/>
                  </a:ext>
                </a:extLst>
              </p:cNvPr>
              <p:cNvPicPr/>
              <p:nvPr/>
            </p:nvPicPr>
            <p:blipFill>
              <a:blip r:embed="rId5"/>
              <a:stretch>
                <a:fillRect/>
              </a:stretch>
            </p:blipFill>
            <p:spPr>
              <a:xfrm>
                <a:off x="5425255" y="2413943"/>
                <a:ext cx="31826" cy="25316"/>
              </a:xfrm>
              <a:prstGeom prst="rect">
                <a:avLst/>
              </a:prstGeom>
            </p:spPr>
          </p:pic>
        </mc:Fallback>
      </mc:AlternateContent>
      <p:sp>
        <p:nvSpPr>
          <p:cNvPr id="12" name="TextBox 11">
            <a:extLst>
              <a:ext uri="{FF2B5EF4-FFF2-40B4-BE49-F238E27FC236}">
                <a16:creationId xmlns:a16="http://schemas.microsoft.com/office/drawing/2014/main" id="{01B874FE-3B93-226D-D3DC-DAEC02D1426E}"/>
              </a:ext>
            </a:extLst>
          </p:cNvPr>
          <p:cNvSpPr txBox="1"/>
          <p:nvPr/>
        </p:nvSpPr>
        <p:spPr>
          <a:xfrm>
            <a:off x="152400" y="3426690"/>
            <a:ext cx="5839740" cy="923330"/>
          </a:xfrm>
          <a:prstGeom prst="rect">
            <a:avLst/>
          </a:prstGeom>
          <a:noFill/>
        </p:spPr>
        <p:txBody>
          <a:bodyPr wrap="none" rtlCol="0">
            <a:spAutoFit/>
          </a:bodyPr>
          <a:lstStyle/>
          <a:p>
            <a:r>
              <a:rPr lang="en-US" sz="1800" b="1" dirty="0"/>
              <a:t>Next Gen-Sequencing:</a:t>
            </a:r>
          </a:p>
          <a:p>
            <a:pPr marL="285750" indent="-285750">
              <a:buFont typeface="Arial" panose="020B0604020202020204" pitchFamily="34" charset="0"/>
              <a:buChar char="•"/>
            </a:pPr>
            <a:r>
              <a:rPr lang="en-US" sz="1800" dirty="0"/>
              <a:t>Simultaneous sequencing of a large number of fragments</a:t>
            </a:r>
          </a:p>
          <a:p>
            <a:pPr marL="285750" indent="-285750">
              <a:buFont typeface="Arial" panose="020B0604020202020204" pitchFamily="34" charset="0"/>
              <a:buChar char="•"/>
            </a:pPr>
            <a:r>
              <a:rPr lang="en-US" sz="1800" dirty="0"/>
              <a:t>Shorter “reads” 100 versus 1000 bases/template</a:t>
            </a:r>
          </a:p>
        </p:txBody>
      </p:sp>
      <p:sp>
        <p:nvSpPr>
          <p:cNvPr id="8" name="Date Placeholder 7">
            <a:extLst>
              <a:ext uri="{FF2B5EF4-FFF2-40B4-BE49-F238E27FC236}">
                <a16:creationId xmlns:a16="http://schemas.microsoft.com/office/drawing/2014/main" id="{89ED10CB-D3B8-5FE8-ADD5-BC4A72EA9204}"/>
              </a:ext>
            </a:extLst>
          </p:cNvPr>
          <p:cNvSpPr>
            <a:spLocks noGrp="1"/>
          </p:cNvSpPr>
          <p:nvPr>
            <p:ph type="dt" sz="half" idx="10"/>
          </p:nvPr>
        </p:nvSpPr>
        <p:spPr/>
        <p:txBody>
          <a:bodyPr/>
          <a:lstStyle/>
          <a:p>
            <a:fld id="{E3E807CC-4523-4D36-A6A0-329183F476BF}" type="datetime1">
              <a:rPr lang="en-US" smtClean="0"/>
              <a:t>8/26/2023</a:t>
            </a:fld>
            <a:endParaRPr lang="en-US"/>
          </a:p>
        </p:txBody>
      </p:sp>
      <p:sp>
        <p:nvSpPr>
          <p:cNvPr id="10" name="Footer Placeholder 9">
            <a:extLst>
              <a:ext uri="{FF2B5EF4-FFF2-40B4-BE49-F238E27FC236}">
                <a16:creationId xmlns:a16="http://schemas.microsoft.com/office/drawing/2014/main" id="{D4F4EFC8-7CD8-C8A9-EDF8-E2E3EEFAA5F1}"/>
              </a:ext>
            </a:extLst>
          </p:cNvPr>
          <p:cNvSpPr>
            <a:spLocks noGrp="1"/>
          </p:cNvSpPr>
          <p:nvPr>
            <p:ph type="ftr" sz="quarter" idx="11"/>
          </p:nvPr>
        </p:nvSpPr>
        <p:spPr/>
        <p:txBody>
          <a:bodyPr/>
          <a:lstStyle/>
          <a:p>
            <a:r>
              <a:rPr lang="en-US"/>
              <a:t>D &amp; D - Lec 3 - Fall 2023</a:t>
            </a:r>
          </a:p>
        </p:txBody>
      </p:sp>
      <p:sp>
        <p:nvSpPr>
          <p:cNvPr id="11" name="Slide Number Placeholder 10">
            <a:extLst>
              <a:ext uri="{FF2B5EF4-FFF2-40B4-BE49-F238E27FC236}">
                <a16:creationId xmlns:a16="http://schemas.microsoft.com/office/drawing/2014/main" id="{12DCE045-94B4-EFA2-EC20-359440931842}"/>
              </a:ext>
            </a:extLst>
          </p:cNvPr>
          <p:cNvSpPr>
            <a:spLocks noGrp="1"/>
          </p:cNvSpPr>
          <p:nvPr>
            <p:ph type="sldNum" sz="quarter" idx="12"/>
          </p:nvPr>
        </p:nvSpPr>
        <p:spPr/>
        <p:txBody>
          <a:bodyPr/>
          <a:lstStyle/>
          <a:p>
            <a:fld id="{DC3BB032-4020-48F4-953B-341806DC4A2B}" type="slidenum">
              <a:rPr lang="en-US" smtClean="0"/>
              <a:t>13</a:t>
            </a:fld>
            <a:endParaRPr lang="en-US"/>
          </a:p>
        </p:txBody>
      </p:sp>
    </p:spTree>
    <p:extLst>
      <p:ext uri="{BB962C8B-B14F-4D97-AF65-F5344CB8AC3E}">
        <p14:creationId xmlns:p14="http://schemas.microsoft.com/office/powerpoint/2010/main" val="1855383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962400" y="120144"/>
            <a:ext cx="4910137" cy="331788"/>
          </a:xfrm>
        </p:spPr>
        <p:txBody>
          <a:bodyPr>
            <a:noAutofit/>
          </a:bodyPr>
          <a:lstStyle/>
          <a:p>
            <a:r>
              <a:rPr lang="en-US" sz="2800" dirty="0"/>
              <a:t>Polymerase Chain Reaction -PCR</a:t>
            </a:r>
          </a:p>
        </p:txBody>
      </p:sp>
      <p:sp>
        <p:nvSpPr>
          <p:cNvPr id="5" name="Content Placeholder 4"/>
          <p:cNvSpPr>
            <a:spLocks noGrp="1"/>
          </p:cNvSpPr>
          <p:nvPr>
            <p:ph sz="half" idx="4294967295"/>
          </p:nvPr>
        </p:nvSpPr>
        <p:spPr>
          <a:xfrm>
            <a:off x="0" y="693738"/>
            <a:ext cx="5002213" cy="3602037"/>
          </a:xfrm>
        </p:spPr>
        <p:txBody>
          <a:bodyPr>
            <a:noAutofit/>
          </a:bodyPr>
          <a:lstStyle/>
          <a:p>
            <a:r>
              <a:rPr lang="en-US" sz="1800" dirty="0"/>
              <a:t>In 1983, </a:t>
            </a:r>
            <a:r>
              <a:rPr lang="en-US" sz="1800" dirty="0" err="1"/>
              <a:t>Kary</a:t>
            </a:r>
            <a:r>
              <a:rPr lang="en-US" sz="1800" dirty="0"/>
              <a:t> Mullis developed the molecular biology technique that has since revolutionized genetic research, earning him the Nobel Prize in 1993.</a:t>
            </a:r>
          </a:p>
          <a:p>
            <a:r>
              <a:rPr lang="en-US" sz="1800" dirty="0"/>
              <a:t>PCR had an impact on four main areas of biotechnology: gene mapping, cloning, DNA sequencing, and gene detection (e.g. coronavirus).</a:t>
            </a:r>
          </a:p>
          <a:p>
            <a:r>
              <a:rPr lang="en-US" sz="1800" dirty="0"/>
              <a:t>PCR is now used as a medical diagnostic tool to detect specific mutations that may cause genetic disease, in criminal investigations and courts of law to identify suspects on a molecular level, and in the sequencing of the human genome.</a:t>
            </a:r>
          </a:p>
        </p:txBody>
      </p:sp>
      <p:pic>
        <p:nvPicPr>
          <p:cNvPr id="7" name="Content Placeholder 6"/>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6705600" y="1094041"/>
            <a:ext cx="2911475" cy="3043238"/>
          </a:xfrm>
        </p:spPr>
      </p:pic>
      <p:sp>
        <p:nvSpPr>
          <p:cNvPr id="8" name="TextBox 7">
            <a:extLst>
              <a:ext uri="{FF2B5EF4-FFF2-40B4-BE49-F238E27FC236}">
                <a16:creationId xmlns:a16="http://schemas.microsoft.com/office/drawing/2014/main" id="{55EB99EC-4FA1-4DD7-88C8-0EDF278EA5E7}"/>
              </a:ext>
            </a:extLst>
          </p:cNvPr>
          <p:cNvSpPr txBox="1"/>
          <p:nvPr/>
        </p:nvSpPr>
        <p:spPr>
          <a:xfrm>
            <a:off x="457200" y="4779388"/>
            <a:ext cx="7940752" cy="1200329"/>
          </a:xfrm>
          <a:prstGeom prst="rect">
            <a:avLst/>
          </a:prstGeom>
          <a:noFill/>
        </p:spPr>
        <p:txBody>
          <a:bodyPr wrap="square" rtlCol="0">
            <a:spAutoFit/>
          </a:bodyPr>
          <a:lstStyle/>
          <a:p>
            <a:r>
              <a:rPr lang="en-US" dirty="0">
                <a:solidFill>
                  <a:srgbClr val="C00000"/>
                </a:solidFill>
              </a:rPr>
              <a:t>Expectations:</a:t>
            </a:r>
          </a:p>
          <a:p>
            <a:pPr marL="456214" indent="-272961">
              <a:buAutoNum type="arabicPeriod"/>
            </a:pPr>
            <a:r>
              <a:rPr lang="en-US" dirty="0"/>
              <a:t>Be able to explain how PCR works to amplify a segment of DNA.</a:t>
            </a:r>
          </a:p>
          <a:p>
            <a:pPr marL="456214" indent="-272961">
              <a:buAutoNum type="arabicPeriod"/>
            </a:pPr>
            <a:r>
              <a:rPr lang="en-US" dirty="0"/>
              <a:t>Be able to give the left and right primers.</a:t>
            </a:r>
          </a:p>
          <a:p>
            <a:pPr marL="456214" indent="-272961">
              <a:buAutoNum type="arabicPeriod"/>
            </a:pPr>
            <a:r>
              <a:rPr lang="en-US" dirty="0"/>
              <a:t>Apply PCR approaches to determine genotype and detection of viruses.</a:t>
            </a:r>
          </a:p>
        </p:txBody>
      </p:sp>
      <p:sp>
        <p:nvSpPr>
          <p:cNvPr id="9" name="Date Placeholder 8">
            <a:extLst>
              <a:ext uri="{FF2B5EF4-FFF2-40B4-BE49-F238E27FC236}">
                <a16:creationId xmlns:a16="http://schemas.microsoft.com/office/drawing/2014/main" id="{5FA92824-A371-0A5E-C908-9AAF01621405}"/>
              </a:ext>
            </a:extLst>
          </p:cNvPr>
          <p:cNvSpPr>
            <a:spLocks noGrp="1"/>
          </p:cNvSpPr>
          <p:nvPr>
            <p:ph type="dt" sz="half" idx="10"/>
          </p:nvPr>
        </p:nvSpPr>
        <p:spPr/>
        <p:txBody>
          <a:bodyPr/>
          <a:lstStyle/>
          <a:p>
            <a:fld id="{39B9EEE3-B736-4273-81EE-A5E78A996FF4}" type="datetime1">
              <a:rPr lang="en-US" smtClean="0"/>
              <a:t>8/26/2023</a:t>
            </a:fld>
            <a:endParaRPr lang="en-US"/>
          </a:p>
        </p:txBody>
      </p:sp>
      <p:sp>
        <p:nvSpPr>
          <p:cNvPr id="10" name="Footer Placeholder 9">
            <a:extLst>
              <a:ext uri="{FF2B5EF4-FFF2-40B4-BE49-F238E27FC236}">
                <a16:creationId xmlns:a16="http://schemas.microsoft.com/office/drawing/2014/main" id="{F97BF591-B01F-3421-E96C-421FA0394BC0}"/>
              </a:ext>
            </a:extLst>
          </p:cNvPr>
          <p:cNvSpPr>
            <a:spLocks noGrp="1"/>
          </p:cNvSpPr>
          <p:nvPr>
            <p:ph type="ftr" sz="quarter" idx="11"/>
          </p:nvPr>
        </p:nvSpPr>
        <p:spPr/>
        <p:txBody>
          <a:bodyPr/>
          <a:lstStyle/>
          <a:p>
            <a:r>
              <a:rPr lang="en-US"/>
              <a:t>D &amp; D - Lec 3 - Fall 2023</a:t>
            </a:r>
          </a:p>
        </p:txBody>
      </p:sp>
      <p:sp>
        <p:nvSpPr>
          <p:cNvPr id="11" name="Slide Number Placeholder 10">
            <a:extLst>
              <a:ext uri="{FF2B5EF4-FFF2-40B4-BE49-F238E27FC236}">
                <a16:creationId xmlns:a16="http://schemas.microsoft.com/office/drawing/2014/main" id="{0352090D-610B-5EAA-1EA8-4F01D9FCCBC3}"/>
              </a:ext>
            </a:extLst>
          </p:cNvPr>
          <p:cNvSpPr>
            <a:spLocks noGrp="1"/>
          </p:cNvSpPr>
          <p:nvPr>
            <p:ph type="sldNum" sz="quarter" idx="12"/>
          </p:nvPr>
        </p:nvSpPr>
        <p:spPr/>
        <p:txBody>
          <a:bodyPr/>
          <a:lstStyle/>
          <a:p>
            <a:fld id="{DC3BB032-4020-48F4-953B-341806DC4A2B}" type="slidenum">
              <a:rPr lang="en-US" smtClean="0"/>
              <a:t>14</a:t>
            </a:fld>
            <a:endParaRPr lang="en-US"/>
          </a:p>
        </p:txBody>
      </p:sp>
    </p:spTree>
    <p:extLst>
      <p:ext uri="{BB962C8B-B14F-4D97-AF65-F5344CB8AC3E}">
        <p14:creationId xmlns:p14="http://schemas.microsoft.com/office/powerpoint/2010/main" val="351363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90800" y="158651"/>
            <a:ext cx="5378450" cy="252413"/>
          </a:xfrm>
        </p:spPr>
        <p:txBody>
          <a:bodyPr>
            <a:noAutofit/>
          </a:bodyPr>
          <a:lstStyle/>
          <a:p>
            <a:r>
              <a:rPr lang="en-US" sz="2800" dirty="0"/>
              <a:t>Polymerase Chain Reaction</a:t>
            </a:r>
          </a:p>
        </p:txBody>
      </p:sp>
      <p:sp>
        <p:nvSpPr>
          <p:cNvPr id="5" name="Content Placeholder 4"/>
          <p:cNvSpPr>
            <a:spLocks noGrp="1"/>
          </p:cNvSpPr>
          <p:nvPr>
            <p:ph idx="4294967295"/>
          </p:nvPr>
        </p:nvSpPr>
        <p:spPr>
          <a:xfrm>
            <a:off x="63221" y="502606"/>
            <a:ext cx="6537017" cy="5275262"/>
          </a:xfrm>
        </p:spPr>
        <p:txBody>
          <a:bodyPr>
            <a:noAutofit/>
          </a:bodyPr>
          <a:lstStyle/>
          <a:p>
            <a:pPr marL="259340" indent="-259340">
              <a:spcBef>
                <a:spcPts val="0"/>
              </a:spcBef>
            </a:pPr>
            <a:r>
              <a:rPr lang="en-US" sz="1800" dirty="0">
                <a:latin typeface="+mn-lt"/>
              </a:rPr>
              <a:t>PCR is an </a:t>
            </a:r>
            <a:r>
              <a:rPr lang="en-US" sz="1800" i="1" dirty="0">
                <a:latin typeface="+mn-lt"/>
              </a:rPr>
              <a:t>in vitro </a:t>
            </a:r>
            <a:r>
              <a:rPr lang="en-US" sz="1800" dirty="0">
                <a:latin typeface="+mn-lt"/>
              </a:rPr>
              <a:t>DNA synthesis reaction in which a specific section of DNA is replicated over and over generating exponentially large amounts of a specific piece of DNA from trace amounts of starting material (template). </a:t>
            </a:r>
          </a:p>
          <a:p>
            <a:pPr marL="259340" indent="-259340">
              <a:spcBef>
                <a:spcPts val="0"/>
              </a:spcBef>
            </a:pPr>
            <a:r>
              <a:rPr lang="en-US" sz="1800" dirty="0">
                <a:latin typeface="+mn-lt"/>
              </a:rPr>
              <a:t>Template can be trace amounts of DNA from a drop of blood, a single hair follicle, or a cheek cell.</a:t>
            </a:r>
          </a:p>
          <a:p>
            <a:pPr marL="259340" indent="-259340">
              <a:spcBef>
                <a:spcPts val="0"/>
              </a:spcBef>
            </a:pPr>
            <a:r>
              <a:rPr lang="en-US" sz="1800" dirty="0">
                <a:latin typeface="+mn-lt"/>
              </a:rPr>
              <a:t>The region of DNA that is copied is specified by the sequence of two primers, which are short ssDNA  that initiate polymerase activity.  The primers are in vast excess over the DNA.</a:t>
            </a:r>
          </a:p>
          <a:p>
            <a:pPr marL="341037" indent="-341037" algn="just">
              <a:spcBef>
                <a:spcPts val="0"/>
              </a:spcBef>
              <a:buFont typeface="Symbol" panose="05050102010706020507" pitchFamily="18" charset="2"/>
              <a:buChar char=""/>
              <a:tabLst>
                <a:tab pos="227358" algn="l"/>
              </a:tabLst>
            </a:pPr>
            <a:r>
              <a:rPr lang="en-US" sz="1800" dirty="0">
                <a:latin typeface="+mn-lt"/>
                <a:ea typeface="Times" panose="02020603050405020304" pitchFamily="18" charset="0"/>
                <a:cs typeface="Arial" panose="020B0604020202020204" pitchFamily="34" charset="0"/>
              </a:rPr>
              <a:t>The location of the amplified segment is </a:t>
            </a:r>
            <a:r>
              <a:rPr lang="en-US" sz="1800" i="1" dirty="0">
                <a:latin typeface="+mn-lt"/>
                <a:ea typeface="Times" panose="02020603050405020304" pitchFamily="18" charset="0"/>
                <a:cs typeface="Arial" panose="020B0604020202020204" pitchFamily="34" charset="0"/>
              </a:rPr>
              <a:t>defined</a:t>
            </a:r>
            <a:r>
              <a:rPr lang="en-US" sz="1800" dirty="0">
                <a:latin typeface="+mn-lt"/>
                <a:ea typeface="Times" panose="02020603050405020304" pitchFamily="18" charset="0"/>
                <a:cs typeface="Arial" panose="020B0604020202020204" pitchFamily="34" charset="0"/>
              </a:rPr>
              <a:t> by two primers (</a:t>
            </a:r>
            <a:r>
              <a:rPr lang="en-US" sz="1800" dirty="0">
                <a:solidFill>
                  <a:srgbClr val="FF0000"/>
                </a:solidFill>
                <a:latin typeface="+mn-lt"/>
                <a:ea typeface="Times" panose="02020603050405020304" pitchFamily="18" charset="0"/>
                <a:cs typeface="Arial" panose="020B0604020202020204" pitchFamily="34" charset="0"/>
              </a:rPr>
              <a:t>left</a:t>
            </a:r>
            <a:r>
              <a:rPr lang="en-US" sz="1800" dirty="0">
                <a:latin typeface="+mn-lt"/>
                <a:ea typeface="Times" panose="02020603050405020304" pitchFamily="18" charset="0"/>
                <a:cs typeface="Arial" panose="020B0604020202020204" pitchFamily="34" charset="0"/>
              </a:rPr>
              <a:t> = </a:t>
            </a:r>
            <a:r>
              <a:rPr lang="en-US" sz="1800" dirty="0">
                <a:solidFill>
                  <a:srgbClr val="FF0000"/>
                </a:solidFill>
                <a:latin typeface="+mn-lt"/>
                <a:ea typeface="Times" panose="02020603050405020304" pitchFamily="18" charset="0"/>
                <a:cs typeface="Arial" panose="020B0604020202020204" pitchFamily="34" charset="0"/>
              </a:rPr>
              <a:t>upstream, </a:t>
            </a:r>
            <a:r>
              <a:rPr lang="en-US" sz="1800" dirty="0">
                <a:solidFill>
                  <a:srgbClr val="00B050"/>
                </a:solidFill>
                <a:latin typeface="+mn-lt"/>
                <a:ea typeface="Times" panose="02020603050405020304" pitchFamily="18" charset="0"/>
                <a:cs typeface="Arial" panose="020B0604020202020204" pitchFamily="34" charset="0"/>
              </a:rPr>
              <a:t>right =  downstream</a:t>
            </a:r>
            <a:r>
              <a:rPr lang="en-US" sz="1800" dirty="0">
                <a:latin typeface="+mn-lt"/>
                <a:ea typeface="Times" panose="02020603050405020304" pitchFamily="18" charset="0"/>
                <a:cs typeface="Arial" panose="020B0604020202020204" pitchFamily="34" charset="0"/>
              </a:rPr>
              <a:t>):</a:t>
            </a:r>
          </a:p>
          <a:p>
            <a:pPr marL="742950" lvl="1" indent="-285750" algn="just">
              <a:spcBef>
                <a:spcPts val="0"/>
              </a:spcBef>
              <a:buFont typeface="Courier New" panose="02070309020205020404" pitchFamily="49" charset="0"/>
              <a:buChar char="o"/>
              <a:tabLst>
                <a:tab pos="227358" algn="l"/>
              </a:tabLst>
            </a:pPr>
            <a:r>
              <a:rPr lang="en-US" sz="1800" dirty="0">
                <a:latin typeface="+mn-lt"/>
                <a:ea typeface="Times" panose="02020603050405020304" pitchFamily="18" charset="0"/>
                <a:cs typeface="Arial" panose="020B0604020202020204" pitchFamily="34" charset="0"/>
              </a:rPr>
              <a:t>they anneal to their templates according to Watson-Crick pairing rules (A-T, G-C),</a:t>
            </a:r>
          </a:p>
          <a:p>
            <a:pPr marL="742950" lvl="1" indent="-285750" algn="just">
              <a:spcBef>
                <a:spcPts val="0"/>
              </a:spcBef>
              <a:buFont typeface="Courier New" panose="02070309020205020404" pitchFamily="49" charset="0"/>
              <a:buChar char="o"/>
              <a:tabLst>
                <a:tab pos="227358" algn="l"/>
              </a:tabLst>
            </a:pPr>
            <a:r>
              <a:rPr lang="en-US" sz="1800" dirty="0">
                <a:latin typeface="+mn-lt"/>
                <a:ea typeface="Times" panose="02020603050405020304" pitchFamily="18" charset="0"/>
                <a:cs typeface="Arial" panose="020B0604020202020204" pitchFamily="34" charset="0"/>
              </a:rPr>
              <a:t>initiate polymerization from those sites,</a:t>
            </a:r>
          </a:p>
          <a:p>
            <a:pPr marL="742950" lvl="1" indent="-285750" algn="just">
              <a:spcBef>
                <a:spcPts val="0"/>
              </a:spcBef>
              <a:buFont typeface="Courier New" panose="02070309020205020404" pitchFamily="49" charset="0"/>
              <a:buChar char="o"/>
              <a:tabLst>
                <a:tab pos="227358" algn="l"/>
              </a:tabLst>
            </a:pPr>
            <a:r>
              <a:rPr lang="en-US" sz="1800" dirty="0">
                <a:latin typeface="+mn-lt"/>
                <a:ea typeface="Times" panose="02020603050405020304" pitchFamily="18" charset="0"/>
                <a:cs typeface="Arial" panose="020B0604020202020204" pitchFamily="34" charset="0"/>
              </a:rPr>
              <a:t>they are incorporated into the final PCR product.</a:t>
            </a:r>
          </a:p>
          <a:p>
            <a:pPr lvl="1" algn="just">
              <a:spcBef>
                <a:spcPts val="0"/>
              </a:spcBef>
              <a:tabLst>
                <a:tab pos="227358" algn="l"/>
              </a:tabLst>
            </a:pPr>
            <a:r>
              <a:rPr lang="en-US" sz="1800" dirty="0">
                <a:solidFill>
                  <a:srgbClr val="FF0000"/>
                </a:solidFill>
                <a:latin typeface="+mn-lt"/>
                <a:ea typeface="Times" panose="02020603050405020304" pitchFamily="18" charset="0"/>
                <a:cs typeface="Arial" panose="020B0604020202020204" pitchFamily="34" charset="0"/>
              </a:rPr>
              <a:t>Left primer = sequence of top strand at left boundary</a:t>
            </a:r>
          </a:p>
          <a:p>
            <a:pPr lvl="1" algn="just">
              <a:spcBef>
                <a:spcPts val="0"/>
              </a:spcBef>
              <a:tabLst>
                <a:tab pos="227358" algn="l"/>
              </a:tabLst>
            </a:pPr>
            <a:r>
              <a:rPr lang="en-US" sz="1800" dirty="0">
                <a:solidFill>
                  <a:srgbClr val="00B050"/>
                </a:solidFill>
                <a:latin typeface="+mn-lt"/>
                <a:ea typeface="Times" panose="02020603050405020304" pitchFamily="18" charset="0"/>
                <a:cs typeface="Arial" panose="020B0604020202020204" pitchFamily="34" charset="0"/>
              </a:rPr>
              <a:t>Right primer = sequence of bottom strand at right boundary</a:t>
            </a:r>
          </a:p>
          <a:p>
            <a:pPr algn="just">
              <a:spcBef>
                <a:spcPts val="0"/>
              </a:spcBef>
              <a:tabLst>
                <a:tab pos="227358" algn="l"/>
              </a:tabLst>
            </a:pPr>
            <a:r>
              <a:rPr lang="en-US" sz="1800" dirty="0">
                <a:solidFill>
                  <a:srgbClr val="C00000"/>
                </a:solidFill>
                <a:latin typeface="+mn-lt"/>
                <a:ea typeface="Times" panose="02020603050405020304" pitchFamily="18" charset="0"/>
                <a:cs typeface="Arial" panose="020B0604020202020204" pitchFamily="34" charset="0"/>
              </a:rPr>
              <a:t>The primers are DNA and are synthesized chemically, they can be any desired sequence.</a:t>
            </a:r>
          </a:p>
          <a:p>
            <a:pPr marL="259340" indent="-259340">
              <a:spcBef>
                <a:spcPts val="600"/>
              </a:spcBef>
            </a:pPr>
            <a:r>
              <a:rPr lang="en-US" sz="1800" dirty="0">
                <a:latin typeface="+mn-lt"/>
              </a:rPr>
              <a:t>If there is no homology between the primers and the input DNA, then no PCR product will be formed.</a:t>
            </a:r>
          </a:p>
        </p:txBody>
      </p:sp>
      <p:sp>
        <p:nvSpPr>
          <p:cNvPr id="4" name="Rectangle 3">
            <a:extLst>
              <a:ext uri="{FF2B5EF4-FFF2-40B4-BE49-F238E27FC236}">
                <a16:creationId xmlns:a16="http://schemas.microsoft.com/office/drawing/2014/main" id="{8A203572-026F-4672-9100-12E1B84305DD}"/>
              </a:ext>
            </a:extLst>
          </p:cNvPr>
          <p:cNvSpPr/>
          <p:nvPr/>
        </p:nvSpPr>
        <p:spPr>
          <a:xfrm>
            <a:off x="6715940" y="4290082"/>
            <a:ext cx="5412839" cy="1754326"/>
          </a:xfrm>
          <a:prstGeom prst="rect">
            <a:avLst/>
          </a:prstGeom>
        </p:spPr>
        <p:txBody>
          <a:bodyPr wrap="square">
            <a:spAutoFit/>
          </a:bodyPr>
          <a:lstStyle/>
          <a:p>
            <a:r>
              <a:rPr lang="en-US" dirty="0"/>
              <a:t>Each  PCR cycle consists of three steps:</a:t>
            </a:r>
          </a:p>
          <a:p>
            <a:pPr marL="272984" indent="-272984">
              <a:buFont typeface="+mj-lt"/>
              <a:buAutoNum type="arabicPeriod"/>
            </a:pPr>
            <a:r>
              <a:rPr lang="en-US" dirty="0"/>
              <a:t>Denaturation of the DNA to make it single stranded (2 min  at 98 C)</a:t>
            </a:r>
          </a:p>
          <a:p>
            <a:pPr marL="272984" indent="-272984">
              <a:buFont typeface="+mj-lt"/>
              <a:buAutoNum type="arabicPeriod"/>
            </a:pPr>
            <a:r>
              <a:rPr lang="en-US" dirty="0"/>
              <a:t>Lowering of temperature to let the primers form double-stranded DNA (1 min  at 55 C)</a:t>
            </a:r>
          </a:p>
          <a:p>
            <a:pPr marL="272984" indent="-272984">
              <a:buFont typeface="+mj-lt"/>
              <a:buAutoNum type="arabicPeriod"/>
            </a:pPr>
            <a:r>
              <a:rPr lang="en-US" dirty="0"/>
              <a:t>Elongation by DNA polymerase (1 min/kb  at 78 C)</a:t>
            </a:r>
          </a:p>
        </p:txBody>
      </p:sp>
      <p:pic>
        <p:nvPicPr>
          <p:cNvPr id="11" name="Picture 10">
            <a:extLst>
              <a:ext uri="{FF2B5EF4-FFF2-40B4-BE49-F238E27FC236}">
                <a16:creationId xmlns:a16="http://schemas.microsoft.com/office/drawing/2014/main" id="{BC9ACC6F-F99D-4583-B1D3-3C71BA2EE9A1}"/>
              </a:ext>
            </a:extLst>
          </p:cNvPr>
          <p:cNvPicPr>
            <a:picLocks noChangeAspect="1"/>
          </p:cNvPicPr>
          <p:nvPr/>
        </p:nvPicPr>
        <p:blipFill rotWithShape="1">
          <a:blip r:embed="rId3"/>
          <a:srcRect l="22938" r="16967"/>
          <a:stretch/>
        </p:blipFill>
        <p:spPr>
          <a:xfrm>
            <a:off x="7045980" y="533400"/>
            <a:ext cx="976004" cy="1421094"/>
          </a:xfrm>
          <a:prstGeom prst="rect">
            <a:avLst/>
          </a:prstGeom>
        </p:spPr>
      </p:pic>
      <p:sp>
        <p:nvSpPr>
          <p:cNvPr id="6" name="Date Placeholder 5">
            <a:extLst>
              <a:ext uri="{FF2B5EF4-FFF2-40B4-BE49-F238E27FC236}">
                <a16:creationId xmlns:a16="http://schemas.microsoft.com/office/drawing/2014/main" id="{E9869797-7615-5A24-7628-8E1E06626191}"/>
              </a:ext>
            </a:extLst>
          </p:cNvPr>
          <p:cNvSpPr>
            <a:spLocks noGrp="1"/>
          </p:cNvSpPr>
          <p:nvPr>
            <p:ph type="dt" sz="half" idx="10"/>
          </p:nvPr>
        </p:nvSpPr>
        <p:spPr/>
        <p:txBody>
          <a:bodyPr/>
          <a:lstStyle/>
          <a:p>
            <a:fld id="{6AD1DAF7-44AD-42A2-85B0-5D393CF2F997}" type="datetime1">
              <a:rPr lang="en-US" smtClean="0"/>
              <a:t>8/26/2023</a:t>
            </a:fld>
            <a:endParaRPr lang="en-US"/>
          </a:p>
        </p:txBody>
      </p:sp>
      <p:sp>
        <p:nvSpPr>
          <p:cNvPr id="7" name="Footer Placeholder 6">
            <a:extLst>
              <a:ext uri="{FF2B5EF4-FFF2-40B4-BE49-F238E27FC236}">
                <a16:creationId xmlns:a16="http://schemas.microsoft.com/office/drawing/2014/main" id="{42C9A3BD-44F9-CBD0-2DA3-37C3BC796DB1}"/>
              </a:ext>
            </a:extLst>
          </p:cNvPr>
          <p:cNvSpPr>
            <a:spLocks noGrp="1"/>
          </p:cNvSpPr>
          <p:nvPr>
            <p:ph type="ftr" sz="quarter" idx="11"/>
          </p:nvPr>
        </p:nvSpPr>
        <p:spPr/>
        <p:txBody>
          <a:bodyPr/>
          <a:lstStyle/>
          <a:p>
            <a:r>
              <a:rPr lang="en-US"/>
              <a:t>D &amp; D - Lec 3 - Fall 2023</a:t>
            </a:r>
          </a:p>
        </p:txBody>
      </p:sp>
      <p:sp>
        <p:nvSpPr>
          <p:cNvPr id="12" name="Slide Number Placeholder 11">
            <a:extLst>
              <a:ext uri="{FF2B5EF4-FFF2-40B4-BE49-F238E27FC236}">
                <a16:creationId xmlns:a16="http://schemas.microsoft.com/office/drawing/2014/main" id="{3D9886BD-13AB-89A8-ACA7-33D66E6220A3}"/>
              </a:ext>
            </a:extLst>
          </p:cNvPr>
          <p:cNvSpPr>
            <a:spLocks noGrp="1"/>
          </p:cNvSpPr>
          <p:nvPr>
            <p:ph type="sldNum" sz="quarter" idx="12"/>
          </p:nvPr>
        </p:nvSpPr>
        <p:spPr/>
        <p:txBody>
          <a:bodyPr/>
          <a:lstStyle/>
          <a:p>
            <a:fld id="{DC3BB032-4020-48F4-953B-341806DC4A2B}" type="slidenum">
              <a:rPr lang="en-US" smtClean="0"/>
              <a:t>15</a:t>
            </a:fld>
            <a:endParaRPr lang="en-US"/>
          </a:p>
        </p:txBody>
      </p:sp>
      <p:graphicFrame>
        <p:nvGraphicFramePr>
          <p:cNvPr id="13" name="Object 12">
            <a:extLst>
              <a:ext uri="{FF2B5EF4-FFF2-40B4-BE49-F238E27FC236}">
                <a16:creationId xmlns:a16="http://schemas.microsoft.com/office/drawing/2014/main" id="{03ADD0BD-47FA-AA91-5593-F2E2C322D0FB}"/>
              </a:ext>
            </a:extLst>
          </p:cNvPr>
          <p:cNvGraphicFramePr>
            <a:graphicFrameLocks noChangeAspect="1"/>
          </p:cNvGraphicFramePr>
          <p:nvPr/>
        </p:nvGraphicFramePr>
        <p:xfrm>
          <a:off x="7161678" y="1223396"/>
          <a:ext cx="4851400" cy="3375025"/>
        </p:xfrm>
        <a:graphic>
          <a:graphicData uri="http://schemas.openxmlformats.org/presentationml/2006/ole">
            <mc:AlternateContent xmlns:mc="http://schemas.openxmlformats.org/markup-compatibility/2006">
              <mc:Choice xmlns:v="urn:schemas-microsoft-com:vml" Requires="v">
                <p:oleObj name="MDLDrawObject Class" r:id="rId4" imgW="3418495" imgH="2380199" progId="MDLDrawOLE.MDLDrawObject.1">
                  <p:embed/>
                </p:oleObj>
              </mc:Choice>
              <mc:Fallback>
                <p:oleObj name="MDLDrawObject Class" r:id="rId4" imgW="3418495" imgH="2380199" progId="MDLDrawOLE.MDLDrawObject.1">
                  <p:embed/>
                  <p:pic>
                    <p:nvPicPr>
                      <p:cNvPr id="13" name="Object 12">
                        <a:extLst>
                          <a:ext uri="{FF2B5EF4-FFF2-40B4-BE49-F238E27FC236}">
                            <a16:creationId xmlns:a16="http://schemas.microsoft.com/office/drawing/2014/main" id="{03ADD0BD-47FA-AA91-5593-F2E2C322D0FB}"/>
                          </a:ext>
                        </a:extLst>
                      </p:cNvPr>
                      <p:cNvPicPr>
                        <a:picLocks noChangeAspect="1" noChangeArrowheads="1"/>
                      </p:cNvPicPr>
                      <p:nvPr/>
                    </p:nvPicPr>
                    <p:blipFill>
                      <a:blip r:embed="rId5"/>
                      <a:srcRect/>
                      <a:stretch>
                        <a:fillRect/>
                      </a:stretch>
                    </p:blipFill>
                    <p:spPr bwMode="auto">
                      <a:xfrm>
                        <a:off x="7161678" y="1223396"/>
                        <a:ext cx="4851400" cy="3375025"/>
                      </a:xfrm>
                      <a:prstGeom prst="rect">
                        <a:avLst/>
                      </a:prstGeom>
                      <a:noFill/>
                    </p:spPr>
                  </p:pic>
                </p:oleObj>
              </mc:Fallback>
            </mc:AlternateContent>
          </a:graphicData>
        </a:graphic>
      </p:graphicFrame>
    </p:spTree>
    <p:extLst>
      <p:ext uri="{BB962C8B-B14F-4D97-AF65-F5344CB8AC3E}">
        <p14:creationId xmlns:p14="http://schemas.microsoft.com/office/powerpoint/2010/main" val="170748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b="3191"/>
          <a:stretch/>
        </p:blipFill>
        <p:spPr>
          <a:xfrm>
            <a:off x="6530249" y="828413"/>
            <a:ext cx="4084637" cy="2898775"/>
          </a:xfrm>
        </p:spPr>
      </p:pic>
      <p:sp>
        <p:nvSpPr>
          <p:cNvPr id="2" name="Title 1"/>
          <p:cNvSpPr>
            <a:spLocks noGrp="1"/>
          </p:cNvSpPr>
          <p:nvPr>
            <p:ph type="title" idx="4294967295"/>
          </p:nvPr>
        </p:nvSpPr>
        <p:spPr>
          <a:xfrm>
            <a:off x="6251575" y="103188"/>
            <a:ext cx="4386262" cy="311150"/>
          </a:xfrm>
        </p:spPr>
        <p:txBody>
          <a:bodyPr>
            <a:noAutofit/>
          </a:bodyPr>
          <a:lstStyle/>
          <a:p>
            <a:r>
              <a:rPr lang="en-US" sz="2800" dirty="0"/>
              <a:t>PCR – Primer Design</a:t>
            </a:r>
          </a:p>
        </p:txBody>
      </p:sp>
      <p:sp>
        <p:nvSpPr>
          <p:cNvPr id="4" name="Content Placeholder 3"/>
          <p:cNvSpPr>
            <a:spLocks noGrp="1"/>
          </p:cNvSpPr>
          <p:nvPr>
            <p:ph sz="half" idx="4294967295"/>
          </p:nvPr>
        </p:nvSpPr>
        <p:spPr>
          <a:xfrm>
            <a:off x="0" y="158750"/>
            <a:ext cx="5287963" cy="5817680"/>
          </a:xfrm>
        </p:spPr>
        <p:txBody>
          <a:bodyPr>
            <a:noAutofit/>
          </a:bodyPr>
          <a:lstStyle/>
          <a:p>
            <a:pPr marL="330318" indent="-330318"/>
            <a:r>
              <a:rPr lang="en-US" sz="1800" dirty="0"/>
              <a:t>Before a region of DNA can be amplified, one must identify and determine the sequence of a piece of DNA upstream and downstream of the region of interest. </a:t>
            </a:r>
          </a:p>
          <a:p>
            <a:pPr marL="330318" indent="-330318"/>
            <a:r>
              <a:rPr lang="en-US" sz="1800" dirty="0"/>
              <a:t>These areas are then used to determine the sequence of oligonucleotide primers that will be synthesized and used as starting points for DNA replication. </a:t>
            </a:r>
          </a:p>
          <a:p>
            <a:pPr marL="330318" indent="-330318"/>
            <a:r>
              <a:rPr lang="en-US" sz="1800" dirty="0"/>
              <a:t>Primers are complimentary to the up- and down-stream regions of the sequence to be amplified, so they stick, or anneal, to those regions.</a:t>
            </a:r>
          </a:p>
          <a:p>
            <a:pPr marL="660638" lvl="1" indent="-330318">
              <a:buFont typeface="Arial" panose="020B0604020202020204" pitchFamily="34" charset="0"/>
              <a:buChar char="•"/>
            </a:pPr>
            <a:r>
              <a:rPr lang="en-US" sz="1800" dirty="0">
                <a:solidFill>
                  <a:srgbClr val="FF0000"/>
                </a:solidFill>
              </a:rPr>
              <a:t>Left primer = sequence of top strand on the left.  This primer will anneal to the bottom strand.</a:t>
            </a:r>
          </a:p>
          <a:p>
            <a:pPr marL="660638" lvl="1" indent="-330318">
              <a:buFont typeface="Arial" panose="020B0604020202020204" pitchFamily="34" charset="0"/>
              <a:buChar char="•"/>
            </a:pPr>
            <a:r>
              <a:rPr lang="en-US" sz="1800" dirty="0">
                <a:solidFill>
                  <a:srgbClr val="FF0000"/>
                </a:solidFill>
              </a:rPr>
              <a:t>Right primer = sequence of bottom strand on the right. This primer will anneal to the top strand.</a:t>
            </a:r>
          </a:p>
          <a:p>
            <a:pPr marL="330318" indent="-330318"/>
            <a:r>
              <a:rPr lang="en-US" sz="1800" dirty="0"/>
              <a:t>Primers are in large excess over the template DNA, they are never used up and they are incorporated into the final PCR product.</a:t>
            </a:r>
          </a:p>
          <a:p>
            <a:pPr marL="330318" indent="-330318"/>
            <a:endParaRPr lang="en-US" sz="1800" dirty="0"/>
          </a:p>
        </p:txBody>
      </p:sp>
      <p:cxnSp>
        <p:nvCxnSpPr>
          <p:cNvPr id="10" name="Straight Arrow Connector 9">
            <a:extLst>
              <a:ext uri="{FF2B5EF4-FFF2-40B4-BE49-F238E27FC236}">
                <a16:creationId xmlns:a16="http://schemas.microsoft.com/office/drawing/2014/main" id="{F0E8F15F-5F06-4F0C-9597-F78AF312B731}"/>
              </a:ext>
            </a:extLst>
          </p:cNvPr>
          <p:cNvCxnSpPr>
            <a:cxnSpLocks/>
          </p:cNvCxnSpPr>
          <p:nvPr/>
        </p:nvCxnSpPr>
        <p:spPr>
          <a:xfrm>
            <a:off x="6901996" y="3221531"/>
            <a:ext cx="3171125"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FB7676E-4A69-4422-9829-BF14D8661CAD}"/>
              </a:ext>
            </a:extLst>
          </p:cNvPr>
          <p:cNvSpPr txBox="1"/>
          <p:nvPr/>
        </p:nvSpPr>
        <p:spPr>
          <a:xfrm>
            <a:off x="7656849" y="3070671"/>
            <a:ext cx="1329955" cy="288220"/>
          </a:xfrm>
          <a:prstGeom prst="rect">
            <a:avLst/>
          </a:prstGeom>
          <a:solidFill>
            <a:schemeClr val="bg1"/>
          </a:solidFill>
        </p:spPr>
        <p:txBody>
          <a:bodyPr wrap="square" rtlCol="0">
            <a:spAutoFit/>
          </a:bodyPr>
          <a:lstStyle/>
          <a:p>
            <a:r>
              <a:rPr lang="en-US" sz="1273" dirty="0"/>
              <a:t>Amplified region</a:t>
            </a:r>
          </a:p>
        </p:txBody>
      </p:sp>
      <p:cxnSp>
        <p:nvCxnSpPr>
          <p:cNvPr id="14" name="Straight Arrow Connector 13">
            <a:extLst>
              <a:ext uri="{FF2B5EF4-FFF2-40B4-BE49-F238E27FC236}">
                <a16:creationId xmlns:a16="http://schemas.microsoft.com/office/drawing/2014/main" id="{CEA8A3DB-12D4-450E-B6C0-3599EA47DBBA}"/>
              </a:ext>
            </a:extLst>
          </p:cNvPr>
          <p:cNvCxnSpPr/>
          <p:nvPr/>
        </p:nvCxnSpPr>
        <p:spPr>
          <a:xfrm flipH="1" flipV="1">
            <a:off x="5044649" y="4053122"/>
            <a:ext cx="579180" cy="4852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BA4D576-B935-4B9A-A2D1-3AC36F42E572}"/>
              </a:ext>
            </a:extLst>
          </p:cNvPr>
          <p:cNvSpPr txBox="1"/>
          <p:nvPr/>
        </p:nvSpPr>
        <p:spPr>
          <a:xfrm>
            <a:off x="5177344" y="4628637"/>
            <a:ext cx="2244267" cy="338554"/>
          </a:xfrm>
          <a:prstGeom prst="rect">
            <a:avLst/>
          </a:prstGeom>
          <a:noFill/>
        </p:spPr>
        <p:txBody>
          <a:bodyPr wrap="square" rtlCol="0">
            <a:spAutoFit/>
          </a:bodyPr>
          <a:lstStyle/>
          <a:p>
            <a:r>
              <a:rPr lang="en-US" sz="1600" b="1" dirty="0">
                <a:solidFill>
                  <a:srgbClr val="FF0000"/>
                </a:solidFill>
              </a:rPr>
              <a:t>Know these rules!</a:t>
            </a:r>
          </a:p>
        </p:txBody>
      </p:sp>
      <p:grpSp>
        <p:nvGrpSpPr>
          <p:cNvPr id="23" name="Group 22">
            <a:extLst>
              <a:ext uri="{FF2B5EF4-FFF2-40B4-BE49-F238E27FC236}">
                <a16:creationId xmlns:a16="http://schemas.microsoft.com/office/drawing/2014/main" id="{0CE61731-0733-47D2-9187-C9C711D200E6}"/>
              </a:ext>
            </a:extLst>
          </p:cNvPr>
          <p:cNvGrpSpPr/>
          <p:nvPr/>
        </p:nvGrpSpPr>
        <p:grpSpPr>
          <a:xfrm>
            <a:off x="6856721" y="3825310"/>
            <a:ext cx="4878079" cy="2217638"/>
            <a:chOff x="5138342" y="3716754"/>
            <a:chExt cx="4700401" cy="2443510"/>
          </a:xfrm>
        </p:grpSpPr>
        <p:sp>
          <p:nvSpPr>
            <p:cNvPr id="9" name="TextBox 8">
              <a:extLst>
                <a:ext uri="{FF2B5EF4-FFF2-40B4-BE49-F238E27FC236}">
                  <a16:creationId xmlns:a16="http://schemas.microsoft.com/office/drawing/2014/main" id="{415F5F11-0B9D-4560-8702-739FD83DD996}"/>
                </a:ext>
              </a:extLst>
            </p:cNvPr>
            <p:cNvSpPr txBox="1"/>
            <p:nvPr/>
          </p:nvSpPr>
          <p:spPr>
            <a:xfrm>
              <a:off x="5138342" y="4204089"/>
              <a:ext cx="4700401" cy="576511"/>
            </a:xfrm>
            <a:prstGeom prst="rect">
              <a:avLst/>
            </a:prstGeom>
            <a:noFill/>
          </p:spPr>
          <p:txBody>
            <a:bodyPr wrap="none" rtlCol="0">
              <a:spAutoFit/>
            </a:bodyPr>
            <a:lstStyle/>
            <a:p>
              <a:r>
                <a:rPr lang="en-US" sz="1400" dirty="0">
                  <a:latin typeface="Courier New" panose="02070309020205020404" pitchFamily="49" charset="0"/>
                  <a:cs typeface="Courier New" panose="02070309020205020404" pitchFamily="49" charset="0"/>
                </a:rPr>
                <a:t>5’--AAG</a:t>
              </a:r>
              <a:r>
                <a:rPr lang="en-US" sz="1400" b="1" u="sng" dirty="0">
                  <a:latin typeface="Courier New" panose="02070309020205020404" pitchFamily="49" charset="0"/>
                  <a:cs typeface="Courier New" panose="02070309020205020404" pitchFamily="49" charset="0"/>
                </a:rPr>
                <a:t>CTGAC</a:t>
              </a:r>
              <a:r>
                <a:rPr lang="en-US" sz="1400" dirty="0">
                  <a:latin typeface="Courier New" panose="02070309020205020404" pitchFamily="49" charset="0"/>
                  <a:cs typeface="Courier New" panose="02070309020205020404" pitchFamily="49" charset="0"/>
                </a:rPr>
                <a:t>TAGTCGATGCGAATGTGCGGTGC—3’</a:t>
              </a:r>
            </a:p>
            <a:p>
              <a:r>
                <a:rPr lang="en-US" sz="1400" dirty="0">
                  <a:latin typeface="Courier New" panose="02070309020205020404" pitchFamily="49" charset="0"/>
                  <a:cs typeface="Courier New" panose="02070309020205020404" pitchFamily="49" charset="0"/>
                </a:rPr>
                <a:t>3’--TTCGACTGATCAGCTACGCTT</a:t>
              </a:r>
              <a:r>
                <a:rPr lang="en-US" sz="1400" b="1" u="sng" dirty="0">
                  <a:latin typeface="Courier New" panose="02070309020205020404" pitchFamily="49" charset="0"/>
                  <a:cs typeface="Courier New" panose="02070309020205020404" pitchFamily="49" charset="0"/>
                </a:rPr>
                <a:t>ACACG</a:t>
              </a:r>
              <a:r>
                <a:rPr lang="en-US" sz="1400" dirty="0">
                  <a:latin typeface="Courier New" panose="02070309020205020404" pitchFamily="49" charset="0"/>
                  <a:cs typeface="Courier New" panose="02070309020205020404" pitchFamily="49" charset="0"/>
                </a:rPr>
                <a:t>CCACG—5’</a:t>
              </a:r>
            </a:p>
          </p:txBody>
        </p:sp>
        <p:sp>
          <p:nvSpPr>
            <p:cNvPr id="11" name="TextBox 10">
              <a:extLst>
                <a:ext uri="{FF2B5EF4-FFF2-40B4-BE49-F238E27FC236}">
                  <a16:creationId xmlns:a16="http://schemas.microsoft.com/office/drawing/2014/main" id="{403B52C3-6758-4007-B510-386A5C85755E}"/>
                </a:ext>
              </a:extLst>
            </p:cNvPr>
            <p:cNvSpPr txBox="1"/>
            <p:nvPr/>
          </p:nvSpPr>
          <p:spPr>
            <a:xfrm>
              <a:off x="5694827" y="5515928"/>
              <a:ext cx="3331542" cy="644336"/>
            </a:xfrm>
            <a:prstGeom prst="rect">
              <a:avLst/>
            </a:prstGeom>
            <a:noFill/>
          </p:spPr>
          <p:txBody>
            <a:bodyPr wrap="none" rtlCol="0">
              <a:spAutoFit/>
            </a:bodyPr>
            <a:lstStyle/>
            <a:p>
              <a:r>
                <a:rPr lang="en-US" sz="1600" dirty="0">
                  <a:highlight>
                    <a:srgbClr val="FFFF00"/>
                  </a:highlight>
                  <a:latin typeface="Courier New" panose="02070309020205020404" pitchFamily="49" charset="0"/>
                  <a:cs typeface="Courier New" panose="02070309020205020404" pitchFamily="49" charset="0"/>
                </a:rPr>
                <a:t>CTGAC</a:t>
              </a:r>
              <a:r>
                <a:rPr lang="en-US" sz="1600" dirty="0">
                  <a:latin typeface="Courier New" panose="02070309020205020404" pitchFamily="49" charset="0"/>
                  <a:cs typeface="Courier New" panose="02070309020205020404" pitchFamily="49" charset="0"/>
                </a:rPr>
                <a:t>TAGTCGATGCGAATGTGC</a:t>
              </a:r>
            </a:p>
            <a:p>
              <a:r>
                <a:rPr lang="en-US" sz="1600" dirty="0">
                  <a:latin typeface="Courier New" panose="02070309020205020404" pitchFamily="49" charset="0"/>
                  <a:cs typeface="Courier New" panose="02070309020205020404" pitchFamily="49" charset="0"/>
                </a:rPr>
                <a:t>GACTGATCAGCTACGCTT</a:t>
              </a:r>
              <a:r>
                <a:rPr lang="en-US" sz="1600" b="1" dirty="0">
                  <a:highlight>
                    <a:srgbClr val="00FF00"/>
                  </a:highlight>
                  <a:latin typeface="Courier New" panose="02070309020205020404" pitchFamily="49" charset="0"/>
                  <a:cs typeface="Courier New" panose="02070309020205020404" pitchFamily="49" charset="0"/>
                </a:rPr>
                <a:t>ACACG</a:t>
              </a:r>
            </a:p>
          </p:txBody>
        </p:sp>
        <p:sp>
          <p:nvSpPr>
            <p:cNvPr id="13" name="Rectangle 12">
              <a:extLst>
                <a:ext uri="{FF2B5EF4-FFF2-40B4-BE49-F238E27FC236}">
                  <a16:creationId xmlns:a16="http://schemas.microsoft.com/office/drawing/2014/main" id="{570CAF7D-216D-4FC5-BD87-B5E0ABC34BEF}"/>
                </a:ext>
              </a:extLst>
            </p:cNvPr>
            <p:cNvSpPr/>
            <p:nvPr/>
          </p:nvSpPr>
          <p:spPr>
            <a:xfrm>
              <a:off x="5614036" y="4799825"/>
              <a:ext cx="954141" cy="339125"/>
            </a:xfrm>
            <a:prstGeom prst="rect">
              <a:avLst/>
            </a:prstGeom>
          </p:spPr>
          <p:txBody>
            <a:bodyPr wrap="none">
              <a:spAutoFit/>
            </a:bodyPr>
            <a:lstStyle/>
            <a:p>
              <a:r>
                <a:rPr lang="en-US" sz="1400" baseline="30000" dirty="0">
                  <a:highlight>
                    <a:srgbClr val="FFFF00"/>
                  </a:highlight>
                  <a:latin typeface="Courier New" panose="02070309020205020404" pitchFamily="49" charset="0"/>
                  <a:cs typeface="Courier New" panose="02070309020205020404" pitchFamily="49" charset="0"/>
                </a:rPr>
                <a:t>5’</a:t>
              </a:r>
              <a:r>
                <a:rPr lang="en-US" sz="1400" dirty="0">
                  <a:highlight>
                    <a:srgbClr val="FFFF00"/>
                  </a:highlight>
                  <a:latin typeface="Courier New" panose="02070309020205020404" pitchFamily="49" charset="0"/>
                  <a:cs typeface="Courier New" panose="02070309020205020404" pitchFamily="49" charset="0"/>
                </a:rPr>
                <a:t>CTGAC</a:t>
              </a:r>
              <a:endParaRPr lang="en-US" sz="1400" dirty="0">
                <a:highlight>
                  <a:srgbClr val="FFFF00"/>
                </a:highlight>
              </a:endParaRPr>
            </a:p>
          </p:txBody>
        </p:sp>
        <p:sp>
          <p:nvSpPr>
            <p:cNvPr id="15" name="Rectangle 14">
              <a:extLst>
                <a:ext uri="{FF2B5EF4-FFF2-40B4-BE49-F238E27FC236}">
                  <a16:creationId xmlns:a16="http://schemas.microsoft.com/office/drawing/2014/main" id="{7420EA19-913B-4DFD-919B-54B74B1315D7}"/>
                </a:ext>
              </a:extLst>
            </p:cNvPr>
            <p:cNvSpPr/>
            <p:nvPr/>
          </p:nvSpPr>
          <p:spPr>
            <a:xfrm>
              <a:off x="7237478" y="4844979"/>
              <a:ext cx="2215258" cy="339125"/>
            </a:xfrm>
            <a:prstGeom prst="rect">
              <a:avLst/>
            </a:prstGeom>
          </p:spPr>
          <p:txBody>
            <a:bodyPr wrap="none">
              <a:spAutoFit/>
            </a:bodyPr>
            <a:lstStyle/>
            <a:p>
              <a:r>
                <a:rPr lang="en-US" sz="1400" b="1" dirty="0">
                  <a:highlight>
                    <a:srgbClr val="00FF00"/>
                  </a:highlight>
                  <a:latin typeface="Courier New" panose="02070309020205020404" pitchFamily="49" charset="0"/>
                  <a:cs typeface="Courier New" panose="02070309020205020404" pitchFamily="49" charset="0"/>
                </a:rPr>
                <a:t>ACACG5’</a:t>
              </a:r>
              <a:r>
                <a:rPr lang="en-US" sz="1400" b="1" dirty="0">
                  <a:latin typeface="Courier New" panose="02070309020205020404" pitchFamily="49" charset="0"/>
                  <a:cs typeface="Courier New" panose="02070309020205020404" pitchFamily="49" charset="0"/>
                </a:rPr>
                <a:t> = </a:t>
              </a:r>
              <a:r>
                <a:rPr lang="en-US" sz="1400" b="1" dirty="0">
                  <a:highlight>
                    <a:srgbClr val="00FF00"/>
                  </a:highlight>
                  <a:latin typeface="Courier New" panose="02070309020205020404" pitchFamily="49" charset="0"/>
                  <a:cs typeface="Courier New" panose="02070309020205020404" pitchFamily="49" charset="0"/>
                </a:rPr>
                <a:t>5’GCACA</a:t>
              </a:r>
              <a:endParaRPr lang="en-US" sz="1400" b="1" dirty="0">
                <a:highlight>
                  <a:srgbClr val="00FF00"/>
                </a:highlight>
              </a:endParaRPr>
            </a:p>
          </p:txBody>
        </p:sp>
        <p:cxnSp>
          <p:nvCxnSpPr>
            <p:cNvPr id="18" name="Straight Arrow Connector 17">
              <a:extLst>
                <a:ext uri="{FF2B5EF4-FFF2-40B4-BE49-F238E27FC236}">
                  <a16:creationId xmlns:a16="http://schemas.microsoft.com/office/drawing/2014/main" id="{2A8572F5-0EAD-4DC6-A2EA-1F076A63FCB6}"/>
                </a:ext>
              </a:extLst>
            </p:cNvPr>
            <p:cNvCxnSpPr/>
            <p:nvPr/>
          </p:nvCxnSpPr>
          <p:spPr>
            <a:xfrm>
              <a:off x="6950710" y="4713923"/>
              <a:ext cx="0" cy="735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3AB7EBA-6856-499D-9F07-72679FB597DD}"/>
                </a:ext>
              </a:extLst>
            </p:cNvPr>
            <p:cNvSpPr/>
            <p:nvPr/>
          </p:nvSpPr>
          <p:spPr>
            <a:xfrm>
              <a:off x="5912891" y="4271855"/>
              <a:ext cx="518609" cy="17999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66C17E4-8B67-4665-AECD-B6B734D81C9E}"/>
                </a:ext>
              </a:extLst>
            </p:cNvPr>
            <p:cNvSpPr/>
            <p:nvPr/>
          </p:nvSpPr>
          <p:spPr>
            <a:xfrm>
              <a:off x="7743603" y="4537827"/>
              <a:ext cx="601504" cy="176096"/>
            </a:xfrm>
            <a:prstGeom prst="ellipse">
              <a:avLst/>
            </a:prstGeom>
            <a:noFill/>
            <a:ln w="127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C4E71E28-C434-459C-B577-265B9957707F}"/>
                </a:ext>
              </a:extLst>
            </p:cNvPr>
            <p:cNvCxnSpPr>
              <a:cxnSpLocks/>
            </p:cNvCxnSpPr>
            <p:nvPr/>
          </p:nvCxnSpPr>
          <p:spPr>
            <a:xfrm>
              <a:off x="6046032" y="4192530"/>
              <a:ext cx="2191557"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762C0E4-B611-4A5A-A823-BB23DB7F1613}"/>
                </a:ext>
              </a:extLst>
            </p:cNvPr>
            <p:cNvSpPr txBox="1"/>
            <p:nvPr/>
          </p:nvSpPr>
          <p:spPr>
            <a:xfrm>
              <a:off x="6208741" y="3716754"/>
              <a:ext cx="1835613" cy="373037"/>
            </a:xfrm>
            <a:prstGeom prst="rect">
              <a:avLst/>
            </a:prstGeom>
            <a:solidFill>
              <a:schemeClr val="bg1"/>
            </a:solidFill>
          </p:spPr>
          <p:txBody>
            <a:bodyPr wrap="square" rtlCol="0">
              <a:spAutoFit/>
            </a:bodyPr>
            <a:lstStyle/>
            <a:p>
              <a:r>
                <a:rPr lang="en-US" sz="1600" dirty="0"/>
                <a:t>Amplified region</a:t>
              </a:r>
            </a:p>
          </p:txBody>
        </p:sp>
      </p:grpSp>
      <p:sp>
        <p:nvSpPr>
          <p:cNvPr id="12" name="TextBox 11">
            <a:extLst>
              <a:ext uri="{FF2B5EF4-FFF2-40B4-BE49-F238E27FC236}">
                <a16:creationId xmlns:a16="http://schemas.microsoft.com/office/drawing/2014/main" id="{5C6D55B2-29CA-46F1-9AD0-DC0D901FA472}"/>
              </a:ext>
            </a:extLst>
          </p:cNvPr>
          <p:cNvSpPr txBox="1"/>
          <p:nvPr/>
        </p:nvSpPr>
        <p:spPr>
          <a:xfrm>
            <a:off x="2209802" y="5976430"/>
            <a:ext cx="4804255" cy="523220"/>
          </a:xfrm>
          <a:prstGeom prst="rect">
            <a:avLst/>
          </a:prstGeom>
          <a:noFill/>
        </p:spPr>
        <p:txBody>
          <a:bodyPr wrap="square" rtlCol="0">
            <a:spAutoFit/>
          </a:bodyPr>
          <a:lstStyle/>
          <a:p>
            <a:r>
              <a:rPr lang="en-US" sz="1400" dirty="0"/>
              <a:t>Note: Actual primer lengths are 20-30 bases, in the illustrations here and on problem sets, much shorter primers are used.</a:t>
            </a:r>
          </a:p>
        </p:txBody>
      </p:sp>
      <p:sp>
        <p:nvSpPr>
          <p:cNvPr id="22" name="Date Placeholder 21">
            <a:extLst>
              <a:ext uri="{FF2B5EF4-FFF2-40B4-BE49-F238E27FC236}">
                <a16:creationId xmlns:a16="http://schemas.microsoft.com/office/drawing/2014/main" id="{AEB394F5-E178-C0E9-F232-2C081E93F8BC}"/>
              </a:ext>
            </a:extLst>
          </p:cNvPr>
          <p:cNvSpPr>
            <a:spLocks noGrp="1"/>
          </p:cNvSpPr>
          <p:nvPr>
            <p:ph type="dt" sz="half" idx="10"/>
          </p:nvPr>
        </p:nvSpPr>
        <p:spPr/>
        <p:txBody>
          <a:bodyPr/>
          <a:lstStyle/>
          <a:p>
            <a:fld id="{C80B40ED-7DD0-4D55-AF53-3F09EC1D3B9F}" type="datetime1">
              <a:rPr lang="en-US" smtClean="0"/>
              <a:t>8/26/2023</a:t>
            </a:fld>
            <a:endParaRPr lang="en-US"/>
          </a:p>
        </p:txBody>
      </p:sp>
      <p:sp>
        <p:nvSpPr>
          <p:cNvPr id="24" name="Footer Placeholder 23">
            <a:extLst>
              <a:ext uri="{FF2B5EF4-FFF2-40B4-BE49-F238E27FC236}">
                <a16:creationId xmlns:a16="http://schemas.microsoft.com/office/drawing/2014/main" id="{BD268264-B4AE-1075-B04D-62A7C7F803C8}"/>
              </a:ext>
            </a:extLst>
          </p:cNvPr>
          <p:cNvSpPr>
            <a:spLocks noGrp="1"/>
          </p:cNvSpPr>
          <p:nvPr>
            <p:ph type="ftr" sz="quarter" idx="11"/>
          </p:nvPr>
        </p:nvSpPr>
        <p:spPr/>
        <p:txBody>
          <a:bodyPr/>
          <a:lstStyle/>
          <a:p>
            <a:r>
              <a:rPr lang="en-US"/>
              <a:t>D &amp; D - Lec 3 - Fall 2023</a:t>
            </a:r>
          </a:p>
        </p:txBody>
      </p:sp>
      <p:sp>
        <p:nvSpPr>
          <p:cNvPr id="25" name="Slide Number Placeholder 24">
            <a:extLst>
              <a:ext uri="{FF2B5EF4-FFF2-40B4-BE49-F238E27FC236}">
                <a16:creationId xmlns:a16="http://schemas.microsoft.com/office/drawing/2014/main" id="{32D5638B-2784-FC7C-AF9D-06D472E8F3F2}"/>
              </a:ext>
            </a:extLst>
          </p:cNvPr>
          <p:cNvSpPr>
            <a:spLocks noGrp="1"/>
          </p:cNvSpPr>
          <p:nvPr>
            <p:ph type="sldNum" sz="quarter" idx="12"/>
          </p:nvPr>
        </p:nvSpPr>
        <p:spPr/>
        <p:txBody>
          <a:bodyPr/>
          <a:lstStyle/>
          <a:p>
            <a:fld id="{DC3BB032-4020-48F4-953B-341806DC4A2B}" type="slidenum">
              <a:rPr lang="en-US" smtClean="0"/>
              <a:t>16</a:t>
            </a:fld>
            <a:endParaRPr lang="en-US"/>
          </a:p>
        </p:txBody>
      </p:sp>
    </p:spTree>
    <p:extLst>
      <p:ext uri="{BB962C8B-B14F-4D97-AF65-F5344CB8AC3E}">
        <p14:creationId xmlns:p14="http://schemas.microsoft.com/office/powerpoint/2010/main" val="152093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E33460-58EB-43E0-82B4-F974AA5FDB02}"/>
              </a:ext>
            </a:extLst>
          </p:cNvPr>
          <p:cNvSpPr txBox="1"/>
          <p:nvPr/>
        </p:nvSpPr>
        <p:spPr>
          <a:xfrm>
            <a:off x="1959666" y="89241"/>
            <a:ext cx="8570231" cy="483337"/>
          </a:xfrm>
          <a:prstGeom prst="rect">
            <a:avLst/>
          </a:prstGeom>
          <a:noFill/>
        </p:spPr>
        <p:txBody>
          <a:bodyPr wrap="none" rtlCol="0">
            <a:spAutoFit/>
          </a:bodyPr>
          <a:lstStyle/>
          <a:p>
            <a:r>
              <a:rPr lang="en-US" sz="2541" dirty="0"/>
              <a:t>PCR Step 1 - Thermal Stability of Double Stranded DNA (dsDNA)</a:t>
            </a:r>
          </a:p>
        </p:txBody>
      </p:sp>
      <p:pic>
        <p:nvPicPr>
          <p:cNvPr id="6" name="Picture 5">
            <a:extLst>
              <a:ext uri="{FF2B5EF4-FFF2-40B4-BE49-F238E27FC236}">
                <a16:creationId xmlns:a16="http://schemas.microsoft.com/office/drawing/2014/main" id="{2C946885-C86E-463F-9DED-7C68F7E3F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1435" y="2417404"/>
            <a:ext cx="3790723" cy="2278577"/>
          </a:xfrm>
          <a:prstGeom prst="rect">
            <a:avLst/>
          </a:prstGeom>
        </p:spPr>
      </p:pic>
      <p:sp>
        <p:nvSpPr>
          <p:cNvPr id="12" name="TextBox 11">
            <a:extLst>
              <a:ext uri="{FF2B5EF4-FFF2-40B4-BE49-F238E27FC236}">
                <a16:creationId xmlns:a16="http://schemas.microsoft.com/office/drawing/2014/main" id="{3C72E2FE-B56D-427D-B19E-1C7811192DA1}"/>
              </a:ext>
            </a:extLst>
          </p:cNvPr>
          <p:cNvSpPr txBox="1"/>
          <p:nvPr/>
        </p:nvSpPr>
        <p:spPr>
          <a:xfrm>
            <a:off x="1304190" y="5141078"/>
            <a:ext cx="5694829" cy="288220"/>
          </a:xfrm>
          <a:prstGeom prst="rect">
            <a:avLst/>
          </a:prstGeom>
          <a:noFill/>
        </p:spPr>
        <p:txBody>
          <a:bodyPr wrap="none" rtlCol="0">
            <a:spAutoFit/>
          </a:bodyPr>
          <a:lstStyle/>
          <a:p>
            <a:r>
              <a:rPr lang="en-US" sz="1273" spc="80" dirty="0">
                <a:latin typeface="Courier New" panose="02070309020205020404" pitchFamily="49" charset="0"/>
                <a:cs typeface="Courier New" panose="02070309020205020404" pitchFamily="49" charset="0"/>
              </a:rPr>
              <a:t>3’A-T-G-C-C-G-T-A-G-T-C-G-T-A-C-A-G-T-A-C-G-T-G-C-A</a:t>
            </a:r>
          </a:p>
        </p:txBody>
      </p:sp>
      <p:sp>
        <p:nvSpPr>
          <p:cNvPr id="13" name="TextBox 12">
            <a:extLst>
              <a:ext uri="{FF2B5EF4-FFF2-40B4-BE49-F238E27FC236}">
                <a16:creationId xmlns:a16="http://schemas.microsoft.com/office/drawing/2014/main" id="{673DC1D1-5481-4AF2-99D2-8CB95D7BB30B}"/>
              </a:ext>
            </a:extLst>
          </p:cNvPr>
          <p:cNvSpPr txBox="1"/>
          <p:nvPr/>
        </p:nvSpPr>
        <p:spPr>
          <a:xfrm>
            <a:off x="2540250" y="4918528"/>
            <a:ext cx="1162498" cy="288220"/>
          </a:xfrm>
          <a:prstGeom prst="rect">
            <a:avLst/>
          </a:prstGeom>
          <a:noFill/>
        </p:spPr>
        <p:txBody>
          <a:bodyPr wrap="none" rtlCol="0">
            <a:spAutoFit/>
          </a:bodyPr>
          <a:lstStyle/>
          <a:p>
            <a:r>
              <a:rPr lang="en-US" sz="1273" dirty="0">
                <a:latin typeface="Courier New" panose="02070309020205020404" pitchFamily="49" charset="0"/>
                <a:cs typeface="Courier New" panose="02070309020205020404" pitchFamily="49" charset="0"/>
              </a:rPr>
              <a:t>5’ A-T-C-A</a:t>
            </a:r>
          </a:p>
        </p:txBody>
      </p:sp>
      <p:sp>
        <p:nvSpPr>
          <p:cNvPr id="14" name="TextBox 13">
            <a:extLst>
              <a:ext uri="{FF2B5EF4-FFF2-40B4-BE49-F238E27FC236}">
                <a16:creationId xmlns:a16="http://schemas.microsoft.com/office/drawing/2014/main" id="{416ACB2D-A8F5-46AA-8CE5-1277E86BC215}"/>
              </a:ext>
            </a:extLst>
          </p:cNvPr>
          <p:cNvSpPr txBox="1"/>
          <p:nvPr/>
        </p:nvSpPr>
        <p:spPr>
          <a:xfrm rot="574565">
            <a:off x="4778824" y="1918415"/>
            <a:ext cx="5694829" cy="288220"/>
          </a:xfrm>
          <a:prstGeom prst="rect">
            <a:avLst/>
          </a:prstGeom>
          <a:noFill/>
        </p:spPr>
        <p:txBody>
          <a:bodyPr wrap="none" rtlCol="0">
            <a:spAutoFit/>
          </a:bodyPr>
          <a:lstStyle/>
          <a:p>
            <a:r>
              <a:rPr lang="en-US" sz="1273" spc="80" dirty="0">
                <a:latin typeface="Courier New" panose="02070309020205020404" pitchFamily="49" charset="0"/>
                <a:cs typeface="Courier New" panose="02070309020205020404" pitchFamily="49" charset="0"/>
              </a:rPr>
              <a:t>3’A-T-G-C-C-G-T-A-G-T-C-G-T-A-C-A-G-T-A-C-G-T-G-C-A</a:t>
            </a:r>
          </a:p>
        </p:txBody>
      </p:sp>
      <p:sp>
        <p:nvSpPr>
          <p:cNvPr id="15" name="TextBox 14">
            <a:extLst>
              <a:ext uri="{FF2B5EF4-FFF2-40B4-BE49-F238E27FC236}">
                <a16:creationId xmlns:a16="http://schemas.microsoft.com/office/drawing/2014/main" id="{535DE42F-68EF-403A-9BAE-963EC3F0B475}"/>
              </a:ext>
            </a:extLst>
          </p:cNvPr>
          <p:cNvSpPr txBox="1"/>
          <p:nvPr/>
        </p:nvSpPr>
        <p:spPr>
          <a:xfrm rot="2541482">
            <a:off x="8589832" y="1430231"/>
            <a:ext cx="1162498" cy="288220"/>
          </a:xfrm>
          <a:prstGeom prst="rect">
            <a:avLst/>
          </a:prstGeom>
          <a:noFill/>
        </p:spPr>
        <p:txBody>
          <a:bodyPr wrap="none" rtlCol="0">
            <a:spAutoFit/>
          </a:bodyPr>
          <a:lstStyle/>
          <a:p>
            <a:r>
              <a:rPr lang="en-US" sz="1273" dirty="0">
                <a:latin typeface="Courier New" panose="02070309020205020404" pitchFamily="49" charset="0"/>
                <a:cs typeface="Courier New" panose="02070309020205020404" pitchFamily="49" charset="0"/>
              </a:rPr>
              <a:t>5’ A-T-C-A</a:t>
            </a:r>
          </a:p>
        </p:txBody>
      </p:sp>
      <p:sp>
        <p:nvSpPr>
          <p:cNvPr id="2" name="Date Placeholder 1">
            <a:extLst>
              <a:ext uri="{FF2B5EF4-FFF2-40B4-BE49-F238E27FC236}">
                <a16:creationId xmlns:a16="http://schemas.microsoft.com/office/drawing/2014/main" id="{96104534-4F51-618E-78C2-4ED962C278F9}"/>
              </a:ext>
            </a:extLst>
          </p:cNvPr>
          <p:cNvSpPr>
            <a:spLocks noGrp="1"/>
          </p:cNvSpPr>
          <p:nvPr>
            <p:ph type="dt" sz="half" idx="10"/>
          </p:nvPr>
        </p:nvSpPr>
        <p:spPr/>
        <p:txBody>
          <a:bodyPr/>
          <a:lstStyle/>
          <a:p>
            <a:fld id="{C311864F-6104-4B53-9879-C6ECE1492DDF}" type="datetime1">
              <a:rPr lang="en-US" smtClean="0"/>
              <a:t>8/26/2023</a:t>
            </a:fld>
            <a:endParaRPr lang="en-US"/>
          </a:p>
        </p:txBody>
      </p:sp>
      <p:sp>
        <p:nvSpPr>
          <p:cNvPr id="5" name="Footer Placeholder 4">
            <a:extLst>
              <a:ext uri="{FF2B5EF4-FFF2-40B4-BE49-F238E27FC236}">
                <a16:creationId xmlns:a16="http://schemas.microsoft.com/office/drawing/2014/main" id="{EEB08A80-3BB2-6B27-DDE8-D639252B9370}"/>
              </a:ext>
            </a:extLst>
          </p:cNvPr>
          <p:cNvSpPr>
            <a:spLocks noGrp="1"/>
          </p:cNvSpPr>
          <p:nvPr>
            <p:ph type="ftr" sz="quarter" idx="11"/>
          </p:nvPr>
        </p:nvSpPr>
        <p:spPr/>
        <p:txBody>
          <a:bodyPr/>
          <a:lstStyle/>
          <a:p>
            <a:r>
              <a:rPr lang="en-US"/>
              <a:t>D &amp; D - Lec 3 - Fall 2023</a:t>
            </a:r>
          </a:p>
        </p:txBody>
      </p:sp>
      <p:sp>
        <p:nvSpPr>
          <p:cNvPr id="8" name="Slide Number Placeholder 7">
            <a:extLst>
              <a:ext uri="{FF2B5EF4-FFF2-40B4-BE49-F238E27FC236}">
                <a16:creationId xmlns:a16="http://schemas.microsoft.com/office/drawing/2014/main" id="{E627DA9D-F0F7-DDCC-B703-4F95C8E30F97}"/>
              </a:ext>
            </a:extLst>
          </p:cNvPr>
          <p:cNvSpPr>
            <a:spLocks noGrp="1"/>
          </p:cNvSpPr>
          <p:nvPr>
            <p:ph type="sldNum" sz="quarter" idx="12"/>
          </p:nvPr>
        </p:nvSpPr>
        <p:spPr/>
        <p:txBody>
          <a:bodyPr/>
          <a:lstStyle/>
          <a:p>
            <a:fld id="{DC3BB032-4020-48F4-953B-341806DC4A2B}" type="slidenum">
              <a:rPr lang="en-US" smtClean="0"/>
              <a:t>17</a:t>
            </a:fld>
            <a:endParaRPr lang="en-US"/>
          </a:p>
        </p:txBody>
      </p:sp>
      <p:graphicFrame>
        <p:nvGraphicFramePr>
          <p:cNvPr id="11" name="Object 10">
            <a:extLst>
              <a:ext uri="{FF2B5EF4-FFF2-40B4-BE49-F238E27FC236}">
                <a16:creationId xmlns:a16="http://schemas.microsoft.com/office/drawing/2014/main" id="{A58E866F-8DB0-1513-16BD-FBA0037D1468}"/>
              </a:ext>
            </a:extLst>
          </p:cNvPr>
          <p:cNvGraphicFramePr>
            <a:graphicFrameLocks noChangeAspect="1"/>
          </p:cNvGraphicFramePr>
          <p:nvPr/>
        </p:nvGraphicFramePr>
        <p:xfrm>
          <a:off x="1182042" y="1247708"/>
          <a:ext cx="1687513" cy="1185862"/>
        </p:xfrm>
        <a:graphic>
          <a:graphicData uri="http://schemas.openxmlformats.org/presentationml/2006/ole">
            <mc:AlternateContent xmlns:mc="http://schemas.openxmlformats.org/markup-compatibility/2006">
              <mc:Choice xmlns:v="urn:schemas-microsoft-com:vml" Requires="v">
                <p:oleObj name="MDLDrawObject Class" r:id="rId4" imgW="1189608" imgH="837149" progId="MDLDrawOLE.MDLDrawObject.1">
                  <p:embed/>
                </p:oleObj>
              </mc:Choice>
              <mc:Fallback>
                <p:oleObj name="MDLDrawObject Class" r:id="rId4" imgW="1189608" imgH="837149" progId="MDLDrawOLE.MDLDrawObject.1">
                  <p:embed/>
                  <p:pic>
                    <p:nvPicPr>
                      <p:cNvPr id="11" name="Object 10">
                        <a:extLst>
                          <a:ext uri="{FF2B5EF4-FFF2-40B4-BE49-F238E27FC236}">
                            <a16:creationId xmlns:a16="http://schemas.microsoft.com/office/drawing/2014/main" id="{A58E866F-8DB0-1513-16BD-FBA0037D1468}"/>
                          </a:ext>
                        </a:extLst>
                      </p:cNvPr>
                      <p:cNvPicPr>
                        <a:picLocks noChangeAspect="1" noChangeArrowheads="1"/>
                      </p:cNvPicPr>
                      <p:nvPr/>
                    </p:nvPicPr>
                    <p:blipFill>
                      <a:blip r:embed="rId5"/>
                      <a:srcRect/>
                      <a:stretch>
                        <a:fillRect/>
                      </a:stretch>
                    </p:blipFill>
                    <p:spPr bwMode="auto">
                      <a:xfrm>
                        <a:off x="1182042" y="1247708"/>
                        <a:ext cx="1687513" cy="1185862"/>
                      </a:xfrm>
                      <a:prstGeom prst="rect">
                        <a:avLst/>
                      </a:prstGeom>
                      <a:noFill/>
                    </p:spPr>
                  </p:pic>
                </p:oleObj>
              </mc:Fallback>
            </mc:AlternateContent>
          </a:graphicData>
        </a:graphic>
      </p:graphicFrame>
    </p:spTree>
    <p:extLst>
      <p:ext uri="{BB962C8B-B14F-4D97-AF65-F5344CB8AC3E}">
        <p14:creationId xmlns:p14="http://schemas.microsoft.com/office/powerpoint/2010/main" val="2850337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81400" y="95260"/>
            <a:ext cx="5734050" cy="311150"/>
          </a:xfrm>
        </p:spPr>
        <p:txBody>
          <a:bodyPr>
            <a:noAutofit/>
          </a:bodyPr>
          <a:lstStyle/>
          <a:p>
            <a:r>
              <a:rPr lang="en-US" sz="2541" dirty="0"/>
              <a:t>PCR Step 1 - Thermostable Polymerases</a:t>
            </a:r>
          </a:p>
        </p:txBody>
      </p:sp>
      <p:sp>
        <p:nvSpPr>
          <p:cNvPr id="3" name="Content Placeholder 2"/>
          <p:cNvSpPr>
            <a:spLocks noGrp="1"/>
          </p:cNvSpPr>
          <p:nvPr>
            <p:ph sz="half" idx="4294967295"/>
          </p:nvPr>
        </p:nvSpPr>
        <p:spPr>
          <a:xfrm>
            <a:off x="0" y="485775"/>
            <a:ext cx="4286250" cy="3602038"/>
          </a:xfrm>
        </p:spPr>
        <p:txBody>
          <a:bodyPr>
            <a:normAutofit/>
          </a:bodyPr>
          <a:lstStyle/>
          <a:p>
            <a:pPr marL="247740" indent="-247740"/>
            <a:r>
              <a:rPr lang="en-US" sz="1800" dirty="0"/>
              <a:t>If we heat up the DNA to temperatures high enough that it denatures into single stranded form, (temperatures of between 60°C and 94°C) what will happen to our DNA polymerases?</a:t>
            </a:r>
          </a:p>
          <a:p>
            <a:pPr marL="247740" indent="-247740"/>
            <a:r>
              <a:rPr lang="en-US" sz="1800" dirty="0"/>
              <a:t>Most DNA polymerases are destroyed at this high temperature.</a:t>
            </a:r>
          </a:p>
          <a:p>
            <a:pPr marL="247740" indent="-247740"/>
            <a:r>
              <a:rPr lang="en-US" sz="1800" dirty="0"/>
              <a:t>How can we synthesize DNA is all of our DNA polymerases are destroyed?</a:t>
            </a:r>
          </a:p>
          <a:p>
            <a:pPr marL="247740" indent="-247740"/>
            <a:endParaRPr lang="en-US" sz="1800" dirty="0"/>
          </a:p>
          <a:p>
            <a:pPr marL="247740" indent="-247740"/>
            <a:r>
              <a:rPr lang="en-US" sz="1800" dirty="0">
                <a:solidFill>
                  <a:srgbClr val="FF0000"/>
                </a:solidFill>
              </a:rPr>
              <a:t>Utilize a thermostable polymerase</a:t>
            </a:r>
          </a:p>
        </p:txBody>
      </p:sp>
      <p:pic>
        <p:nvPicPr>
          <p:cNvPr id="5" name="Content Placeholder 4"/>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t="1" b="37325"/>
          <a:stretch/>
        </p:blipFill>
        <p:spPr>
          <a:xfrm>
            <a:off x="7162800" y="1071911"/>
            <a:ext cx="3297237" cy="2835275"/>
          </a:xfrm>
        </p:spPr>
      </p:pic>
      <p:sp>
        <p:nvSpPr>
          <p:cNvPr id="7" name="TextBox 6"/>
          <p:cNvSpPr txBox="1"/>
          <p:nvPr/>
        </p:nvSpPr>
        <p:spPr>
          <a:xfrm>
            <a:off x="8036987" y="2155227"/>
            <a:ext cx="1091807" cy="220958"/>
          </a:xfrm>
          <a:prstGeom prst="rect">
            <a:avLst/>
          </a:prstGeom>
          <a:solidFill>
            <a:schemeClr val="bg1"/>
          </a:solidFill>
        </p:spPr>
        <p:txBody>
          <a:bodyPr wrap="square" rtlCol="0">
            <a:spAutoFit/>
          </a:bodyPr>
          <a:lstStyle/>
          <a:p>
            <a:r>
              <a:rPr lang="en-US" sz="836" b="1" dirty="0"/>
              <a:t>DNA Polymerase</a:t>
            </a:r>
          </a:p>
        </p:txBody>
      </p:sp>
      <p:pic>
        <p:nvPicPr>
          <p:cNvPr id="9" name="Content Placeholder 11">
            <a:extLst>
              <a:ext uri="{FF2B5EF4-FFF2-40B4-BE49-F238E27FC236}">
                <a16:creationId xmlns:a16="http://schemas.microsoft.com/office/drawing/2014/main" id="{4FF5B7DF-ADAB-44A0-ABAE-8B12A1752D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6063" y="4326110"/>
            <a:ext cx="1658525" cy="1179303"/>
          </a:xfrm>
          <a:prstGeom prst="rect">
            <a:avLst/>
          </a:prstGeom>
        </p:spPr>
      </p:pic>
      <p:pic>
        <p:nvPicPr>
          <p:cNvPr id="10" name="Content Placeholder 10">
            <a:extLst>
              <a:ext uri="{FF2B5EF4-FFF2-40B4-BE49-F238E27FC236}">
                <a16:creationId xmlns:a16="http://schemas.microsoft.com/office/drawing/2014/main" id="{29CA01E7-2E61-4145-B781-29568B2E14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7398" y="4277050"/>
            <a:ext cx="1433103" cy="1157505"/>
          </a:xfrm>
          <a:prstGeom prst="rect">
            <a:avLst/>
          </a:prstGeom>
        </p:spPr>
      </p:pic>
      <p:sp>
        <p:nvSpPr>
          <p:cNvPr id="11" name="Rectangle 10">
            <a:extLst>
              <a:ext uri="{FF2B5EF4-FFF2-40B4-BE49-F238E27FC236}">
                <a16:creationId xmlns:a16="http://schemas.microsoft.com/office/drawing/2014/main" id="{E7441644-8675-416D-9AC8-7B63FBEA84ED}"/>
              </a:ext>
            </a:extLst>
          </p:cNvPr>
          <p:cNvSpPr/>
          <p:nvPr/>
        </p:nvSpPr>
        <p:spPr>
          <a:xfrm>
            <a:off x="4159623" y="5715019"/>
            <a:ext cx="2436071" cy="386516"/>
          </a:xfrm>
          <a:prstGeom prst="rect">
            <a:avLst/>
          </a:prstGeom>
        </p:spPr>
        <p:txBody>
          <a:bodyPr wrap="square">
            <a:spAutoFit/>
          </a:bodyPr>
          <a:lstStyle/>
          <a:p>
            <a:r>
              <a:rPr lang="en-US" sz="956" dirty="0">
                <a:hlinkClick r:id="rId6"/>
              </a:rPr>
              <a:t>http://www.mun.ca/biology/scarr/Thermus_aquaticus.html</a:t>
            </a:r>
            <a:endParaRPr lang="en-US" sz="956" dirty="0"/>
          </a:p>
        </p:txBody>
      </p:sp>
      <p:grpSp>
        <p:nvGrpSpPr>
          <p:cNvPr id="12" name="Group 11">
            <a:extLst>
              <a:ext uri="{FF2B5EF4-FFF2-40B4-BE49-F238E27FC236}">
                <a16:creationId xmlns:a16="http://schemas.microsoft.com/office/drawing/2014/main" id="{7BF56FC1-A2AA-4F40-AF57-9D3F0FB56515}"/>
              </a:ext>
            </a:extLst>
          </p:cNvPr>
          <p:cNvGrpSpPr/>
          <p:nvPr/>
        </p:nvGrpSpPr>
        <p:grpSpPr>
          <a:xfrm>
            <a:off x="4872502" y="3543251"/>
            <a:ext cx="1263937" cy="422951"/>
            <a:chOff x="6019800" y="1524000"/>
            <a:chExt cx="1587843" cy="531340"/>
          </a:xfrm>
        </p:grpSpPr>
        <p:pic>
          <p:nvPicPr>
            <p:cNvPr id="13" name="Content Placeholder 8">
              <a:extLst>
                <a:ext uri="{FF2B5EF4-FFF2-40B4-BE49-F238E27FC236}">
                  <a16:creationId xmlns:a16="http://schemas.microsoft.com/office/drawing/2014/main" id="{2177E5A4-CEE5-46A7-94C6-FE30789EB6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996" t="5984" r="16935" b="83514"/>
            <a:stretch/>
          </p:blipFill>
          <p:spPr>
            <a:xfrm>
              <a:off x="6019800" y="1524000"/>
              <a:ext cx="1587843" cy="531340"/>
            </a:xfrm>
            <a:prstGeom prst="rect">
              <a:avLst/>
            </a:prstGeom>
          </p:spPr>
        </p:pic>
        <p:sp>
          <p:nvSpPr>
            <p:cNvPr id="14" name="Rectangle 13">
              <a:extLst>
                <a:ext uri="{FF2B5EF4-FFF2-40B4-BE49-F238E27FC236}">
                  <a16:creationId xmlns:a16="http://schemas.microsoft.com/office/drawing/2014/main" id="{DF275D38-2614-478A-B61F-07AFCC6426F9}"/>
                </a:ext>
              </a:extLst>
            </p:cNvPr>
            <p:cNvSpPr/>
            <p:nvPr/>
          </p:nvSpPr>
          <p:spPr>
            <a:xfrm>
              <a:off x="6400800" y="1981200"/>
              <a:ext cx="152400" cy="74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3"/>
            </a:p>
          </p:txBody>
        </p:sp>
      </p:grpSp>
      <p:sp>
        <p:nvSpPr>
          <p:cNvPr id="16" name="Rectangle 15">
            <a:extLst>
              <a:ext uri="{FF2B5EF4-FFF2-40B4-BE49-F238E27FC236}">
                <a16:creationId xmlns:a16="http://schemas.microsoft.com/office/drawing/2014/main" id="{603F43FE-494E-4535-977F-402CB50B0ABB}"/>
              </a:ext>
            </a:extLst>
          </p:cNvPr>
          <p:cNvSpPr/>
          <p:nvPr/>
        </p:nvSpPr>
        <p:spPr>
          <a:xfrm>
            <a:off x="4400787" y="4009313"/>
            <a:ext cx="1609736" cy="312843"/>
          </a:xfrm>
          <a:prstGeom prst="rect">
            <a:avLst/>
          </a:prstGeom>
        </p:spPr>
        <p:txBody>
          <a:bodyPr wrap="none">
            <a:spAutoFit/>
          </a:bodyPr>
          <a:lstStyle/>
          <a:p>
            <a:r>
              <a:rPr lang="en-US" sz="1433" i="1" dirty="0"/>
              <a:t>Thermus Aquaticus</a:t>
            </a:r>
          </a:p>
        </p:txBody>
      </p:sp>
      <p:sp>
        <p:nvSpPr>
          <p:cNvPr id="8" name="Date Placeholder 7">
            <a:extLst>
              <a:ext uri="{FF2B5EF4-FFF2-40B4-BE49-F238E27FC236}">
                <a16:creationId xmlns:a16="http://schemas.microsoft.com/office/drawing/2014/main" id="{969E8646-247B-E362-7FF4-0DCE073F105F}"/>
              </a:ext>
            </a:extLst>
          </p:cNvPr>
          <p:cNvSpPr>
            <a:spLocks noGrp="1"/>
          </p:cNvSpPr>
          <p:nvPr>
            <p:ph type="dt" sz="half" idx="10"/>
          </p:nvPr>
        </p:nvSpPr>
        <p:spPr/>
        <p:txBody>
          <a:bodyPr/>
          <a:lstStyle/>
          <a:p>
            <a:fld id="{5F77B66E-D9BA-414E-B30A-A61D1EBF1EEC}" type="datetime1">
              <a:rPr lang="en-US" smtClean="0"/>
              <a:t>8/26/2023</a:t>
            </a:fld>
            <a:endParaRPr lang="en-US"/>
          </a:p>
        </p:txBody>
      </p:sp>
      <p:sp>
        <p:nvSpPr>
          <p:cNvPr id="17" name="Footer Placeholder 16">
            <a:extLst>
              <a:ext uri="{FF2B5EF4-FFF2-40B4-BE49-F238E27FC236}">
                <a16:creationId xmlns:a16="http://schemas.microsoft.com/office/drawing/2014/main" id="{BF1FFC7C-7905-D63E-761E-86996D833312}"/>
              </a:ext>
            </a:extLst>
          </p:cNvPr>
          <p:cNvSpPr>
            <a:spLocks noGrp="1"/>
          </p:cNvSpPr>
          <p:nvPr>
            <p:ph type="ftr" sz="quarter" idx="11"/>
          </p:nvPr>
        </p:nvSpPr>
        <p:spPr/>
        <p:txBody>
          <a:bodyPr/>
          <a:lstStyle/>
          <a:p>
            <a:r>
              <a:rPr lang="en-US"/>
              <a:t>D &amp; D - Lec 3 - Fall 2023</a:t>
            </a:r>
          </a:p>
        </p:txBody>
      </p:sp>
      <p:sp>
        <p:nvSpPr>
          <p:cNvPr id="18" name="Slide Number Placeholder 17">
            <a:extLst>
              <a:ext uri="{FF2B5EF4-FFF2-40B4-BE49-F238E27FC236}">
                <a16:creationId xmlns:a16="http://schemas.microsoft.com/office/drawing/2014/main" id="{3EF9FBF8-A66E-8F3C-9802-7A574AEC1B10}"/>
              </a:ext>
            </a:extLst>
          </p:cNvPr>
          <p:cNvSpPr>
            <a:spLocks noGrp="1"/>
          </p:cNvSpPr>
          <p:nvPr>
            <p:ph type="sldNum" sz="quarter" idx="12"/>
          </p:nvPr>
        </p:nvSpPr>
        <p:spPr/>
        <p:txBody>
          <a:bodyPr/>
          <a:lstStyle/>
          <a:p>
            <a:fld id="{DC3BB032-4020-48F4-953B-341806DC4A2B}" type="slidenum">
              <a:rPr lang="en-US" smtClean="0"/>
              <a:t>18</a:t>
            </a:fld>
            <a:endParaRPr lang="en-US"/>
          </a:p>
        </p:txBody>
      </p:sp>
    </p:spTree>
    <p:extLst>
      <p:ext uri="{BB962C8B-B14F-4D97-AF65-F5344CB8AC3E}">
        <p14:creationId xmlns:p14="http://schemas.microsoft.com/office/powerpoint/2010/main" val="206280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4D1D2D-2916-4C7B-9D68-8BDCAE25C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42898"/>
            <a:ext cx="10424994" cy="5480104"/>
          </a:xfrm>
          <a:prstGeom prst="rect">
            <a:avLst/>
          </a:prstGeom>
        </p:spPr>
      </p:pic>
      <p:sp>
        <p:nvSpPr>
          <p:cNvPr id="2" name="Rectangle 1"/>
          <p:cNvSpPr/>
          <p:nvPr/>
        </p:nvSpPr>
        <p:spPr>
          <a:xfrm>
            <a:off x="3124200" y="5823002"/>
            <a:ext cx="6004928" cy="533351"/>
          </a:xfrm>
          <a:prstGeom prst="rect">
            <a:avLst/>
          </a:prstGeom>
        </p:spPr>
        <p:txBody>
          <a:bodyPr wrap="square">
            <a:spAutoFit/>
          </a:bodyPr>
          <a:lstStyle/>
          <a:p>
            <a:pPr algn="ctr"/>
            <a:r>
              <a:rPr lang="en-US" sz="1433" b="1" dirty="0">
                <a:solidFill>
                  <a:srgbClr val="FF0000"/>
                </a:solidFill>
              </a:rPr>
              <a:t>After 30 cycles there will be 2</a:t>
            </a:r>
            <a:r>
              <a:rPr lang="en-US" sz="1433" b="1" baseline="30000" dirty="0">
                <a:solidFill>
                  <a:srgbClr val="FF0000"/>
                </a:solidFill>
              </a:rPr>
              <a:t>30</a:t>
            </a:r>
            <a:r>
              <a:rPr lang="en-US" sz="1433" b="1" dirty="0">
                <a:solidFill>
                  <a:srgbClr val="FF0000"/>
                </a:solidFill>
              </a:rPr>
              <a:t>, or over 1 billion times more copies than at the beginning!!!</a:t>
            </a:r>
          </a:p>
        </p:txBody>
      </p:sp>
      <p:sp>
        <p:nvSpPr>
          <p:cNvPr id="7" name="TextBox 6">
            <a:extLst>
              <a:ext uri="{FF2B5EF4-FFF2-40B4-BE49-F238E27FC236}">
                <a16:creationId xmlns:a16="http://schemas.microsoft.com/office/drawing/2014/main" id="{0BDB91FC-1563-4194-82B9-57B060182451}"/>
              </a:ext>
            </a:extLst>
          </p:cNvPr>
          <p:cNvSpPr txBox="1"/>
          <p:nvPr/>
        </p:nvSpPr>
        <p:spPr>
          <a:xfrm>
            <a:off x="5127813" y="101230"/>
            <a:ext cx="2433230" cy="483337"/>
          </a:xfrm>
          <a:prstGeom prst="rect">
            <a:avLst/>
          </a:prstGeom>
          <a:noFill/>
        </p:spPr>
        <p:txBody>
          <a:bodyPr wrap="none" rtlCol="0">
            <a:spAutoFit/>
          </a:bodyPr>
          <a:lstStyle/>
          <a:p>
            <a:r>
              <a:rPr lang="en-US" sz="2541" dirty="0"/>
              <a:t>Three PCR Cycles</a:t>
            </a:r>
          </a:p>
        </p:txBody>
      </p:sp>
      <p:sp>
        <p:nvSpPr>
          <p:cNvPr id="4" name="Date Placeholder 3">
            <a:extLst>
              <a:ext uri="{FF2B5EF4-FFF2-40B4-BE49-F238E27FC236}">
                <a16:creationId xmlns:a16="http://schemas.microsoft.com/office/drawing/2014/main" id="{9BCE2D82-95B3-7E83-2C7B-B8AF7FBC9DC8}"/>
              </a:ext>
            </a:extLst>
          </p:cNvPr>
          <p:cNvSpPr>
            <a:spLocks noGrp="1"/>
          </p:cNvSpPr>
          <p:nvPr>
            <p:ph type="dt" sz="half" idx="10"/>
          </p:nvPr>
        </p:nvSpPr>
        <p:spPr/>
        <p:txBody>
          <a:bodyPr/>
          <a:lstStyle/>
          <a:p>
            <a:fld id="{9487BA8B-9838-4B7F-9721-3490F1C57E98}" type="datetime1">
              <a:rPr lang="en-US" smtClean="0"/>
              <a:t>8/26/2023</a:t>
            </a:fld>
            <a:endParaRPr lang="en-US"/>
          </a:p>
        </p:txBody>
      </p:sp>
      <p:sp>
        <p:nvSpPr>
          <p:cNvPr id="5" name="Footer Placeholder 4">
            <a:extLst>
              <a:ext uri="{FF2B5EF4-FFF2-40B4-BE49-F238E27FC236}">
                <a16:creationId xmlns:a16="http://schemas.microsoft.com/office/drawing/2014/main" id="{0887B05E-8BFE-DE27-AE43-D250CD3014EA}"/>
              </a:ext>
            </a:extLst>
          </p:cNvPr>
          <p:cNvSpPr>
            <a:spLocks noGrp="1"/>
          </p:cNvSpPr>
          <p:nvPr>
            <p:ph type="ftr" sz="quarter" idx="11"/>
          </p:nvPr>
        </p:nvSpPr>
        <p:spPr/>
        <p:txBody>
          <a:bodyPr/>
          <a:lstStyle/>
          <a:p>
            <a:r>
              <a:rPr lang="en-US"/>
              <a:t>D &amp; D - Lec 3 - Fall 2023</a:t>
            </a:r>
          </a:p>
        </p:txBody>
      </p:sp>
      <p:sp>
        <p:nvSpPr>
          <p:cNvPr id="6" name="Slide Number Placeholder 5">
            <a:extLst>
              <a:ext uri="{FF2B5EF4-FFF2-40B4-BE49-F238E27FC236}">
                <a16:creationId xmlns:a16="http://schemas.microsoft.com/office/drawing/2014/main" id="{12F2AB1C-5C53-A65D-56D5-15EB5D6962E4}"/>
              </a:ext>
            </a:extLst>
          </p:cNvPr>
          <p:cNvSpPr>
            <a:spLocks noGrp="1"/>
          </p:cNvSpPr>
          <p:nvPr>
            <p:ph type="sldNum" sz="quarter" idx="12"/>
          </p:nvPr>
        </p:nvSpPr>
        <p:spPr/>
        <p:txBody>
          <a:bodyPr/>
          <a:lstStyle/>
          <a:p>
            <a:fld id="{DC3BB032-4020-48F4-953B-341806DC4A2B}" type="slidenum">
              <a:rPr lang="en-US" smtClean="0"/>
              <a:t>19</a:t>
            </a:fld>
            <a:endParaRPr lang="en-US"/>
          </a:p>
        </p:txBody>
      </p:sp>
      <p:sp>
        <p:nvSpPr>
          <p:cNvPr id="3" name="TextBox 2">
            <a:extLst>
              <a:ext uri="{FF2B5EF4-FFF2-40B4-BE49-F238E27FC236}">
                <a16:creationId xmlns:a16="http://schemas.microsoft.com/office/drawing/2014/main" id="{AC6358DE-28D5-A1DA-17CC-66D0A983F994}"/>
              </a:ext>
            </a:extLst>
          </p:cNvPr>
          <p:cNvSpPr txBox="1"/>
          <p:nvPr/>
        </p:nvSpPr>
        <p:spPr>
          <a:xfrm>
            <a:off x="2273300" y="4038600"/>
            <a:ext cx="2362200" cy="923330"/>
          </a:xfrm>
          <a:prstGeom prst="rect">
            <a:avLst/>
          </a:prstGeom>
          <a:noFill/>
        </p:spPr>
        <p:txBody>
          <a:bodyPr wrap="square" rtlCol="0">
            <a:spAutoFit/>
          </a:bodyPr>
          <a:lstStyle/>
          <a:p>
            <a:r>
              <a:rPr lang="en-US" i="1" dirty="0">
                <a:solidFill>
                  <a:srgbClr val="C00000"/>
                </a:solidFill>
              </a:rPr>
              <a:t>One end of PCR product is defined by starting at the primer.</a:t>
            </a:r>
          </a:p>
        </p:txBody>
      </p:sp>
      <p:sp>
        <p:nvSpPr>
          <p:cNvPr id="9" name="TextBox 8">
            <a:extLst>
              <a:ext uri="{FF2B5EF4-FFF2-40B4-BE49-F238E27FC236}">
                <a16:creationId xmlns:a16="http://schemas.microsoft.com/office/drawing/2014/main" id="{FC5F8135-2DBF-7A76-93B1-4C20BA2237A7}"/>
              </a:ext>
            </a:extLst>
          </p:cNvPr>
          <p:cNvSpPr txBox="1"/>
          <p:nvPr/>
        </p:nvSpPr>
        <p:spPr>
          <a:xfrm>
            <a:off x="4572000" y="2395856"/>
            <a:ext cx="3733800" cy="923330"/>
          </a:xfrm>
          <a:prstGeom prst="rect">
            <a:avLst/>
          </a:prstGeom>
          <a:noFill/>
        </p:spPr>
        <p:txBody>
          <a:bodyPr wrap="square" rtlCol="0">
            <a:spAutoFit/>
          </a:bodyPr>
          <a:lstStyle/>
          <a:p>
            <a:r>
              <a:rPr lang="en-US" i="1" dirty="0">
                <a:solidFill>
                  <a:srgbClr val="C00000"/>
                </a:solidFill>
              </a:rPr>
              <a:t>Other end of PCR product is defined by starting at the primer, using the new DNA as the template.</a:t>
            </a:r>
          </a:p>
        </p:txBody>
      </p:sp>
    </p:spTree>
    <p:extLst>
      <p:ext uri="{BB962C8B-B14F-4D97-AF65-F5344CB8AC3E}">
        <p14:creationId xmlns:p14="http://schemas.microsoft.com/office/powerpoint/2010/main" val="1281644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32DC537-E560-491A-A48C-9EF666313BFD}"/>
              </a:ext>
            </a:extLst>
          </p:cNvPr>
          <p:cNvSpPr txBox="1"/>
          <p:nvPr/>
        </p:nvSpPr>
        <p:spPr>
          <a:xfrm>
            <a:off x="228600" y="2590800"/>
            <a:ext cx="2543091" cy="2103461"/>
          </a:xfrm>
          <a:prstGeom prst="rect">
            <a:avLst/>
          </a:prstGeom>
          <a:noFill/>
        </p:spPr>
        <p:txBody>
          <a:bodyPr wrap="square" rtlCol="0">
            <a:spAutoFit/>
          </a:bodyPr>
          <a:lstStyle/>
          <a:p>
            <a:pPr marL="181974" indent="-181974">
              <a:buAutoNum type="arabicPeriod"/>
            </a:pPr>
            <a:r>
              <a:rPr lang="en-US" sz="1452" i="1" dirty="0">
                <a:solidFill>
                  <a:srgbClr val="00B0F0"/>
                </a:solidFill>
              </a:rPr>
              <a:t>Where on the deoxyribose is the new base added?</a:t>
            </a:r>
          </a:p>
          <a:p>
            <a:pPr marL="181974" indent="-181974">
              <a:buAutoNum type="arabicPeriod"/>
            </a:pPr>
            <a:endParaRPr lang="en-US" sz="1452" i="1" dirty="0">
              <a:solidFill>
                <a:srgbClr val="00B0F0"/>
              </a:solidFill>
            </a:endParaRPr>
          </a:p>
          <a:p>
            <a:pPr marL="181974" indent="-181974">
              <a:buAutoNum type="arabicPeriod"/>
            </a:pPr>
            <a:endParaRPr lang="en-US" sz="1452" i="1" dirty="0">
              <a:solidFill>
                <a:srgbClr val="00B0F0"/>
              </a:solidFill>
            </a:endParaRPr>
          </a:p>
          <a:p>
            <a:pPr marL="181974" indent="-181974">
              <a:buAutoNum type="arabicPeriod"/>
            </a:pPr>
            <a:endParaRPr lang="en-US" sz="1452" i="1" dirty="0">
              <a:solidFill>
                <a:srgbClr val="00B0F0"/>
              </a:solidFill>
            </a:endParaRPr>
          </a:p>
          <a:p>
            <a:pPr marL="181974" indent="-181974">
              <a:buAutoNum type="arabicPeriod"/>
            </a:pPr>
            <a:endParaRPr lang="en-US" sz="1452" i="1" dirty="0">
              <a:solidFill>
                <a:srgbClr val="00B0F0"/>
              </a:solidFill>
            </a:endParaRPr>
          </a:p>
          <a:p>
            <a:pPr marL="181974" indent="-181974">
              <a:buAutoNum type="arabicPeriod"/>
            </a:pPr>
            <a:endParaRPr lang="en-US" sz="1452" i="1" dirty="0">
              <a:solidFill>
                <a:srgbClr val="00B0F0"/>
              </a:solidFill>
            </a:endParaRPr>
          </a:p>
          <a:p>
            <a:pPr marL="181974" indent="-181974"/>
            <a:r>
              <a:rPr lang="en-US" sz="1452" i="1" dirty="0">
                <a:solidFill>
                  <a:srgbClr val="00B0F0"/>
                </a:solidFill>
              </a:rPr>
              <a:t>2. What determines which base is to be added?</a:t>
            </a:r>
          </a:p>
        </p:txBody>
      </p:sp>
      <p:cxnSp>
        <p:nvCxnSpPr>
          <p:cNvPr id="8" name="Straight Arrow Connector 7">
            <a:extLst>
              <a:ext uri="{FF2B5EF4-FFF2-40B4-BE49-F238E27FC236}">
                <a16:creationId xmlns:a16="http://schemas.microsoft.com/office/drawing/2014/main" id="{1297FCA9-A8FC-4FA4-BFBC-082477D4BB74}"/>
              </a:ext>
            </a:extLst>
          </p:cNvPr>
          <p:cNvCxnSpPr>
            <a:cxnSpLocks/>
          </p:cNvCxnSpPr>
          <p:nvPr/>
        </p:nvCxnSpPr>
        <p:spPr>
          <a:xfrm>
            <a:off x="3715269" y="870217"/>
            <a:ext cx="42188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CDA15F7-8492-47F0-8EEE-941D02BCA3A9}"/>
              </a:ext>
            </a:extLst>
          </p:cNvPr>
          <p:cNvSpPr txBox="1"/>
          <p:nvPr/>
        </p:nvSpPr>
        <p:spPr>
          <a:xfrm>
            <a:off x="2398076" y="662750"/>
            <a:ext cx="1587742" cy="646331"/>
          </a:xfrm>
          <a:prstGeom prst="rect">
            <a:avLst/>
          </a:prstGeom>
          <a:noFill/>
        </p:spPr>
        <p:txBody>
          <a:bodyPr wrap="none" rtlCol="0">
            <a:spAutoFit/>
          </a:bodyPr>
          <a:lstStyle/>
          <a:p>
            <a:r>
              <a:rPr lang="en-US" dirty="0"/>
              <a:t>5’ to 3’ </a:t>
            </a:r>
          </a:p>
          <a:p>
            <a:r>
              <a:rPr lang="en-US" dirty="0"/>
              <a:t>polymerization</a:t>
            </a:r>
          </a:p>
        </p:txBody>
      </p:sp>
      <p:sp>
        <p:nvSpPr>
          <p:cNvPr id="13" name="TextBox 12">
            <a:extLst>
              <a:ext uri="{FF2B5EF4-FFF2-40B4-BE49-F238E27FC236}">
                <a16:creationId xmlns:a16="http://schemas.microsoft.com/office/drawing/2014/main" id="{30B6B46B-2809-4D39-9B8A-56B98D8B0B61}"/>
              </a:ext>
            </a:extLst>
          </p:cNvPr>
          <p:cNvSpPr txBox="1"/>
          <p:nvPr/>
        </p:nvSpPr>
        <p:spPr>
          <a:xfrm>
            <a:off x="4016262" y="201593"/>
            <a:ext cx="6117957" cy="523220"/>
          </a:xfrm>
          <a:prstGeom prst="rect">
            <a:avLst/>
          </a:prstGeom>
          <a:noFill/>
        </p:spPr>
        <p:txBody>
          <a:bodyPr wrap="none" rtlCol="0">
            <a:spAutoFit/>
          </a:bodyPr>
          <a:lstStyle/>
          <a:p>
            <a:r>
              <a:rPr lang="en-US" sz="2800" dirty="0"/>
              <a:t>DNA Polymerase – Fundamental Activity.</a:t>
            </a:r>
          </a:p>
        </p:txBody>
      </p:sp>
      <p:pic>
        <p:nvPicPr>
          <p:cNvPr id="9" name="Picture 8">
            <a:extLst>
              <a:ext uri="{FF2B5EF4-FFF2-40B4-BE49-F238E27FC236}">
                <a16:creationId xmlns:a16="http://schemas.microsoft.com/office/drawing/2014/main" id="{43357AC3-5922-469B-90B2-8E0C6A9BD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691" y="1309081"/>
            <a:ext cx="5575987" cy="4700887"/>
          </a:xfrm>
          <a:prstGeom prst="rect">
            <a:avLst/>
          </a:prstGeom>
        </p:spPr>
      </p:pic>
      <p:graphicFrame>
        <p:nvGraphicFramePr>
          <p:cNvPr id="12" name="Object 11">
            <a:extLst>
              <a:ext uri="{FF2B5EF4-FFF2-40B4-BE49-F238E27FC236}">
                <a16:creationId xmlns:a16="http://schemas.microsoft.com/office/drawing/2014/main" id="{2C0FD1DD-9B85-86C4-03EE-BC0C4DEAE082}"/>
              </a:ext>
            </a:extLst>
          </p:cNvPr>
          <p:cNvGraphicFramePr>
            <a:graphicFrameLocks noChangeAspect="1"/>
          </p:cNvGraphicFramePr>
          <p:nvPr/>
        </p:nvGraphicFramePr>
        <p:xfrm>
          <a:off x="10150518" y="1814422"/>
          <a:ext cx="844947" cy="615603"/>
        </p:xfrm>
        <a:graphic>
          <a:graphicData uri="http://schemas.openxmlformats.org/presentationml/2006/ole">
            <mc:AlternateContent xmlns:mc="http://schemas.openxmlformats.org/markup-compatibility/2006">
              <mc:Choice xmlns:v="urn:schemas-microsoft-com:vml" Requires="v">
                <p:oleObj name="MDLDrawObject Class" r:id="rId4" imgW="1332834" imgH="971156" progId="MDLDrawOLE.MDLDrawObject.1">
                  <p:embed/>
                </p:oleObj>
              </mc:Choice>
              <mc:Fallback>
                <p:oleObj name="MDLDrawObject Class" r:id="rId4" imgW="1332834" imgH="971156" progId="MDLDrawOLE.MDLDrawObject.1">
                  <p:embed/>
                  <p:pic>
                    <p:nvPicPr>
                      <p:cNvPr id="12" name="Object 11">
                        <a:extLst>
                          <a:ext uri="{FF2B5EF4-FFF2-40B4-BE49-F238E27FC236}">
                            <a16:creationId xmlns:a16="http://schemas.microsoft.com/office/drawing/2014/main" id="{2C0FD1DD-9B85-86C4-03EE-BC0C4DEAE082}"/>
                          </a:ext>
                        </a:extLst>
                      </p:cNvPr>
                      <p:cNvPicPr/>
                      <p:nvPr/>
                    </p:nvPicPr>
                    <p:blipFill>
                      <a:blip r:embed="rId5"/>
                      <a:stretch>
                        <a:fillRect/>
                      </a:stretch>
                    </p:blipFill>
                    <p:spPr>
                      <a:xfrm>
                        <a:off x="10150518" y="1814422"/>
                        <a:ext cx="844947" cy="615603"/>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6E0A032B-A79C-3A2C-45D5-B43E5E5560DA}"/>
              </a:ext>
            </a:extLst>
          </p:cNvPr>
          <p:cNvSpPr txBox="1"/>
          <p:nvPr/>
        </p:nvSpPr>
        <p:spPr>
          <a:xfrm>
            <a:off x="10161547" y="2549062"/>
            <a:ext cx="1283888" cy="338554"/>
          </a:xfrm>
          <a:prstGeom prst="rect">
            <a:avLst/>
          </a:prstGeom>
          <a:noFill/>
        </p:spPr>
        <p:txBody>
          <a:bodyPr wrap="square" rtlCol="0">
            <a:spAutoFit/>
          </a:bodyPr>
          <a:lstStyle/>
          <a:p>
            <a:pPr defTabSz="727895"/>
            <a:r>
              <a:rPr lang="en-US" sz="1600" dirty="0">
                <a:solidFill>
                  <a:prstClr val="black"/>
                </a:solidFill>
                <a:latin typeface="Calibri"/>
              </a:rPr>
              <a:t>ester linkage</a:t>
            </a:r>
          </a:p>
        </p:txBody>
      </p:sp>
      <p:graphicFrame>
        <p:nvGraphicFramePr>
          <p:cNvPr id="15" name="Object 14">
            <a:extLst>
              <a:ext uri="{FF2B5EF4-FFF2-40B4-BE49-F238E27FC236}">
                <a16:creationId xmlns:a16="http://schemas.microsoft.com/office/drawing/2014/main" id="{667D6091-08D1-8E37-5685-78CAA9D0E682}"/>
              </a:ext>
            </a:extLst>
          </p:cNvPr>
          <p:cNvGraphicFramePr>
            <a:graphicFrameLocks noChangeAspect="1"/>
          </p:cNvGraphicFramePr>
          <p:nvPr>
            <p:extLst>
              <p:ext uri="{D42A27DB-BD31-4B8C-83A1-F6EECF244321}">
                <p14:modId xmlns:p14="http://schemas.microsoft.com/office/powerpoint/2010/main" val="4018376538"/>
              </p:ext>
            </p:extLst>
          </p:nvPr>
        </p:nvGraphicFramePr>
        <p:xfrm>
          <a:off x="8631747" y="1744059"/>
          <a:ext cx="1316851" cy="841403"/>
        </p:xfrm>
        <a:graphic>
          <a:graphicData uri="http://schemas.openxmlformats.org/presentationml/2006/ole">
            <mc:AlternateContent xmlns:mc="http://schemas.openxmlformats.org/markup-compatibility/2006">
              <mc:Choice xmlns:v="urn:schemas-microsoft-com:vml" Requires="v">
                <p:oleObj name="MDLDrawObject Class" r:id="rId6" imgW="1762119" imgH="1123293" progId="MDLDrawOLE.MDLDrawObject.1">
                  <p:embed/>
                </p:oleObj>
              </mc:Choice>
              <mc:Fallback>
                <p:oleObj name="MDLDrawObject Class" r:id="rId6" imgW="1762119" imgH="1123293" progId="MDLDrawOLE.MDLDrawObject.1">
                  <p:embed/>
                  <p:pic>
                    <p:nvPicPr>
                      <p:cNvPr id="15" name="Object 14">
                        <a:extLst>
                          <a:ext uri="{FF2B5EF4-FFF2-40B4-BE49-F238E27FC236}">
                            <a16:creationId xmlns:a16="http://schemas.microsoft.com/office/drawing/2014/main" id="{667D6091-08D1-8E37-5685-78CAA9D0E682}"/>
                          </a:ext>
                        </a:extLst>
                      </p:cNvPr>
                      <p:cNvPicPr/>
                      <p:nvPr/>
                    </p:nvPicPr>
                    <p:blipFill>
                      <a:blip r:embed="rId7"/>
                      <a:stretch>
                        <a:fillRect/>
                      </a:stretch>
                    </p:blipFill>
                    <p:spPr>
                      <a:xfrm>
                        <a:off x="8631747" y="1744059"/>
                        <a:ext cx="1316851" cy="841403"/>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08574F11-9D50-4963-695F-180F18E15EAE}"/>
              </a:ext>
            </a:extLst>
          </p:cNvPr>
          <p:cNvSpPr txBox="1"/>
          <p:nvPr/>
        </p:nvSpPr>
        <p:spPr>
          <a:xfrm>
            <a:off x="8472324" y="2549836"/>
            <a:ext cx="1559402" cy="584775"/>
          </a:xfrm>
          <a:prstGeom prst="rect">
            <a:avLst/>
          </a:prstGeom>
          <a:noFill/>
        </p:spPr>
        <p:txBody>
          <a:bodyPr wrap="square" rtlCol="0">
            <a:spAutoFit/>
          </a:bodyPr>
          <a:lstStyle/>
          <a:p>
            <a:pPr defTabSz="727895"/>
            <a:r>
              <a:rPr lang="en-US" sz="1600" dirty="0">
                <a:solidFill>
                  <a:prstClr val="black"/>
                </a:solidFill>
                <a:latin typeface="Calibri"/>
              </a:rPr>
              <a:t>Phosphodiester linkage</a:t>
            </a:r>
          </a:p>
        </p:txBody>
      </p:sp>
      <p:pic>
        <p:nvPicPr>
          <p:cNvPr id="17" name="Picture 16">
            <a:extLst>
              <a:ext uri="{FF2B5EF4-FFF2-40B4-BE49-F238E27FC236}">
                <a16:creationId xmlns:a16="http://schemas.microsoft.com/office/drawing/2014/main" id="{D2127C12-821C-4A12-1BC5-0A86B8FB99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4136" y="3924807"/>
            <a:ext cx="4226679" cy="2085161"/>
          </a:xfrm>
          <a:prstGeom prst="rect">
            <a:avLst/>
          </a:prstGeom>
        </p:spPr>
      </p:pic>
      <p:graphicFrame>
        <p:nvGraphicFramePr>
          <p:cNvPr id="18" name="Object 17">
            <a:extLst>
              <a:ext uri="{FF2B5EF4-FFF2-40B4-BE49-F238E27FC236}">
                <a16:creationId xmlns:a16="http://schemas.microsoft.com/office/drawing/2014/main" id="{96208043-5D59-973C-249C-75B0E6237A3E}"/>
              </a:ext>
            </a:extLst>
          </p:cNvPr>
          <p:cNvGraphicFramePr>
            <a:graphicFrameLocks noChangeAspect="1"/>
          </p:cNvGraphicFramePr>
          <p:nvPr/>
        </p:nvGraphicFramePr>
        <p:xfrm>
          <a:off x="9705589" y="3443165"/>
          <a:ext cx="908821" cy="616897"/>
        </p:xfrm>
        <a:graphic>
          <a:graphicData uri="http://schemas.openxmlformats.org/presentationml/2006/ole">
            <mc:AlternateContent xmlns:mc="http://schemas.openxmlformats.org/markup-compatibility/2006">
              <mc:Choice xmlns:v="urn:schemas-microsoft-com:vml" Requires="v">
                <p:oleObj name="MDLDrawObject Class" r:id="rId9" imgW="1590089" imgH="1075997" progId="MDLDrawOLE.MDLDrawObject.1">
                  <p:embed/>
                </p:oleObj>
              </mc:Choice>
              <mc:Fallback>
                <p:oleObj name="MDLDrawObject Class" r:id="rId9" imgW="1590089" imgH="1075997" progId="MDLDrawOLE.MDLDrawObject.1">
                  <p:embed/>
                  <p:pic>
                    <p:nvPicPr>
                      <p:cNvPr id="18" name="Object 17">
                        <a:extLst>
                          <a:ext uri="{FF2B5EF4-FFF2-40B4-BE49-F238E27FC236}">
                            <a16:creationId xmlns:a16="http://schemas.microsoft.com/office/drawing/2014/main" id="{96208043-5D59-973C-249C-75B0E6237A3E}"/>
                          </a:ext>
                        </a:extLst>
                      </p:cNvPr>
                      <p:cNvPicPr/>
                      <p:nvPr/>
                    </p:nvPicPr>
                    <p:blipFill>
                      <a:blip r:embed="rId10"/>
                      <a:stretch>
                        <a:fillRect/>
                      </a:stretch>
                    </p:blipFill>
                    <p:spPr>
                      <a:xfrm>
                        <a:off x="9705589" y="3443165"/>
                        <a:ext cx="908821" cy="616897"/>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234114F3-B614-38BE-9BC6-4484FD92566A}"/>
              </a:ext>
            </a:extLst>
          </p:cNvPr>
          <p:cNvSpPr txBox="1"/>
          <p:nvPr/>
        </p:nvSpPr>
        <p:spPr>
          <a:xfrm>
            <a:off x="10439400" y="3319222"/>
            <a:ext cx="1605055" cy="369332"/>
          </a:xfrm>
          <a:prstGeom prst="rect">
            <a:avLst/>
          </a:prstGeom>
          <a:noFill/>
        </p:spPr>
        <p:txBody>
          <a:bodyPr wrap="none" rtlCol="0">
            <a:spAutoFit/>
          </a:bodyPr>
          <a:lstStyle/>
          <a:p>
            <a:r>
              <a:rPr lang="en-US" dirty="0"/>
              <a:t>pyrophosphate</a:t>
            </a:r>
          </a:p>
        </p:txBody>
      </p:sp>
      <p:pic>
        <p:nvPicPr>
          <p:cNvPr id="20" name="Picture 19">
            <a:extLst>
              <a:ext uri="{FF2B5EF4-FFF2-40B4-BE49-F238E27FC236}">
                <a16:creationId xmlns:a16="http://schemas.microsoft.com/office/drawing/2014/main" id="{13288DA8-32E7-4AE5-E0FD-23C88985BA44}"/>
              </a:ext>
            </a:extLst>
          </p:cNvPr>
          <p:cNvPicPr>
            <a:picLocks noChangeAspect="1"/>
          </p:cNvPicPr>
          <p:nvPr/>
        </p:nvPicPr>
        <p:blipFill>
          <a:blip r:embed="rId11"/>
          <a:stretch>
            <a:fillRect/>
          </a:stretch>
        </p:blipFill>
        <p:spPr>
          <a:xfrm>
            <a:off x="0" y="33454"/>
            <a:ext cx="2141569" cy="1008679"/>
          </a:xfrm>
          <a:prstGeom prst="rect">
            <a:avLst/>
          </a:prstGeom>
        </p:spPr>
      </p:pic>
      <p:sp>
        <p:nvSpPr>
          <p:cNvPr id="3" name="Date Placeholder 2">
            <a:extLst>
              <a:ext uri="{FF2B5EF4-FFF2-40B4-BE49-F238E27FC236}">
                <a16:creationId xmlns:a16="http://schemas.microsoft.com/office/drawing/2014/main" id="{E361D1CF-8C87-C490-C1F3-FD52D4329298}"/>
              </a:ext>
            </a:extLst>
          </p:cNvPr>
          <p:cNvSpPr>
            <a:spLocks noGrp="1"/>
          </p:cNvSpPr>
          <p:nvPr>
            <p:ph type="dt" sz="half" idx="10"/>
          </p:nvPr>
        </p:nvSpPr>
        <p:spPr/>
        <p:txBody>
          <a:bodyPr/>
          <a:lstStyle/>
          <a:p>
            <a:fld id="{086BB6A6-48B6-4798-AC2A-C578C0E955B2}" type="datetime1">
              <a:rPr lang="en-US" smtClean="0"/>
              <a:t>8/26/2023</a:t>
            </a:fld>
            <a:endParaRPr lang="en-US"/>
          </a:p>
        </p:txBody>
      </p:sp>
      <p:sp>
        <p:nvSpPr>
          <p:cNvPr id="4" name="Footer Placeholder 3">
            <a:extLst>
              <a:ext uri="{FF2B5EF4-FFF2-40B4-BE49-F238E27FC236}">
                <a16:creationId xmlns:a16="http://schemas.microsoft.com/office/drawing/2014/main" id="{68DA4957-D662-28BB-ED57-3A272C0D718A}"/>
              </a:ext>
            </a:extLst>
          </p:cNvPr>
          <p:cNvSpPr>
            <a:spLocks noGrp="1"/>
          </p:cNvSpPr>
          <p:nvPr>
            <p:ph type="ftr" sz="quarter" idx="11"/>
          </p:nvPr>
        </p:nvSpPr>
        <p:spPr/>
        <p:txBody>
          <a:bodyPr/>
          <a:lstStyle/>
          <a:p>
            <a:r>
              <a:rPr lang="en-US"/>
              <a:t>D &amp; D - Lec 3 - Fall 2023</a:t>
            </a:r>
          </a:p>
        </p:txBody>
      </p:sp>
      <p:sp>
        <p:nvSpPr>
          <p:cNvPr id="5" name="Slide Number Placeholder 4">
            <a:extLst>
              <a:ext uri="{FF2B5EF4-FFF2-40B4-BE49-F238E27FC236}">
                <a16:creationId xmlns:a16="http://schemas.microsoft.com/office/drawing/2014/main" id="{51C43249-F30F-927D-D33D-69ACAE422371}"/>
              </a:ext>
            </a:extLst>
          </p:cNvPr>
          <p:cNvSpPr>
            <a:spLocks noGrp="1"/>
          </p:cNvSpPr>
          <p:nvPr>
            <p:ph type="sldNum" sz="quarter" idx="12"/>
          </p:nvPr>
        </p:nvSpPr>
        <p:spPr/>
        <p:txBody>
          <a:bodyPr/>
          <a:lstStyle/>
          <a:p>
            <a:fld id="{DC3BB032-4020-48F4-953B-341806DC4A2B}" type="slidenum">
              <a:rPr lang="en-US" smtClean="0"/>
              <a:t>2</a:t>
            </a:fld>
            <a:endParaRPr lang="en-US"/>
          </a:p>
        </p:txBody>
      </p:sp>
    </p:spTree>
    <p:extLst>
      <p:ext uri="{BB962C8B-B14F-4D97-AF65-F5344CB8AC3E}">
        <p14:creationId xmlns:p14="http://schemas.microsoft.com/office/powerpoint/2010/main" val="4163664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0.1-PCR">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3124200" y="992826"/>
            <a:ext cx="6500812" cy="4876800"/>
          </a:xfrm>
        </p:spPr>
      </p:pic>
      <p:sp>
        <p:nvSpPr>
          <p:cNvPr id="6" name="TextBox 5">
            <a:extLst>
              <a:ext uri="{FF2B5EF4-FFF2-40B4-BE49-F238E27FC236}">
                <a16:creationId xmlns:a16="http://schemas.microsoft.com/office/drawing/2014/main" id="{B56E3162-4D0D-4FAD-9505-9409916ED2A7}"/>
              </a:ext>
            </a:extLst>
          </p:cNvPr>
          <p:cNvSpPr txBox="1"/>
          <p:nvPr/>
        </p:nvSpPr>
        <p:spPr>
          <a:xfrm>
            <a:off x="5028071" y="137161"/>
            <a:ext cx="2151743" cy="483337"/>
          </a:xfrm>
          <a:prstGeom prst="rect">
            <a:avLst/>
          </a:prstGeom>
          <a:noFill/>
        </p:spPr>
        <p:txBody>
          <a:bodyPr wrap="none" rtlCol="0">
            <a:spAutoFit/>
          </a:bodyPr>
          <a:lstStyle/>
          <a:p>
            <a:r>
              <a:rPr lang="en-US" sz="2541" dirty="0"/>
              <a:t>PCR Animation</a:t>
            </a:r>
          </a:p>
        </p:txBody>
      </p:sp>
      <p:sp>
        <p:nvSpPr>
          <p:cNvPr id="10" name="TextBox 9">
            <a:extLst>
              <a:ext uri="{FF2B5EF4-FFF2-40B4-BE49-F238E27FC236}">
                <a16:creationId xmlns:a16="http://schemas.microsoft.com/office/drawing/2014/main" id="{9D4DE7D7-4273-4D49-8253-EF155BAAA0B2}"/>
              </a:ext>
            </a:extLst>
          </p:cNvPr>
          <p:cNvSpPr txBox="1"/>
          <p:nvPr/>
        </p:nvSpPr>
        <p:spPr>
          <a:xfrm>
            <a:off x="1425503" y="808160"/>
            <a:ext cx="1224887" cy="369332"/>
          </a:xfrm>
          <a:prstGeom prst="rect">
            <a:avLst/>
          </a:prstGeom>
          <a:noFill/>
        </p:spPr>
        <p:txBody>
          <a:bodyPr wrap="none" rtlCol="0">
            <a:spAutoFit/>
          </a:bodyPr>
          <a:lstStyle/>
          <a:p>
            <a:r>
              <a:rPr lang="en-US" dirty="0">
                <a:solidFill>
                  <a:srgbClr val="C00000"/>
                </a:solidFill>
              </a:rPr>
              <a:t>Watch Me!</a:t>
            </a:r>
          </a:p>
        </p:txBody>
      </p:sp>
      <p:sp>
        <p:nvSpPr>
          <p:cNvPr id="2" name="Date Placeholder 1">
            <a:extLst>
              <a:ext uri="{FF2B5EF4-FFF2-40B4-BE49-F238E27FC236}">
                <a16:creationId xmlns:a16="http://schemas.microsoft.com/office/drawing/2014/main" id="{F038B217-8F7E-D5A3-97E8-628BB589A411}"/>
              </a:ext>
            </a:extLst>
          </p:cNvPr>
          <p:cNvSpPr>
            <a:spLocks noGrp="1"/>
          </p:cNvSpPr>
          <p:nvPr>
            <p:ph type="dt" sz="half" idx="10"/>
          </p:nvPr>
        </p:nvSpPr>
        <p:spPr/>
        <p:txBody>
          <a:bodyPr/>
          <a:lstStyle/>
          <a:p>
            <a:fld id="{E7DEC6F6-DE77-488E-9D89-196EE8565467}" type="datetime1">
              <a:rPr lang="en-US" smtClean="0"/>
              <a:t>8/26/2023</a:t>
            </a:fld>
            <a:endParaRPr lang="en-US"/>
          </a:p>
        </p:txBody>
      </p:sp>
      <p:sp>
        <p:nvSpPr>
          <p:cNvPr id="4" name="Footer Placeholder 3">
            <a:extLst>
              <a:ext uri="{FF2B5EF4-FFF2-40B4-BE49-F238E27FC236}">
                <a16:creationId xmlns:a16="http://schemas.microsoft.com/office/drawing/2014/main" id="{EDDFB459-CBEB-82E3-2152-5EC0F136490B}"/>
              </a:ext>
            </a:extLst>
          </p:cNvPr>
          <p:cNvSpPr>
            <a:spLocks noGrp="1"/>
          </p:cNvSpPr>
          <p:nvPr>
            <p:ph type="ftr" sz="quarter" idx="11"/>
          </p:nvPr>
        </p:nvSpPr>
        <p:spPr/>
        <p:txBody>
          <a:bodyPr/>
          <a:lstStyle/>
          <a:p>
            <a:r>
              <a:rPr lang="en-US"/>
              <a:t>D &amp; D - Lec 3 - Fall 2023</a:t>
            </a:r>
          </a:p>
        </p:txBody>
      </p:sp>
      <p:sp>
        <p:nvSpPr>
          <p:cNvPr id="5" name="Slide Number Placeholder 4">
            <a:extLst>
              <a:ext uri="{FF2B5EF4-FFF2-40B4-BE49-F238E27FC236}">
                <a16:creationId xmlns:a16="http://schemas.microsoft.com/office/drawing/2014/main" id="{1FDFA6C7-7A2C-479E-3691-53DAF2248659}"/>
              </a:ext>
            </a:extLst>
          </p:cNvPr>
          <p:cNvSpPr>
            <a:spLocks noGrp="1"/>
          </p:cNvSpPr>
          <p:nvPr>
            <p:ph type="sldNum" sz="quarter" idx="12"/>
          </p:nvPr>
        </p:nvSpPr>
        <p:spPr/>
        <p:txBody>
          <a:bodyPr/>
          <a:lstStyle/>
          <a:p>
            <a:fld id="{DC3BB032-4020-48F4-953B-341806DC4A2B}" type="slidenum">
              <a:rPr lang="en-US" smtClean="0"/>
              <a:t>20</a:t>
            </a:fld>
            <a:endParaRPr lang="en-US"/>
          </a:p>
        </p:txBody>
      </p:sp>
    </p:spTree>
    <p:extLst>
      <p:ext uri="{BB962C8B-B14F-4D97-AF65-F5344CB8AC3E}">
        <p14:creationId xmlns:p14="http://schemas.microsoft.com/office/powerpoint/2010/main" val="153395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7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F2298A-EA44-4929-9855-D58C29E99728}"/>
              </a:ext>
            </a:extLst>
          </p:cNvPr>
          <p:cNvSpPr/>
          <p:nvPr/>
        </p:nvSpPr>
        <p:spPr>
          <a:xfrm>
            <a:off x="2066773" y="1912606"/>
            <a:ext cx="4453820" cy="1169551"/>
          </a:xfrm>
          <a:prstGeom prst="rect">
            <a:avLst/>
          </a:prstGeom>
        </p:spPr>
        <p:txBody>
          <a:bodyPr wrap="square">
            <a:spAutoFit/>
          </a:bodyPr>
          <a:lstStyle/>
          <a:p>
            <a:r>
              <a:rPr lang="en-US" sz="1400" dirty="0">
                <a:latin typeface="Courier New" panose="02070309020205020404" pitchFamily="49" charset="0"/>
                <a:cs typeface="Courier New" panose="02070309020205020404" pitchFamily="49" charset="0"/>
              </a:rPr>
              <a:t>--AAG</a:t>
            </a:r>
            <a:r>
              <a:rPr lang="en-US" sz="1400" b="1" u="sng" dirty="0">
                <a:latin typeface="Courier New" panose="02070309020205020404" pitchFamily="49" charset="0"/>
                <a:cs typeface="Courier New" panose="02070309020205020404" pitchFamily="49" charset="0"/>
              </a:rPr>
              <a:t>CTGAC</a:t>
            </a:r>
            <a:r>
              <a:rPr lang="en-US" sz="1400" dirty="0">
                <a:latin typeface="Courier New" panose="02070309020205020404" pitchFamily="49" charset="0"/>
                <a:cs typeface="Courier New" panose="02070309020205020404" pitchFamily="49" charset="0"/>
              </a:rPr>
              <a:t>TAGTCGATGCGAATGTGCGGTGC--</a:t>
            </a:r>
          </a:p>
          <a:p>
            <a:r>
              <a:rPr lang="en-US" sz="1400" dirty="0">
                <a:latin typeface="Courier New" panose="02070309020205020404" pitchFamily="49" charset="0"/>
                <a:cs typeface="Courier New" panose="02070309020205020404" pitchFamily="49" charset="0"/>
              </a:rPr>
              <a:t>                       </a:t>
            </a:r>
            <a:r>
              <a:rPr lang="en-US" sz="1400" b="1" dirty="0">
                <a:highlight>
                  <a:srgbClr val="00FF00"/>
                </a:highlight>
                <a:latin typeface="Courier New" panose="02070309020205020404" pitchFamily="49" charset="0"/>
                <a:cs typeface="Courier New" panose="02070309020205020404" pitchFamily="49" charset="0"/>
              </a:rPr>
              <a:t>ACACG5’</a:t>
            </a:r>
          </a:p>
          <a:p>
            <a:endParaRPr lang="en-US" sz="1400" dirty="0">
              <a:latin typeface="Courier New" panose="02070309020205020404" pitchFamily="49" charset="0"/>
              <a:cs typeface="Courier New" panose="02070309020205020404" pitchFamily="49" charset="0"/>
            </a:endParaRPr>
          </a:p>
          <a:p>
            <a:r>
              <a:rPr lang="en-US" sz="1400" baseline="30000" dirty="0">
                <a:latin typeface="Courier New" panose="02070309020205020404" pitchFamily="49" charset="0"/>
                <a:cs typeface="Courier New" panose="02070309020205020404" pitchFamily="49" charset="0"/>
              </a:rPr>
              <a:t>     </a:t>
            </a:r>
            <a:r>
              <a:rPr lang="en-US" sz="1400" dirty="0">
                <a:highlight>
                  <a:srgbClr val="FFFF00"/>
                </a:highlight>
                <a:latin typeface="Courier New" panose="02070309020205020404" pitchFamily="49" charset="0"/>
                <a:cs typeface="Courier New" panose="02070309020205020404" pitchFamily="49" charset="0"/>
              </a:rPr>
              <a:t>5’CTGAC</a:t>
            </a:r>
          </a:p>
          <a:p>
            <a:r>
              <a:rPr lang="en-US" sz="1400" dirty="0">
                <a:latin typeface="Courier New" panose="02070309020205020404" pitchFamily="49" charset="0"/>
                <a:cs typeface="Courier New" panose="02070309020205020404" pitchFamily="49" charset="0"/>
              </a:rPr>
              <a:t>--TTCGACTGATCAGCTACGCTT</a:t>
            </a:r>
            <a:r>
              <a:rPr lang="en-US" sz="1400" b="1" u="sng" dirty="0">
                <a:latin typeface="Courier New" panose="02070309020205020404" pitchFamily="49" charset="0"/>
                <a:cs typeface="Courier New" panose="02070309020205020404" pitchFamily="49" charset="0"/>
              </a:rPr>
              <a:t>ACACG</a:t>
            </a:r>
            <a:r>
              <a:rPr lang="en-US" sz="1400" dirty="0">
                <a:latin typeface="Courier New" panose="02070309020205020404" pitchFamily="49" charset="0"/>
                <a:cs typeface="Courier New" panose="02070309020205020404" pitchFamily="49" charset="0"/>
              </a:rPr>
              <a:t>CCACG--</a:t>
            </a:r>
          </a:p>
        </p:txBody>
      </p:sp>
      <p:sp>
        <p:nvSpPr>
          <p:cNvPr id="3" name="Rectangle 2">
            <a:extLst>
              <a:ext uri="{FF2B5EF4-FFF2-40B4-BE49-F238E27FC236}">
                <a16:creationId xmlns:a16="http://schemas.microsoft.com/office/drawing/2014/main" id="{B544976E-2A91-4066-8612-EA6F3323339F}"/>
              </a:ext>
            </a:extLst>
          </p:cNvPr>
          <p:cNvSpPr/>
          <p:nvPr/>
        </p:nvSpPr>
        <p:spPr>
          <a:xfrm>
            <a:off x="1884806" y="1002767"/>
            <a:ext cx="4453820" cy="523220"/>
          </a:xfrm>
          <a:prstGeom prst="rect">
            <a:avLst/>
          </a:prstGeom>
        </p:spPr>
        <p:txBody>
          <a:bodyPr wrap="square">
            <a:spAutoFit/>
          </a:bodyPr>
          <a:lstStyle/>
          <a:p>
            <a:r>
              <a:rPr lang="en-US" sz="1400" dirty="0">
                <a:latin typeface="Courier New" panose="02070309020205020404" pitchFamily="49" charset="0"/>
                <a:cs typeface="Courier New" panose="02070309020205020404" pitchFamily="49" charset="0"/>
              </a:rPr>
              <a:t>--AAG</a:t>
            </a:r>
            <a:r>
              <a:rPr lang="en-US" sz="1400" b="1" u="sng" dirty="0">
                <a:latin typeface="Courier New" panose="02070309020205020404" pitchFamily="49" charset="0"/>
                <a:cs typeface="Courier New" panose="02070309020205020404" pitchFamily="49" charset="0"/>
              </a:rPr>
              <a:t>CTGAC</a:t>
            </a:r>
            <a:r>
              <a:rPr lang="en-US" sz="1400" dirty="0">
                <a:latin typeface="Courier New" panose="02070309020205020404" pitchFamily="49" charset="0"/>
                <a:cs typeface="Courier New" panose="02070309020205020404" pitchFamily="49" charset="0"/>
              </a:rPr>
              <a:t>TAGTCGATGCGAATGTGCGGTGC--</a:t>
            </a:r>
          </a:p>
          <a:p>
            <a:r>
              <a:rPr lang="en-US" sz="1400" dirty="0">
                <a:latin typeface="Courier New" panose="02070309020205020404" pitchFamily="49" charset="0"/>
                <a:cs typeface="Courier New" panose="02070309020205020404" pitchFamily="49" charset="0"/>
              </a:rPr>
              <a:t>--TTCGACTGATCAGCTACGCTT</a:t>
            </a:r>
            <a:r>
              <a:rPr lang="en-US" sz="1400" b="1" u="sng" dirty="0">
                <a:latin typeface="Courier New" panose="02070309020205020404" pitchFamily="49" charset="0"/>
                <a:cs typeface="Courier New" panose="02070309020205020404" pitchFamily="49" charset="0"/>
              </a:rPr>
              <a:t>ACACG</a:t>
            </a:r>
            <a:r>
              <a:rPr lang="en-US" sz="1400" dirty="0">
                <a:latin typeface="Courier New" panose="02070309020205020404" pitchFamily="49" charset="0"/>
                <a:cs typeface="Courier New" panose="02070309020205020404" pitchFamily="49" charset="0"/>
              </a:rPr>
              <a:t>CCACG--</a:t>
            </a:r>
          </a:p>
        </p:txBody>
      </p:sp>
      <p:sp>
        <p:nvSpPr>
          <p:cNvPr id="5" name="Rectangle 4">
            <a:extLst>
              <a:ext uri="{FF2B5EF4-FFF2-40B4-BE49-F238E27FC236}">
                <a16:creationId xmlns:a16="http://schemas.microsoft.com/office/drawing/2014/main" id="{EC36350F-8E2B-4D6E-B2A0-B4DC39EACCA4}"/>
              </a:ext>
            </a:extLst>
          </p:cNvPr>
          <p:cNvSpPr/>
          <p:nvPr/>
        </p:nvSpPr>
        <p:spPr>
          <a:xfrm>
            <a:off x="1948877" y="3617301"/>
            <a:ext cx="4329091" cy="1169551"/>
          </a:xfrm>
          <a:prstGeom prst="rect">
            <a:avLst/>
          </a:prstGeom>
        </p:spPr>
        <p:txBody>
          <a:bodyPr wrap="square">
            <a:spAutoFit/>
          </a:bodyPr>
          <a:lstStyle/>
          <a:p>
            <a:r>
              <a:rPr lang="en-US" sz="1400" dirty="0">
                <a:latin typeface="Courier New" panose="02070309020205020404" pitchFamily="49" charset="0"/>
                <a:cs typeface="Courier New" panose="02070309020205020404" pitchFamily="49" charset="0"/>
              </a:rPr>
              <a:t>--AAG</a:t>
            </a:r>
            <a:r>
              <a:rPr lang="en-US" sz="1400" b="1" u="sng" dirty="0">
                <a:latin typeface="Courier New" panose="02070309020205020404" pitchFamily="49" charset="0"/>
                <a:cs typeface="Courier New" panose="02070309020205020404" pitchFamily="49" charset="0"/>
              </a:rPr>
              <a:t>CTGAC</a:t>
            </a:r>
            <a:r>
              <a:rPr lang="en-US" sz="1400" dirty="0">
                <a:latin typeface="Courier New" panose="02070309020205020404" pitchFamily="49" charset="0"/>
                <a:cs typeface="Courier New" panose="02070309020205020404" pitchFamily="49" charset="0"/>
              </a:rPr>
              <a:t>TAGTCGATGCGAATGTGCGGTGC--</a:t>
            </a:r>
          </a:p>
          <a:p>
            <a:r>
              <a:rPr lang="en-US" sz="1400" dirty="0">
                <a:solidFill>
                  <a:srgbClr val="008000"/>
                </a:solidFill>
                <a:latin typeface="Courier New" panose="02070309020205020404" pitchFamily="49" charset="0"/>
                <a:cs typeface="Courier New" panose="02070309020205020404" pitchFamily="49" charset="0"/>
              </a:rPr>
              <a:t>&lt;-</a:t>
            </a:r>
            <a:r>
              <a:rPr lang="en-US" sz="1400" b="1" dirty="0">
                <a:solidFill>
                  <a:srgbClr val="008000"/>
                </a:solidFill>
                <a:latin typeface="Courier New" panose="02070309020205020404" pitchFamily="49" charset="0"/>
                <a:cs typeface="Courier New" panose="02070309020205020404" pitchFamily="49" charset="0"/>
              </a:rPr>
              <a:t>TTCGACTGATCAGCTACGCTT</a:t>
            </a:r>
            <a:r>
              <a:rPr lang="en-US" sz="1400" b="1" dirty="0">
                <a:highlight>
                  <a:srgbClr val="00FF00"/>
                </a:highlight>
                <a:latin typeface="Courier New" panose="02070309020205020404" pitchFamily="49" charset="0"/>
                <a:cs typeface="Courier New" panose="02070309020205020404" pitchFamily="49" charset="0"/>
              </a:rPr>
              <a:t>ACACG5’</a:t>
            </a:r>
          </a:p>
          <a:p>
            <a:endParaRPr lang="en-US" sz="1400" dirty="0">
              <a:highlight>
                <a:srgbClr val="FF0000"/>
              </a:highlight>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5’</a:t>
            </a:r>
            <a:r>
              <a:rPr lang="en-US" sz="1400" b="1" dirty="0">
                <a:highlight>
                  <a:srgbClr val="FFFF00"/>
                </a:highlight>
                <a:latin typeface="Courier New" panose="02070309020205020404" pitchFamily="49" charset="0"/>
                <a:cs typeface="Courier New" panose="02070309020205020404" pitchFamily="49" charset="0"/>
              </a:rPr>
              <a:t>CTGAC</a:t>
            </a:r>
            <a:r>
              <a:rPr lang="en-US" sz="1400" b="1" dirty="0">
                <a:solidFill>
                  <a:srgbClr val="C00000"/>
                </a:solidFill>
                <a:latin typeface="Courier New" panose="02070309020205020404" pitchFamily="49" charset="0"/>
                <a:cs typeface="Courier New" panose="02070309020205020404" pitchFamily="49" charset="0"/>
              </a:rPr>
              <a:t>TAGTCGATGCGAATGTGCGGTGC-&gt;</a:t>
            </a:r>
          </a:p>
          <a:p>
            <a:r>
              <a:rPr lang="en-US" sz="1400" dirty="0">
                <a:latin typeface="Courier New" panose="02070309020205020404" pitchFamily="49" charset="0"/>
                <a:cs typeface="Courier New" panose="02070309020205020404" pitchFamily="49" charset="0"/>
              </a:rPr>
              <a:t>--TTCGACTGATCAGCTACGCTT</a:t>
            </a:r>
            <a:r>
              <a:rPr lang="en-US" sz="1400" u="sng" dirty="0">
                <a:latin typeface="Courier New" panose="02070309020205020404" pitchFamily="49" charset="0"/>
                <a:cs typeface="Courier New" panose="02070309020205020404" pitchFamily="49" charset="0"/>
              </a:rPr>
              <a:t>ACACG</a:t>
            </a:r>
            <a:r>
              <a:rPr lang="en-US" sz="1400" dirty="0">
                <a:latin typeface="Courier New" panose="02070309020205020404" pitchFamily="49" charset="0"/>
                <a:cs typeface="Courier New" panose="02070309020205020404" pitchFamily="49" charset="0"/>
              </a:rPr>
              <a:t>CCACG--</a:t>
            </a:r>
          </a:p>
        </p:txBody>
      </p:sp>
      <p:sp>
        <p:nvSpPr>
          <p:cNvPr id="6" name="Rectangle 5">
            <a:extLst>
              <a:ext uri="{FF2B5EF4-FFF2-40B4-BE49-F238E27FC236}">
                <a16:creationId xmlns:a16="http://schemas.microsoft.com/office/drawing/2014/main" id="{02CE01A5-A099-4E75-9DCA-17A42C1F5537}"/>
              </a:ext>
            </a:extLst>
          </p:cNvPr>
          <p:cNvSpPr/>
          <p:nvPr/>
        </p:nvSpPr>
        <p:spPr>
          <a:xfrm>
            <a:off x="6338625" y="973944"/>
            <a:ext cx="4267449" cy="1169551"/>
          </a:xfrm>
          <a:prstGeom prst="rect">
            <a:avLst/>
          </a:prstGeom>
        </p:spPr>
        <p:txBody>
          <a:bodyPr wrap="square">
            <a:spAutoFit/>
          </a:bodyPr>
          <a:lstStyle/>
          <a:p>
            <a:r>
              <a:rPr lang="en-US" sz="1400" dirty="0">
                <a:latin typeface="Courier New" panose="02070309020205020404" pitchFamily="49" charset="0"/>
                <a:cs typeface="Courier New" panose="02070309020205020404" pitchFamily="49" charset="0"/>
              </a:rPr>
              <a:t>--AAG</a:t>
            </a:r>
            <a:r>
              <a:rPr lang="en-US" sz="1400" b="1" u="sng" dirty="0">
                <a:latin typeface="Courier New" panose="02070309020205020404" pitchFamily="49" charset="0"/>
                <a:cs typeface="Courier New" panose="02070309020205020404" pitchFamily="49" charset="0"/>
              </a:rPr>
              <a:t>CTGAC</a:t>
            </a:r>
            <a:r>
              <a:rPr lang="en-US" sz="1400" dirty="0">
                <a:latin typeface="Courier New" panose="02070309020205020404" pitchFamily="49" charset="0"/>
                <a:cs typeface="Courier New" panose="02070309020205020404" pitchFamily="49" charset="0"/>
              </a:rPr>
              <a:t>TAGTCGATGCGAATGTGCGGTGC--</a:t>
            </a:r>
          </a:p>
          <a:p>
            <a:r>
              <a:rPr lang="en-US" sz="1400" b="1" dirty="0">
                <a:solidFill>
                  <a:srgbClr val="008000"/>
                </a:solidFill>
                <a:latin typeface="Courier New" panose="02070309020205020404" pitchFamily="49" charset="0"/>
                <a:cs typeface="Courier New" panose="02070309020205020404" pitchFamily="49" charset="0"/>
              </a:rPr>
              <a:t>--TTCGACTGATCAGCTACGCTT</a:t>
            </a:r>
            <a:r>
              <a:rPr lang="en-US" sz="1400" b="1" dirty="0">
                <a:highlight>
                  <a:srgbClr val="00FF00"/>
                </a:highlight>
                <a:latin typeface="Courier New" panose="02070309020205020404" pitchFamily="49" charset="0"/>
                <a:cs typeface="Courier New" panose="02070309020205020404" pitchFamily="49" charset="0"/>
              </a:rPr>
              <a:t>ACACG5’</a:t>
            </a:r>
            <a:endParaRPr lang="en-US" sz="1400" b="1" dirty="0">
              <a:highlight>
                <a:srgbClr val="00FF00"/>
              </a:highlight>
            </a:endParaRPr>
          </a:p>
          <a:p>
            <a:endParaRPr lang="en-US" sz="1400" dirty="0">
              <a:highlight>
                <a:srgbClr val="FF0000"/>
              </a:highlight>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a:t>
            </a:r>
            <a:r>
              <a:rPr lang="en-US" sz="1400" b="1" dirty="0">
                <a:highlight>
                  <a:srgbClr val="FFFF00"/>
                </a:highlight>
                <a:latin typeface="Courier New" panose="02070309020205020404" pitchFamily="49" charset="0"/>
                <a:cs typeface="Courier New" panose="02070309020205020404" pitchFamily="49" charset="0"/>
              </a:rPr>
              <a:t>5’CTGAC</a:t>
            </a:r>
            <a:r>
              <a:rPr lang="en-US" sz="1400" b="1" dirty="0">
                <a:solidFill>
                  <a:srgbClr val="C00000"/>
                </a:solidFill>
                <a:latin typeface="Courier New" panose="02070309020205020404" pitchFamily="49" charset="0"/>
                <a:cs typeface="Courier New" panose="02070309020205020404" pitchFamily="49" charset="0"/>
              </a:rPr>
              <a:t>TAGTCGATGCGAATGTGCGGTGC--</a:t>
            </a:r>
          </a:p>
          <a:p>
            <a:r>
              <a:rPr lang="en-US" sz="1400" dirty="0">
                <a:latin typeface="Courier New" panose="02070309020205020404" pitchFamily="49" charset="0"/>
                <a:cs typeface="Courier New" panose="02070309020205020404" pitchFamily="49" charset="0"/>
              </a:rPr>
              <a:t>--TTCGACTGATCAGCTACGCTT</a:t>
            </a:r>
            <a:r>
              <a:rPr lang="en-US" sz="1400" b="1" u="sng" dirty="0">
                <a:latin typeface="Courier New" panose="02070309020205020404" pitchFamily="49" charset="0"/>
                <a:cs typeface="Courier New" panose="02070309020205020404" pitchFamily="49" charset="0"/>
              </a:rPr>
              <a:t>ACACG</a:t>
            </a:r>
            <a:r>
              <a:rPr lang="en-US" sz="1400" dirty="0">
                <a:latin typeface="Courier New" panose="02070309020205020404" pitchFamily="49" charset="0"/>
                <a:cs typeface="Courier New" panose="02070309020205020404" pitchFamily="49" charset="0"/>
              </a:rPr>
              <a:t>CCACG--</a:t>
            </a:r>
          </a:p>
        </p:txBody>
      </p:sp>
      <p:sp>
        <p:nvSpPr>
          <p:cNvPr id="7" name="Rectangle 6">
            <a:extLst>
              <a:ext uri="{FF2B5EF4-FFF2-40B4-BE49-F238E27FC236}">
                <a16:creationId xmlns:a16="http://schemas.microsoft.com/office/drawing/2014/main" id="{ED990933-0E8D-44E2-9D3F-D6CE5E541505}"/>
              </a:ext>
            </a:extLst>
          </p:cNvPr>
          <p:cNvSpPr/>
          <p:nvPr/>
        </p:nvSpPr>
        <p:spPr>
          <a:xfrm>
            <a:off x="6341187" y="2215884"/>
            <a:ext cx="4389747" cy="2031325"/>
          </a:xfrm>
          <a:prstGeom prst="rect">
            <a:avLst/>
          </a:prstGeom>
        </p:spPr>
        <p:txBody>
          <a:bodyPr wrap="square">
            <a:spAutoFit/>
          </a:bodyPr>
          <a:lstStyle/>
          <a:p>
            <a:r>
              <a:rPr lang="en-US" sz="1400" dirty="0">
                <a:solidFill>
                  <a:schemeClr val="bg1">
                    <a:lumMod val="75000"/>
                  </a:schemeClr>
                </a:solidFill>
                <a:latin typeface="Courier New" panose="02070309020205020404" pitchFamily="49" charset="0"/>
                <a:cs typeface="Courier New" panose="02070309020205020404" pitchFamily="49" charset="0"/>
              </a:rPr>
              <a:t>--AAG</a:t>
            </a:r>
            <a:r>
              <a:rPr lang="en-US" sz="1400" b="1" u="sng" dirty="0">
                <a:solidFill>
                  <a:schemeClr val="bg1">
                    <a:lumMod val="75000"/>
                  </a:schemeClr>
                </a:solidFill>
                <a:latin typeface="Courier New" panose="02070309020205020404" pitchFamily="49" charset="0"/>
                <a:cs typeface="Courier New" panose="02070309020205020404" pitchFamily="49" charset="0"/>
              </a:rPr>
              <a:t>CTGAC</a:t>
            </a:r>
            <a:r>
              <a:rPr lang="en-US" sz="1400" dirty="0">
                <a:solidFill>
                  <a:schemeClr val="bg1">
                    <a:lumMod val="75000"/>
                  </a:schemeClr>
                </a:solidFill>
                <a:latin typeface="Courier New" panose="02070309020205020404" pitchFamily="49" charset="0"/>
                <a:cs typeface="Courier New" panose="02070309020205020404" pitchFamily="49" charset="0"/>
              </a:rPr>
              <a:t>TAGTCGATGCGAATGTGCGGTGC--</a:t>
            </a:r>
          </a:p>
          <a:p>
            <a:endParaRPr lang="en-US" sz="1400" dirty="0">
              <a:solidFill>
                <a:srgbClr val="FF0000"/>
              </a:solidFill>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a:t>
            </a:r>
            <a:r>
              <a:rPr lang="en-US" sz="1400" dirty="0">
                <a:highlight>
                  <a:srgbClr val="FFFF00"/>
                </a:highlight>
                <a:latin typeface="Courier New" panose="02070309020205020404" pitchFamily="49" charset="0"/>
                <a:cs typeface="Courier New" panose="02070309020205020404" pitchFamily="49" charset="0"/>
              </a:rPr>
              <a:t>5’CTGAC</a:t>
            </a:r>
            <a:endParaRPr lang="en-US" sz="1400" dirty="0">
              <a:solidFill>
                <a:srgbClr val="FF0000"/>
              </a:solidFill>
              <a:highlight>
                <a:srgbClr val="FFFF00"/>
              </a:highlight>
              <a:latin typeface="Courier New" panose="02070309020205020404" pitchFamily="49" charset="0"/>
              <a:cs typeface="Courier New" panose="02070309020205020404" pitchFamily="49" charset="0"/>
            </a:endParaRPr>
          </a:p>
          <a:p>
            <a:r>
              <a:rPr lang="en-US" sz="1400" b="1" dirty="0">
                <a:solidFill>
                  <a:srgbClr val="008000"/>
                </a:solidFill>
                <a:latin typeface="Courier New" panose="02070309020205020404" pitchFamily="49" charset="0"/>
                <a:cs typeface="Courier New" panose="02070309020205020404" pitchFamily="49" charset="0"/>
              </a:rPr>
              <a:t>--TTCGACTGATCAGCTACGCTT</a:t>
            </a:r>
            <a:r>
              <a:rPr lang="en-US" sz="1400" b="1" dirty="0">
                <a:highlight>
                  <a:srgbClr val="00FF00"/>
                </a:highlight>
                <a:latin typeface="Courier New" panose="02070309020205020404" pitchFamily="49" charset="0"/>
                <a:cs typeface="Courier New" panose="02070309020205020404" pitchFamily="49" charset="0"/>
              </a:rPr>
              <a:t>ACACG5’</a:t>
            </a:r>
            <a:endParaRPr lang="en-US" sz="1400" b="1" dirty="0">
              <a:highlight>
                <a:srgbClr val="00FF00"/>
              </a:highlight>
            </a:endParaRPr>
          </a:p>
          <a:p>
            <a:endParaRPr lang="en-US" sz="1400" dirty="0">
              <a:highlight>
                <a:srgbClr val="FF0000"/>
              </a:highlight>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a:t>
            </a:r>
            <a:r>
              <a:rPr lang="en-US" sz="1400" dirty="0">
                <a:highlight>
                  <a:srgbClr val="FFFF00"/>
                </a:highlight>
                <a:latin typeface="Courier New" panose="02070309020205020404" pitchFamily="49" charset="0"/>
                <a:cs typeface="Courier New" panose="02070309020205020404" pitchFamily="49" charset="0"/>
              </a:rPr>
              <a:t>5’CTGAC</a:t>
            </a:r>
            <a:r>
              <a:rPr lang="en-US" sz="1400" b="1" dirty="0">
                <a:solidFill>
                  <a:srgbClr val="C00000"/>
                </a:solidFill>
                <a:latin typeface="Courier New" panose="02070309020205020404" pitchFamily="49" charset="0"/>
                <a:cs typeface="Courier New" panose="02070309020205020404" pitchFamily="49" charset="0"/>
              </a:rPr>
              <a:t>TAGTCGATGCGAATGTGCGGTGC--</a:t>
            </a:r>
          </a:p>
          <a:p>
            <a:r>
              <a:rPr lang="en-US" sz="1400" b="1" dirty="0">
                <a:latin typeface="Courier New" panose="02070309020205020404" pitchFamily="49" charset="0"/>
                <a:cs typeface="Courier New" panose="02070309020205020404" pitchFamily="49" charset="0"/>
              </a:rPr>
              <a:t>                        </a:t>
            </a:r>
            <a:r>
              <a:rPr lang="en-US" sz="1400" b="1" dirty="0">
                <a:highlight>
                  <a:srgbClr val="00FF00"/>
                </a:highlight>
                <a:latin typeface="Courier New" panose="02070309020205020404" pitchFamily="49" charset="0"/>
                <a:cs typeface="Courier New" panose="02070309020205020404" pitchFamily="49" charset="0"/>
              </a:rPr>
              <a:t>ACACG5’</a:t>
            </a:r>
            <a:endParaRPr lang="en-US" sz="1400"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00" dirty="0">
              <a:solidFill>
                <a:srgbClr val="FF0000"/>
              </a:solidFill>
              <a:latin typeface="Courier New" panose="02070309020205020404" pitchFamily="49" charset="0"/>
              <a:cs typeface="Courier New" panose="02070309020205020404" pitchFamily="49" charset="0"/>
            </a:endParaRPr>
          </a:p>
          <a:p>
            <a:r>
              <a:rPr lang="en-US" sz="1400" dirty="0">
                <a:solidFill>
                  <a:schemeClr val="bg1">
                    <a:lumMod val="75000"/>
                  </a:schemeClr>
                </a:solidFill>
                <a:latin typeface="Courier New" panose="02070309020205020404" pitchFamily="49" charset="0"/>
                <a:cs typeface="Courier New" panose="02070309020205020404" pitchFamily="49" charset="0"/>
              </a:rPr>
              <a:t>--TTCGACTGATCAGCTACGCTT</a:t>
            </a:r>
            <a:r>
              <a:rPr lang="en-US" sz="1400" b="1" u="sng" dirty="0">
                <a:solidFill>
                  <a:schemeClr val="bg1">
                    <a:lumMod val="75000"/>
                  </a:schemeClr>
                </a:solidFill>
                <a:latin typeface="Courier New" panose="02070309020205020404" pitchFamily="49" charset="0"/>
                <a:cs typeface="Courier New" panose="02070309020205020404" pitchFamily="49" charset="0"/>
              </a:rPr>
              <a:t>ACACG</a:t>
            </a:r>
            <a:r>
              <a:rPr lang="en-US" sz="1400" dirty="0">
                <a:solidFill>
                  <a:schemeClr val="bg1">
                    <a:lumMod val="75000"/>
                  </a:schemeClr>
                </a:solidFill>
                <a:latin typeface="Courier New" panose="02070309020205020404" pitchFamily="49" charset="0"/>
                <a:cs typeface="Courier New" panose="02070309020205020404" pitchFamily="49" charset="0"/>
              </a:rPr>
              <a:t>CCACG--</a:t>
            </a:r>
          </a:p>
        </p:txBody>
      </p:sp>
      <p:sp>
        <p:nvSpPr>
          <p:cNvPr id="8" name="Rectangle 7">
            <a:extLst>
              <a:ext uri="{FF2B5EF4-FFF2-40B4-BE49-F238E27FC236}">
                <a16:creationId xmlns:a16="http://schemas.microsoft.com/office/drawing/2014/main" id="{7956ECBB-E782-42C6-B751-E390C7C772AB}"/>
              </a:ext>
            </a:extLst>
          </p:cNvPr>
          <p:cNvSpPr/>
          <p:nvPr/>
        </p:nvSpPr>
        <p:spPr>
          <a:xfrm>
            <a:off x="6277115" y="4096216"/>
            <a:ext cx="4695685" cy="2031325"/>
          </a:xfrm>
          <a:prstGeom prst="rect">
            <a:avLst/>
          </a:prstGeom>
        </p:spPr>
        <p:txBody>
          <a:bodyPr wrap="square">
            <a:spAutoFit/>
          </a:bodyPr>
          <a:lstStyle/>
          <a:p>
            <a:r>
              <a:rPr lang="en-US" sz="1400" dirty="0">
                <a:solidFill>
                  <a:schemeClr val="bg1">
                    <a:lumMod val="75000"/>
                  </a:schemeClr>
                </a:solidFill>
                <a:latin typeface="Courier New" panose="02070309020205020404" pitchFamily="49" charset="0"/>
                <a:cs typeface="Courier New" panose="02070309020205020404" pitchFamily="49" charset="0"/>
              </a:rPr>
              <a:t>--AAG</a:t>
            </a:r>
            <a:r>
              <a:rPr lang="en-US" sz="1400" b="1" u="sng" dirty="0">
                <a:solidFill>
                  <a:schemeClr val="bg1">
                    <a:lumMod val="75000"/>
                  </a:schemeClr>
                </a:solidFill>
                <a:latin typeface="Courier New" panose="02070309020205020404" pitchFamily="49" charset="0"/>
                <a:cs typeface="Courier New" panose="02070309020205020404" pitchFamily="49" charset="0"/>
              </a:rPr>
              <a:t>CTGAC</a:t>
            </a:r>
            <a:r>
              <a:rPr lang="en-US" sz="1400" dirty="0">
                <a:solidFill>
                  <a:schemeClr val="bg1">
                    <a:lumMod val="75000"/>
                  </a:schemeClr>
                </a:solidFill>
                <a:latin typeface="Courier New" panose="02070309020205020404" pitchFamily="49" charset="0"/>
                <a:cs typeface="Courier New" panose="02070309020205020404" pitchFamily="49" charset="0"/>
              </a:rPr>
              <a:t>TAGTCGATGCGAATGTGCGGTGC--</a:t>
            </a:r>
          </a:p>
          <a:p>
            <a:endParaRPr lang="en-US" sz="1400" dirty="0">
              <a:solidFill>
                <a:srgbClr val="FF0000"/>
              </a:solidFill>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a:t>
            </a:r>
            <a:r>
              <a:rPr lang="en-US" sz="1400" dirty="0">
                <a:highlight>
                  <a:srgbClr val="FFFF00"/>
                </a:highlight>
                <a:latin typeface="Courier New" panose="02070309020205020404" pitchFamily="49" charset="0"/>
                <a:cs typeface="Courier New" panose="02070309020205020404" pitchFamily="49" charset="0"/>
              </a:rPr>
              <a:t>5’CTGAC</a:t>
            </a:r>
            <a:r>
              <a:rPr lang="en-US" sz="1400" b="1" dirty="0">
                <a:solidFill>
                  <a:srgbClr val="FFA41D"/>
                </a:solidFill>
                <a:latin typeface="Courier New" panose="02070309020205020404" pitchFamily="49" charset="0"/>
                <a:cs typeface="Courier New" panose="02070309020205020404" pitchFamily="49" charset="0"/>
              </a:rPr>
              <a:t>TAGTCGATGCGAATGTGC</a:t>
            </a:r>
          </a:p>
          <a:p>
            <a:r>
              <a:rPr lang="en-US" sz="1400" b="1" dirty="0">
                <a:solidFill>
                  <a:srgbClr val="00B050"/>
                </a:solidFill>
                <a:latin typeface="Courier New" panose="02070309020205020404" pitchFamily="49" charset="0"/>
                <a:cs typeface="Courier New" panose="02070309020205020404" pitchFamily="49" charset="0"/>
              </a:rPr>
              <a:t>--TTCGACTGATCAGCTACGCTT</a:t>
            </a:r>
            <a:r>
              <a:rPr lang="en-US" sz="1400" b="1" dirty="0">
                <a:highlight>
                  <a:srgbClr val="00FF00"/>
                </a:highlight>
                <a:latin typeface="Courier New" panose="02070309020205020404" pitchFamily="49" charset="0"/>
                <a:cs typeface="Courier New" panose="02070309020205020404" pitchFamily="49" charset="0"/>
              </a:rPr>
              <a:t>ACACG5’</a:t>
            </a:r>
            <a:endParaRPr lang="en-US" sz="1400" b="1" dirty="0">
              <a:highlight>
                <a:srgbClr val="00FF00"/>
              </a:highlight>
            </a:endParaRPr>
          </a:p>
          <a:p>
            <a:endParaRPr lang="en-US" sz="1400" dirty="0">
              <a:latin typeface="Courier New" panose="02070309020205020404" pitchFamily="49" charset="0"/>
              <a:cs typeface="Courier New" panose="02070309020205020404" pitchFamily="49" charset="0"/>
            </a:endParaRPr>
          </a:p>
          <a:p>
            <a:r>
              <a:rPr lang="en-US" sz="1400" baseline="30000" dirty="0">
                <a:latin typeface="Courier New" panose="02070309020205020404" pitchFamily="49" charset="0"/>
                <a:cs typeface="Courier New" panose="02070309020205020404" pitchFamily="49" charset="0"/>
              </a:rPr>
              <a:t>      </a:t>
            </a:r>
            <a:r>
              <a:rPr lang="en-US" sz="1400" dirty="0">
                <a:highlight>
                  <a:srgbClr val="FFFF00"/>
                </a:highlight>
                <a:latin typeface="Courier New" panose="02070309020205020404" pitchFamily="49" charset="0"/>
                <a:cs typeface="Courier New" panose="02070309020205020404" pitchFamily="49" charset="0"/>
              </a:rPr>
              <a:t>5’CTGAC</a:t>
            </a:r>
            <a:r>
              <a:rPr lang="en-US" sz="1400" b="1" dirty="0">
                <a:solidFill>
                  <a:srgbClr val="C00000"/>
                </a:solidFill>
                <a:latin typeface="Courier New" panose="02070309020205020404" pitchFamily="49" charset="0"/>
                <a:cs typeface="Courier New" panose="02070309020205020404" pitchFamily="49" charset="0"/>
              </a:rPr>
              <a:t>TAGTCGATGCGAATGTGCGGTGC--</a:t>
            </a:r>
          </a:p>
          <a:p>
            <a:r>
              <a:rPr lang="en-US" sz="1400" dirty="0">
                <a:latin typeface="Courier New" panose="02070309020205020404" pitchFamily="49" charset="0"/>
                <a:cs typeface="Courier New" panose="02070309020205020404" pitchFamily="49" charset="0"/>
              </a:rPr>
              <a:t>      </a:t>
            </a:r>
            <a:r>
              <a:rPr lang="en-US" sz="1400" b="1" dirty="0">
                <a:solidFill>
                  <a:srgbClr val="00B050"/>
                </a:solidFill>
                <a:latin typeface="Courier New" panose="02070309020205020404" pitchFamily="49" charset="0"/>
                <a:cs typeface="Courier New" panose="02070309020205020404" pitchFamily="49" charset="0"/>
              </a:rPr>
              <a:t>GACTGATCAGCTACGCTT</a:t>
            </a:r>
            <a:r>
              <a:rPr lang="en-US" sz="1400" b="1" dirty="0">
                <a:highlight>
                  <a:srgbClr val="00FF00"/>
                </a:highlight>
                <a:latin typeface="Courier New" panose="02070309020205020404" pitchFamily="49" charset="0"/>
                <a:cs typeface="Courier New" panose="02070309020205020404" pitchFamily="49" charset="0"/>
              </a:rPr>
              <a:t>ACACG5’</a:t>
            </a:r>
            <a:endParaRPr lang="en-US" sz="1400"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00" dirty="0">
              <a:solidFill>
                <a:srgbClr val="FF0000"/>
              </a:solidFill>
              <a:latin typeface="Courier New" panose="02070309020205020404" pitchFamily="49" charset="0"/>
              <a:cs typeface="Courier New" panose="02070309020205020404" pitchFamily="49" charset="0"/>
            </a:endParaRPr>
          </a:p>
          <a:p>
            <a:r>
              <a:rPr lang="en-US" sz="1400" dirty="0">
                <a:solidFill>
                  <a:schemeClr val="bg1">
                    <a:lumMod val="75000"/>
                  </a:schemeClr>
                </a:solidFill>
                <a:latin typeface="Courier New" panose="02070309020205020404" pitchFamily="49" charset="0"/>
                <a:cs typeface="Courier New" panose="02070309020205020404" pitchFamily="49" charset="0"/>
              </a:rPr>
              <a:t>--TTCGACTGATCAGCTACGCTT</a:t>
            </a:r>
            <a:r>
              <a:rPr lang="en-US" sz="1400" b="1" u="sng" dirty="0">
                <a:solidFill>
                  <a:schemeClr val="bg1">
                    <a:lumMod val="75000"/>
                  </a:schemeClr>
                </a:solidFill>
                <a:latin typeface="Courier New" panose="02070309020205020404" pitchFamily="49" charset="0"/>
                <a:cs typeface="Courier New" panose="02070309020205020404" pitchFamily="49" charset="0"/>
              </a:rPr>
              <a:t>ACACG</a:t>
            </a:r>
            <a:r>
              <a:rPr lang="en-US" sz="1400" dirty="0">
                <a:solidFill>
                  <a:schemeClr val="bg1">
                    <a:lumMod val="75000"/>
                  </a:schemeClr>
                </a:solidFill>
                <a:latin typeface="Courier New" panose="02070309020205020404" pitchFamily="49" charset="0"/>
                <a:cs typeface="Courier New" panose="02070309020205020404" pitchFamily="49" charset="0"/>
              </a:rPr>
              <a:t>CCACG--</a:t>
            </a:r>
          </a:p>
        </p:txBody>
      </p:sp>
      <p:cxnSp>
        <p:nvCxnSpPr>
          <p:cNvPr id="10" name="Straight Arrow Connector 9">
            <a:extLst>
              <a:ext uri="{FF2B5EF4-FFF2-40B4-BE49-F238E27FC236}">
                <a16:creationId xmlns:a16="http://schemas.microsoft.com/office/drawing/2014/main" id="{1A041C50-76E0-4C33-AE34-CC3D636F04C7}"/>
              </a:ext>
            </a:extLst>
          </p:cNvPr>
          <p:cNvCxnSpPr/>
          <p:nvPr/>
        </p:nvCxnSpPr>
        <p:spPr>
          <a:xfrm>
            <a:off x="4215669" y="1509150"/>
            <a:ext cx="0" cy="395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9AAA462-A2ED-4955-A312-D3038C4C6022}"/>
              </a:ext>
            </a:extLst>
          </p:cNvPr>
          <p:cNvCxnSpPr/>
          <p:nvPr/>
        </p:nvCxnSpPr>
        <p:spPr>
          <a:xfrm>
            <a:off x="4130879" y="3246658"/>
            <a:ext cx="0" cy="3639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C0AFE1C-4F7E-4EA1-AC28-29D4F2808555}"/>
              </a:ext>
            </a:extLst>
          </p:cNvPr>
          <p:cNvCxnSpPr>
            <a:cxnSpLocks/>
          </p:cNvCxnSpPr>
          <p:nvPr/>
        </p:nvCxnSpPr>
        <p:spPr>
          <a:xfrm flipV="1">
            <a:off x="5854541" y="1602842"/>
            <a:ext cx="426301" cy="25759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5DD569D-4E86-423C-9C16-C2A07DF3A23A}"/>
              </a:ext>
            </a:extLst>
          </p:cNvPr>
          <p:cNvCxnSpPr/>
          <p:nvPr/>
        </p:nvCxnSpPr>
        <p:spPr>
          <a:xfrm>
            <a:off x="8047125" y="3589187"/>
            <a:ext cx="0" cy="2426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AA9E7E0-872D-42E2-A211-7B1DB744729F}"/>
              </a:ext>
            </a:extLst>
          </p:cNvPr>
          <p:cNvSpPr/>
          <p:nvPr/>
        </p:nvSpPr>
        <p:spPr>
          <a:xfrm>
            <a:off x="474973" y="5593623"/>
            <a:ext cx="3671640" cy="523220"/>
          </a:xfrm>
          <a:prstGeom prst="rect">
            <a:avLst/>
          </a:prstGeom>
        </p:spPr>
        <p:txBody>
          <a:bodyPr wrap="square">
            <a:spAutoFit/>
          </a:bodyPr>
          <a:lstStyle/>
          <a:p>
            <a:r>
              <a:rPr lang="en-US" sz="1400" b="1" u="sng" dirty="0">
                <a:highlight>
                  <a:srgbClr val="FFFF00"/>
                </a:highlight>
                <a:latin typeface="Courier New" panose="02070309020205020404" pitchFamily="49" charset="0"/>
                <a:cs typeface="Courier New" panose="02070309020205020404" pitchFamily="49" charset="0"/>
              </a:rPr>
              <a:t>CTGAC</a:t>
            </a:r>
            <a:r>
              <a:rPr lang="en-US" sz="1400" dirty="0">
                <a:latin typeface="Courier New" panose="02070309020205020404" pitchFamily="49" charset="0"/>
                <a:cs typeface="Courier New" panose="02070309020205020404" pitchFamily="49" charset="0"/>
              </a:rPr>
              <a:t>TAGTCGATGCGAATGTGC</a:t>
            </a:r>
          </a:p>
          <a:p>
            <a:r>
              <a:rPr lang="en-US" sz="1400" dirty="0">
                <a:latin typeface="Courier New" panose="02070309020205020404" pitchFamily="49" charset="0"/>
                <a:cs typeface="Courier New" panose="02070309020205020404" pitchFamily="49" charset="0"/>
              </a:rPr>
              <a:t>GACTGATCAGCTACGCTT</a:t>
            </a:r>
            <a:r>
              <a:rPr lang="en-US" sz="1400" b="1" u="sng" dirty="0">
                <a:highlight>
                  <a:srgbClr val="00FF00"/>
                </a:highlight>
                <a:latin typeface="Courier New" panose="02070309020205020404" pitchFamily="49" charset="0"/>
                <a:cs typeface="Courier New" panose="02070309020205020404" pitchFamily="49" charset="0"/>
              </a:rPr>
              <a:t>ACACG</a:t>
            </a:r>
            <a:endParaRPr lang="en-US" sz="1400" dirty="0">
              <a:highlight>
                <a:srgbClr val="00FF00"/>
              </a:highlight>
              <a:latin typeface="Courier New" panose="02070309020205020404" pitchFamily="49" charset="0"/>
              <a:cs typeface="Courier New" panose="02070309020205020404" pitchFamily="49" charset="0"/>
            </a:endParaRPr>
          </a:p>
        </p:txBody>
      </p:sp>
      <p:sp>
        <p:nvSpPr>
          <p:cNvPr id="11" name="TextBox 10">
            <a:extLst>
              <a:ext uri="{FF2B5EF4-FFF2-40B4-BE49-F238E27FC236}">
                <a16:creationId xmlns:a16="http://schemas.microsoft.com/office/drawing/2014/main" id="{E5DFF1BA-406E-4A60-951B-F8DE6A525D2C}"/>
              </a:ext>
            </a:extLst>
          </p:cNvPr>
          <p:cNvSpPr txBox="1"/>
          <p:nvPr/>
        </p:nvSpPr>
        <p:spPr>
          <a:xfrm>
            <a:off x="1349333" y="505426"/>
            <a:ext cx="717440" cy="338554"/>
          </a:xfrm>
          <a:prstGeom prst="rect">
            <a:avLst/>
          </a:prstGeom>
          <a:noFill/>
        </p:spPr>
        <p:txBody>
          <a:bodyPr wrap="none" rtlCol="0">
            <a:spAutoFit/>
          </a:bodyPr>
          <a:lstStyle/>
          <a:p>
            <a:r>
              <a:rPr lang="en-US" sz="1600" dirty="0"/>
              <a:t>Cycle I</a:t>
            </a:r>
          </a:p>
        </p:txBody>
      </p:sp>
      <p:sp>
        <p:nvSpPr>
          <p:cNvPr id="13" name="TextBox 12">
            <a:extLst>
              <a:ext uri="{FF2B5EF4-FFF2-40B4-BE49-F238E27FC236}">
                <a16:creationId xmlns:a16="http://schemas.microsoft.com/office/drawing/2014/main" id="{52A78487-F7B2-4B89-A004-DCE9AC782B57}"/>
              </a:ext>
            </a:extLst>
          </p:cNvPr>
          <p:cNvSpPr txBox="1"/>
          <p:nvPr/>
        </p:nvSpPr>
        <p:spPr>
          <a:xfrm>
            <a:off x="2165758" y="4758033"/>
            <a:ext cx="3843681" cy="369332"/>
          </a:xfrm>
          <a:prstGeom prst="rect">
            <a:avLst/>
          </a:prstGeom>
          <a:noFill/>
        </p:spPr>
        <p:txBody>
          <a:bodyPr wrap="none" rtlCol="0">
            <a:spAutoFit/>
          </a:bodyPr>
          <a:lstStyle/>
          <a:p>
            <a:r>
              <a:rPr lang="en-US" dirty="0">
                <a:solidFill>
                  <a:srgbClr val="C00000"/>
                </a:solidFill>
              </a:rPr>
              <a:t>So far - defined one end of the product</a:t>
            </a:r>
          </a:p>
        </p:txBody>
      </p:sp>
      <p:sp>
        <p:nvSpPr>
          <p:cNvPr id="17" name="TextBox 16">
            <a:extLst>
              <a:ext uri="{FF2B5EF4-FFF2-40B4-BE49-F238E27FC236}">
                <a16:creationId xmlns:a16="http://schemas.microsoft.com/office/drawing/2014/main" id="{288E746B-C937-4A99-8BBD-F69AFA35F0E1}"/>
              </a:ext>
            </a:extLst>
          </p:cNvPr>
          <p:cNvSpPr txBox="1"/>
          <p:nvPr/>
        </p:nvSpPr>
        <p:spPr>
          <a:xfrm>
            <a:off x="6067691" y="575853"/>
            <a:ext cx="768737" cy="338554"/>
          </a:xfrm>
          <a:prstGeom prst="rect">
            <a:avLst/>
          </a:prstGeom>
          <a:noFill/>
        </p:spPr>
        <p:txBody>
          <a:bodyPr wrap="none" rtlCol="0">
            <a:spAutoFit/>
          </a:bodyPr>
          <a:lstStyle/>
          <a:p>
            <a:r>
              <a:rPr lang="en-US" sz="1600" dirty="0"/>
              <a:t>Cycle II</a:t>
            </a:r>
          </a:p>
        </p:txBody>
      </p:sp>
      <p:sp>
        <p:nvSpPr>
          <p:cNvPr id="19" name="TextBox 18">
            <a:extLst>
              <a:ext uri="{FF2B5EF4-FFF2-40B4-BE49-F238E27FC236}">
                <a16:creationId xmlns:a16="http://schemas.microsoft.com/office/drawing/2014/main" id="{95257EEE-EE56-4425-A880-405C646932F8}"/>
              </a:ext>
            </a:extLst>
          </p:cNvPr>
          <p:cNvSpPr txBox="1"/>
          <p:nvPr/>
        </p:nvSpPr>
        <p:spPr>
          <a:xfrm>
            <a:off x="10287000" y="4296368"/>
            <a:ext cx="1828800" cy="923330"/>
          </a:xfrm>
          <a:prstGeom prst="rect">
            <a:avLst/>
          </a:prstGeom>
          <a:noFill/>
        </p:spPr>
        <p:txBody>
          <a:bodyPr wrap="square" rtlCol="0">
            <a:spAutoFit/>
          </a:bodyPr>
          <a:lstStyle/>
          <a:p>
            <a:r>
              <a:rPr lang="en-US" dirty="0">
                <a:solidFill>
                  <a:srgbClr val="C00000"/>
                </a:solidFill>
              </a:rPr>
              <a:t>Now have one strand of the product</a:t>
            </a:r>
          </a:p>
        </p:txBody>
      </p:sp>
      <p:cxnSp>
        <p:nvCxnSpPr>
          <p:cNvPr id="21" name="Straight Arrow Connector 20">
            <a:extLst>
              <a:ext uri="{FF2B5EF4-FFF2-40B4-BE49-F238E27FC236}">
                <a16:creationId xmlns:a16="http://schemas.microsoft.com/office/drawing/2014/main" id="{F656BD22-37AC-4359-B9CC-7B598D42A95F}"/>
              </a:ext>
            </a:extLst>
          </p:cNvPr>
          <p:cNvCxnSpPr/>
          <p:nvPr/>
        </p:nvCxnSpPr>
        <p:spPr>
          <a:xfrm>
            <a:off x="8194371" y="2054363"/>
            <a:ext cx="0" cy="2426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CA6D30E-D686-46C6-88CD-56F7952B918F}"/>
              </a:ext>
            </a:extLst>
          </p:cNvPr>
          <p:cNvSpPr txBox="1"/>
          <p:nvPr/>
        </p:nvSpPr>
        <p:spPr>
          <a:xfrm>
            <a:off x="607019" y="5150844"/>
            <a:ext cx="1277786" cy="338554"/>
          </a:xfrm>
          <a:prstGeom prst="rect">
            <a:avLst/>
          </a:prstGeom>
          <a:noFill/>
        </p:spPr>
        <p:txBody>
          <a:bodyPr wrap="none" rtlCol="0">
            <a:spAutoFit/>
          </a:bodyPr>
          <a:lstStyle/>
          <a:p>
            <a:r>
              <a:rPr lang="en-US" sz="1600" dirty="0"/>
              <a:t>Final Product</a:t>
            </a:r>
          </a:p>
        </p:txBody>
      </p:sp>
      <p:cxnSp>
        <p:nvCxnSpPr>
          <p:cNvPr id="24" name="Straight Arrow Connector 23">
            <a:extLst>
              <a:ext uri="{FF2B5EF4-FFF2-40B4-BE49-F238E27FC236}">
                <a16:creationId xmlns:a16="http://schemas.microsoft.com/office/drawing/2014/main" id="{0DFBB86C-213A-4EA9-A1D4-27B157B4BC2B}"/>
              </a:ext>
            </a:extLst>
          </p:cNvPr>
          <p:cNvCxnSpPr>
            <a:cxnSpLocks/>
          </p:cNvCxnSpPr>
          <p:nvPr/>
        </p:nvCxnSpPr>
        <p:spPr>
          <a:xfrm>
            <a:off x="2521222" y="973146"/>
            <a:ext cx="2355578" cy="79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63094CA-E028-4D27-987D-5B728CA01E1A}"/>
              </a:ext>
            </a:extLst>
          </p:cNvPr>
          <p:cNvSpPr txBox="1"/>
          <p:nvPr/>
        </p:nvSpPr>
        <p:spPr>
          <a:xfrm>
            <a:off x="2924634" y="1561359"/>
            <a:ext cx="1378647" cy="276999"/>
          </a:xfrm>
          <a:prstGeom prst="rect">
            <a:avLst/>
          </a:prstGeom>
          <a:noFill/>
        </p:spPr>
        <p:txBody>
          <a:bodyPr wrap="none" rtlCol="0">
            <a:spAutoFit/>
          </a:bodyPr>
          <a:lstStyle/>
          <a:p>
            <a:r>
              <a:rPr lang="en-US" sz="1200" dirty="0"/>
              <a:t>Denature &amp; Anneal</a:t>
            </a:r>
          </a:p>
        </p:txBody>
      </p:sp>
      <p:sp>
        <p:nvSpPr>
          <p:cNvPr id="25" name="TextBox 24">
            <a:extLst>
              <a:ext uri="{FF2B5EF4-FFF2-40B4-BE49-F238E27FC236}">
                <a16:creationId xmlns:a16="http://schemas.microsoft.com/office/drawing/2014/main" id="{3483AEE3-693B-41C5-B3F0-28FB0173B883}"/>
              </a:ext>
            </a:extLst>
          </p:cNvPr>
          <p:cNvSpPr txBox="1"/>
          <p:nvPr/>
        </p:nvSpPr>
        <p:spPr>
          <a:xfrm>
            <a:off x="8373969" y="2054363"/>
            <a:ext cx="1378647" cy="276999"/>
          </a:xfrm>
          <a:prstGeom prst="rect">
            <a:avLst/>
          </a:prstGeom>
          <a:noFill/>
        </p:spPr>
        <p:txBody>
          <a:bodyPr wrap="none" rtlCol="0">
            <a:spAutoFit/>
          </a:bodyPr>
          <a:lstStyle/>
          <a:p>
            <a:r>
              <a:rPr lang="en-US" sz="1200" dirty="0"/>
              <a:t>Denature &amp; Anneal</a:t>
            </a:r>
          </a:p>
        </p:txBody>
      </p:sp>
      <p:sp>
        <p:nvSpPr>
          <p:cNvPr id="23" name="TextBox 22">
            <a:extLst>
              <a:ext uri="{FF2B5EF4-FFF2-40B4-BE49-F238E27FC236}">
                <a16:creationId xmlns:a16="http://schemas.microsoft.com/office/drawing/2014/main" id="{6D7ECC4E-0A96-4C64-81C5-D0AAF6867F80}"/>
              </a:ext>
            </a:extLst>
          </p:cNvPr>
          <p:cNvSpPr txBox="1"/>
          <p:nvPr/>
        </p:nvSpPr>
        <p:spPr>
          <a:xfrm>
            <a:off x="2948300" y="3188463"/>
            <a:ext cx="909416" cy="276999"/>
          </a:xfrm>
          <a:prstGeom prst="rect">
            <a:avLst/>
          </a:prstGeom>
          <a:noFill/>
        </p:spPr>
        <p:txBody>
          <a:bodyPr wrap="none" rtlCol="0">
            <a:spAutoFit/>
          </a:bodyPr>
          <a:lstStyle/>
          <a:p>
            <a:r>
              <a:rPr lang="en-US" sz="1200" dirty="0"/>
              <a:t>Polymerase</a:t>
            </a:r>
          </a:p>
        </p:txBody>
      </p:sp>
      <p:sp>
        <p:nvSpPr>
          <p:cNvPr id="26" name="TextBox 25">
            <a:extLst>
              <a:ext uri="{FF2B5EF4-FFF2-40B4-BE49-F238E27FC236}">
                <a16:creationId xmlns:a16="http://schemas.microsoft.com/office/drawing/2014/main" id="{58BCC8D1-1C7F-4980-AE49-A224840E96DE}"/>
              </a:ext>
            </a:extLst>
          </p:cNvPr>
          <p:cNvSpPr txBox="1"/>
          <p:nvPr/>
        </p:nvSpPr>
        <p:spPr>
          <a:xfrm>
            <a:off x="6866480" y="3610593"/>
            <a:ext cx="909416" cy="276999"/>
          </a:xfrm>
          <a:prstGeom prst="rect">
            <a:avLst/>
          </a:prstGeom>
          <a:noFill/>
        </p:spPr>
        <p:txBody>
          <a:bodyPr wrap="none" rtlCol="0">
            <a:spAutoFit/>
          </a:bodyPr>
          <a:lstStyle/>
          <a:p>
            <a:r>
              <a:rPr lang="en-US" sz="1200" dirty="0"/>
              <a:t>Polymerase</a:t>
            </a:r>
          </a:p>
        </p:txBody>
      </p:sp>
      <p:sp>
        <p:nvSpPr>
          <p:cNvPr id="4" name="TextBox 3">
            <a:extLst>
              <a:ext uri="{FF2B5EF4-FFF2-40B4-BE49-F238E27FC236}">
                <a16:creationId xmlns:a16="http://schemas.microsoft.com/office/drawing/2014/main" id="{6223615B-F106-4515-B31F-277620CAA9E2}"/>
              </a:ext>
            </a:extLst>
          </p:cNvPr>
          <p:cNvSpPr txBox="1"/>
          <p:nvPr/>
        </p:nvSpPr>
        <p:spPr>
          <a:xfrm>
            <a:off x="3491716" y="17805"/>
            <a:ext cx="6663042" cy="523220"/>
          </a:xfrm>
          <a:prstGeom prst="rect">
            <a:avLst/>
          </a:prstGeom>
          <a:noFill/>
        </p:spPr>
        <p:txBody>
          <a:bodyPr wrap="none" rtlCol="0">
            <a:spAutoFit/>
          </a:bodyPr>
          <a:lstStyle/>
          <a:p>
            <a:r>
              <a:rPr lang="en-US" sz="2800" dirty="0"/>
              <a:t>Detailed Events during first Three PCR Cycles</a:t>
            </a:r>
          </a:p>
        </p:txBody>
      </p:sp>
      <p:cxnSp>
        <p:nvCxnSpPr>
          <p:cNvPr id="27" name="Straight Arrow Connector 26">
            <a:extLst>
              <a:ext uri="{FF2B5EF4-FFF2-40B4-BE49-F238E27FC236}">
                <a16:creationId xmlns:a16="http://schemas.microsoft.com/office/drawing/2014/main" id="{1865B307-E943-6EBE-9DD1-88FCC8D36B81}"/>
              </a:ext>
            </a:extLst>
          </p:cNvPr>
          <p:cNvCxnSpPr/>
          <p:nvPr/>
        </p:nvCxnSpPr>
        <p:spPr>
          <a:xfrm flipH="1">
            <a:off x="9525000" y="4648200"/>
            <a:ext cx="533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D783AB4-43BC-D97A-2B64-CE0C0900CF72}"/>
              </a:ext>
            </a:extLst>
          </p:cNvPr>
          <p:cNvCxnSpPr/>
          <p:nvPr/>
        </p:nvCxnSpPr>
        <p:spPr>
          <a:xfrm flipH="1">
            <a:off x="9752616" y="4942699"/>
            <a:ext cx="402142" cy="5466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Date Placeholder 14">
            <a:extLst>
              <a:ext uri="{FF2B5EF4-FFF2-40B4-BE49-F238E27FC236}">
                <a16:creationId xmlns:a16="http://schemas.microsoft.com/office/drawing/2014/main" id="{2B820240-8666-733B-7619-2F1D59A2B584}"/>
              </a:ext>
            </a:extLst>
          </p:cNvPr>
          <p:cNvSpPr>
            <a:spLocks noGrp="1"/>
          </p:cNvSpPr>
          <p:nvPr>
            <p:ph type="dt" sz="half" idx="10"/>
          </p:nvPr>
        </p:nvSpPr>
        <p:spPr/>
        <p:txBody>
          <a:bodyPr/>
          <a:lstStyle/>
          <a:p>
            <a:fld id="{7A540B15-B980-40B4-870F-3131A76E97EE}" type="datetime1">
              <a:rPr lang="en-US" smtClean="0"/>
              <a:t>8/26/2023</a:t>
            </a:fld>
            <a:endParaRPr lang="en-US"/>
          </a:p>
        </p:txBody>
      </p:sp>
      <p:sp>
        <p:nvSpPr>
          <p:cNvPr id="20" name="Footer Placeholder 19">
            <a:extLst>
              <a:ext uri="{FF2B5EF4-FFF2-40B4-BE49-F238E27FC236}">
                <a16:creationId xmlns:a16="http://schemas.microsoft.com/office/drawing/2014/main" id="{D9E8FDC3-2D1D-C592-D792-4A2063E547A0}"/>
              </a:ext>
            </a:extLst>
          </p:cNvPr>
          <p:cNvSpPr>
            <a:spLocks noGrp="1"/>
          </p:cNvSpPr>
          <p:nvPr>
            <p:ph type="ftr" sz="quarter" idx="11"/>
          </p:nvPr>
        </p:nvSpPr>
        <p:spPr/>
        <p:txBody>
          <a:bodyPr/>
          <a:lstStyle/>
          <a:p>
            <a:r>
              <a:rPr lang="en-US"/>
              <a:t>D &amp; D - Lec 3 - Fall 2023</a:t>
            </a:r>
          </a:p>
        </p:txBody>
      </p:sp>
      <p:sp>
        <p:nvSpPr>
          <p:cNvPr id="28" name="Slide Number Placeholder 27">
            <a:extLst>
              <a:ext uri="{FF2B5EF4-FFF2-40B4-BE49-F238E27FC236}">
                <a16:creationId xmlns:a16="http://schemas.microsoft.com/office/drawing/2014/main" id="{9C6AE5BE-4B28-6CC5-8374-F28CBF82D588}"/>
              </a:ext>
            </a:extLst>
          </p:cNvPr>
          <p:cNvSpPr>
            <a:spLocks noGrp="1"/>
          </p:cNvSpPr>
          <p:nvPr>
            <p:ph type="sldNum" sz="quarter" idx="12"/>
          </p:nvPr>
        </p:nvSpPr>
        <p:spPr/>
        <p:txBody>
          <a:bodyPr/>
          <a:lstStyle/>
          <a:p>
            <a:fld id="{DC3BB032-4020-48F4-953B-341806DC4A2B}" type="slidenum">
              <a:rPr lang="en-US" smtClean="0"/>
              <a:t>21</a:t>
            </a:fld>
            <a:endParaRPr lang="en-US"/>
          </a:p>
        </p:txBody>
      </p:sp>
    </p:spTree>
    <p:extLst>
      <p:ext uri="{BB962C8B-B14F-4D97-AF65-F5344CB8AC3E}">
        <p14:creationId xmlns:p14="http://schemas.microsoft.com/office/powerpoint/2010/main" val="1122623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D1020D-EBD7-4760-8BF5-6AD907AD3180}"/>
              </a:ext>
            </a:extLst>
          </p:cNvPr>
          <p:cNvSpPr txBox="1"/>
          <p:nvPr/>
        </p:nvSpPr>
        <p:spPr>
          <a:xfrm>
            <a:off x="248094" y="463979"/>
            <a:ext cx="708143" cy="312843"/>
          </a:xfrm>
          <a:prstGeom prst="rect">
            <a:avLst/>
          </a:prstGeom>
          <a:noFill/>
        </p:spPr>
        <p:txBody>
          <a:bodyPr wrap="none" rtlCol="0">
            <a:spAutoFit/>
          </a:bodyPr>
          <a:lstStyle/>
          <a:p>
            <a:r>
              <a:rPr lang="en-US" sz="1433" dirty="0"/>
              <a:t>Cycle 3</a:t>
            </a:r>
          </a:p>
        </p:txBody>
      </p:sp>
      <p:sp>
        <p:nvSpPr>
          <p:cNvPr id="3" name="TextBox 2">
            <a:extLst>
              <a:ext uri="{FF2B5EF4-FFF2-40B4-BE49-F238E27FC236}">
                <a16:creationId xmlns:a16="http://schemas.microsoft.com/office/drawing/2014/main" id="{5FF285A1-4FB9-4E38-AA30-C7D4F1687822}"/>
              </a:ext>
            </a:extLst>
          </p:cNvPr>
          <p:cNvSpPr txBox="1"/>
          <p:nvPr/>
        </p:nvSpPr>
        <p:spPr>
          <a:xfrm>
            <a:off x="4911511" y="2536515"/>
            <a:ext cx="1511300" cy="3693319"/>
          </a:xfrm>
          <a:prstGeom prst="rect">
            <a:avLst/>
          </a:prstGeom>
          <a:noFill/>
        </p:spPr>
        <p:txBody>
          <a:bodyPr wrap="square" rtlCol="0">
            <a:spAutoFit/>
          </a:bodyPr>
          <a:lstStyle/>
          <a:p>
            <a:r>
              <a:rPr lang="en-US" dirty="0"/>
              <a:t>Now have complete PCR product. This is doubled in each of the following cycles.</a:t>
            </a:r>
          </a:p>
          <a:p>
            <a:r>
              <a:rPr lang="en-US" dirty="0"/>
              <a:t>Note that the primers are the first bases at the beginning of each strand.</a:t>
            </a:r>
          </a:p>
        </p:txBody>
      </p:sp>
      <p:sp>
        <p:nvSpPr>
          <p:cNvPr id="13" name="Rectangle 12">
            <a:extLst>
              <a:ext uri="{FF2B5EF4-FFF2-40B4-BE49-F238E27FC236}">
                <a16:creationId xmlns:a16="http://schemas.microsoft.com/office/drawing/2014/main" id="{A1AACB9A-C40F-4B82-8AC4-48866DC2DF52}"/>
              </a:ext>
            </a:extLst>
          </p:cNvPr>
          <p:cNvSpPr/>
          <p:nvPr/>
        </p:nvSpPr>
        <p:spPr>
          <a:xfrm>
            <a:off x="956237" y="679466"/>
            <a:ext cx="6376467" cy="1600438"/>
          </a:xfrm>
          <a:prstGeom prst="rect">
            <a:avLst/>
          </a:prstGeom>
        </p:spPr>
        <p:txBody>
          <a:bodyPr>
            <a:spAutoFit/>
          </a:bodyPr>
          <a:lstStyle/>
          <a:p>
            <a:endParaRPr lang="en-US" sz="1400" dirty="0">
              <a:solidFill>
                <a:srgbClr val="FF0000"/>
              </a:solidFill>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a:t>
            </a:r>
            <a:r>
              <a:rPr lang="en-US" sz="1400" dirty="0">
                <a:highlight>
                  <a:srgbClr val="FFFF00"/>
                </a:highlight>
                <a:latin typeface="Courier New" panose="02070309020205020404" pitchFamily="49" charset="0"/>
                <a:cs typeface="Courier New" panose="02070309020205020404" pitchFamily="49" charset="0"/>
              </a:rPr>
              <a:t>5’CTGAC</a:t>
            </a:r>
            <a:r>
              <a:rPr lang="en-US" sz="1400" b="1" dirty="0">
                <a:solidFill>
                  <a:srgbClr val="C00000"/>
                </a:solidFill>
                <a:latin typeface="Courier New" panose="02070309020205020404" pitchFamily="49" charset="0"/>
                <a:cs typeface="Courier New" panose="02070309020205020404" pitchFamily="49" charset="0"/>
              </a:rPr>
              <a:t>TAGTCGATGCGAATGTGC</a:t>
            </a:r>
          </a:p>
          <a:p>
            <a:r>
              <a:rPr lang="en-US" sz="1400" b="1" dirty="0">
                <a:solidFill>
                  <a:srgbClr val="00B050"/>
                </a:solidFill>
                <a:latin typeface="Courier New" panose="02070309020205020404" pitchFamily="49" charset="0"/>
                <a:cs typeface="Courier New" panose="02070309020205020404" pitchFamily="49" charset="0"/>
              </a:rPr>
              <a:t>--TTCGACTGATCAGCTACGCTT</a:t>
            </a:r>
            <a:r>
              <a:rPr lang="en-US" sz="1400" b="1" dirty="0">
                <a:highlight>
                  <a:srgbClr val="00FF00"/>
                </a:highlight>
                <a:latin typeface="Courier New" panose="02070309020205020404" pitchFamily="49" charset="0"/>
                <a:cs typeface="Courier New" panose="02070309020205020404" pitchFamily="49" charset="0"/>
              </a:rPr>
              <a:t>ACACG5’</a:t>
            </a:r>
            <a:endParaRPr lang="en-US" sz="1400" b="1" dirty="0">
              <a:highlight>
                <a:srgbClr val="00FF00"/>
              </a:highlight>
            </a:endParaRPr>
          </a:p>
          <a:p>
            <a:endParaRPr lang="en-US" sz="1400" dirty="0">
              <a:latin typeface="Courier New" panose="02070309020205020404" pitchFamily="49" charset="0"/>
              <a:cs typeface="Courier New" panose="02070309020205020404" pitchFamily="49" charset="0"/>
            </a:endParaRPr>
          </a:p>
          <a:p>
            <a:r>
              <a:rPr lang="en-US" sz="1400" baseline="30000" dirty="0">
                <a:latin typeface="Courier New" panose="02070309020205020404" pitchFamily="49" charset="0"/>
                <a:cs typeface="Courier New" panose="02070309020205020404" pitchFamily="49" charset="0"/>
              </a:rPr>
              <a:t>      </a:t>
            </a:r>
            <a:r>
              <a:rPr lang="en-US" sz="1400" dirty="0">
                <a:highlight>
                  <a:srgbClr val="FFFF00"/>
                </a:highlight>
                <a:latin typeface="Courier New" panose="02070309020205020404" pitchFamily="49" charset="0"/>
                <a:cs typeface="Courier New" panose="02070309020205020404" pitchFamily="49" charset="0"/>
              </a:rPr>
              <a:t>5’CTGAC</a:t>
            </a:r>
            <a:r>
              <a:rPr lang="en-US" sz="1400" b="1" dirty="0">
                <a:solidFill>
                  <a:srgbClr val="C00000"/>
                </a:solidFill>
                <a:latin typeface="Courier New" panose="02070309020205020404" pitchFamily="49" charset="0"/>
                <a:cs typeface="Courier New" panose="02070309020205020404" pitchFamily="49" charset="0"/>
              </a:rPr>
              <a:t>AGTCGATGCGAATGTGCGGTGC--</a:t>
            </a:r>
          </a:p>
          <a:p>
            <a:r>
              <a:rPr lang="en-US" sz="1400" dirty="0">
                <a:latin typeface="Courier New" panose="02070309020205020404" pitchFamily="49" charset="0"/>
                <a:cs typeface="Courier New" panose="02070309020205020404" pitchFamily="49" charset="0"/>
              </a:rPr>
              <a:t>      </a:t>
            </a:r>
            <a:r>
              <a:rPr lang="en-US" sz="1400" b="1" dirty="0">
                <a:solidFill>
                  <a:srgbClr val="00B050"/>
                </a:solidFill>
                <a:latin typeface="Courier New" panose="02070309020205020404" pitchFamily="49" charset="0"/>
                <a:cs typeface="Courier New" panose="02070309020205020404" pitchFamily="49" charset="0"/>
              </a:rPr>
              <a:t>GACTGTCAGCTACGCTT</a:t>
            </a:r>
            <a:r>
              <a:rPr lang="en-US" sz="1400" b="1" dirty="0">
                <a:highlight>
                  <a:srgbClr val="00FF00"/>
                </a:highlight>
                <a:latin typeface="Courier New" panose="02070309020205020404" pitchFamily="49" charset="0"/>
                <a:cs typeface="Courier New" panose="02070309020205020404" pitchFamily="49" charset="0"/>
              </a:rPr>
              <a:t>ACACG5’</a:t>
            </a:r>
            <a:endParaRPr lang="en-US" sz="1400"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00" dirty="0">
              <a:solidFill>
                <a:srgbClr val="FF0000"/>
              </a:solidFill>
              <a:latin typeface="Courier New" panose="02070309020205020404" pitchFamily="49" charset="0"/>
              <a:cs typeface="Courier New" panose="02070309020205020404" pitchFamily="49" charset="0"/>
            </a:endParaRPr>
          </a:p>
        </p:txBody>
      </p:sp>
      <p:sp>
        <p:nvSpPr>
          <p:cNvPr id="15" name="Rectangle 14">
            <a:extLst>
              <a:ext uri="{FF2B5EF4-FFF2-40B4-BE49-F238E27FC236}">
                <a16:creationId xmlns:a16="http://schemas.microsoft.com/office/drawing/2014/main" id="{30C3FD06-22B1-47F7-95F7-96F7D97DB801}"/>
              </a:ext>
            </a:extLst>
          </p:cNvPr>
          <p:cNvSpPr/>
          <p:nvPr/>
        </p:nvSpPr>
        <p:spPr>
          <a:xfrm>
            <a:off x="1066801" y="1998942"/>
            <a:ext cx="6376467" cy="2462213"/>
          </a:xfrm>
          <a:prstGeom prst="rect">
            <a:avLst/>
          </a:prstGeom>
        </p:spPr>
        <p:txBody>
          <a:bodyPr>
            <a:spAutoFit/>
          </a:bodyPr>
          <a:lstStyle/>
          <a:p>
            <a:endParaRPr lang="en-US" sz="1400" dirty="0">
              <a:solidFill>
                <a:srgbClr val="FF0000"/>
              </a:solidFill>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a:t>
            </a:r>
            <a:r>
              <a:rPr lang="en-US" sz="1400" dirty="0">
                <a:highlight>
                  <a:srgbClr val="FFFF00"/>
                </a:highlight>
                <a:latin typeface="Courier New" panose="02070309020205020404" pitchFamily="49" charset="0"/>
                <a:cs typeface="Courier New" panose="02070309020205020404" pitchFamily="49" charset="0"/>
              </a:rPr>
              <a:t>5’CTGAC</a:t>
            </a:r>
            <a:r>
              <a:rPr lang="en-US" sz="1400" b="1" dirty="0">
                <a:solidFill>
                  <a:srgbClr val="C00000"/>
                </a:solidFill>
                <a:latin typeface="Courier New" panose="02070309020205020404" pitchFamily="49" charset="0"/>
                <a:cs typeface="Courier New" panose="02070309020205020404" pitchFamily="49" charset="0"/>
              </a:rPr>
              <a:t>TAGTCGATGCGAATGTGC</a:t>
            </a:r>
          </a:p>
          <a:p>
            <a:r>
              <a:rPr lang="en-US" sz="1400" b="1" dirty="0">
                <a:latin typeface="Courier New" panose="02070309020205020404" pitchFamily="49" charset="0"/>
                <a:cs typeface="Courier New" panose="02070309020205020404" pitchFamily="49" charset="0"/>
              </a:rPr>
              <a:t>                       </a:t>
            </a:r>
            <a:r>
              <a:rPr lang="en-US" sz="1400" b="1" dirty="0">
                <a:highlight>
                  <a:srgbClr val="00FF00"/>
                </a:highlight>
                <a:latin typeface="Courier New" panose="02070309020205020404" pitchFamily="49" charset="0"/>
                <a:cs typeface="Courier New" panose="02070309020205020404" pitchFamily="49" charset="0"/>
              </a:rPr>
              <a:t>ACACG5’</a:t>
            </a:r>
            <a:endParaRPr lang="en-US" sz="1400" b="1" dirty="0">
              <a:solidFill>
                <a:srgbClr val="FFA41D"/>
              </a:solidFill>
              <a:highlight>
                <a:srgbClr val="00FF00"/>
              </a:highlight>
              <a:latin typeface="Courier New" panose="02070309020205020404" pitchFamily="49" charset="0"/>
              <a:cs typeface="Courier New" panose="02070309020205020404" pitchFamily="49" charset="0"/>
            </a:endParaRPr>
          </a:p>
          <a:p>
            <a:endParaRPr lang="en-US" sz="1400" b="1" dirty="0">
              <a:solidFill>
                <a:srgbClr val="FFA41D"/>
              </a:solidFill>
              <a:latin typeface="Courier New" panose="02070309020205020404" pitchFamily="49" charset="0"/>
              <a:cs typeface="Courier New" panose="02070309020205020404" pitchFamily="49" charset="0"/>
            </a:endParaRPr>
          </a:p>
          <a:p>
            <a:r>
              <a:rPr lang="en-US" sz="1400" b="1" dirty="0">
                <a:solidFill>
                  <a:schemeClr val="bg1">
                    <a:lumMod val="75000"/>
                  </a:schemeClr>
                </a:solidFill>
                <a:latin typeface="Courier New" panose="02070309020205020404" pitchFamily="49" charset="0"/>
                <a:cs typeface="Courier New" panose="02070309020205020404" pitchFamily="49" charset="0"/>
              </a:rPr>
              <a:t>--TTCGACTGATCAGCTACGCTT</a:t>
            </a:r>
            <a:r>
              <a:rPr lang="en-US" sz="1400" b="1" dirty="0">
                <a:solidFill>
                  <a:schemeClr val="bg1">
                    <a:lumMod val="75000"/>
                  </a:schemeClr>
                </a:solidFill>
                <a:highlight>
                  <a:srgbClr val="00FF00"/>
                </a:highlight>
                <a:latin typeface="Courier New" panose="02070309020205020404" pitchFamily="49" charset="0"/>
                <a:cs typeface="Courier New" panose="02070309020205020404" pitchFamily="49" charset="0"/>
              </a:rPr>
              <a:t>ACACG5’</a:t>
            </a:r>
            <a:endParaRPr lang="en-US" sz="1400" b="1" dirty="0">
              <a:solidFill>
                <a:schemeClr val="bg1">
                  <a:lumMod val="75000"/>
                </a:schemeClr>
              </a:solidFill>
              <a:highlight>
                <a:srgbClr val="00FF00"/>
              </a:highlight>
            </a:endParaRPr>
          </a:p>
          <a:p>
            <a:endParaRPr lang="en-US" sz="1400" dirty="0">
              <a:solidFill>
                <a:schemeClr val="bg1">
                  <a:lumMod val="75000"/>
                </a:schemeClr>
              </a:solidFill>
              <a:latin typeface="Courier New" panose="02070309020205020404" pitchFamily="49" charset="0"/>
              <a:cs typeface="Courier New" panose="02070309020205020404" pitchFamily="49" charset="0"/>
            </a:endParaRPr>
          </a:p>
          <a:p>
            <a:r>
              <a:rPr lang="en-US" sz="1400" baseline="30000" dirty="0">
                <a:solidFill>
                  <a:schemeClr val="bg1">
                    <a:lumMod val="75000"/>
                  </a:schemeClr>
                </a:solidFill>
                <a:latin typeface="Courier New" panose="02070309020205020404" pitchFamily="49" charset="0"/>
                <a:cs typeface="Courier New" panose="02070309020205020404" pitchFamily="49" charset="0"/>
              </a:rPr>
              <a:t>      </a:t>
            </a:r>
            <a:r>
              <a:rPr lang="en-US" sz="1400" dirty="0">
                <a:solidFill>
                  <a:schemeClr val="bg1">
                    <a:lumMod val="75000"/>
                  </a:schemeClr>
                </a:solidFill>
                <a:highlight>
                  <a:srgbClr val="FFFF00"/>
                </a:highlight>
                <a:latin typeface="Courier New" panose="02070309020205020404" pitchFamily="49" charset="0"/>
                <a:cs typeface="Courier New" panose="02070309020205020404" pitchFamily="49" charset="0"/>
              </a:rPr>
              <a:t>5’CTGAC</a:t>
            </a:r>
            <a:r>
              <a:rPr lang="en-US" sz="1400" b="1" dirty="0">
                <a:solidFill>
                  <a:schemeClr val="bg1">
                    <a:lumMod val="75000"/>
                  </a:schemeClr>
                </a:solidFill>
                <a:latin typeface="Courier New" panose="02070309020205020404" pitchFamily="49" charset="0"/>
                <a:cs typeface="Courier New" panose="02070309020205020404" pitchFamily="49" charset="0"/>
              </a:rPr>
              <a:t>AGTCGATGCGAATGTGCGGTGC--</a:t>
            </a:r>
          </a:p>
          <a:p>
            <a:endParaRPr lang="en-US" sz="1400" b="1" dirty="0">
              <a:solidFill>
                <a:srgbClr val="FFA41D"/>
              </a:solidFill>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a:t>
            </a:r>
            <a:r>
              <a:rPr lang="en-US" sz="1400" dirty="0">
                <a:highlight>
                  <a:srgbClr val="FFFF00"/>
                </a:highlight>
                <a:latin typeface="Courier New" panose="02070309020205020404" pitchFamily="49" charset="0"/>
                <a:cs typeface="Courier New" panose="02070309020205020404" pitchFamily="49" charset="0"/>
              </a:rPr>
              <a:t>5’CTGAC</a:t>
            </a:r>
            <a:endParaRPr lang="en-US" sz="1400" b="1" dirty="0">
              <a:solidFill>
                <a:srgbClr val="FFA41D"/>
              </a:solidFill>
              <a:highlight>
                <a:srgbClr val="FFFF00"/>
              </a:highlight>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a:t>
            </a:r>
            <a:r>
              <a:rPr lang="en-US" sz="1400" b="1" dirty="0">
                <a:solidFill>
                  <a:srgbClr val="00B050"/>
                </a:solidFill>
                <a:latin typeface="Courier New" panose="02070309020205020404" pitchFamily="49" charset="0"/>
                <a:cs typeface="Courier New" panose="02070309020205020404" pitchFamily="49" charset="0"/>
              </a:rPr>
              <a:t>GACTGTCAGCTACGCTT</a:t>
            </a:r>
            <a:r>
              <a:rPr lang="en-US" sz="1400" b="1" dirty="0">
                <a:highlight>
                  <a:srgbClr val="00FF00"/>
                </a:highlight>
                <a:latin typeface="Courier New" panose="02070309020205020404" pitchFamily="49" charset="0"/>
                <a:cs typeface="Courier New" panose="02070309020205020404" pitchFamily="49" charset="0"/>
              </a:rPr>
              <a:t>ACACG5’</a:t>
            </a:r>
            <a:endParaRPr lang="en-US" sz="1400"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00" dirty="0">
              <a:solidFill>
                <a:srgbClr val="FF0000"/>
              </a:solidFill>
              <a:latin typeface="Courier New" panose="02070309020205020404" pitchFamily="49" charset="0"/>
              <a:cs typeface="Courier New" panose="02070309020205020404" pitchFamily="49" charset="0"/>
            </a:endParaRPr>
          </a:p>
        </p:txBody>
      </p:sp>
      <p:sp>
        <p:nvSpPr>
          <p:cNvPr id="17" name="Rectangle 16">
            <a:extLst>
              <a:ext uri="{FF2B5EF4-FFF2-40B4-BE49-F238E27FC236}">
                <a16:creationId xmlns:a16="http://schemas.microsoft.com/office/drawing/2014/main" id="{3AA1699B-B0D8-4416-A251-E070CEF755AE}"/>
              </a:ext>
            </a:extLst>
          </p:cNvPr>
          <p:cNvSpPr/>
          <p:nvPr/>
        </p:nvSpPr>
        <p:spPr>
          <a:xfrm>
            <a:off x="860212" y="4230126"/>
            <a:ext cx="6376467" cy="2462213"/>
          </a:xfrm>
          <a:prstGeom prst="rect">
            <a:avLst/>
          </a:prstGeom>
        </p:spPr>
        <p:txBody>
          <a:bodyPr>
            <a:spAutoFit/>
          </a:bodyPr>
          <a:lstStyle/>
          <a:p>
            <a:endParaRPr lang="en-US" sz="1400" dirty="0">
              <a:solidFill>
                <a:srgbClr val="FF0000"/>
              </a:solidFill>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a:t>
            </a:r>
            <a:r>
              <a:rPr lang="en-US" sz="1400" dirty="0">
                <a:highlight>
                  <a:srgbClr val="FFFF00"/>
                </a:highlight>
                <a:latin typeface="Courier New" panose="02070309020205020404" pitchFamily="49" charset="0"/>
                <a:cs typeface="Courier New" panose="02070309020205020404" pitchFamily="49" charset="0"/>
              </a:rPr>
              <a:t>5’CTGAC</a:t>
            </a:r>
            <a:r>
              <a:rPr lang="en-US" sz="1400" b="1" dirty="0">
                <a:solidFill>
                  <a:srgbClr val="C00000"/>
                </a:solidFill>
                <a:latin typeface="Courier New" panose="02070309020205020404" pitchFamily="49" charset="0"/>
                <a:cs typeface="Courier New" panose="02070309020205020404" pitchFamily="49" charset="0"/>
              </a:rPr>
              <a:t>TAGTCGATGCGAATGTGC</a:t>
            </a:r>
          </a:p>
          <a:p>
            <a:r>
              <a:rPr lang="en-US" sz="1400" b="1" dirty="0">
                <a:solidFill>
                  <a:srgbClr val="FFA41D"/>
                </a:solidFill>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 </a:t>
            </a:r>
            <a:r>
              <a:rPr lang="en-US" sz="1400" b="1" dirty="0">
                <a:solidFill>
                  <a:srgbClr val="00B050"/>
                </a:solidFill>
                <a:latin typeface="Courier New" panose="02070309020205020404" pitchFamily="49" charset="0"/>
                <a:cs typeface="Courier New" panose="02070309020205020404" pitchFamily="49" charset="0"/>
              </a:rPr>
              <a:t>GACTGATCAGCTACGCTT</a:t>
            </a:r>
            <a:r>
              <a:rPr lang="en-US" sz="1400" b="1" dirty="0">
                <a:highlight>
                  <a:srgbClr val="00FF00"/>
                </a:highlight>
                <a:latin typeface="Courier New" panose="02070309020205020404" pitchFamily="49" charset="0"/>
                <a:cs typeface="Courier New" panose="02070309020205020404" pitchFamily="49" charset="0"/>
              </a:rPr>
              <a:t>ACACG5’</a:t>
            </a:r>
            <a:endParaRPr lang="en-US" sz="1400" b="1" dirty="0">
              <a:solidFill>
                <a:srgbClr val="FFA41D"/>
              </a:solidFill>
              <a:highlight>
                <a:srgbClr val="00FF00"/>
              </a:highlight>
              <a:latin typeface="Courier New" panose="02070309020205020404" pitchFamily="49" charset="0"/>
              <a:cs typeface="Courier New" panose="02070309020205020404" pitchFamily="49" charset="0"/>
            </a:endParaRPr>
          </a:p>
          <a:p>
            <a:endParaRPr lang="en-US" sz="1400" b="1" dirty="0">
              <a:solidFill>
                <a:srgbClr val="FFA41D"/>
              </a:solidFill>
              <a:latin typeface="Courier New" panose="02070309020205020404" pitchFamily="49" charset="0"/>
              <a:cs typeface="Courier New" panose="02070309020205020404" pitchFamily="49" charset="0"/>
            </a:endParaRPr>
          </a:p>
          <a:p>
            <a:r>
              <a:rPr lang="en-US" sz="1400" b="1" dirty="0">
                <a:solidFill>
                  <a:schemeClr val="bg1">
                    <a:lumMod val="75000"/>
                  </a:schemeClr>
                </a:solidFill>
                <a:latin typeface="Courier New" panose="02070309020205020404" pitchFamily="49" charset="0"/>
                <a:cs typeface="Courier New" panose="02070309020205020404" pitchFamily="49" charset="0"/>
              </a:rPr>
              <a:t>--TTCGACTGATCAGCTACGCTT</a:t>
            </a:r>
            <a:r>
              <a:rPr lang="en-US" sz="1400" b="1" dirty="0">
                <a:solidFill>
                  <a:schemeClr val="bg1">
                    <a:lumMod val="75000"/>
                  </a:schemeClr>
                </a:solidFill>
                <a:highlight>
                  <a:srgbClr val="00FF00"/>
                </a:highlight>
                <a:latin typeface="Courier New" panose="02070309020205020404" pitchFamily="49" charset="0"/>
                <a:cs typeface="Courier New" panose="02070309020205020404" pitchFamily="49" charset="0"/>
              </a:rPr>
              <a:t>ACACG5’</a:t>
            </a:r>
            <a:endParaRPr lang="en-US" sz="1400" b="1" dirty="0">
              <a:solidFill>
                <a:schemeClr val="bg1">
                  <a:lumMod val="75000"/>
                </a:schemeClr>
              </a:solidFill>
              <a:highlight>
                <a:srgbClr val="00FF00"/>
              </a:highlight>
            </a:endParaRPr>
          </a:p>
          <a:p>
            <a:endParaRPr lang="en-US" sz="1400" dirty="0">
              <a:latin typeface="Courier New" panose="02070309020205020404" pitchFamily="49" charset="0"/>
              <a:cs typeface="Courier New" panose="02070309020205020404" pitchFamily="49" charset="0"/>
            </a:endParaRPr>
          </a:p>
          <a:p>
            <a:r>
              <a:rPr lang="en-US" sz="1400" baseline="30000" dirty="0">
                <a:latin typeface="Courier New" panose="02070309020205020404" pitchFamily="49" charset="0"/>
                <a:cs typeface="Courier New" panose="02070309020205020404" pitchFamily="49" charset="0"/>
              </a:rPr>
              <a:t>      </a:t>
            </a:r>
            <a:r>
              <a:rPr lang="en-US" sz="1400" dirty="0">
                <a:solidFill>
                  <a:schemeClr val="bg1">
                    <a:lumMod val="75000"/>
                  </a:schemeClr>
                </a:solidFill>
                <a:highlight>
                  <a:srgbClr val="FFFF00"/>
                </a:highlight>
                <a:latin typeface="Courier New" panose="02070309020205020404" pitchFamily="49" charset="0"/>
                <a:cs typeface="Courier New" panose="02070309020205020404" pitchFamily="49" charset="0"/>
              </a:rPr>
              <a:t>5’CTGAC</a:t>
            </a:r>
            <a:r>
              <a:rPr lang="en-US" sz="1400" b="1" dirty="0">
                <a:solidFill>
                  <a:schemeClr val="bg1">
                    <a:lumMod val="75000"/>
                  </a:schemeClr>
                </a:solidFill>
                <a:latin typeface="Courier New" panose="02070309020205020404" pitchFamily="49" charset="0"/>
                <a:cs typeface="Courier New" panose="02070309020205020404" pitchFamily="49" charset="0"/>
              </a:rPr>
              <a:t>AGTCGATGCGAATGTGCGGTGC--</a:t>
            </a:r>
          </a:p>
          <a:p>
            <a:endParaRPr lang="en-US" sz="1400" b="1" dirty="0">
              <a:solidFill>
                <a:srgbClr val="FFA41D"/>
              </a:solidFill>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    </a:t>
            </a:r>
            <a:r>
              <a:rPr lang="en-US" sz="1400" dirty="0">
                <a:highlight>
                  <a:srgbClr val="FFFF00"/>
                </a:highlight>
                <a:latin typeface="Courier New" panose="02070309020205020404" pitchFamily="49" charset="0"/>
                <a:cs typeface="Courier New" panose="02070309020205020404" pitchFamily="49" charset="0"/>
              </a:rPr>
              <a:t>5’CTGAC</a:t>
            </a:r>
            <a:r>
              <a:rPr lang="en-US" sz="1400" b="1" dirty="0">
                <a:solidFill>
                  <a:srgbClr val="C00000"/>
                </a:solidFill>
                <a:latin typeface="Courier New" panose="02070309020205020404" pitchFamily="49" charset="0"/>
                <a:cs typeface="Courier New" panose="02070309020205020404" pitchFamily="49" charset="0"/>
              </a:rPr>
              <a:t>AGTCGATGCGAATGTGC</a:t>
            </a:r>
          </a:p>
          <a:p>
            <a:r>
              <a:rPr lang="en-US" sz="1400" dirty="0">
                <a:latin typeface="Courier New" panose="02070309020205020404" pitchFamily="49" charset="0"/>
                <a:cs typeface="Courier New" panose="02070309020205020404" pitchFamily="49" charset="0"/>
              </a:rPr>
              <a:t>      </a:t>
            </a:r>
            <a:r>
              <a:rPr lang="en-US" sz="1400" b="1" dirty="0">
                <a:solidFill>
                  <a:srgbClr val="00B050"/>
                </a:solidFill>
                <a:latin typeface="Courier New" panose="02070309020205020404" pitchFamily="49" charset="0"/>
                <a:cs typeface="Courier New" panose="02070309020205020404" pitchFamily="49" charset="0"/>
              </a:rPr>
              <a:t>GACTGTCAGCTACGCTT</a:t>
            </a:r>
            <a:r>
              <a:rPr lang="en-US" sz="1400" b="1" dirty="0">
                <a:highlight>
                  <a:srgbClr val="00FF00"/>
                </a:highlight>
                <a:latin typeface="Courier New" panose="02070309020205020404" pitchFamily="49" charset="0"/>
                <a:cs typeface="Courier New" panose="02070309020205020404" pitchFamily="49" charset="0"/>
              </a:rPr>
              <a:t>ACACG5’</a:t>
            </a:r>
            <a:endParaRPr lang="en-US" sz="1400"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00" dirty="0">
              <a:solidFill>
                <a:srgbClr val="FF0000"/>
              </a:solidFill>
              <a:latin typeface="Courier New" panose="02070309020205020404" pitchFamily="49" charset="0"/>
              <a:cs typeface="Courier New" panose="02070309020205020404" pitchFamily="49" charset="0"/>
            </a:endParaRPr>
          </a:p>
        </p:txBody>
      </p:sp>
      <p:cxnSp>
        <p:nvCxnSpPr>
          <p:cNvPr id="19" name="Straight Arrow Connector 18">
            <a:extLst>
              <a:ext uri="{FF2B5EF4-FFF2-40B4-BE49-F238E27FC236}">
                <a16:creationId xmlns:a16="http://schemas.microsoft.com/office/drawing/2014/main" id="{FE75D457-DEDE-4A3E-8FBC-FEB872EF8DB0}"/>
              </a:ext>
            </a:extLst>
          </p:cNvPr>
          <p:cNvCxnSpPr/>
          <p:nvPr/>
        </p:nvCxnSpPr>
        <p:spPr>
          <a:xfrm>
            <a:off x="2994152" y="1998940"/>
            <a:ext cx="0" cy="274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271AFB2-605F-4EFD-B2C9-C31F9FAB7706}"/>
              </a:ext>
            </a:extLst>
          </p:cNvPr>
          <p:cNvCxnSpPr/>
          <p:nvPr/>
        </p:nvCxnSpPr>
        <p:spPr>
          <a:xfrm>
            <a:off x="2446844" y="4157876"/>
            <a:ext cx="0" cy="3032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3506BAB-1444-4EF9-98F4-7D352276477B}"/>
              </a:ext>
            </a:extLst>
          </p:cNvPr>
          <p:cNvSpPr txBox="1"/>
          <p:nvPr/>
        </p:nvSpPr>
        <p:spPr>
          <a:xfrm>
            <a:off x="863590" y="1998941"/>
            <a:ext cx="1583254" cy="307777"/>
          </a:xfrm>
          <a:prstGeom prst="rect">
            <a:avLst/>
          </a:prstGeom>
          <a:noFill/>
        </p:spPr>
        <p:txBody>
          <a:bodyPr wrap="none" rtlCol="0">
            <a:spAutoFit/>
          </a:bodyPr>
          <a:lstStyle/>
          <a:p>
            <a:r>
              <a:rPr lang="en-US" sz="1400" dirty="0"/>
              <a:t>Denature &amp; Anneal</a:t>
            </a:r>
          </a:p>
        </p:txBody>
      </p:sp>
      <p:sp>
        <p:nvSpPr>
          <p:cNvPr id="16" name="TextBox 15">
            <a:extLst>
              <a:ext uri="{FF2B5EF4-FFF2-40B4-BE49-F238E27FC236}">
                <a16:creationId xmlns:a16="http://schemas.microsoft.com/office/drawing/2014/main" id="{2CE5649C-E847-4565-8EA8-B9C7D04CD4EF}"/>
              </a:ext>
            </a:extLst>
          </p:cNvPr>
          <p:cNvSpPr txBox="1"/>
          <p:nvPr/>
        </p:nvSpPr>
        <p:spPr>
          <a:xfrm>
            <a:off x="861893" y="4117144"/>
            <a:ext cx="1030218" cy="307777"/>
          </a:xfrm>
          <a:prstGeom prst="rect">
            <a:avLst/>
          </a:prstGeom>
          <a:noFill/>
        </p:spPr>
        <p:txBody>
          <a:bodyPr wrap="none" rtlCol="0">
            <a:spAutoFit/>
          </a:bodyPr>
          <a:lstStyle/>
          <a:p>
            <a:r>
              <a:rPr lang="en-US" sz="1400" dirty="0"/>
              <a:t>Polymerase</a:t>
            </a:r>
          </a:p>
        </p:txBody>
      </p:sp>
      <p:sp>
        <p:nvSpPr>
          <p:cNvPr id="10" name="TextBox 9">
            <a:extLst>
              <a:ext uri="{FF2B5EF4-FFF2-40B4-BE49-F238E27FC236}">
                <a16:creationId xmlns:a16="http://schemas.microsoft.com/office/drawing/2014/main" id="{6C0300FC-1EBD-41A5-9F61-38A0853F4A64}"/>
              </a:ext>
            </a:extLst>
          </p:cNvPr>
          <p:cNvSpPr txBox="1"/>
          <p:nvPr/>
        </p:nvSpPr>
        <p:spPr>
          <a:xfrm>
            <a:off x="5957688" y="27233"/>
            <a:ext cx="6081912" cy="646331"/>
          </a:xfrm>
          <a:prstGeom prst="rect">
            <a:avLst/>
          </a:prstGeom>
          <a:noFill/>
        </p:spPr>
        <p:txBody>
          <a:bodyPr wrap="square" rtlCol="0">
            <a:spAutoFit/>
          </a:bodyPr>
          <a:lstStyle/>
          <a:p>
            <a:r>
              <a:rPr lang="en-US" dirty="0"/>
              <a:t>Example – follow the PCR cycles for the following template with primers 5’ </a:t>
            </a:r>
            <a:r>
              <a:rPr lang="en-US" dirty="0">
                <a:highlight>
                  <a:srgbClr val="FFFF00"/>
                </a:highlight>
              </a:rPr>
              <a:t>AATT</a:t>
            </a:r>
            <a:r>
              <a:rPr lang="en-US" dirty="0"/>
              <a:t> (left) and 5’ </a:t>
            </a:r>
            <a:r>
              <a:rPr lang="en-US" dirty="0">
                <a:highlight>
                  <a:srgbClr val="00FF00"/>
                </a:highlight>
              </a:rPr>
              <a:t>GGCC</a:t>
            </a:r>
            <a:r>
              <a:rPr lang="en-US" dirty="0"/>
              <a:t> (right)</a:t>
            </a:r>
          </a:p>
        </p:txBody>
      </p:sp>
      <p:sp>
        <p:nvSpPr>
          <p:cNvPr id="26" name="Rectangle 25">
            <a:extLst>
              <a:ext uri="{FF2B5EF4-FFF2-40B4-BE49-F238E27FC236}">
                <a16:creationId xmlns:a16="http://schemas.microsoft.com/office/drawing/2014/main" id="{B4838EB0-585C-46BE-BCE6-E5F60FB37BA3}"/>
              </a:ext>
            </a:extLst>
          </p:cNvPr>
          <p:cNvSpPr/>
          <p:nvPr/>
        </p:nvSpPr>
        <p:spPr>
          <a:xfrm>
            <a:off x="6391534" y="1102391"/>
            <a:ext cx="4852467" cy="315792"/>
          </a:xfrm>
          <a:prstGeom prst="rect">
            <a:avLst/>
          </a:prstGeom>
        </p:spPr>
        <p:txBody>
          <a:bodyPr>
            <a:spAutoFit/>
          </a:bodyPr>
          <a:lstStyle/>
          <a:p>
            <a:r>
              <a:rPr lang="en-US" sz="1400" dirty="0">
                <a:latin typeface="Courier New" panose="02070309020205020404" pitchFamily="49" charset="0"/>
                <a:cs typeface="Courier New" panose="02070309020205020404" pitchFamily="49" charset="0"/>
              </a:rPr>
              <a:t>----TTAA-------------------------CCGG----</a:t>
            </a:r>
          </a:p>
        </p:txBody>
      </p:sp>
      <p:sp>
        <p:nvSpPr>
          <p:cNvPr id="27" name="TextBox 26">
            <a:extLst>
              <a:ext uri="{FF2B5EF4-FFF2-40B4-BE49-F238E27FC236}">
                <a16:creationId xmlns:a16="http://schemas.microsoft.com/office/drawing/2014/main" id="{AA469B7D-95A6-4915-B68A-C9C0EB0BA5FD}"/>
              </a:ext>
            </a:extLst>
          </p:cNvPr>
          <p:cNvSpPr txBox="1"/>
          <p:nvPr/>
        </p:nvSpPr>
        <p:spPr>
          <a:xfrm>
            <a:off x="228602" y="-80585"/>
            <a:ext cx="5638799" cy="427681"/>
          </a:xfrm>
          <a:prstGeom prst="rect">
            <a:avLst/>
          </a:prstGeom>
          <a:noFill/>
        </p:spPr>
        <p:txBody>
          <a:bodyPr wrap="square" rtlCol="0">
            <a:spAutoFit/>
          </a:bodyPr>
          <a:lstStyle/>
          <a:p>
            <a:r>
              <a:rPr lang="en-US" sz="2179" dirty="0"/>
              <a:t>Detailed Events during first Three PCR Cycles</a:t>
            </a:r>
          </a:p>
        </p:txBody>
      </p:sp>
      <p:sp>
        <p:nvSpPr>
          <p:cNvPr id="20" name="TextBox 19">
            <a:extLst>
              <a:ext uri="{FF2B5EF4-FFF2-40B4-BE49-F238E27FC236}">
                <a16:creationId xmlns:a16="http://schemas.microsoft.com/office/drawing/2014/main" id="{2B7E34CB-FD2C-68EF-39FF-80CA6650BA73}"/>
              </a:ext>
            </a:extLst>
          </p:cNvPr>
          <p:cNvSpPr txBox="1"/>
          <p:nvPr/>
        </p:nvSpPr>
        <p:spPr>
          <a:xfrm>
            <a:off x="6391534" y="901413"/>
            <a:ext cx="4692132" cy="307777"/>
          </a:xfrm>
          <a:prstGeom prst="rect">
            <a:avLst/>
          </a:prstGeom>
          <a:noFill/>
        </p:spPr>
        <p:txBody>
          <a:bodyPr wrap="square">
            <a:spAutoFit/>
          </a:bodyPr>
          <a:lstStyle/>
          <a:p>
            <a:r>
              <a:rPr lang="en-US" sz="1400" dirty="0">
                <a:latin typeface="Courier New" panose="02070309020205020404" pitchFamily="49" charset="0"/>
                <a:cs typeface="Courier New" panose="02070309020205020404" pitchFamily="49" charset="0"/>
              </a:rPr>
              <a:t>----AATT-------------------------GGCC----</a:t>
            </a:r>
          </a:p>
        </p:txBody>
      </p:sp>
      <p:sp>
        <p:nvSpPr>
          <p:cNvPr id="4" name="Date Placeholder 3">
            <a:extLst>
              <a:ext uri="{FF2B5EF4-FFF2-40B4-BE49-F238E27FC236}">
                <a16:creationId xmlns:a16="http://schemas.microsoft.com/office/drawing/2014/main" id="{9E12CC16-DCC9-E7C9-11AF-32970526324C}"/>
              </a:ext>
            </a:extLst>
          </p:cNvPr>
          <p:cNvSpPr>
            <a:spLocks noGrp="1"/>
          </p:cNvSpPr>
          <p:nvPr>
            <p:ph type="dt" sz="half" idx="10"/>
          </p:nvPr>
        </p:nvSpPr>
        <p:spPr/>
        <p:txBody>
          <a:bodyPr/>
          <a:lstStyle/>
          <a:p>
            <a:fld id="{ABC1C8F1-769C-49A4-95AD-4B3AEEBCCD0A}" type="datetime1">
              <a:rPr lang="en-US" smtClean="0"/>
              <a:t>8/26/2023</a:t>
            </a:fld>
            <a:endParaRPr lang="en-US"/>
          </a:p>
        </p:txBody>
      </p:sp>
      <p:sp>
        <p:nvSpPr>
          <p:cNvPr id="5" name="Footer Placeholder 4">
            <a:extLst>
              <a:ext uri="{FF2B5EF4-FFF2-40B4-BE49-F238E27FC236}">
                <a16:creationId xmlns:a16="http://schemas.microsoft.com/office/drawing/2014/main" id="{4057AB26-FEE3-5248-454F-8EEBC66F60AA}"/>
              </a:ext>
            </a:extLst>
          </p:cNvPr>
          <p:cNvSpPr>
            <a:spLocks noGrp="1"/>
          </p:cNvSpPr>
          <p:nvPr>
            <p:ph type="ftr" sz="quarter" idx="11"/>
          </p:nvPr>
        </p:nvSpPr>
        <p:spPr/>
        <p:txBody>
          <a:bodyPr/>
          <a:lstStyle/>
          <a:p>
            <a:r>
              <a:rPr lang="en-US"/>
              <a:t>D &amp; D - Lec 3 - Fall 2023</a:t>
            </a:r>
          </a:p>
        </p:txBody>
      </p:sp>
      <p:sp>
        <p:nvSpPr>
          <p:cNvPr id="6" name="Slide Number Placeholder 5">
            <a:extLst>
              <a:ext uri="{FF2B5EF4-FFF2-40B4-BE49-F238E27FC236}">
                <a16:creationId xmlns:a16="http://schemas.microsoft.com/office/drawing/2014/main" id="{DE342160-EE44-02C2-2C15-C133A570FC01}"/>
              </a:ext>
            </a:extLst>
          </p:cNvPr>
          <p:cNvSpPr>
            <a:spLocks noGrp="1"/>
          </p:cNvSpPr>
          <p:nvPr>
            <p:ph type="sldNum" sz="quarter" idx="12"/>
          </p:nvPr>
        </p:nvSpPr>
        <p:spPr/>
        <p:txBody>
          <a:bodyPr/>
          <a:lstStyle/>
          <a:p>
            <a:fld id="{DC3BB032-4020-48F4-953B-341806DC4A2B}" type="slidenum">
              <a:rPr lang="en-US" smtClean="0"/>
              <a:t>22</a:t>
            </a:fld>
            <a:endParaRPr lang="en-US"/>
          </a:p>
        </p:txBody>
      </p:sp>
    </p:spTree>
    <p:extLst>
      <p:ext uri="{BB962C8B-B14F-4D97-AF65-F5344CB8AC3E}">
        <p14:creationId xmlns:p14="http://schemas.microsoft.com/office/powerpoint/2010/main" val="3197748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5AE053-7039-4119-8BD6-896F179A56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03" t="31384" r="2783" b="51381"/>
          <a:stretch/>
        </p:blipFill>
        <p:spPr>
          <a:xfrm>
            <a:off x="1801230" y="3096701"/>
            <a:ext cx="5214559" cy="994139"/>
          </a:xfrm>
          <a:prstGeom prst="rect">
            <a:avLst/>
          </a:prstGeom>
        </p:spPr>
      </p:pic>
      <p:pic>
        <p:nvPicPr>
          <p:cNvPr id="8" name="Picture 7">
            <a:extLst>
              <a:ext uri="{FF2B5EF4-FFF2-40B4-BE49-F238E27FC236}">
                <a16:creationId xmlns:a16="http://schemas.microsoft.com/office/drawing/2014/main" id="{C22B7C23-38D1-4172-AAF1-D81882580776}"/>
              </a:ext>
            </a:extLst>
          </p:cNvPr>
          <p:cNvPicPr>
            <a:picLocks noChangeAspect="1"/>
          </p:cNvPicPr>
          <p:nvPr/>
        </p:nvPicPr>
        <p:blipFill>
          <a:blip r:embed="rId3"/>
          <a:stretch>
            <a:fillRect/>
          </a:stretch>
        </p:blipFill>
        <p:spPr>
          <a:xfrm>
            <a:off x="1824680" y="941435"/>
            <a:ext cx="2133600" cy="1600200"/>
          </a:xfrm>
          <a:prstGeom prst="rect">
            <a:avLst/>
          </a:prstGeom>
        </p:spPr>
      </p:pic>
      <p:sp>
        <p:nvSpPr>
          <p:cNvPr id="9" name="TextBox 8">
            <a:extLst>
              <a:ext uri="{FF2B5EF4-FFF2-40B4-BE49-F238E27FC236}">
                <a16:creationId xmlns:a16="http://schemas.microsoft.com/office/drawing/2014/main" id="{C166FEB7-E1F3-4B82-B096-487A253A8562}"/>
              </a:ext>
            </a:extLst>
          </p:cNvPr>
          <p:cNvSpPr txBox="1"/>
          <p:nvPr/>
        </p:nvSpPr>
        <p:spPr>
          <a:xfrm>
            <a:off x="1776992" y="563817"/>
            <a:ext cx="1305614" cy="369332"/>
          </a:xfrm>
          <a:prstGeom prst="rect">
            <a:avLst/>
          </a:prstGeom>
          <a:noFill/>
        </p:spPr>
        <p:txBody>
          <a:bodyPr wrap="none" rtlCol="0">
            <a:spAutoFit/>
          </a:bodyPr>
          <a:lstStyle/>
          <a:p>
            <a:r>
              <a:rPr lang="en-US" dirty="0"/>
              <a:t>Coronavirus</a:t>
            </a:r>
          </a:p>
        </p:txBody>
      </p:sp>
      <p:sp>
        <p:nvSpPr>
          <p:cNvPr id="6" name="Rectangle 5">
            <a:extLst>
              <a:ext uri="{FF2B5EF4-FFF2-40B4-BE49-F238E27FC236}">
                <a16:creationId xmlns:a16="http://schemas.microsoft.com/office/drawing/2014/main" id="{6E414EB7-D550-4BE3-B1C8-1EFC56CB56DA}"/>
              </a:ext>
            </a:extLst>
          </p:cNvPr>
          <p:cNvSpPr/>
          <p:nvPr/>
        </p:nvSpPr>
        <p:spPr>
          <a:xfrm>
            <a:off x="4191000" y="642934"/>
            <a:ext cx="6553200" cy="2462213"/>
          </a:xfrm>
          <a:prstGeom prst="rect">
            <a:avLst/>
          </a:prstGeom>
        </p:spPr>
        <p:txBody>
          <a:bodyPr wrap="square">
            <a:spAutoFit/>
          </a:bodyPr>
          <a:lstStyle/>
          <a:p>
            <a:pPr lvl="0" eaLnBrk="0" fontAlgn="base" hangingPunct="0">
              <a:spcBef>
                <a:spcPct val="0"/>
              </a:spcBef>
              <a:spcAft>
                <a:spcPct val="0"/>
              </a:spcAft>
            </a:pPr>
            <a:r>
              <a:rPr lang="en-US" altLang="en-US" sz="1100" dirty="0">
                <a:latin typeface="Courier New" panose="02070309020205020404" pitchFamily="49" charset="0"/>
                <a:cs typeface="Courier New" panose="02070309020205020404" pitchFamily="49" charset="0"/>
              </a:rPr>
              <a:t>1     </a:t>
            </a:r>
            <a:r>
              <a:rPr lang="en-US" altLang="en-US" sz="1100" dirty="0" err="1">
                <a:latin typeface="Courier New" panose="02070309020205020404" pitchFamily="49" charset="0"/>
                <a:cs typeface="Courier New" panose="02070309020205020404" pitchFamily="49" charset="0"/>
              </a:rPr>
              <a:t>attaaaggtt</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tataccttcc</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caggtaacaa</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accaaccaac</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tttcgatctc</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ttgtagatct</a:t>
            </a:r>
            <a:endParaRPr lang="en-US" altLang="en-US" sz="1100" dirty="0">
              <a:latin typeface="Courier New" panose="02070309020205020404" pitchFamily="49" charset="0"/>
              <a:cs typeface="Courier New" panose="02070309020205020404" pitchFamily="49" charset="0"/>
            </a:endParaRPr>
          </a:p>
          <a:p>
            <a:pPr lvl="0" eaLnBrk="0" fontAlgn="base" hangingPunct="0">
              <a:spcBef>
                <a:spcPct val="0"/>
              </a:spcBef>
              <a:spcAft>
                <a:spcPct val="0"/>
              </a:spcAft>
            </a:pPr>
            <a:r>
              <a:rPr lang="en-US" altLang="en-US" sz="1100" dirty="0">
                <a:latin typeface="Courier New" panose="02070309020205020404" pitchFamily="49" charset="0"/>
                <a:cs typeface="Courier New" panose="02070309020205020404" pitchFamily="49" charset="0"/>
              </a:rPr>
              <a:t>61    </a:t>
            </a:r>
            <a:r>
              <a:rPr lang="en-US" altLang="en-US" sz="1100" dirty="0" err="1">
                <a:latin typeface="Courier New" panose="02070309020205020404" pitchFamily="49" charset="0"/>
                <a:cs typeface="Courier New" panose="02070309020205020404" pitchFamily="49" charset="0"/>
              </a:rPr>
              <a:t>gttctctaaa</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cgaactttaa</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aatctgtgtg</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gctgtcactc</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ggctgcatgc</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ttagtgcact</a:t>
            </a:r>
            <a:r>
              <a:rPr lang="en-US" altLang="en-US" sz="1100" dirty="0">
                <a:latin typeface="Courier New" panose="02070309020205020404" pitchFamily="49" charset="0"/>
                <a:cs typeface="Courier New" panose="02070309020205020404" pitchFamily="49" charset="0"/>
              </a:rPr>
              <a:t> </a:t>
            </a:r>
          </a:p>
          <a:p>
            <a:pPr lvl="0" eaLnBrk="0" fontAlgn="base" hangingPunct="0">
              <a:spcBef>
                <a:spcPct val="0"/>
              </a:spcBef>
              <a:spcAft>
                <a:spcPct val="0"/>
              </a:spcAft>
            </a:pPr>
            <a:r>
              <a:rPr lang="en-US" altLang="en-US" sz="1100" dirty="0">
                <a:latin typeface="Courier New" panose="02070309020205020404" pitchFamily="49" charset="0"/>
                <a:cs typeface="Courier New" panose="02070309020205020404" pitchFamily="49" charset="0"/>
              </a:rPr>
              <a:t>121   </a:t>
            </a:r>
            <a:r>
              <a:rPr lang="en-US" altLang="en-US" sz="1100" dirty="0" err="1">
                <a:latin typeface="Courier New" panose="02070309020205020404" pitchFamily="49" charset="0"/>
                <a:cs typeface="Courier New" panose="02070309020205020404" pitchFamily="49" charset="0"/>
              </a:rPr>
              <a:t>cacgcagtat</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aattaataac</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taattactgt</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cgttgacagg</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acacgagtaa</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ctcgtctatc</a:t>
            </a:r>
            <a:endParaRPr lang="en-US" altLang="en-US" sz="1100" dirty="0">
              <a:latin typeface="Courier New" panose="02070309020205020404" pitchFamily="49" charset="0"/>
              <a:cs typeface="Courier New" panose="02070309020205020404" pitchFamily="49" charset="0"/>
            </a:endParaRPr>
          </a:p>
          <a:p>
            <a:pPr lvl="0" eaLnBrk="0" fontAlgn="base" hangingPunct="0">
              <a:spcBef>
                <a:spcPct val="0"/>
              </a:spcBef>
              <a:spcAft>
                <a:spcPct val="0"/>
              </a:spcAft>
            </a:pPr>
            <a:r>
              <a:rPr lang="en-US" altLang="en-US" sz="1100" dirty="0">
                <a:latin typeface="Courier New" panose="02070309020205020404" pitchFamily="49" charset="0"/>
                <a:cs typeface="Courier New" panose="02070309020205020404" pitchFamily="49" charset="0"/>
              </a:rPr>
              <a:t>181   </a:t>
            </a:r>
            <a:r>
              <a:rPr lang="en-US" altLang="en-US" sz="1100" dirty="0" err="1">
                <a:latin typeface="Courier New" panose="02070309020205020404" pitchFamily="49" charset="0"/>
                <a:cs typeface="Courier New" panose="02070309020205020404" pitchFamily="49" charset="0"/>
              </a:rPr>
              <a:t>ttctgcaggc</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tgcttacggt</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ttcgtccgtg</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ttgcagccga</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tcatcagcac</a:t>
            </a:r>
            <a:r>
              <a:rPr lang="en-US" altLang="en-US" sz="1100" dirty="0">
                <a:latin typeface="Courier New" panose="02070309020205020404" pitchFamily="49" charset="0"/>
                <a:cs typeface="Courier New" panose="02070309020205020404" pitchFamily="49" charset="0"/>
              </a:rPr>
              <a:t> </a:t>
            </a:r>
            <a:r>
              <a:rPr lang="en-US" altLang="en-US" sz="1100" dirty="0" err="1">
                <a:latin typeface="Courier New" panose="02070309020205020404" pitchFamily="49" charset="0"/>
                <a:cs typeface="Courier New" panose="02070309020205020404" pitchFamily="49" charset="0"/>
              </a:rPr>
              <a:t>atctaggttt</a:t>
            </a:r>
            <a:r>
              <a:rPr lang="en-US" altLang="en-US" sz="1100" dirty="0">
                <a:latin typeface="Courier New" panose="02070309020205020404" pitchFamily="49" charset="0"/>
                <a:cs typeface="Courier New" panose="02070309020205020404" pitchFamily="49" charset="0"/>
              </a:rPr>
              <a:t> </a:t>
            </a:r>
          </a:p>
          <a:p>
            <a:endParaRPr lang="en-US" sz="1100" dirty="0">
              <a:latin typeface="Courier New" panose="02070309020205020404" pitchFamily="49" charset="0"/>
              <a:cs typeface="Courier New" panose="02070309020205020404" pitchFamily="49" charset="0"/>
            </a:endParaRPr>
          </a:p>
          <a:p>
            <a:r>
              <a:rPr lang="en-US" sz="1100" dirty="0">
                <a:latin typeface="Courier New" panose="02070309020205020404" pitchFamily="49" charset="0"/>
                <a:cs typeface="Courier New" panose="02070309020205020404" pitchFamily="49" charset="0"/>
              </a:rPr>
              <a:t>28261 </a:t>
            </a:r>
            <a:r>
              <a:rPr lang="en-US" sz="1100" dirty="0" err="1">
                <a:latin typeface="Courier New" panose="02070309020205020404" pitchFamily="49" charset="0"/>
                <a:cs typeface="Courier New" panose="02070309020205020404" pitchFamily="49" charset="0"/>
              </a:rPr>
              <a:t>cgaacaaact</a:t>
            </a:r>
            <a:r>
              <a:rPr lang="en-US" sz="1100"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aaaatgtctg</a:t>
            </a:r>
            <a:r>
              <a:rPr lang="en-US" sz="1100" b="1"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ataatggacc</a:t>
            </a:r>
            <a:r>
              <a:rPr lang="en-US" sz="1100" b="1"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ccaaaatcag</a:t>
            </a:r>
            <a:r>
              <a:rPr lang="en-US" sz="1100" b="1"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cgaaatgcac</a:t>
            </a:r>
            <a:r>
              <a:rPr lang="en-US" sz="1100" b="1"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cccgcattac</a:t>
            </a:r>
            <a:endParaRPr lang="en-US" sz="1100" b="1" dirty="0">
              <a:latin typeface="Courier New" panose="02070309020205020404" pitchFamily="49" charset="0"/>
              <a:cs typeface="Courier New" panose="02070309020205020404" pitchFamily="49" charset="0"/>
            </a:endParaRPr>
          </a:p>
          <a:p>
            <a:r>
              <a:rPr lang="en-US" sz="1100" dirty="0">
                <a:latin typeface="Courier New" panose="02070309020205020404" pitchFamily="49" charset="0"/>
                <a:cs typeface="Courier New" panose="02070309020205020404" pitchFamily="49" charset="0"/>
              </a:rPr>
              <a:t>28321 </a:t>
            </a:r>
            <a:r>
              <a:rPr lang="en-US" sz="1100" b="1" dirty="0" err="1">
                <a:latin typeface="Courier New" panose="02070309020205020404" pitchFamily="49" charset="0"/>
                <a:cs typeface="Courier New" panose="02070309020205020404" pitchFamily="49" charset="0"/>
              </a:rPr>
              <a:t>gtttggtgga</a:t>
            </a:r>
            <a:r>
              <a:rPr lang="en-US" sz="1100" b="1"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ccctcagatt</a:t>
            </a:r>
            <a:r>
              <a:rPr lang="en-US" sz="1100" b="1"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caactggcag</a:t>
            </a:r>
            <a:r>
              <a:rPr lang="en-US" sz="1100" b="1"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taaccagaat</a:t>
            </a:r>
            <a:r>
              <a:rPr lang="en-US" sz="1100" b="1" dirty="0">
                <a:latin typeface="Courier New" panose="02070309020205020404" pitchFamily="49" charset="0"/>
                <a:cs typeface="Courier New" panose="02070309020205020404" pitchFamily="49" charset="0"/>
              </a:rPr>
              <a:t> </a:t>
            </a:r>
            <a:r>
              <a:rPr lang="en-US" sz="1100" b="1" dirty="0" err="1">
                <a:latin typeface="Courier New" panose="02070309020205020404" pitchFamily="49" charset="0"/>
                <a:cs typeface="Courier New" panose="02070309020205020404" pitchFamily="49" charset="0"/>
              </a:rPr>
              <a:t>ggagaacgca</a:t>
            </a:r>
            <a:r>
              <a:rPr lang="en-US" sz="1100" b="1"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gtggggcgcg</a:t>
            </a:r>
            <a:endParaRPr lang="en-US" sz="1100" dirty="0">
              <a:latin typeface="Courier New" panose="02070309020205020404" pitchFamily="49" charset="0"/>
              <a:cs typeface="Courier New" panose="02070309020205020404" pitchFamily="49" charset="0"/>
            </a:endParaRPr>
          </a:p>
          <a:p>
            <a:r>
              <a:rPr lang="en-US" sz="1100" dirty="0">
                <a:latin typeface="Courier New" panose="02070309020205020404" pitchFamily="49" charset="0"/>
                <a:cs typeface="Courier New" panose="02070309020205020404" pitchFamily="49" charset="0"/>
              </a:rPr>
              <a:t>28381 </a:t>
            </a:r>
            <a:r>
              <a:rPr lang="en-US" sz="1100" dirty="0" err="1">
                <a:latin typeface="Courier New" panose="02070309020205020404" pitchFamily="49" charset="0"/>
                <a:cs typeface="Courier New" panose="02070309020205020404" pitchFamily="49" charset="0"/>
              </a:rPr>
              <a:t>atcaaaacaa</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cgtcggcccc</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aaggtttacc</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caataatact</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gcgtcttggt</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tcaccgctct</a:t>
            </a:r>
            <a:endParaRPr lang="en-US" sz="1100" dirty="0">
              <a:latin typeface="Courier New" panose="02070309020205020404" pitchFamily="49" charset="0"/>
              <a:cs typeface="Courier New" panose="02070309020205020404" pitchFamily="49" charset="0"/>
            </a:endParaRPr>
          </a:p>
          <a:p>
            <a:r>
              <a:rPr lang="en-US" sz="1100" dirty="0">
                <a:latin typeface="Courier New" panose="02070309020205020404" pitchFamily="49" charset="0"/>
                <a:cs typeface="Courier New" panose="02070309020205020404" pitchFamily="49" charset="0"/>
              </a:rPr>
              <a:t>28441 </a:t>
            </a:r>
            <a:r>
              <a:rPr lang="en-US" sz="1100" dirty="0" err="1">
                <a:latin typeface="Courier New" panose="02070309020205020404" pitchFamily="49" charset="0"/>
                <a:cs typeface="Courier New" panose="02070309020205020404" pitchFamily="49" charset="0"/>
              </a:rPr>
              <a:t>cactcaacat</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ggcaaggaag</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accttaaatt</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ccctcgagga</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caaggcgttc</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caattaacac</a:t>
            </a:r>
            <a:endParaRPr lang="en-US" sz="1100" dirty="0">
              <a:latin typeface="Courier New" panose="02070309020205020404" pitchFamily="49" charset="0"/>
              <a:cs typeface="Courier New" panose="02070309020205020404" pitchFamily="49" charset="0"/>
            </a:endParaRPr>
          </a:p>
          <a:p>
            <a:endParaRPr lang="en-US" sz="1100" dirty="0">
              <a:latin typeface="Courier New" panose="02070309020205020404" pitchFamily="49" charset="0"/>
              <a:cs typeface="Courier New" panose="02070309020205020404" pitchFamily="49" charset="0"/>
            </a:endParaRPr>
          </a:p>
          <a:p>
            <a:r>
              <a:rPr lang="en-US" sz="1100" dirty="0">
                <a:latin typeface="Courier New" panose="02070309020205020404" pitchFamily="49" charset="0"/>
                <a:cs typeface="Courier New" panose="02070309020205020404" pitchFamily="49" charset="0"/>
              </a:rPr>
              <a:t>29701 </a:t>
            </a:r>
            <a:r>
              <a:rPr lang="en-US" sz="1100" dirty="0" err="1">
                <a:latin typeface="Courier New" panose="02070309020205020404" pitchFamily="49" charset="0"/>
                <a:cs typeface="Courier New" panose="02070309020205020404" pitchFamily="49" charset="0"/>
              </a:rPr>
              <a:t>gggaggactt</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gaaagagcca</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ccacattttc</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accgaggcca</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cgcggagtac</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gatcgagtgt</a:t>
            </a:r>
            <a:endParaRPr lang="en-US" sz="1100" dirty="0">
              <a:latin typeface="Courier New" panose="02070309020205020404" pitchFamily="49" charset="0"/>
              <a:cs typeface="Courier New" panose="02070309020205020404" pitchFamily="49" charset="0"/>
            </a:endParaRPr>
          </a:p>
          <a:p>
            <a:r>
              <a:rPr lang="en-US" sz="1100" dirty="0">
                <a:latin typeface="Courier New" panose="02070309020205020404" pitchFamily="49" charset="0"/>
                <a:cs typeface="Courier New" panose="02070309020205020404" pitchFamily="49" charset="0"/>
              </a:rPr>
              <a:t>29761 </a:t>
            </a:r>
            <a:r>
              <a:rPr lang="en-US" sz="1100" dirty="0" err="1">
                <a:latin typeface="Courier New" panose="02070309020205020404" pitchFamily="49" charset="0"/>
                <a:cs typeface="Courier New" panose="02070309020205020404" pitchFamily="49" charset="0"/>
              </a:rPr>
              <a:t>acagtgaaca</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atgctaggga</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gagctgccta</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tatggaagag</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ccctaatgtg</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taaaattaat</a:t>
            </a:r>
            <a:endParaRPr lang="en-US" sz="1100" dirty="0">
              <a:latin typeface="Courier New" panose="02070309020205020404" pitchFamily="49" charset="0"/>
              <a:cs typeface="Courier New" panose="02070309020205020404" pitchFamily="49" charset="0"/>
            </a:endParaRPr>
          </a:p>
          <a:p>
            <a:r>
              <a:rPr lang="en-US" sz="1100" dirty="0">
                <a:latin typeface="Courier New" panose="02070309020205020404" pitchFamily="49" charset="0"/>
                <a:cs typeface="Courier New" panose="02070309020205020404" pitchFamily="49" charset="0"/>
              </a:rPr>
              <a:t>29821 </a:t>
            </a:r>
            <a:r>
              <a:rPr lang="en-US" sz="1100" dirty="0" err="1">
                <a:latin typeface="Courier New" panose="02070309020205020404" pitchFamily="49" charset="0"/>
                <a:cs typeface="Courier New" panose="02070309020205020404" pitchFamily="49" charset="0"/>
              </a:rPr>
              <a:t>tttagtagtg</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ctatccccat</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gtgattttaa</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tagcttctta</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ggagaatgac</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aaaaaaaaaa</a:t>
            </a:r>
            <a:endParaRPr lang="en-US" sz="1100" dirty="0">
              <a:latin typeface="Courier New" panose="02070309020205020404" pitchFamily="49" charset="0"/>
              <a:cs typeface="Courier New" panose="02070309020205020404" pitchFamily="49" charset="0"/>
            </a:endParaRPr>
          </a:p>
          <a:p>
            <a:r>
              <a:rPr lang="en-US" sz="1100" dirty="0">
                <a:latin typeface="Courier New" panose="02070309020205020404" pitchFamily="49" charset="0"/>
                <a:cs typeface="Courier New" panose="02070309020205020404" pitchFamily="49" charset="0"/>
              </a:rPr>
              <a:t>29881 </a:t>
            </a:r>
            <a:r>
              <a:rPr lang="en-US" sz="1100" dirty="0" err="1">
                <a:latin typeface="Courier New" panose="02070309020205020404" pitchFamily="49" charset="0"/>
                <a:cs typeface="Courier New" panose="02070309020205020404" pitchFamily="49" charset="0"/>
              </a:rPr>
              <a:t>aaaaaaaaaa</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aaaaaaaaaa</a:t>
            </a:r>
            <a:r>
              <a:rPr lang="en-US" sz="1100" dirty="0">
                <a:latin typeface="Courier New" panose="02070309020205020404" pitchFamily="49" charset="0"/>
                <a:cs typeface="Courier New" panose="02070309020205020404" pitchFamily="49" charset="0"/>
              </a:rPr>
              <a:t> </a:t>
            </a:r>
            <a:r>
              <a:rPr lang="en-US" sz="1100" dirty="0" err="1">
                <a:latin typeface="Courier New" panose="02070309020205020404" pitchFamily="49" charset="0"/>
                <a:cs typeface="Courier New" panose="02070309020205020404" pitchFamily="49" charset="0"/>
              </a:rPr>
              <a:t>aaa</a:t>
            </a:r>
            <a:endParaRPr lang="en-US" sz="2800" dirty="0">
              <a:latin typeface="Courier New" panose="02070309020205020404" pitchFamily="49" charset="0"/>
              <a:cs typeface="Courier New" panose="02070309020205020404" pitchFamily="49" charset="0"/>
            </a:endParaRPr>
          </a:p>
        </p:txBody>
      </p:sp>
      <p:sp>
        <p:nvSpPr>
          <p:cNvPr id="13" name="TextBox 12">
            <a:extLst>
              <a:ext uri="{FF2B5EF4-FFF2-40B4-BE49-F238E27FC236}">
                <a16:creationId xmlns:a16="http://schemas.microsoft.com/office/drawing/2014/main" id="{968A1909-1E1D-4533-9CFB-1769E87B7393}"/>
              </a:ext>
            </a:extLst>
          </p:cNvPr>
          <p:cNvSpPr txBox="1"/>
          <p:nvPr/>
        </p:nvSpPr>
        <p:spPr>
          <a:xfrm>
            <a:off x="863185" y="5856091"/>
            <a:ext cx="8039811" cy="369332"/>
          </a:xfrm>
          <a:prstGeom prst="rect">
            <a:avLst/>
          </a:prstGeom>
          <a:noFill/>
        </p:spPr>
        <p:txBody>
          <a:bodyPr wrap="square" rtlCol="0">
            <a:spAutoFit/>
          </a:bodyPr>
          <a:lstStyle/>
          <a:p>
            <a:r>
              <a:rPr lang="en-US" i="1" dirty="0">
                <a:solidFill>
                  <a:schemeClr val="tx2">
                    <a:lumMod val="60000"/>
                    <a:lumOff val="40000"/>
                  </a:schemeClr>
                </a:solidFill>
              </a:rPr>
              <a:t>Will PCR generate products if the viral DNA is not present?</a:t>
            </a:r>
          </a:p>
        </p:txBody>
      </p:sp>
      <p:sp>
        <p:nvSpPr>
          <p:cNvPr id="17" name="TextBox 16">
            <a:extLst>
              <a:ext uri="{FF2B5EF4-FFF2-40B4-BE49-F238E27FC236}">
                <a16:creationId xmlns:a16="http://schemas.microsoft.com/office/drawing/2014/main" id="{E2D386B6-61EA-434B-847F-91FC006E0D34}"/>
              </a:ext>
            </a:extLst>
          </p:cNvPr>
          <p:cNvSpPr txBox="1"/>
          <p:nvPr/>
        </p:nvSpPr>
        <p:spPr>
          <a:xfrm>
            <a:off x="4382250" y="45934"/>
            <a:ext cx="3747693" cy="483337"/>
          </a:xfrm>
          <a:prstGeom prst="rect">
            <a:avLst/>
          </a:prstGeom>
          <a:noFill/>
        </p:spPr>
        <p:txBody>
          <a:bodyPr wrap="none" rtlCol="0">
            <a:spAutoFit/>
          </a:bodyPr>
          <a:lstStyle/>
          <a:p>
            <a:r>
              <a:rPr lang="en-US" sz="2541" dirty="0"/>
              <a:t>PCR &amp; Detection of Viruses</a:t>
            </a:r>
          </a:p>
        </p:txBody>
      </p:sp>
      <p:cxnSp>
        <p:nvCxnSpPr>
          <p:cNvPr id="19" name="Straight Arrow Connector 18">
            <a:extLst>
              <a:ext uri="{FF2B5EF4-FFF2-40B4-BE49-F238E27FC236}">
                <a16:creationId xmlns:a16="http://schemas.microsoft.com/office/drawing/2014/main" id="{50A1AF30-44C5-4C33-B460-DD0DE830BFCE}"/>
              </a:ext>
            </a:extLst>
          </p:cNvPr>
          <p:cNvCxnSpPr>
            <a:cxnSpLocks/>
          </p:cNvCxnSpPr>
          <p:nvPr/>
        </p:nvCxnSpPr>
        <p:spPr>
          <a:xfrm>
            <a:off x="4660083" y="3834523"/>
            <a:ext cx="0" cy="60724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4">
            <a:extLst>
              <a:ext uri="{FF2B5EF4-FFF2-40B4-BE49-F238E27FC236}">
                <a16:creationId xmlns:a16="http://schemas.microsoft.com/office/drawing/2014/main" id="{6FEA2F80-5146-4259-BAF3-EA8C447DC8C3}"/>
              </a:ext>
            </a:extLst>
          </p:cNvPr>
          <p:cNvSpPr>
            <a:spLocks noChangeArrowheads="1"/>
          </p:cNvSpPr>
          <p:nvPr/>
        </p:nvSpPr>
        <p:spPr bwMode="auto">
          <a:xfrm>
            <a:off x="2531733" y="5352376"/>
            <a:ext cx="920978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54" eaLnBrk="0" fontAlgn="base" hangingPunct="0">
              <a:spcBef>
                <a:spcPct val="0"/>
              </a:spcBef>
              <a:spcAft>
                <a:spcPct val="0"/>
              </a:spcAft>
            </a:pPr>
            <a:r>
              <a:rPr lang="en-US" altLang="en-US" sz="1400" b="1" dirty="0">
                <a:highlight>
                  <a:srgbClr val="FFFF00"/>
                </a:highlight>
                <a:latin typeface="Courier New" panose="02070309020205020404" pitchFamily="49" charset="0"/>
                <a:cs typeface="Courier New" panose="02070309020205020404" pitchFamily="49" charset="0"/>
              </a:rPr>
              <a:t>GACCCCAAAATCAGCGAAAT</a:t>
            </a:r>
            <a:r>
              <a:rPr lang="en-US" altLang="en-US" sz="1400" dirty="0">
                <a:latin typeface="Courier New" panose="02070309020205020404" pitchFamily="49" charset="0"/>
                <a:cs typeface="Courier New" panose="02070309020205020404" pitchFamily="49" charset="0"/>
              </a:rPr>
              <a:t>GCACCCCGCATTACGTTTGGTGGACCCTCAGATTCAACTGGCAGTAACCAGA</a:t>
            </a:r>
            <a:br>
              <a:rPr lang="en-US" altLang="en-US" sz="1400" dirty="0">
                <a:latin typeface="Courier New" panose="02070309020205020404" pitchFamily="49" charset="0"/>
                <a:cs typeface="Courier New" panose="02070309020205020404" pitchFamily="49" charset="0"/>
              </a:rPr>
            </a:br>
            <a:r>
              <a:rPr lang="en-US" altLang="en-US" sz="1400" dirty="0">
                <a:latin typeface="Courier New" panose="02070309020205020404" pitchFamily="49" charset="0"/>
                <a:cs typeface="Courier New" panose="02070309020205020404" pitchFamily="49" charset="0"/>
              </a:rPr>
              <a:t>CTGGGGTTTTAGTCGCTTTACGTGGGGCGTAATGCAAACCACCTGGGA</a:t>
            </a:r>
            <a:r>
              <a:rPr lang="en-US" altLang="en-US" sz="1400" b="1" dirty="0">
                <a:highlight>
                  <a:srgbClr val="00FFFF"/>
                </a:highlight>
                <a:latin typeface="Courier New" panose="02070309020205020404" pitchFamily="49" charset="0"/>
                <a:cs typeface="Courier New" panose="02070309020205020404" pitchFamily="49" charset="0"/>
              </a:rPr>
              <a:t>GTCTAAGTTGACCGTCATTGGTCT</a:t>
            </a:r>
            <a:r>
              <a:rPr lang="en-US" altLang="en-US" sz="1400" dirty="0">
                <a:latin typeface="Courier New" panose="02070309020205020404" pitchFamily="49" charset="0"/>
                <a:cs typeface="Courier New" panose="02070309020205020404" pitchFamily="49" charset="0"/>
              </a:rPr>
              <a:t> </a:t>
            </a:r>
          </a:p>
        </p:txBody>
      </p:sp>
      <p:sp>
        <p:nvSpPr>
          <p:cNvPr id="12" name="TextBox 11">
            <a:extLst>
              <a:ext uri="{FF2B5EF4-FFF2-40B4-BE49-F238E27FC236}">
                <a16:creationId xmlns:a16="http://schemas.microsoft.com/office/drawing/2014/main" id="{C09C132C-6D18-4568-BBE1-83C1D85640EB}"/>
              </a:ext>
            </a:extLst>
          </p:cNvPr>
          <p:cNvSpPr txBox="1"/>
          <p:nvPr/>
        </p:nvSpPr>
        <p:spPr>
          <a:xfrm>
            <a:off x="1877466" y="5028065"/>
            <a:ext cx="1237647" cy="343940"/>
          </a:xfrm>
          <a:prstGeom prst="rect">
            <a:avLst/>
          </a:prstGeom>
          <a:noFill/>
        </p:spPr>
        <p:txBody>
          <a:bodyPr wrap="none" rtlCol="0">
            <a:spAutoFit/>
          </a:bodyPr>
          <a:lstStyle/>
          <a:p>
            <a:r>
              <a:rPr lang="en-US" sz="1635" dirty="0"/>
              <a:t>PCR Product</a:t>
            </a:r>
          </a:p>
        </p:txBody>
      </p:sp>
      <mc:AlternateContent xmlns:mc="http://schemas.openxmlformats.org/markup-compatibility/2006" xmlns:p14="http://schemas.microsoft.com/office/powerpoint/2010/main">
        <mc:Choice Requires="p14">
          <p:contentPart p14:bwMode="auto" r:id="rId4">
            <p14:nvContentPartPr>
              <p14:cNvPr id="51" name="Ink 50">
                <a:extLst>
                  <a:ext uri="{FF2B5EF4-FFF2-40B4-BE49-F238E27FC236}">
                    <a16:creationId xmlns:a16="http://schemas.microsoft.com/office/drawing/2014/main" id="{B2151790-25CB-41CA-933B-FCCD2F259014}"/>
                  </a:ext>
                </a:extLst>
              </p14:cNvPr>
              <p14:cNvContentPartPr/>
              <p14:nvPr/>
            </p14:nvContentPartPr>
            <p14:xfrm>
              <a:off x="6912999" y="2988926"/>
              <a:ext cx="27771" cy="11109"/>
            </p14:xfrm>
          </p:contentPart>
        </mc:Choice>
        <mc:Fallback xmlns="">
          <p:pic>
            <p:nvPicPr>
              <p:cNvPr id="51" name="Ink 50">
                <a:extLst>
                  <a:ext uri="{FF2B5EF4-FFF2-40B4-BE49-F238E27FC236}">
                    <a16:creationId xmlns:a16="http://schemas.microsoft.com/office/drawing/2014/main" id="{B2151790-25CB-41CA-933B-FCCD2F259014}"/>
                  </a:ext>
                </a:extLst>
              </p:cNvPr>
              <p:cNvPicPr/>
              <p:nvPr/>
            </p:nvPicPr>
            <p:blipFill>
              <a:blip r:embed="rId5"/>
              <a:stretch>
                <a:fillRect/>
              </a:stretch>
            </p:blipFill>
            <p:spPr>
              <a:xfrm>
                <a:off x="6903982" y="2979967"/>
                <a:ext cx="45443" cy="2866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9" name="Ink 68">
                <a:extLst>
                  <a:ext uri="{FF2B5EF4-FFF2-40B4-BE49-F238E27FC236}">
                    <a16:creationId xmlns:a16="http://schemas.microsoft.com/office/drawing/2014/main" id="{9918BAF1-6AC0-4EDD-A591-02A5BBD5417E}"/>
                  </a:ext>
                </a:extLst>
              </p14:cNvPr>
              <p14:cNvContentPartPr/>
              <p14:nvPr/>
            </p14:nvContentPartPr>
            <p14:xfrm>
              <a:off x="7914731" y="1845723"/>
              <a:ext cx="38227" cy="68939"/>
            </p14:xfrm>
          </p:contentPart>
        </mc:Choice>
        <mc:Fallback xmlns="">
          <p:pic>
            <p:nvPicPr>
              <p:cNvPr id="69" name="Ink 68">
                <a:extLst>
                  <a:ext uri="{FF2B5EF4-FFF2-40B4-BE49-F238E27FC236}">
                    <a16:creationId xmlns:a16="http://schemas.microsoft.com/office/drawing/2014/main" id="{9918BAF1-6AC0-4EDD-A591-02A5BBD5417E}"/>
                  </a:ext>
                </a:extLst>
              </p:cNvPr>
              <p:cNvPicPr/>
              <p:nvPr/>
            </p:nvPicPr>
            <p:blipFill>
              <a:blip r:embed="rId7"/>
              <a:stretch>
                <a:fillRect/>
              </a:stretch>
            </p:blipFill>
            <p:spPr>
              <a:xfrm>
                <a:off x="7905715" y="1836747"/>
                <a:ext cx="55898" cy="86533"/>
              </a:xfrm>
              <a:prstGeom prst="rect">
                <a:avLst/>
              </a:prstGeom>
            </p:spPr>
          </p:pic>
        </mc:Fallback>
      </mc:AlternateContent>
      <p:sp>
        <p:nvSpPr>
          <p:cNvPr id="3" name="TextBox 2">
            <a:extLst>
              <a:ext uri="{FF2B5EF4-FFF2-40B4-BE49-F238E27FC236}">
                <a16:creationId xmlns:a16="http://schemas.microsoft.com/office/drawing/2014/main" id="{C967FE47-5551-4F77-9B2C-7144E89873BF}"/>
              </a:ext>
            </a:extLst>
          </p:cNvPr>
          <p:cNvSpPr txBox="1"/>
          <p:nvPr/>
        </p:nvSpPr>
        <p:spPr>
          <a:xfrm>
            <a:off x="3398904" y="410188"/>
            <a:ext cx="5516496" cy="369332"/>
          </a:xfrm>
          <a:prstGeom prst="rect">
            <a:avLst/>
          </a:prstGeom>
          <a:noFill/>
        </p:spPr>
        <p:txBody>
          <a:bodyPr wrap="square" rtlCol="0">
            <a:spAutoFit/>
          </a:bodyPr>
          <a:lstStyle/>
          <a:p>
            <a:r>
              <a:rPr lang="en-US" dirty="0"/>
              <a:t>Sequence of Covid-19 (top strand only) </a:t>
            </a:r>
          </a:p>
        </p:txBody>
      </p:sp>
      <p:sp>
        <p:nvSpPr>
          <p:cNvPr id="4" name="TextBox 3">
            <a:extLst>
              <a:ext uri="{FF2B5EF4-FFF2-40B4-BE49-F238E27FC236}">
                <a16:creationId xmlns:a16="http://schemas.microsoft.com/office/drawing/2014/main" id="{E4184A0E-9680-4133-AC37-6709ADAAC851}"/>
              </a:ext>
            </a:extLst>
          </p:cNvPr>
          <p:cNvSpPr txBox="1"/>
          <p:nvPr/>
        </p:nvSpPr>
        <p:spPr>
          <a:xfrm>
            <a:off x="1466900" y="4134508"/>
            <a:ext cx="2915350" cy="315792"/>
          </a:xfrm>
          <a:prstGeom prst="rect">
            <a:avLst/>
          </a:prstGeom>
          <a:noFill/>
        </p:spPr>
        <p:txBody>
          <a:bodyPr wrap="none" rtlCol="0">
            <a:spAutoFit/>
          </a:bodyPr>
          <a:lstStyle/>
          <a:p>
            <a:r>
              <a:rPr lang="en-US" sz="1452" i="1" dirty="0" err="1"/>
              <a:t>dsSeq</a:t>
            </a:r>
            <a:r>
              <a:rPr lang="en-US" sz="1452" i="1" dirty="0"/>
              <a:t> of above bold &amp; circled region</a:t>
            </a:r>
          </a:p>
        </p:txBody>
      </p:sp>
      <p:sp>
        <p:nvSpPr>
          <p:cNvPr id="10" name="Rectangle 9">
            <a:extLst>
              <a:ext uri="{FF2B5EF4-FFF2-40B4-BE49-F238E27FC236}">
                <a16:creationId xmlns:a16="http://schemas.microsoft.com/office/drawing/2014/main" id="{275CD506-009A-407A-B5B7-3B4F327AEE07}"/>
              </a:ext>
            </a:extLst>
          </p:cNvPr>
          <p:cNvSpPr/>
          <p:nvPr/>
        </p:nvSpPr>
        <p:spPr>
          <a:xfrm>
            <a:off x="1219201" y="4446171"/>
            <a:ext cx="10476411" cy="461665"/>
          </a:xfrm>
          <a:prstGeom prst="rect">
            <a:avLst/>
          </a:prstGeom>
        </p:spPr>
        <p:txBody>
          <a:bodyPr wrap="square">
            <a:spAutoFit/>
          </a:bodyPr>
          <a:lstStyle/>
          <a:p>
            <a:r>
              <a:rPr lang="en-US" sz="1200" dirty="0">
                <a:latin typeface="Courier New" panose="02070309020205020404" pitchFamily="49" charset="0"/>
                <a:cs typeface="Courier New" panose="02070309020205020404" pitchFamily="49" charset="0"/>
              </a:rPr>
              <a:t>28271 aaaatgtctgataatg</a:t>
            </a:r>
            <a:r>
              <a:rPr lang="en-US" sz="1200" b="1" cap="all" dirty="0">
                <a:highlight>
                  <a:srgbClr val="FFFF00"/>
                </a:highlight>
                <a:latin typeface="Courier New" panose="02070309020205020404" pitchFamily="49" charset="0"/>
                <a:cs typeface="Courier New" panose="02070309020205020404" pitchFamily="49" charset="0"/>
              </a:rPr>
              <a:t>gaccccaaaatcagcgaaat</a:t>
            </a:r>
            <a:r>
              <a:rPr lang="en-US" sz="1200" dirty="0">
                <a:latin typeface="Courier New" panose="02070309020205020404" pitchFamily="49" charset="0"/>
                <a:cs typeface="Courier New" panose="02070309020205020404" pitchFamily="49" charset="0"/>
              </a:rPr>
              <a:t>gcaccccgcattacgtttggtggaccctcagattcaactggcagtaaccagaatggagaacgca</a:t>
            </a:r>
          </a:p>
          <a:p>
            <a:r>
              <a:rPr lang="en-US" sz="1200" dirty="0">
                <a:latin typeface="Courier New" panose="02070309020205020404" pitchFamily="49" charset="0"/>
                <a:cs typeface="Courier New" panose="02070309020205020404" pitchFamily="49" charset="0"/>
              </a:rPr>
              <a:t>      ttttacagactattacctggggttttagtcgctttacgtggggcgtaatgcaaaccacctggga</a:t>
            </a:r>
            <a:r>
              <a:rPr lang="en-US" sz="1200" b="1" cap="all" dirty="0">
                <a:highlight>
                  <a:srgbClr val="00FFFF"/>
                </a:highlight>
                <a:latin typeface="Courier New" panose="02070309020205020404" pitchFamily="49" charset="0"/>
                <a:cs typeface="Courier New" panose="02070309020205020404" pitchFamily="49" charset="0"/>
              </a:rPr>
              <a:t>gtctaagttgaccgtcattggtct</a:t>
            </a:r>
            <a:r>
              <a:rPr lang="en-US" sz="1200" dirty="0">
                <a:latin typeface="Courier New" panose="02070309020205020404" pitchFamily="49" charset="0"/>
                <a:cs typeface="Courier New" panose="02070309020205020404" pitchFamily="49" charset="0"/>
              </a:rPr>
              <a:t>tacctcttgcgt</a:t>
            </a:r>
          </a:p>
        </p:txBody>
      </p:sp>
      <p:sp>
        <p:nvSpPr>
          <p:cNvPr id="25" name="TextBox 24">
            <a:extLst>
              <a:ext uri="{FF2B5EF4-FFF2-40B4-BE49-F238E27FC236}">
                <a16:creationId xmlns:a16="http://schemas.microsoft.com/office/drawing/2014/main" id="{C5EB598A-33EB-4856-8638-66253AAB02FF}"/>
              </a:ext>
            </a:extLst>
          </p:cNvPr>
          <p:cNvSpPr txBox="1"/>
          <p:nvPr/>
        </p:nvSpPr>
        <p:spPr>
          <a:xfrm>
            <a:off x="1722788" y="2983721"/>
            <a:ext cx="2955296" cy="343940"/>
          </a:xfrm>
          <a:prstGeom prst="rect">
            <a:avLst/>
          </a:prstGeom>
          <a:noFill/>
        </p:spPr>
        <p:txBody>
          <a:bodyPr wrap="none" rtlCol="0">
            <a:spAutoFit/>
          </a:bodyPr>
          <a:lstStyle/>
          <a:p>
            <a:r>
              <a:rPr lang="en-US" sz="1635" dirty="0"/>
              <a:t>CDC Recommended PCR Primers</a:t>
            </a:r>
          </a:p>
        </p:txBody>
      </p:sp>
      <p:cxnSp>
        <p:nvCxnSpPr>
          <p:cNvPr id="46" name="Straight Arrow Connector 45">
            <a:extLst>
              <a:ext uri="{FF2B5EF4-FFF2-40B4-BE49-F238E27FC236}">
                <a16:creationId xmlns:a16="http://schemas.microsoft.com/office/drawing/2014/main" id="{86CD2D33-CCEC-4D7E-B231-F672FA521CC9}"/>
              </a:ext>
            </a:extLst>
          </p:cNvPr>
          <p:cNvCxnSpPr>
            <a:cxnSpLocks/>
          </p:cNvCxnSpPr>
          <p:nvPr/>
        </p:nvCxnSpPr>
        <p:spPr>
          <a:xfrm>
            <a:off x="5196968" y="3972836"/>
            <a:ext cx="2451821" cy="70097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3797B0E0-6905-4F53-B886-91DF28E89BC5}"/>
              </a:ext>
            </a:extLst>
          </p:cNvPr>
          <p:cNvSpPr/>
          <p:nvPr/>
        </p:nvSpPr>
        <p:spPr>
          <a:xfrm>
            <a:off x="4618865" y="1387225"/>
            <a:ext cx="5781359" cy="64773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5"/>
          </a:p>
        </p:txBody>
      </p:sp>
      <p:sp>
        <p:nvSpPr>
          <p:cNvPr id="2" name="Date Placeholder 1">
            <a:extLst>
              <a:ext uri="{FF2B5EF4-FFF2-40B4-BE49-F238E27FC236}">
                <a16:creationId xmlns:a16="http://schemas.microsoft.com/office/drawing/2014/main" id="{8C1D7CB4-2522-D46A-72E0-A16EB6631CF2}"/>
              </a:ext>
            </a:extLst>
          </p:cNvPr>
          <p:cNvSpPr>
            <a:spLocks noGrp="1"/>
          </p:cNvSpPr>
          <p:nvPr>
            <p:ph type="dt" sz="half" idx="10"/>
          </p:nvPr>
        </p:nvSpPr>
        <p:spPr/>
        <p:txBody>
          <a:bodyPr/>
          <a:lstStyle/>
          <a:p>
            <a:fld id="{9AC86860-FB91-4DB7-BF24-85C095617C85}" type="datetime1">
              <a:rPr lang="en-US" smtClean="0"/>
              <a:t>8/26/2023</a:t>
            </a:fld>
            <a:endParaRPr lang="en-US"/>
          </a:p>
        </p:txBody>
      </p:sp>
      <p:sp>
        <p:nvSpPr>
          <p:cNvPr id="5" name="Footer Placeholder 4">
            <a:extLst>
              <a:ext uri="{FF2B5EF4-FFF2-40B4-BE49-F238E27FC236}">
                <a16:creationId xmlns:a16="http://schemas.microsoft.com/office/drawing/2014/main" id="{B1A09F03-8671-4751-AB7B-381B69383203}"/>
              </a:ext>
            </a:extLst>
          </p:cNvPr>
          <p:cNvSpPr>
            <a:spLocks noGrp="1"/>
          </p:cNvSpPr>
          <p:nvPr>
            <p:ph type="ftr" sz="quarter" idx="11"/>
          </p:nvPr>
        </p:nvSpPr>
        <p:spPr/>
        <p:txBody>
          <a:bodyPr/>
          <a:lstStyle/>
          <a:p>
            <a:r>
              <a:rPr lang="en-US"/>
              <a:t>D &amp; D - Lec 3 - Fall 2023</a:t>
            </a:r>
          </a:p>
        </p:txBody>
      </p:sp>
      <p:sp>
        <p:nvSpPr>
          <p:cNvPr id="11" name="Slide Number Placeholder 10">
            <a:extLst>
              <a:ext uri="{FF2B5EF4-FFF2-40B4-BE49-F238E27FC236}">
                <a16:creationId xmlns:a16="http://schemas.microsoft.com/office/drawing/2014/main" id="{18086FEE-1E22-F8F5-5B21-D4F0E6235DCF}"/>
              </a:ext>
            </a:extLst>
          </p:cNvPr>
          <p:cNvSpPr>
            <a:spLocks noGrp="1"/>
          </p:cNvSpPr>
          <p:nvPr>
            <p:ph type="sldNum" sz="quarter" idx="12"/>
          </p:nvPr>
        </p:nvSpPr>
        <p:spPr/>
        <p:txBody>
          <a:bodyPr/>
          <a:lstStyle/>
          <a:p>
            <a:fld id="{DC3BB032-4020-48F4-953B-341806DC4A2B}" type="slidenum">
              <a:rPr lang="en-US" smtClean="0"/>
              <a:t>23</a:t>
            </a:fld>
            <a:endParaRPr lang="en-US"/>
          </a:p>
        </p:txBody>
      </p:sp>
    </p:spTree>
    <p:extLst>
      <p:ext uri="{BB962C8B-B14F-4D97-AF65-F5344CB8AC3E}">
        <p14:creationId xmlns:p14="http://schemas.microsoft.com/office/powerpoint/2010/main" val="1698940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DD8EDE-375C-41D4-9AA0-E435170D4894}"/>
              </a:ext>
            </a:extLst>
          </p:cNvPr>
          <p:cNvSpPr/>
          <p:nvPr/>
        </p:nvSpPr>
        <p:spPr>
          <a:xfrm>
            <a:off x="6146473" y="2494147"/>
            <a:ext cx="5664527" cy="3970318"/>
          </a:xfrm>
          <a:prstGeom prst="rect">
            <a:avLst/>
          </a:prstGeom>
        </p:spPr>
        <p:txBody>
          <a:bodyPr wrap="square">
            <a:spAutoFit/>
          </a:bodyPr>
          <a:lstStyle/>
          <a:p>
            <a:pPr marL="259340" indent="-259340">
              <a:buFont typeface="Arial" panose="020B0604020202020204" pitchFamily="34" charset="0"/>
              <a:buChar char="•"/>
            </a:pPr>
            <a:r>
              <a:rPr lang="en-US" dirty="0"/>
              <a:t>Red curve (Positive sample) shows a threshold level of PCR product after 27 cycles.</a:t>
            </a:r>
          </a:p>
          <a:p>
            <a:pPr marL="259340" indent="-259340">
              <a:buFont typeface="Arial" panose="020B0604020202020204" pitchFamily="34" charset="0"/>
              <a:buChar char="•"/>
            </a:pPr>
            <a:endParaRPr lang="en-US" dirty="0"/>
          </a:p>
          <a:p>
            <a:pPr marL="259340" indent="-259340">
              <a:buFont typeface="Arial" panose="020B0604020202020204" pitchFamily="34" charset="0"/>
              <a:buChar char="•"/>
            </a:pPr>
            <a:r>
              <a:rPr lang="en-US" dirty="0"/>
              <a:t>Next 6 samples are the positive sample mixed with up to 63 negative samples, showing that it is possible to test pooled samples.</a:t>
            </a:r>
          </a:p>
          <a:p>
            <a:pPr marL="259340" indent="-259340">
              <a:buFont typeface="Arial" panose="020B0604020202020204" pitchFamily="34" charset="0"/>
              <a:buChar char="•"/>
            </a:pPr>
            <a:endParaRPr lang="en-US" dirty="0"/>
          </a:p>
          <a:p>
            <a:pPr marL="259340" indent="-259340">
              <a:buFont typeface="Arial" panose="020B0604020202020204" pitchFamily="34" charset="0"/>
              <a:buChar char="•"/>
            </a:pPr>
            <a:r>
              <a:rPr lang="en-US" dirty="0"/>
              <a:t>- - - is a </a:t>
            </a:r>
            <a:r>
              <a:rPr lang="en-US" b="1" i="1" dirty="0"/>
              <a:t>positive control </a:t>
            </a:r>
            <a:r>
              <a:rPr lang="en-US" dirty="0"/>
              <a:t>amount of </a:t>
            </a:r>
            <a:r>
              <a:rPr lang="en-US" dirty="0" err="1"/>
              <a:t>Covid</a:t>
            </a:r>
            <a:r>
              <a:rPr lang="en-US" dirty="0"/>
              <a:t> template.  It shows that you can detect a PCR product if the </a:t>
            </a:r>
            <a:r>
              <a:rPr lang="en-US" dirty="0" err="1"/>
              <a:t>covid</a:t>
            </a:r>
            <a:r>
              <a:rPr lang="en-US" dirty="0"/>
              <a:t> genome is present.</a:t>
            </a:r>
          </a:p>
          <a:p>
            <a:pPr marL="259340" indent="-259340">
              <a:buFont typeface="Arial" panose="020B0604020202020204" pitchFamily="34" charset="0"/>
              <a:buChar char="•"/>
            </a:pPr>
            <a:endParaRPr lang="en-US" dirty="0"/>
          </a:p>
          <a:p>
            <a:pPr marL="259340" indent="-259340">
              <a:buFont typeface="Arial" panose="020B0604020202020204" pitchFamily="34" charset="0"/>
              <a:buChar char="•"/>
            </a:pPr>
            <a:r>
              <a:rPr lang="en-US" dirty="0"/>
              <a:t>Solid black line is a </a:t>
            </a:r>
            <a:r>
              <a:rPr lang="en-US" b="1" i="1" dirty="0"/>
              <a:t>negative control</a:t>
            </a:r>
            <a:r>
              <a:rPr lang="en-US" dirty="0"/>
              <a:t>, no </a:t>
            </a:r>
            <a:r>
              <a:rPr lang="en-US" dirty="0" err="1"/>
              <a:t>Covid</a:t>
            </a:r>
            <a:r>
              <a:rPr lang="en-US" dirty="0"/>
              <a:t> DNA.  It shows that addition of </a:t>
            </a:r>
            <a:r>
              <a:rPr lang="en-US" dirty="0" err="1"/>
              <a:t>covid</a:t>
            </a:r>
            <a:r>
              <a:rPr lang="en-US" dirty="0"/>
              <a:t> template will lead to a signal.</a:t>
            </a:r>
          </a:p>
        </p:txBody>
      </p:sp>
      <p:sp>
        <p:nvSpPr>
          <p:cNvPr id="7" name="TextBox 6">
            <a:extLst>
              <a:ext uri="{FF2B5EF4-FFF2-40B4-BE49-F238E27FC236}">
                <a16:creationId xmlns:a16="http://schemas.microsoft.com/office/drawing/2014/main" id="{981382A1-3B31-4119-A155-7822C0E8F4A5}"/>
              </a:ext>
            </a:extLst>
          </p:cNvPr>
          <p:cNvSpPr txBox="1"/>
          <p:nvPr/>
        </p:nvSpPr>
        <p:spPr>
          <a:xfrm>
            <a:off x="1324216" y="11536"/>
            <a:ext cx="10373445" cy="483337"/>
          </a:xfrm>
          <a:prstGeom prst="rect">
            <a:avLst/>
          </a:prstGeom>
          <a:noFill/>
        </p:spPr>
        <p:txBody>
          <a:bodyPr wrap="square" rtlCol="0">
            <a:spAutoFit/>
          </a:bodyPr>
          <a:lstStyle/>
          <a:p>
            <a:r>
              <a:rPr lang="en-US" sz="2541" dirty="0" err="1"/>
              <a:t>Covid</a:t>
            </a:r>
            <a:r>
              <a:rPr lang="en-US" sz="2541" dirty="0"/>
              <a:t> 19 PCR Test: Detection of the PCR Product.</a:t>
            </a:r>
          </a:p>
        </p:txBody>
      </p:sp>
      <p:sp>
        <p:nvSpPr>
          <p:cNvPr id="8" name="Rectangle 7">
            <a:extLst>
              <a:ext uri="{FF2B5EF4-FFF2-40B4-BE49-F238E27FC236}">
                <a16:creationId xmlns:a16="http://schemas.microsoft.com/office/drawing/2014/main" id="{51F667C3-35B0-4325-BD6F-FAB0FBCAEA6C}"/>
              </a:ext>
            </a:extLst>
          </p:cNvPr>
          <p:cNvSpPr/>
          <p:nvPr/>
        </p:nvSpPr>
        <p:spPr>
          <a:xfrm>
            <a:off x="6169768" y="480062"/>
            <a:ext cx="4852467" cy="287899"/>
          </a:xfrm>
          <a:prstGeom prst="rect">
            <a:avLst/>
          </a:prstGeom>
        </p:spPr>
        <p:txBody>
          <a:bodyPr>
            <a:spAutoFit/>
          </a:bodyPr>
          <a:lstStyle/>
          <a:p>
            <a:r>
              <a:rPr lang="en-US" sz="1271" dirty="0"/>
              <a:t>https://www.medrxiv.org/content/10.1101/2020.03.26.20039438v1</a:t>
            </a:r>
          </a:p>
        </p:txBody>
      </p:sp>
      <p:sp>
        <p:nvSpPr>
          <p:cNvPr id="9" name="TextBox 8">
            <a:extLst>
              <a:ext uri="{FF2B5EF4-FFF2-40B4-BE49-F238E27FC236}">
                <a16:creationId xmlns:a16="http://schemas.microsoft.com/office/drawing/2014/main" id="{018A6C7F-CD06-4E9E-8773-7091C0F5D041}"/>
              </a:ext>
            </a:extLst>
          </p:cNvPr>
          <p:cNvSpPr txBox="1"/>
          <p:nvPr/>
        </p:nvSpPr>
        <p:spPr>
          <a:xfrm>
            <a:off x="6194577" y="990600"/>
            <a:ext cx="5387825" cy="1754326"/>
          </a:xfrm>
          <a:prstGeom prst="rect">
            <a:avLst/>
          </a:prstGeom>
          <a:noFill/>
        </p:spPr>
        <p:txBody>
          <a:bodyPr wrap="square" rtlCol="0">
            <a:spAutoFit/>
          </a:bodyPr>
          <a:lstStyle/>
          <a:p>
            <a:pPr marL="259340" indent="-259340">
              <a:buFont typeface="Arial" panose="020B0604020202020204" pitchFamily="34" charset="0"/>
              <a:buChar char="•"/>
            </a:pPr>
            <a:r>
              <a:rPr lang="en-US" dirty="0"/>
              <a:t>Production of PCR products (double stranded DNA) causes an increase in signal (fluorescence) </a:t>
            </a:r>
          </a:p>
          <a:p>
            <a:pPr marL="259340" indent="-259340">
              <a:buFont typeface="Arial" panose="020B0604020202020204" pitchFamily="34" charset="0"/>
              <a:buChar char="•"/>
            </a:pPr>
            <a:endParaRPr lang="en-US" dirty="0"/>
          </a:p>
          <a:p>
            <a:pPr marL="259340" indent="-259340">
              <a:buFont typeface="Arial" panose="020B0604020202020204" pitchFamily="34" charset="0"/>
              <a:buChar char="•"/>
            </a:pPr>
            <a:r>
              <a:rPr lang="en-US" dirty="0"/>
              <a:t>Dots represent the cross point of the fluorescence threshold (threshold = 300, gray dashed line).</a:t>
            </a:r>
          </a:p>
          <a:p>
            <a:endParaRPr lang="en-US" dirty="0"/>
          </a:p>
        </p:txBody>
      </p:sp>
      <p:grpSp>
        <p:nvGrpSpPr>
          <p:cNvPr id="13" name="Group 12">
            <a:extLst>
              <a:ext uri="{FF2B5EF4-FFF2-40B4-BE49-F238E27FC236}">
                <a16:creationId xmlns:a16="http://schemas.microsoft.com/office/drawing/2014/main" id="{1987CA97-486A-44D3-9155-2FCC8D4DADF6}"/>
              </a:ext>
            </a:extLst>
          </p:cNvPr>
          <p:cNvGrpSpPr/>
          <p:nvPr/>
        </p:nvGrpSpPr>
        <p:grpSpPr>
          <a:xfrm>
            <a:off x="1489853" y="645506"/>
            <a:ext cx="4509908" cy="5264626"/>
            <a:chOff x="937612" y="882650"/>
            <a:chExt cx="4969249" cy="5800839"/>
          </a:xfrm>
        </p:grpSpPr>
        <p:pic>
          <p:nvPicPr>
            <p:cNvPr id="5" name="Picture 4">
              <a:extLst>
                <a:ext uri="{FF2B5EF4-FFF2-40B4-BE49-F238E27FC236}">
                  <a16:creationId xmlns:a16="http://schemas.microsoft.com/office/drawing/2014/main" id="{1F68B48C-6D3B-412D-AC29-D02D1EF26874}"/>
                </a:ext>
              </a:extLst>
            </p:cNvPr>
            <p:cNvPicPr>
              <a:picLocks noChangeAspect="1"/>
            </p:cNvPicPr>
            <p:nvPr/>
          </p:nvPicPr>
          <p:blipFill>
            <a:blip r:embed="rId3"/>
            <a:stretch>
              <a:fillRect/>
            </a:stretch>
          </p:blipFill>
          <p:spPr>
            <a:xfrm>
              <a:off x="1079500" y="882650"/>
              <a:ext cx="4827361" cy="5791200"/>
            </a:xfrm>
            <a:prstGeom prst="rect">
              <a:avLst/>
            </a:prstGeom>
          </p:spPr>
        </p:pic>
        <p:sp>
          <p:nvSpPr>
            <p:cNvPr id="11" name="TextBox 10">
              <a:extLst>
                <a:ext uri="{FF2B5EF4-FFF2-40B4-BE49-F238E27FC236}">
                  <a16:creationId xmlns:a16="http://schemas.microsoft.com/office/drawing/2014/main" id="{EED22651-C188-4367-AFE1-7988E7E2C2F3}"/>
                </a:ext>
              </a:extLst>
            </p:cNvPr>
            <p:cNvSpPr txBox="1"/>
            <p:nvPr/>
          </p:nvSpPr>
          <p:spPr>
            <a:xfrm rot="16200000">
              <a:off x="-83576" y="3491256"/>
              <a:ext cx="2421347" cy="378971"/>
            </a:xfrm>
            <a:prstGeom prst="rect">
              <a:avLst/>
            </a:prstGeom>
            <a:solidFill>
              <a:schemeClr val="bg1"/>
            </a:solidFill>
          </p:spPr>
          <p:txBody>
            <a:bodyPr wrap="none" rtlCol="0">
              <a:spAutoFit/>
            </a:bodyPr>
            <a:lstStyle/>
            <a:p>
              <a:r>
                <a:rPr lang="en-US" sz="1635" dirty="0"/>
                <a:t>Amount of PCR Product</a:t>
              </a:r>
            </a:p>
          </p:txBody>
        </p:sp>
        <p:sp>
          <p:nvSpPr>
            <p:cNvPr id="12" name="TextBox 11">
              <a:extLst>
                <a:ext uri="{FF2B5EF4-FFF2-40B4-BE49-F238E27FC236}">
                  <a16:creationId xmlns:a16="http://schemas.microsoft.com/office/drawing/2014/main" id="{7A415077-ED6C-4643-A30A-A816B9F36407}"/>
                </a:ext>
              </a:extLst>
            </p:cNvPr>
            <p:cNvSpPr txBox="1"/>
            <p:nvPr/>
          </p:nvSpPr>
          <p:spPr>
            <a:xfrm>
              <a:off x="2451099" y="6304518"/>
              <a:ext cx="2275877" cy="378971"/>
            </a:xfrm>
            <a:prstGeom prst="rect">
              <a:avLst/>
            </a:prstGeom>
            <a:solidFill>
              <a:schemeClr val="bg1"/>
            </a:solidFill>
          </p:spPr>
          <p:txBody>
            <a:bodyPr wrap="none" rtlCol="0">
              <a:spAutoFit/>
            </a:bodyPr>
            <a:lstStyle/>
            <a:p>
              <a:r>
                <a:rPr lang="en-US" sz="1635" dirty="0"/>
                <a:t>Number of PCR Cycles</a:t>
              </a:r>
            </a:p>
          </p:txBody>
        </p:sp>
      </p:grpSp>
      <p:sp>
        <p:nvSpPr>
          <p:cNvPr id="10" name="Date Placeholder 9">
            <a:extLst>
              <a:ext uri="{FF2B5EF4-FFF2-40B4-BE49-F238E27FC236}">
                <a16:creationId xmlns:a16="http://schemas.microsoft.com/office/drawing/2014/main" id="{526C2F4C-7A56-232D-88B3-4BD1B8F48FC6}"/>
              </a:ext>
            </a:extLst>
          </p:cNvPr>
          <p:cNvSpPr>
            <a:spLocks noGrp="1"/>
          </p:cNvSpPr>
          <p:nvPr>
            <p:ph type="dt" sz="half" idx="10"/>
          </p:nvPr>
        </p:nvSpPr>
        <p:spPr/>
        <p:txBody>
          <a:bodyPr/>
          <a:lstStyle/>
          <a:p>
            <a:fld id="{135AA35B-044D-4FB4-B84D-436CBEAECDB2}" type="datetime1">
              <a:rPr lang="en-US" smtClean="0"/>
              <a:t>8/26/2023</a:t>
            </a:fld>
            <a:endParaRPr lang="en-US"/>
          </a:p>
        </p:txBody>
      </p:sp>
      <p:sp>
        <p:nvSpPr>
          <p:cNvPr id="14" name="Footer Placeholder 13">
            <a:extLst>
              <a:ext uri="{FF2B5EF4-FFF2-40B4-BE49-F238E27FC236}">
                <a16:creationId xmlns:a16="http://schemas.microsoft.com/office/drawing/2014/main" id="{85043061-F090-A06B-397A-BD093D1B96F0}"/>
              </a:ext>
            </a:extLst>
          </p:cNvPr>
          <p:cNvSpPr>
            <a:spLocks noGrp="1"/>
          </p:cNvSpPr>
          <p:nvPr>
            <p:ph type="ftr" sz="quarter" idx="11"/>
          </p:nvPr>
        </p:nvSpPr>
        <p:spPr/>
        <p:txBody>
          <a:bodyPr/>
          <a:lstStyle/>
          <a:p>
            <a:r>
              <a:rPr lang="en-US"/>
              <a:t>D &amp; D - Lec 3 - Fall 2023</a:t>
            </a:r>
          </a:p>
        </p:txBody>
      </p:sp>
      <p:sp>
        <p:nvSpPr>
          <p:cNvPr id="15" name="Slide Number Placeholder 14">
            <a:extLst>
              <a:ext uri="{FF2B5EF4-FFF2-40B4-BE49-F238E27FC236}">
                <a16:creationId xmlns:a16="http://schemas.microsoft.com/office/drawing/2014/main" id="{2F3C0052-12E0-EA77-08F8-3D6A79A3D152}"/>
              </a:ext>
            </a:extLst>
          </p:cNvPr>
          <p:cNvSpPr>
            <a:spLocks noGrp="1"/>
          </p:cNvSpPr>
          <p:nvPr>
            <p:ph type="sldNum" sz="quarter" idx="12"/>
          </p:nvPr>
        </p:nvSpPr>
        <p:spPr/>
        <p:txBody>
          <a:bodyPr/>
          <a:lstStyle/>
          <a:p>
            <a:fld id="{DC3BB032-4020-48F4-953B-341806DC4A2B}" type="slidenum">
              <a:rPr lang="en-US" smtClean="0"/>
              <a:t>24</a:t>
            </a:fld>
            <a:endParaRPr lang="en-US"/>
          </a:p>
        </p:txBody>
      </p:sp>
    </p:spTree>
    <p:extLst>
      <p:ext uri="{BB962C8B-B14F-4D97-AF65-F5344CB8AC3E}">
        <p14:creationId xmlns:p14="http://schemas.microsoft.com/office/powerpoint/2010/main" val="361848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640388" y="90488"/>
            <a:ext cx="6551612" cy="368300"/>
          </a:xfrm>
        </p:spPr>
        <p:txBody>
          <a:bodyPr>
            <a:noAutofit/>
          </a:bodyPr>
          <a:lstStyle/>
          <a:p>
            <a:r>
              <a:rPr lang="en-US" sz="2541" dirty="0"/>
              <a:t>Application of PCR – Identification of Individuals</a:t>
            </a:r>
          </a:p>
        </p:txBody>
      </p:sp>
      <p:pic>
        <p:nvPicPr>
          <p:cNvPr id="7" name="Picture 3"/>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13773"/>
          <a:stretch/>
        </p:blipFill>
        <p:spPr bwMode="auto">
          <a:xfrm>
            <a:off x="7524750" y="3709988"/>
            <a:ext cx="4667250" cy="217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FB9503C7-58E0-46F8-A8C3-F88505205AF3}"/>
              </a:ext>
            </a:extLst>
          </p:cNvPr>
          <p:cNvSpPr txBox="1"/>
          <p:nvPr/>
        </p:nvSpPr>
        <p:spPr>
          <a:xfrm>
            <a:off x="4408075" y="3930453"/>
            <a:ext cx="2911480" cy="1477328"/>
          </a:xfrm>
          <a:prstGeom prst="rect">
            <a:avLst/>
          </a:prstGeom>
          <a:noFill/>
        </p:spPr>
        <p:txBody>
          <a:bodyPr wrap="square" rtlCol="0">
            <a:spAutoFit/>
          </a:bodyPr>
          <a:lstStyle/>
          <a:p>
            <a:r>
              <a:rPr lang="en-US" i="1" dirty="0">
                <a:solidFill>
                  <a:srgbClr val="0070C0"/>
                </a:solidFill>
              </a:rPr>
              <a:t>Which individual has the shortest PCR product?</a:t>
            </a:r>
          </a:p>
          <a:p>
            <a:endParaRPr lang="en-US" i="1" dirty="0">
              <a:solidFill>
                <a:srgbClr val="0070C0"/>
              </a:solidFill>
            </a:endParaRPr>
          </a:p>
          <a:p>
            <a:endParaRPr lang="en-US" i="1" dirty="0">
              <a:solidFill>
                <a:srgbClr val="0070C0"/>
              </a:solidFill>
            </a:endParaRPr>
          </a:p>
          <a:p>
            <a:r>
              <a:rPr lang="en-US" i="1" dirty="0">
                <a:solidFill>
                  <a:srgbClr val="0070C0"/>
                </a:solidFill>
              </a:rPr>
              <a:t>Which has the longest?</a:t>
            </a:r>
          </a:p>
        </p:txBody>
      </p:sp>
      <p:sp>
        <p:nvSpPr>
          <p:cNvPr id="9" name="TextBox 8">
            <a:extLst>
              <a:ext uri="{FF2B5EF4-FFF2-40B4-BE49-F238E27FC236}">
                <a16:creationId xmlns:a16="http://schemas.microsoft.com/office/drawing/2014/main" id="{2B6C198B-15C2-4737-B381-B990213A893E}"/>
              </a:ext>
            </a:extLst>
          </p:cNvPr>
          <p:cNvSpPr txBox="1"/>
          <p:nvPr/>
        </p:nvSpPr>
        <p:spPr>
          <a:xfrm>
            <a:off x="6134373" y="1034369"/>
            <a:ext cx="5604418" cy="533351"/>
          </a:xfrm>
          <a:prstGeom prst="rect">
            <a:avLst/>
          </a:prstGeom>
          <a:noFill/>
        </p:spPr>
        <p:txBody>
          <a:bodyPr wrap="none" rtlCol="0">
            <a:spAutoFit/>
          </a:bodyPr>
          <a:lstStyle/>
          <a:p>
            <a:pPr algn="ctr"/>
            <a:r>
              <a:rPr lang="en-US" sz="1433" dirty="0">
                <a:latin typeface="Courier New" panose="02070309020205020404" pitchFamily="49" charset="0"/>
                <a:cs typeface="Courier New" panose="02070309020205020404" pitchFamily="49" charset="0"/>
              </a:rPr>
              <a:t>--TG</a:t>
            </a:r>
            <a:r>
              <a:rPr lang="en-US" sz="1433" b="1" dirty="0">
                <a:highlight>
                  <a:srgbClr val="FFFF00"/>
                </a:highlight>
                <a:latin typeface="Courier New" panose="02070309020205020404" pitchFamily="49" charset="0"/>
                <a:cs typeface="Courier New" panose="02070309020205020404" pitchFamily="49" charset="0"/>
              </a:rPr>
              <a:t>CCGACTC</a:t>
            </a:r>
            <a:r>
              <a:rPr lang="en-US" sz="1433" dirty="0">
                <a:latin typeface="Courier New" panose="02070309020205020404" pitchFamily="49" charset="0"/>
                <a:cs typeface="Courier New" panose="02070309020205020404" pitchFamily="49" charset="0"/>
              </a:rPr>
              <a:t>GT</a:t>
            </a:r>
            <a:r>
              <a:rPr lang="en-US" sz="1433" dirty="0">
                <a:highlight>
                  <a:srgbClr val="C0C0C0"/>
                </a:highlight>
                <a:latin typeface="Courier New" panose="02070309020205020404" pitchFamily="49" charset="0"/>
                <a:cs typeface="Courier New" panose="02070309020205020404" pitchFamily="49" charset="0"/>
              </a:rPr>
              <a:t>AGGCC</a:t>
            </a:r>
            <a:r>
              <a:rPr lang="en-US" sz="1433" dirty="0">
                <a:highlight>
                  <a:srgbClr val="00FFFF"/>
                </a:highlight>
                <a:latin typeface="Courier New" panose="02070309020205020404" pitchFamily="49" charset="0"/>
                <a:cs typeface="Courier New" panose="02070309020205020404" pitchFamily="49" charset="0"/>
              </a:rPr>
              <a:t>AGGCC</a:t>
            </a:r>
            <a:r>
              <a:rPr lang="en-US" sz="1433" dirty="0">
                <a:highlight>
                  <a:srgbClr val="C0C0C0"/>
                </a:highlight>
                <a:latin typeface="Courier New" panose="02070309020205020404" pitchFamily="49" charset="0"/>
                <a:cs typeface="Courier New" panose="02070309020205020404" pitchFamily="49" charset="0"/>
              </a:rPr>
              <a:t>AGGCC</a:t>
            </a:r>
            <a:r>
              <a:rPr lang="en-US" sz="1433" dirty="0">
                <a:highlight>
                  <a:srgbClr val="00FFFF"/>
                </a:highlight>
                <a:latin typeface="Courier New" panose="02070309020205020404" pitchFamily="49" charset="0"/>
                <a:cs typeface="Courier New" panose="02070309020205020404" pitchFamily="49" charset="0"/>
              </a:rPr>
              <a:t>AGGCC</a:t>
            </a:r>
            <a:r>
              <a:rPr lang="en-US" sz="1433" dirty="0">
                <a:latin typeface="Courier New" panose="02070309020205020404" pitchFamily="49" charset="0"/>
                <a:cs typeface="Courier New" panose="02070309020205020404" pitchFamily="49" charset="0"/>
              </a:rPr>
              <a:t>ACTGGTGAGGTACG--</a:t>
            </a:r>
          </a:p>
          <a:p>
            <a:pPr algn="ctr"/>
            <a:r>
              <a:rPr lang="en-US" sz="1433" dirty="0">
                <a:latin typeface="Courier New" panose="02070309020205020404" pitchFamily="49" charset="0"/>
                <a:cs typeface="Courier New" panose="02070309020205020404" pitchFamily="49" charset="0"/>
              </a:rPr>
              <a:t>--ACGGCTGAGCATCCGGTCCGGTCCGGTCCGGTGACCA</a:t>
            </a:r>
            <a:r>
              <a:rPr lang="en-US" sz="1433" b="1" dirty="0">
                <a:highlight>
                  <a:srgbClr val="00FF00"/>
                </a:highlight>
                <a:latin typeface="Courier New" panose="02070309020205020404" pitchFamily="49" charset="0"/>
                <a:cs typeface="Courier New" panose="02070309020205020404" pitchFamily="49" charset="0"/>
              </a:rPr>
              <a:t>CTCCATG</a:t>
            </a:r>
            <a:r>
              <a:rPr lang="en-US" sz="1433" dirty="0">
                <a:latin typeface="Courier New" panose="02070309020205020404" pitchFamily="49" charset="0"/>
                <a:cs typeface="Courier New" panose="02070309020205020404" pitchFamily="49" charset="0"/>
              </a:rPr>
              <a:t>C--</a:t>
            </a:r>
          </a:p>
        </p:txBody>
      </p:sp>
      <p:sp>
        <p:nvSpPr>
          <p:cNvPr id="10" name="TextBox 9">
            <a:extLst>
              <a:ext uri="{FF2B5EF4-FFF2-40B4-BE49-F238E27FC236}">
                <a16:creationId xmlns:a16="http://schemas.microsoft.com/office/drawing/2014/main" id="{7AC88956-3FBC-4FBA-80FB-8984C0568524}"/>
              </a:ext>
            </a:extLst>
          </p:cNvPr>
          <p:cNvSpPr txBox="1"/>
          <p:nvPr/>
        </p:nvSpPr>
        <p:spPr>
          <a:xfrm>
            <a:off x="187058" y="1462932"/>
            <a:ext cx="3860797" cy="5078313"/>
          </a:xfrm>
          <a:prstGeom prst="rect">
            <a:avLst/>
          </a:prstGeom>
          <a:noFill/>
        </p:spPr>
        <p:txBody>
          <a:bodyPr wrap="square" rtlCol="0">
            <a:spAutoFit/>
          </a:bodyPr>
          <a:lstStyle/>
          <a:p>
            <a:pPr marL="247740" indent="-247740">
              <a:buFont typeface="Arial" panose="020B0604020202020204" pitchFamily="34" charset="0"/>
              <a:buChar char="•"/>
            </a:pPr>
            <a:r>
              <a:rPr lang="en-US" dirty="0"/>
              <a:t>Individuals will inherit one copy of the repeat from each parent.  The length of the inherited DNA can be the same or different.</a:t>
            </a:r>
          </a:p>
          <a:p>
            <a:pPr marL="247740" indent="-247740">
              <a:buFont typeface="Arial" panose="020B0604020202020204" pitchFamily="34" charset="0"/>
              <a:buChar char="•"/>
            </a:pPr>
            <a:r>
              <a:rPr lang="en-US" dirty="0"/>
              <a:t>PCR Primers are designed to be outside the repeated region, so that they will anneal to a single location on the chromosome and then amplify the region containing the STR</a:t>
            </a:r>
          </a:p>
          <a:p>
            <a:pPr marL="247740" indent="-247740">
              <a:buFont typeface="Arial" panose="020B0604020202020204" pitchFamily="34" charset="0"/>
              <a:buChar char="•"/>
            </a:pPr>
            <a:r>
              <a:rPr lang="en-US" dirty="0"/>
              <a:t>PCR Product length = primer lengths + number of tandem repeats (+ any DNA between the primers and the repeats). </a:t>
            </a:r>
            <a:r>
              <a:rPr lang="en-US" i="1" dirty="0">
                <a:solidFill>
                  <a:srgbClr val="C00000"/>
                </a:solidFill>
              </a:rPr>
              <a:t>Individuals can be differentiated by the length of the PCR product if they have different numbers of STR</a:t>
            </a:r>
          </a:p>
          <a:p>
            <a:pPr marL="247740" indent="-247740">
              <a:buFont typeface="Arial" panose="020B0604020202020204" pitchFamily="34" charset="0"/>
              <a:buChar char="•"/>
            </a:pPr>
            <a:endParaRPr lang="en-US" dirty="0"/>
          </a:p>
        </p:txBody>
      </p:sp>
      <p:sp>
        <p:nvSpPr>
          <p:cNvPr id="12" name="Rectangle 11">
            <a:extLst>
              <a:ext uri="{FF2B5EF4-FFF2-40B4-BE49-F238E27FC236}">
                <a16:creationId xmlns:a16="http://schemas.microsoft.com/office/drawing/2014/main" id="{6FC8F7CD-1D13-461F-BEF9-D4DE55FBCD5F}"/>
              </a:ext>
            </a:extLst>
          </p:cNvPr>
          <p:cNvSpPr/>
          <p:nvPr/>
        </p:nvSpPr>
        <p:spPr>
          <a:xfrm>
            <a:off x="76200" y="539602"/>
            <a:ext cx="5406777" cy="923330"/>
          </a:xfrm>
          <a:prstGeom prst="rect">
            <a:avLst/>
          </a:prstGeom>
        </p:spPr>
        <p:txBody>
          <a:bodyPr wrap="square">
            <a:spAutoFit/>
          </a:bodyPr>
          <a:lstStyle/>
          <a:p>
            <a:pPr marL="259340" indent="-259340">
              <a:buFont typeface="Arial" panose="020B0604020202020204" pitchFamily="34" charset="0"/>
              <a:buChar char="•"/>
            </a:pPr>
            <a:r>
              <a:rPr lang="en-US" dirty="0"/>
              <a:t>Regions of DNA have variable numbers of repeated DNA sequences (Short tandem repeats, STR) that differ from one person to the next.</a:t>
            </a:r>
          </a:p>
        </p:txBody>
      </p:sp>
      <p:cxnSp>
        <p:nvCxnSpPr>
          <p:cNvPr id="14" name="Straight Arrow Connector 13">
            <a:extLst>
              <a:ext uri="{FF2B5EF4-FFF2-40B4-BE49-F238E27FC236}">
                <a16:creationId xmlns:a16="http://schemas.microsoft.com/office/drawing/2014/main" id="{5FCCD890-98E4-4FC7-9BB0-FAFAD6646DC3}"/>
              </a:ext>
            </a:extLst>
          </p:cNvPr>
          <p:cNvCxnSpPr/>
          <p:nvPr/>
        </p:nvCxnSpPr>
        <p:spPr>
          <a:xfrm>
            <a:off x="8840992" y="1559270"/>
            <a:ext cx="0" cy="664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D0BA7A3-0F19-4675-9D98-3AC6FAAD31ED}"/>
              </a:ext>
            </a:extLst>
          </p:cNvPr>
          <p:cNvSpPr/>
          <p:nvPr/>
        </p:nvSpPr>
        <p:spPr>
          <a:xfrm>
            <a:off x="7319555" y="1706615"/>
            <a:ext cx="1306768" cy="315792"/>
          </a:xfrm>
          <a:prstGeom prst="rect">
            <a:avLst/>
          </a:prstGeom>
        </p:spPr>
        <p:txBody>
          <a:bodyPr wrap="none">
            <a:spAutoFit/>
          </a:bodyPr>
          <a:lstStyle/>
          <a:p>
            <a:r>
              <a:rPr lang="en-US" sz="1452" b="1" dirty="0">
                <a:highlight>
                  <a:srgbClr val="FFFF00"/>
                </a:highlight>
                <a:latin typeface="Courier New" panose="02070309020205020404" pitchFamily="49" charset="0"/>
                <a:cs typeface="Courier New" panose="02070309020205020404" pitchFamily="49" charset="0"/>
              </a:rPr>
              <a:t>5’-CCGACTC</a:t>
            </a:r>
            <a:endParaRPr lang="en-US" sz="1452" dirty="0"/>
          </a:p>
        </p:txBody>
      </p:sp>
      <p:sp>
        <p:nvSpPr>
          <p:cNvPr id="16" name="Rectangle 15">
            <a:extLst>
              <a:ext uri="{FF2B5EF4-FFF2-40B4-BE49-F238E27FC236}">
                <a16:creationId xmlns:a16="http://schemas.microsoft.com/office/drawing/2014/main" id="{704AB5D6-F0A9-4647-B3D2-DC11A8F06BD1}"/>
              </a:ext>
            </a:extLst>
          </p:cNvPr>
          <p:cNvSpPr/>
          <p:nvPr/>
        </p:nvSpPr>
        <p:spPr>
          <a:xfrm>
            <a:off x="9319033" y="1845945"/>
            <a:ext cx="1306768" cy="315792"/>
          </a:xfrm>
          <a:prstGeom prst="rect">
            <a:avLst/>
          </a:prstGeom>
        </p:spPr>
        <p:txBody>
          <a:bodyPr wrap="none">
            <a:spAutoFit/>
          </a:bodyPr>
          <a:lstStyle/>
          <a:p>
            <a:r>
              <a:rPr lang="en-US" sz="1452" b="1" dirty="0">
                <a:highlight>
                  <a:srgbClr val="00FF00"/>
                </a:highlight>
                <a:latin typeface="Courier New" panose="02070309020205020404" pitchFamily="49" charset="0"/>
                <a:cs typeface="Courier New" panose="02070309020205020404" pitchFamily="49" charset="0"/>
              </a:rPr>
              <a:t>CTCCATG-5’</a:t>
            </a:r>
            <a:endParaRPr lang="en-US" sz="1452" dirty="0"/>
          </a:p>
        </p:txBody>
      </p:sp>
      <p:sp>
        <p:nvSpPr>
          <p:cNvPr id="17" name="Rectangle 16">
            <a:extLst>
              <a:ext uri="{FF2B5EF4-FFF2-40B4-BE49-F238E27FC236}">
                <a16:creationId xmlns:a16="http://schemas.microsoft.com/office/drawing/2014/main" id="{9F3F6AD2-4259-4CD2-AF85-3B9588290282}"/>
              </a:ext>
            </a:extLst>
          </p:cNvPr>
          <p:cNvSpPr/>
          <p:nvPr/>
        </p:nvSpPr>
        <p:spPr>
          <a:xfrm>
            <a:off x="6481533" y="2463133"/>
            <a:ext cx="4910097" cy="539250"/>
          </a:xfrm>
          <a:prstGeom prst="rect">
            <a:avLst/>
          </a:prstGeom>
        </p:spPr>
        <p:txBody>
          <a:bodyPr wrap="square">
            <a:spAutoFit/>
          </a:bodyPr>
          <a:lstStyle/>
          <a:p>
            <a:r>
              <a:rPr lang="en-US" sz="1452" b="1" dirty="0">
                <a:highlight>
                  <a:srgbClr val="FFFF00"/>
                </a:highlight>
                <a:latin typeface="Courier New" panose="02070309020205020404" pitchFamily="49" charset="0"/>
                <a:cs typeface="Courier New" panose="02070309020205020404" pitchFamily="49" charset="0"/>
              </a:rPr>
              <a:t>CCGACTC</a:t>
            </a:r>
            <a:r>
              <a:rPr lang="en-US" sz="1452" dirty="0">
                <a:latin typeface="Courier New" panose="02070309020205020404" pitchFamily="49" charset="0"/>
                <a:cs typeface="Courier New" panose="02070309020205020404" pitchFamily="49" charset="0"/>
              </a:rPr>
              <a:t>GT</a:t>
            </a:r>
            <a:r>
              <a:rPr lang="en-US" sz="1452" dirty="0">
                <a:highlight>
                  <a:srgbClr val="C0C0C0"/>
                </a:highlight>
                <a:latin typeface="Courier New" panose="02070309020205020404" pitchFamily="49" charset="0"/>
                <a:cs typeface="Courier New" panose="02070309020205020404" pitchFamily="49" charset="0"/>
              </a:rPr>
              <a:t>AGGCC</a:t>
            </a:r>
            <a:r>
              <a:rPr lang="en-US" sz="1452" dirty="0">
                <a:highlight>
                  <a:srgbClr val="00FFFF"/>
                </a:highlight>
                <a:latin typeface="Courier New" panose="02070309020205020404" pitchFamily="49" charset="0"/>
                <a:cs typeface="Courier New" panose="02070309020205020404" pitchFamily="49" charset="0"/>
              </a:rPr>
              <a:t>AGGCC</a:t>
            </a:r>
            <a:r>
              <a:rPr lang="en-US" sz="1452" dirty="0">
                <a:highlight>
                  <a:srgbClr val="C0C0C0"/>
                </a:highlight>
                <a:latin typeface="Courier New" panose="02070309020205020404" pitchFamily="49" charset="0"/>
                <a:cs typeface="Courier New" panose="02070309020205020404" pitchFamily="49" charset="0"/>
              </a:rPr>
              <a:t>AGGCC</a:t>
            </a:r>
            <a:r>
              <a:rPr lang="en-US" sz="1452" dirty="0">
                <a:highlight>
                  <a:srgbClr val="00FFFF"/>
                </a:highlight>
                <a:latin typeface="Courier New" panose="02070309020205020404" pitchFamily="49" charset="0"/>
                <a:cs typeface="Courier New" panose="02070309020205020404" pitchFamily="49" charset="0"/>
              </a:rPr>
              <a:t>AGGCC</a:t>
            </a:r>
            <a:r>
              <a:rPr lang="en-US" sz="1452" dirty="0">
                <a:latin typeface="Courier New" panose="02070309020205020404" pitchFamily="49" charset="0"/>
                <a:cs typeface="Courier New" panose="02070309020205020404" pitchFamily="49" charset="0"/>
              </a:rPr>
              <a:t>ACTGGTGAGGTAC</a:t>
            </a:r>
          </a:p>
          <a:p>
            <a:r>
              <a:rPr lang="en-US" sz="1452" dirty="0">
                <a:latin typeface="Courier New" panose="02070309020205020404" pitchFamily="49" charset="0"/>
                <a:cs typeface="Courier New" panose="02070309020205020404" pitchFamily="49" charset="0"/>
              </a:rPr>
              <a:t>GGCTGAGCATCCGGTCCGGTCCGGTCCGGTGACCA</a:t>
            </a:r>
            <a:r>
              <a:rPr lang="en-US" sz="1452" b="1" dirty="0">
                <a:highlight>
                  <a:srgbClr val="00FF00"/>
                </a:highlight>
                <a:latin typeface="Courier New" panose="02070309020205020404" pitchFamily="49" charset="0"/>
                <a:cs typeface="Courier New" panose="02070309020205020404" pitchFamily="49" charset="0"/>
              </a:rPr>
              <a:t>CTCCATG</a:t>
            </a:r>
            <a:endParaRPr lang="en-US" sz="1452" dirty="0">
              <a:latin typeface="Courier New" panose="02070309020205020404" pitchFamily="49" charset="0"/>
              <a:cs typeface="Courier New" panose="02070309020205020404" pitchFamily="49" charset="0"/>
            </a:endParaRPr>
          </a:p>
        </p:txBody>
      </p:sp>
      <p:sp>
        <p:nvSpPr>
          <p:cNvPr id="3" name="TextBox 2">
            <a:extLst>
              <a:ext uri="{FF2B5EF4-FFF2-40B4-BE49-F238E27FC236}">
                <a16:creationId xmlns:a16="http://schemas.microsoft.com/office/drawing/2014/main" id="{A11ADB6E-EFD7-42D1-9DBA-952E3C2D8B2C}"/>
              </a:ext>
            </a:extLst>
          </p:cNvPr>
          <p:cNvSpPr txBox="1"/>
          <p:nvPr/>
        </p:nvSpPr>
        <p:spPr>
          <a:xfrm>
            <a:off x="8564367" y="562800"/>
            <a:ext cx="427233" cy="287899"/>
          </a:xfrm>
          <a:prstGeom prst="rect">
            <a:avLst/>
          </a:prstGeom>
          <a:noFill/>
        </p:spPr>
        <p:txBody>
          <a:bodyPr wrap="none" rtlCol="0">
            <a:spAutoFit/>
          </a:bodyPr>
          <a:lstStyle/>
          <a:p>
            <a:r>
              <a:rPr lang="en-US" sz="1271" dirty="0"/>
              <a:t>STR</a:t>
            </a:r>
          </a:p>
        </p:txBody>
      </p:sp>
      <p:cxnSp>
        <p:nvCxnSpPr>
          <p:cNvPr id="6" name="Straight Arrow Connector 5">
            <a:extLst>
              <a:ext uri="{FF2B5EF4-FFF2-40B4-BE49-F238E27FC236}">
                <a16:creationId xmlns:a16="http://schemas.microsoft.com/office/drawing/2014/main" id="{CA750F9A-E435-479F-9F3A-F272AA1E9421}"/>
              </a:ext>
            </a:extLst>
          </p:cNvPr>
          <p:cNvCxnSpPr>
            <a:stCxn id="3" idx="1"/>
          </p:cNvCxnSpPr>
          <p:nvPr/>
        </p:nvCxnSpPr>
        <p:spPr>
          <a:xfrm flipH="1">
            <a:off x="7927174" y="706750"/>
            <a:ext cx="637193" cy="386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BD1A262-C843-4BAC-AA87-825C4E2B19C9}"/>
              </a:ext>
            </a:extLst>
          </p:cNvPr>
          <p:cNvCxnSpPr>
            <a:stCxn id="3" idx="2"/>
          </p:cNvCxnSpPr>
          <p:nvPr/>
        </p:nvCxnSpPr>
        <p:spPr>
          <a:xfrm flipH="1">
            <a:off x="8564368" y="850699"/>
            <a:ext cx="213616" cy="197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737E118-AAE3-4F5B-AF73-707CD64A1DDB}"/>
              </a:ext>
            </a:extLst>
          </p:cNvPr>
          <p:cNvCxnSpPr>
            <a:stCxn id="3" idx="2"/>
          </p:cNvCxnSpPr>
          <p:nvPr/>
        </p:nvCxnSpPr>
        <p:spPr>
          <a:xfrm>
            <a:off x="8777984" y="850699"/>
            <a:ext cx="288504" cy="2081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7663BA2-DEC7-4346-8660-27609FCC2DC9}"/>
              </a:ext>
            </a:extLst>
          </p:cNvPr>
          <p:cNvCxnSpPr>
            <a:stCxn id="3" idx="3"/>
          </p:cNvCxnSpPr>
          <p:nvPr/>
        </p:nvCxnSpPr>
        <p:spPr>
          <a:xfrm>
            <a:off x="8991600" y="706750"/>
            <a:ext cx="601523" cy="334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252A058D-26A2-16A2-F8A8-DD6552159812}"/>
              </a:ext>
            </a:extLst>
          </p:cNvPr>
          <p:cNvSpPr>
            <a:spLocks noGrp="1"/>
          </p:cNvSpPr>
          <p:nvPr>
            <p:ph type="dt" sz="half" idx="10"/>
          </p:nvPr>
        </p:nvSpPr>
        <p:spPr/>
        <p:txBody>
          <a:bodyPr/>
          <a:lstStyle/>
          <a:p>
            <a:fld id="{ACA8AE50-1A20-4F80-95F1-5BDD8707A5B0}" type="datetime1">
              <a:rPr lang="en-US" smtClean="0"/>
              <a:t>8/26/2023</a:t>
            </a:fld>
            <a:endParaRPr lang="en-US"/>
          </a:p>
        </p:txBody>
      </p:sp>
      <p:sp>
        <p:nvSpPr>
          <p:cNvPr id="8" name="Footer Placeholder 7">
            <a:extLst>
              <a:ext uri="{FF2B5EF4-FFF2-40B4-BE49-F238E27FC236}">
                <a16:creationId xmlns:a16="http://schemas.microsoft.com/office/drawing/2014/main" id="{5E0FE0EB-F762-C11E-3B4B-593A08609F80}"/>
              </a:ext>
            </a:extLst>
          </p:cNvPr>
          <p:cNvSpPr>
            <a:spLocks noGrp="1"/>
          </p:cNvSpPr>
          <p:nvPr>
            <p:ph type="ftr" sz="quarter" idx="11"/>
          </p:nvPr>
        </p:nvSpPr>
        <p:spPr/>
        <p:txBody>
          <a:bodyPr/>
          <a:lstStyle/>
          <a:p>
            <a:r>
              <a:rPr lang="en-US"/>
              <a:t>D &amp; D - Lec 3 - Fall 2023</a:t>
            </a:r>
          </a:p>
        </p:txBody>
      </p:sp>
      <p:sp>
        <p:nvSpPr>
          <p:cNvPr id="13" name="Slide Number Placeholder 12">
            <a:extLst>
              <a:ext uri="{FF2B5EF4-FFF2-40B4-BE49-F238E27FC236}">
                <a16:creationId xmlns:a16="http://schemas.microsoft.com/office/drawing/2014/main" id="{FF67715D-1461-8B33-5719-066E8149655B}"/>
              </a:ext>
            </a:extLst>
          </p:cNvPr>
          <p:cNvSpPr>
            <a:spLocks noGrp="1"/>
          </p:cNvSpPr>
          <p:nvPr>
            <p:ph type="sldNum" sz="quarter" idx="12"/>
          </p:nvPr>
        </p:nvSpPr>
        <p:spPr/>
        <p:txBody>
          <a:bodyPr/>
          <a:lstStyle/>
          <a:p>
            <a:fld id="{DC3BB032-4020-48F4-953B-341806DC4A2B}" type="slidenum">
              <a:rPr lang="en-US" smtClean="0"/>
              <a:t>25</a:t>
            </a:fld>
            <a:endParaRPr lang="en-US"/>
          </a:p>
        </p:txBody>
      </p:sp>
    </p:spTree>
    <p:extLst>
      <p:ext uri="{BB962C8B-B14F-4D97-AF65-F5344CB8AC3E}">
        <p14:creationId xmlns:p14="http://schemas.microsoft.com/office/powerpoint/2010/main" val="2846331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2636838" y="77788"/>
            <a:ext cx="9555162" cy="290512"/>
          </a:xfrm>
        </p:spPr>
        <p:txBody>
          <a:bodyPr>
            <a:noAutofit/>
          </a:bodyPr>
          <a:lstStyle/>
          <a:p>
            <a:r>
              <a:rPr lang="en-US" sz="2541" dirty="0"/>
              <a:t>Size Determination of PCR products - Agarose Gel Electrophoresis.</a:t>
            </a:r>
          </a:p>
        </p:txBody>
      </p:sp>
      <p:pic>
        <p:nvPicPr>
          <p:cNvPr id="2050" name="Picture 2" descr="http://openwetware.org/images/9/9e/6-28-07_PT_colony_PCR_gel.jpg"/>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7859" r="44880"/>
          <a:stretch/>
        </p:blipFill>
        <p:spPr bwMode="auto">
          <a:xfrm>
            <a:off x="8534400" y="1214028"/>
            <a:ext cx="1516062" cy="2381250"/>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5">
            <a:extLst>
              <a:ext uri="{FF2B5EF4-FFF2-40B4-BE49-F238E27FC236}">
                <a16:creationId xmlns:a16="http://schemas.microsoft.com/office/drawing/2014/main" id="{B43B280F-8070-488F-A0EA-1781AE2C027D}"/>
              </a:ext>
            </a:extLst>
          </p:cNvPr>
          <p:cNvPicPr>
            <a:picLocks noChangeAspect="1"/>
          </p:cNvPicPr>
          <p:nvPr/>
        </p:nvPicPr>
        <p:blipFill rotWithShape="1">
          <a:blip r:embed="rId4">
            <a:extLst>
              <a:ext uri="{28A0092B-C50C-407E-A947-70E740481C1C}">
                <a14:useLocalDpi xmlns:a14="http://schemas.microsoft.com/office/drawing/2010/main" val="0"/>
              </a:ext>
            </a:extLst>
          </a:blip>
          <a:srcRect b="7004"/>
          <a:stretch/>
        </p:blipFill>
        <p:spPr>
          <a:xfrm>
            <a:off x="2829596" y="3774799"/>
            <a:ext cx="7009736" cy="1924944"/>
          </a:xfrm>
          <a:prstGeom prst="rect">
            <a:avLst/>
          </a:prstGeom>
        </p:spPr>
      </p:pic>
      <p:pic>
        <p:nvPicPr>
          <p:cNvPr id="6" name="Content Placeholder 3">
            <a:extLst>
              <a:ext uri="{FF2B5EF4-FFF2-40B4-BE49-F238E27FC236}">
                <a16:creationId xmlns:a16="http://schemas.microsoft.com/office/drawing/2014/main" id="{6386C3A4-C023-4EC4-9F26-66540E5968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125"/>
          <a:stretch/>
        </p:blipFill>
        <p:spPr>
          <a:xfrm>
            <a:off x="2803229" y="1158259"/>
            <a:ext cx="5488543" cy="2540987"/>
          </a:xfrm>
          <a:prstGeom prst="rect">
            <a:avLst/>
          </a:prstGeom>
        </p:spPr>
      </p:pic>
      <p:pic>
        <p:nvPicPr>
          <p:cNvPr id="7" name="Content Placeholder 3">
            <a:extLst>
              <a:ext uri="{FF2B5EF4-FFF2-40B4-BE49-F238E27FC236}">
                <a16:creationId xmlns:a16="http://schemas.microsoft.com/office/drawing/2014/main" id="{11352DB9-D20C-4D86-A02E-A4FA9C5FC3D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346" r="50000" b="1589"/>
          <a:stretch/>
        </p:blipFill>
        <p:spPr>
          <a:xfrm>
            <a:off x="3755038" y="2125807"/>
            <a:ext cx="788527" cy="876984"/>
          </a:xfrm>
          <a:prstGeom prst="rect">
            <a:avLst/>
          </a:prstGeom>
        </p:spPr>
      </p:pic>
      <p:sp>
        <p:nvSpPr>
          <p:cNvPr id="2" name="TextBox 1">
            <a:extLst>
              <a:ext uri="{FF2B5EF4-FFF2-40B4-BE49-F238E27FC236}">
                <a16:creationId xmlns:a16="http://schemas.microsoft.com/office/drawing/2014/main" id="{DE24F975-155C-46A3-A54C-8F3642F3AA79}"/>
              </a:ext>
            </a:extLst>
          </p:cNvPr>
          <p:cNvSpPr txBox="1"/>
          <p:nvPr/>
        </p:nvSpPr>
        <p:spPr>
          <a:xfrm>
            <a:off x="10210800" y="2393151"/>
            <a:ext cx="1911403" cy="923330"/>
          </a:xfrm>
          <a:prstGeom prst="rect">
            <a:avLst/>
          </a:prstGeom>
          <a:noFill/>
        </p:spPr>
        <p:txBody>
          <a:bodyPr wrap="square" rtlCol="0">
            <a:spAutoFit/>
          </a:bodyPr>
          <a:lstStyle/>
          <a:p>
            <a:r>
              <a:rPr lang="en-US" i="1" dirty="0">
                <a:solidFill>
                  <a:srgbClr val="00B0F0"/>
                </a:solidFill>
              </a:rPr>
              <a:t>Which are the smallest PCR fragments?</a:t>
            </a:r>
          </a:p>
        </p:txBody>
      </p:sp>
      <p:pic>
        <p:nvPicPr>
          <p:cNvPr id="13" name="Picture 12">
            <a:extLst>
              <a:ext uri="{FF2B5EF4-FFF2-40B4-BE49-F238E27FC236}">
                <a16:creationId xmlns:a16="http://schemas.microsoft.com/office/drawing/2014/main" id="{8F89AA9F-C3D7-4D71-A9E2-946CBF8F9BDC}"/>
              </a:ext>
            </a:extLst>
          </p:cNvPr>
          <p:cNvPicPr>
            <a:picLocks noChangeAspect="1"/>
          </p:cNvPicPr>
          <p:nvPr/>
        </p:nvPicPr>
        <p:blipFill>
          <a:blip r:embed="rId7"/>
          <a:stretch>
            <a:fillRect/>
          </a:stretch>
        </p:blipFill>
        <p:spPr>
          <a:xfrm>
            <a:off x="1526403" y="2125809"/>
            <a:ext cx="1156560" cy="2381345"/>
          </a:xfrm>
          <a:prstGeom prst="rect">
            <a:avLst/>
          </a:prstGeom>
        </p:spPr>
      </p:pic>
      <p:sp>
        <p:nvSpPr>
          <p:cNvPr id="14" name="Rectangle 13">
            <a:extLst>
              <a:ext uri="{FF2B5EF4-FFF2-40B4-BE49-F238E27FC236}">
                <a16:creationId xmlns:a16="http://schemas.microsoft.com/office/drawing/2014/main" id="{DA40B046-F49A-416A-A5C6-DD165A48D7AB}"/>
              </a:ext>
            </a:extLst>
          </p:cNvPr>
          <p:cNvSpPr/>
          <p:nvPr/>
        </p:nvSpPr>
        <p:spPr>
          <a:xfrm>
            <a:off x="3669767" y="901185"/>
            <a:ext cx="8406548" cy="312843"/>
          </a:xfrm>
          <a:prstGeom prst="rect">
            <a:avLst/>
          </a:prstGeom>
        </p:spPr>
        <p:txBody>
          <a:bodyPr wrap="square">
            <a:spAutoFit/>
          </a:bodyPr>
          <a:lstStyle/>
          <a:p>
            <a:r>
              <a:rPr lang="en-US" sz="1433" dirty="0">
                <a:solidFill>
                  <a:srgbClr val="C00000"/>
                </a:solidFill>
              </a:rPr>
              <a:t>https://dnalc.cshl.edu/resources/animations/gelelectrophoresis.html</a:t>
            </a:r>
          </a:p>
        </p:txBody>
      </p:sp>
      <p:sp>
        <p:nvSpPr>
          <p:cNvPr id="3" name="Date Placeholder 2">
            <a:extLst>
              <a:ext uri="{FF2B5EF4-FFF2-40B4-BE49-F238E27FC236}">
                <a16:creationId xmlns:a16="http://schemas.microsoft.com/office/drawing/2014/main" id="{521C17C3-4E6E-9828-079F-08B34EBC9341}"/>
              </a:ext>
            </a:extLst>
          </p:cNvPr>
          <p:cNvSpPr>
            <a:spLocks noGrp="1"/>
          </p:cNvSpPr>
          <p:nvPr>
            <p:ph type="dt" sz="half" idx="10"/>
          </p:nvPr>
        </p:nvSpPr>
        <p:spPr/>
        <p:txBody>
          <a:bodyPr/>
          <a:lstStyle/>
          <a:p>
            <a:fld id="{71AB9D22-242E-4842-A731-971D4A2E1DC9}" type="datetime1">
              <a:rPr lang="en-US" smtClean="0"/>
              <a:t>8/26/2023</a:t>
            </a:fld>
            <a:endParaRPr lang="en-US"/>
          </a:p>
        </p:txBody>
      </p:sp>
      <p:sp>
        <p:nvSpPr>
          <p:cNvPr id="8" name="Footer Placeholder 7">
            <a:extLst>
              <a:ext uri="{FF2B5EF4-FFF2-40B4-BE49-F238E27FC236}">
                <a16:creationId xmlns:a16="http://schemas.microsoft.com/office/drawing/2014/main" id="{F3E4858F-9A43-2E4C-9AE7-FB83DF4C586B}"/>
              </a:ext>
            </a:extLst>
          </p:cNvPr>
          <p:cNvSpPr>
            <a:spLocks noGrp="1"/>
          </p:cNvSpPr>
          <p:nvPr>
            <p:ph type="ftr" sz="quarter" idx="11"/>
          </p:nvPr>
        </p:nvSpPr>
        <p:spPr/>
        <p:txBody>
          <a:bodyPr/>
          <a:lstStyle/>
          <a:p>
            <a:r>
              <a:rPr lang="en-US"/>
              <a:t>D &amp; D - Lec 3 - Fall 2023</a:t>
            </a:r>
          </a:p>
        </p:txBody>
      </p:sp>
      <p:sp>
        <p:nvSpPr>
          <p:cNvPr id="9" name="Slide Number Placeholder 8">
            <a:extLst>
              <a:ext uri="{FF2B5EF4-FFF2-40B4-BE49-F238E27FC236}">
                <a16:creationId xmlns:a16="http://schemas.microsoft.com/office/drawing/2014/main" id="{758B1368-EE11-CA7E-07C5-38C5B4EF9254}"/>
              </a:ext>
            </a:extLst>
          </p:cNvPr>
          <p:cNvSpPr>
            <a:spLocks noGrp="1"/>
          </p:cNvSpPr>
          <p:nvPr>
            <p:ph type="sldNum" sz="quarter" idx="12"/>
          </p:nvPr>
        </p:nvSpPr>
        <p:spPr/>
        <p:txBody>
          <a:bodyPr/>
          <a:lstStyle/>
          <a:p>
            <a:fld id="{DC3BB032-4020-48F4-953B-341806DC4A2B}" type="slidenum">
              <a:rPr lang="en-US" smtClean="0"/>
              <a:t>26</a:t>
            </a:fld>
            <a:endParaRPr lang="en-US"/>
          </a:p>
        </p:txBody>
      </p:sp>
    </p:spTree>
    <p:extLst>
      <p:ext uri="{BB962C8B-B14F-4D97-AF65-F5344CB8AC3E}">
        <p14:creationId xmlns:p14="http://schemas.microsoft.com/office/powerpoint/2010/main" val="3163313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42501" y="152082"/>
            <a:ext cx="8002524" cy="377825"/>
          </a:xfrm>
        </p:spPr>
        <p:txBody>
          <a:bodyPr>
            <a:noAutofit/>
          </a:bodyPr>
          <a:lstStyle/>
          <a:p>
            <a:r>
              <a:rPr lang="en-US" sz="2541" dirty="0"/>
              <a:t>Short Tandem Repeats to Test Paternity</a:t>
            </a:r>
          </a:p>
        </p:txBody>
      </p:sp>
      <p:sp>
        <p:nvSpPr>
          <p:cNvPr id="7" name="TextBox 6">
            <a:extLst>
              <a:ext uri="{FF2B5EF4-FFF2-40B4-BE49-F238E27FC236}">
                <a16:creationId xmlns:a16="http://schemas.microsoft.com/office/drawing/2014/main" id="{2305A919-A62C-4DAC-A4AB-13F5339B86FA}"/>
              </a:ext>
            </a:extLst>
          </p:cNvPr>
          <p:cNvSpPr txBox="1"/>
          <p:nvPr/>
        </p:nvSpPr>
        <p:spPr>
          <a:xfrm>
            <a:off x="5008732" y="1981200"/>
            <a:ext cx="2692468" cy="1200329"/>
          </a:xfrm>
          <a:prstGeom prst="rect">
            <a:avLst/>
          </a:prstGeom>
          <a:noFill/>
        </p:spPr>
        <p:txBody>
          <a:bodyPr wrap="none" rtlCol="0">
            <a:spAutoFit/>
          </a:bodyPr>
          <a:lstStyle/>
          <a:p>
            <a:r>
              <a:rPr lang="en-US" dirty="0"/>
              <a:t>Lane 1: Child</a:t>
            </a:r>
          </a:p>
          <a:p>
            <a:r>
              <a:rPr lang="en-US" dirty="0"/>
              <a:t>Lane 2: Mother</a:t>
            </a:r>
          </a:p>
          <a:p>
            <a:endParaRPr lang="en-US" dirty="0"/>
          </a:p>
          <a:p>
            <a:r>
              <a:rPr lang="en-US" dirty="0"/>
              <a:t>Lanes 3-5: Possible Fathers</a:t>
            </a:r>
          </a:p>
        </p:txBody>
      </p:sp>
      <p:sp>
        <p:nvSpPr>
          <p:cNvPr id="8" name="TextBox 7">
            <a:extLst>
              <a:ext uri="{FF2B5EF4-FFF2-40B4-BE49-F238E27FC236}">
                <a16:creationId xmlns:a16="http://schemas.microsoft.com/office/drawing/2014/main" id="{B8BAED18-8783-4314-8274-EFF6693B550F}"/>
              </a:ext>
            </a:extLst>
          </p:cNvPr>
          <p:cNvSpPr txBox="1"/>
          <p:nvPr/>
        </p:nvSpPr>
        <p:spPr>
          <a:xfrm>
            <a:off x="5057988" y="3457325"/>
            <a:ext cx="2696957" cy="1477328"/>
          </a:xfrm>
          <a:prstGeom prst="rect">
            <a:avLst/>
          </a:prstGeom>
          <a:noFill/>
        </p:spPr>
        <p:txBody>
          <a:bodyPr wrap="none" rtlCol="0">
            <a:spAutoFit/>
          </a:bodyPr>
          <a:lstStyle/>
          <a:p>
            <a:r>
              <a:rPr lang="en-US" i="1" dirty="0">
                <a:solidFill>
                  <a:srgbClr val="00B0F0"/>
                </a:solidFill>
              </a:rPr>
              <a:t>2. Who is </a:t>
            </a:r>
            <a:r>
              <a:rPr lang="en-US" b="1" i="1" u="sng" dirty="0">
                <a:solidFill>
                  <a:srgbClr val="00B0F0"/>
                </a:solidFill>
              </a:rPr>
              <a:t>not</a:t>
            </a:r>
            <a:r>
              <a:rPr lang="en-US" i="1" dirty="0">
                <a:solidFill>
                  <a:srgbClr val="00B0F0"/>
                </a:solidFill>
              </a:rPr>
              <a:t> the father?</a:t>
            </a:r>
          </a:p>
          <a:p>
            <a:endParaRPr lang="en-US" i="1" dirty="0">
              <a:solidFill>
                <a:srgbClr val="00B0F0"/>
              </a:solidFill>
            </a:endParaRPr>
          </a:p>
          <a:p>
            <a:endParaRPr lang="en-US" i="1" dirty="0">
              <a:solidFill>
                <a:srgbClr val="00B0F0"/>
              </a:solidFill>
            </a:endParaRPr>
          </a:p>
          <a:p>
            <a:endParaRPr lang="en-US" i="1" dirty="0">
              <a:solidFill>
                <a:srgbClr val="00B0F0"/>
              </a:solidFill>
            </a:endParaRPr>
          </a:p>
          <a:p>
            <a:r>
              <a:rPr lang="en-US" i="1" dirty="0">
                <a:solidFill>
                  <a:srgbClr val="00B0F0"/>
                </a:solidFill>
              </a:rPr>
              <a:t>3. Who </a:t>
            </a:r>
            <a:r>
              <a:rPr lang="en-US" b="1" i="1" dirty="0">
                <a:solidFill>
                  <a:srgbClr val="00B0F0"/>
                </a:solidFill>
              </a:rPr>
              <a:t>may</a:t>
            </a:r>
            <a:r>
              <a:rPr lang="en-US" i="1" dirty="0">
                <a:solidFill>
                  <a:srgbClr val="00B0F0"/>
                </a:solidFill>
              </a:rPr>
              <a:t> be the father?</a:t>
            </a:r>
          </a:p>
        </p:txBody>
      </p:sp>
      <p:graphicFrame>
        <p:nvGraphicFramePr>
          <p:cNvPr id="33" name="Object 32">
            <a:extLst>
              <a:ext uri="{FF2B5EF4-FFF2-40B4-BE49-F238E27FC236}">
                <a16:creationId xmlns:a16="http://schemas.microsoft.com/office/drawing/2014/main" id="{51888CF9-213A-4E08-85E5-0F52BF0974CD}"/>
              </a:ext>
            </a:extLst>
          </p:cNvPr>
          <p:cNvGraphicFramePr>
            <a:graphicFrameLocks noChangeAspect="1"/>
          </p:cNvGraphicFramePr>
          <p:nvPr>
            <p:extLst>
              <p:ext uri="{D42A27DB-BD31-4B8C-83A1-F6EECF244321}">
                <p14:modId xmlns:p14="http://schemas.microsoft.com/office/powerpoint/2010/main" val="1520175458"/>
              </p:ext>
            </p:extLst>
          </p:nvPr>
        </p:nvGraphicFramePr>
        <p:xfrm>
          <a:off x="5607549" y="892382"/>
          <a:ext cx="2688475" cy="353747"/>
        </p:xfrm>
        <a:graphic>
          <a:graphicData uri="http://schemas.openxmlformats.org/presentationml/2006/ole">
            <mc:AlternateContent xmlns:mc="http://schemas.openxmlformats.org/markup-compatibility/2006">
              <mc:Choice xmlns:v="urn:schemas-microsoft-com:vml" Requires="v">
                <p:oleObj name="MDLDrawObject Class" r:id="rId3" imgW="5066726" imgH="666206" progId="MDLDrawOLE.MDLDrawObject.1">
                  <p:embed/>
                </p:oleObj>
              </mc:Choice>
              <mc:Fallback>
                <p:oleObj name="MDLDrawObject Class" r:id="rId3" imgW="5066726" imgH="666206" progId="MDLDrawOLE.MDLDrawObject.1">
                  <p:embed/>
                  <p:pic>
                    <p:nvPicPr>
                      <p:cNvPr id="33" name="Object 32">
                        <a:extLst>
                          <a:ext uri="{FF2B5EF4-FFF2-40B4-BE49-F238E27FC236}">
                            <a16:creationId xmlns:a16="http://schemas.microsoft.com/office/drawing/2014/main" id="{51888CF9-213A-4E08-85E5-0F52BF0974CD}"/>
                          </a:ext>
                        </a:extLst>
                      </p:cNvPr>
                      <p:cNvPicPr/>
                      <p:nvPr/>
                    </p:nvPicPr>
                    <p:blipFill>
                      <a:blip r:embed="rId4"/>
                      <a:stretch>
                        <a:fillRect/>
                      </a:stretch>
                    </p:blipFill>
                    <p:spPr>
                      <a:xfrm>
                        <a:off x="5607549" y="892382"/>
                        <a:ext cx="2688475" cy="353747"/>
                      </a:xfrm>
                      <a:prstGeom prst="rect">
                        <a:avLst/>
                      </a:prstGeom>
                    </p:spPr>
                  </p:pic>
                </p:oleObj>
              </mc:Fallback>
            </mc:AlternateContent>
          </a:graphicData>
        </a:graphic>
      </p:graphicFrame>
      <p:sp>
        <p:nvSpPr>
          <p:cNvPr id="34" name="TextBox 33">
            <a:extLst>
              <a:ext uri="{FF2B5EF4-FFF2-40B4-BE49-F238E27FC236}">
                <a16:creationId xmlns:a16="http://schemas.microsoft.com/office/drawing/2014/main" id="{72CB163A-56A0-4FC2-AE47-EDF6EBCD2BB8}"/>
              </a:ext>
            </a:extLst>
          </p:cNvPr>
          <p:cNvSpPr txBox="1"/>
          <p:nvPr/>
        </p:nvSpPr>
        <p:spPr>
          <a:xfrm>
            <a:off x="4711525" y="1214863"/>
            <a:ext cx="1387752" cy="369332"/>
          </a:xfrm>
          <a:prstGeom prst="rect">
            <a:avLst/>
          </a:prstGeom>
          <a:noFill/>
        </p:spPr>
        <p:txBody>
          <a:bodyPr wrap="none" rtlCol="0">
            <a:spAutoFit/>
          </a:bodyPr>
          <a:lstStyle/>
          <a:p>
            <a:r>
              <a:rPr lang="en-US" dirty="0"/>
              <a:t>PCR primers:</a:t>
            </a:r>
          </a:p>
        </p:txBody>
      </p:sp>
      <p:graphicFrame>
        <p:nvGraphicFramePr>
          <p:cNvPr id="35" name="Object 34">
            <a:extLst>
              <a:ext uri="{FF2B5EF4-FFF2-40B4-BE49-F238E27FC236}">
                <a16:creationId xmlns:a16="http://schemas.microsoft.com/office/drawing/2014/main" id="{4AEFE97C-3B5A-4B71-B8F0-FE6C85777B1B}"/>
              </a:ext>
            </a:extLst>
          </p:cNvPr>
          <p:cNvGraphicFramePr>
            <a:graphicFrameLocks noChangeAspect="1"/>
          </p:cNvGraphicFramePr>
          <p:nvPr>
            <p:extLst>
              <p:ext uri="{D42A27DB-BD31-4B8C-83A1-F6EECF244321}">
                <p14:modId xmlns:p14="http://schemas.microsoft.com/office/powerpoint/2010/main" val="3003865482"/>
              </p:ext>
            </p:extLst>
          </p:nvPr>
        </p:nvGraphicFramePr>
        <p:xfrm>
          <a:off x="6436109" y="1429669"/>
          <a:ext cx="348771" cy="189549"/>
        </p:xfrm>
        <a:graphic>
          <a:graphicData uri="http://schemas.openxmlformats.org/presentationml/2006/ole">
            <mc:AlternateContent xmlns:mc="http://schemas.openxmlformats.org/markup-compatibility/2006">
              <mc:Choice xmlns:v="urn:schemas-microsoft-com:vml" Requires="v">
                <p:oleObj name="MDLDrawObject Class" r:id="rId5" imgW="438054" imgH="237581" progId="MDLDrawOLE.MDLDrawObject.1">
                  <p:embed/>
                </p:oleObj>
              </mc:Choice>
              <mc:Fallback>
                <p:oleObj name="MDLDrawObject Class" r:id="rId5" imgW="438054" imgH="237581" progId="MDLDrawOLE.MDLDrawObject.1">
                  <p:embed/>
                  <p:pic>
                    <p:nvPicPr>
                      <p:cNvPr id="35" name="Object 34">
                        <a:extLst>
                          <a:ext uri="{FF2B5EF4-FFF2-40B4-BE49-F238E27FC236}">
                            <a16:creationId xmlns:a16="http://schemas.microsoft.com/office/drawing/2014/main" id="{4AEFE97C-3B5A-4B71-B8F0-FE6C85777B1B}"/>
                          </a:ext>
                        </a:extLst>
                      </p:cNvPr>
                      <p:cNvPicPr/>
                      <p:nvPr/>
                    </p:nvPicPr>
                    <p:blipFill>
                      <a:blip r:embed="rId6"/>
                      <a:stretch>
                        <a:fillRect/>
                      </a:stretch>
                    </p:blipFill>
                    <p:spPr>
                      <a:xfrm>
                        <a:off x="6436109" y="1429669"/>
                        <a:ext cx="348771" cy="189549"/>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D9254C60-4505-4C19-94F8-5E20B22E1740}"/>
              </a:ext>
            </a:extLst>
          </p:cNvPr>
          <p:cNvGraphicFramePr>
            <a:graphicFrameLocks noChangeAspect="1"/>
          </p:cNvGraphicFramePr>
          <p:nvPr>
            <p:extLst>
              <p:ext uri="{D42A27DB-BD31-4B8C-83A1-F6EECF244321}">
                <p14:modId xmlns:p14="http://schemas.microsoft.com/office/powerpoint/2010/main" val="4230266762"/>
              </p:ext>
            </p:extLst>
          </p:nvPr>
        </p:nvGraphicFramePr>
        <p:xfrm>
          <a:off x="6409986" y="1692362"/>
          <a:ext cx="454919" cy="166804"/>
        </p:xfrm>
        <a:graphic>
          <a:graphicData uri="http://schemas.openxmlformats.org/presentationml/2006/ole">
            <mc:AlternateContent xmlns:mc="http://schemas.openxmlformats.org/markup-compatibility/2006">
              <mc:Choice xmlns:v="urn:schemas-microsoft-com:vml" Requires="v">
                <p:oleObj name="MDLDrawObject Class" r:id="rId7" imgW="571002" imgH="209414" progId="MDLDrawOLE.MDLDrawObject.1">
                  <p:embed/>
                </p:oleObj>
              </mc:Choice>
              <mc:Fallback>
                <p:oleObj name="MDLDrawObject Class" r:id="rId7" imgW="571002" imgH="209414" progId="MDLDrawOLE.MDLDrawObject.1">
                  <p:embed/>
                  <p:pic>
                    <p:nvPicPr>
                      <p:cNvPr id="36" name="Object 35">
                        <a:extLst>
                          <a:ext uri="{FF2B5EF4-FFF2-40B4-BE49-F238E27FC236}">
                            <a16:creationId xmlns:a16="http://schemas.microsoft.com/office/drawing/2014/main" id="{D9254C60-4505-4C19-94F8-5E20B22E1740}"/>
                          </a:ext>
                        </a:extLst>
                      </p:cNvPr>
                      <p:cNvPicPr/>
                      <p:nvPr/>
                    </p:nvPicPr>
                    <p:blipFill>
                      <a:blip r:embed="rId8"/>
                      <a:stretch>
                        <a:fillRect/>
                      </a:stretch>
                    </p:blipFill>
                    <p:spPr>
                      <a:xfrm>
                        <a:off x="6409986" y="1692362"/>
                        <a:ext cx="454919" cy="166804"/>
                      </a:xfrm>
                      <a:prstGeom prst="rect">
                        <a:avLst/>
                      </a:prstGeom>
                    </p:spPr>
                  </p:pic>
                </p:oleObj>
              </mc:Fallback>
            </mc:AlternateContent>
          </a:graphicData>
        </a:graphic>
      </p:graphicFrame>
      <p:sp>
        <p:nvSpPr>
          <p:cNvPr id="37" name="TextBox 36">
            <a:extLst>
              <a:ext uri="{FF2B5EF4-FFF2-40B4-BE49-F238E27FC236}">
                <a16:creationId xmlns:a16="http://schemas.microsoft.com/office/drawing/2014/main" id="{0164F1CD-F436-4F7D-A060-9BB92D15FCF0}"/>
              </a:ext>
            </a:extLst>
          </p:cNvPr>
          <p:cNvSpPr txBox="1"/>
          <p:nvPr/>
        </p:nvSpPr>
        <p:spPr>
          <a:xfrm>
            <a:off x="4793563" y="1643132"/>
            <a:ext cx="1564271" cy="369332"/>
          </a:xfrm>
          <a:prstGeom prst="rect">
            <a:avLst/>
          </a:prstGeom>
          <a:noFill/>
        </p:spPr>
        <p:txBody>
          <a:bodyPr wrap="square" rtlCol="0">
            <a:spAutoFit/>
          </a:bodyPr>
          <a:lstStyle/>
          <a:p>
            <a:r>
              <a:rPr lang="en-US" dirty="0"/>
              <a:t>Repeat:</a:t>
            </a:r>
          </a:p>
        </p:txBody>
      </p:sp>
      <p:grpSp>
        <p:nvGrpSpPr>
          <p:cNvPr id="18" name="Group 17">
            <a:extLst>
              <a:ext uri="{FF2B5EF4-FFF2-40B4-BE49-F238E27FC236}">
                <a16:creationId xmlns:a16="http://schemas.microsoft.com/office/drawing/2014/main" id="{62418FD4-BE53-4955-9413-035F95D6BADC}"/>
              </a:ext>
            </a:extLst>
          </p:cNvPr>
          <p:cNvGrpSpPr/>
          <p:nvPr/>
        </p:nvGrpSpPr>
        <p:grpSpPr>
          <a:xfrm>
            <a:off x="8576439" y="878236"/>
            <a:ext cx="3355589" cy="4162583"/>
            <a:chOff x="5639237" y="1427339"/>
            <a:chExt cx="4644879" cy="5761937"/>
          </a:xfrm>
        </p:grpSpPr>
        <p:pic>
          <p:nvPicPr>
            <p:cNvPr id="15" name="Picture 14">
              <a:extLst>
                <a:ext uri="{FF2B5EF4-FFF2-40B4-BE49-F238E27FC236}">
                  <a16:creationId xmlns:a16="http://schemas.microsoft.com/office/drawing/2014/main" id="{7B327EAB-572E-4CCA-A827-BDB40AC29DB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17417" y="1867740"/>
              <a:ext cx="2166699" cy="2146259"/>
            </a:xfrm>
            <a:prstGeom prst="rect">
              <a:avLst/>
            </a:prstGeom>
          </p:spPr>
        </p:pic>
        <p:grpSp>
          <p:nvGrpSpPr>
            <p:cNvPr id="16" name="Group 15">
              <a:extLst>
                <a:ext uri="{FF2B5EF4-FFF2-40B4-BE49-F238E27FC236}">
                  <a16:creationId xmlns:a16="http://schemas.microsoft.com/office/drawing/2014/main" id="{14DE886C-FA1D-453A-B5C0-D879BBD6AA04}"/>
                </a:ext>
              </a:extLst>
            </p:cNvPr>
            <p:cNvGrpSpPr/>
            <p:nvPr/>
          </p:nvGrpSpPr>
          <p:grpSpPr>
            <a:xfrm>
              <a:off x="5639237" y="1427339"/>
              <a:ext cx="3202901" cy="5761937"/>
              <a:chOff x="5639237" y="1427339"/>
              <a:chExt cx="3202901" cy="5761937"/>
            </a:xfrm>
          </p:grpSpPr>
          <p:pic>
            <p:nvPicPr>
              <p:cNvPr id="3" name="Picture 2">
                <a:extLst>
                  <a:ext uri="{FF2B5EF4-FFF2-40B4-BE49-F238E27FC236}">
                    <a16:creationId xmlns:a16="http://schemas.microsoft.com/office/drawing/2014/main" id="{21DE7E68-DE47-40BE-8DBF-26CBC09E80C3}"/>
                  </a:ext>
                </a:extLst>
              </p:cNvPr>
              <p:cNvPicPr>
                <a:picLocks noChangeAspect="1"/>
              </p:cNvPicPr>
              <p:nvPr/>
            </p:nvPicPr>
            <p:blipFill rotWithShape="1">
              <a:blip r:embed="rId10"/>
              <a:srcRect l="66458" t="24043" r="8464" b="14161"/>
              <a:stretch/>
            </p:blipFill>
            <p:spPr>
              <a:xfrm>
                <a:off x="6537099" y="1427339"/>
                <a:ext cx="1679222" cy="3106561"/>
              </a:xfrm>
              <a:prstGeom prst="rect">
                <a:avLst/>
              </a:prstGeom>
            </p:spPr>
          </p:pic>
          <p:pic>
            <p:nvPicPr>
              <p:cNvPr id="11" name="Picture 10">
                <a:extLst>
                  <a:ext uri="{FF2B5EF4-FFF2-40B4-BE49-F238E27FC236}">
                    <a16:creationId xmlns:a16="http://schemas.microsoft.com/office/drawing/2014/main" id="{18414095-DB76-446C-A1C2-A983D946FD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04750" y="4601727"/>
                <a:ext cx="2900395" cy="2402029"/>
              </a:xfrm>
              <a:prstGeom prst="rect">
                <a:avLst/>
              </a:prstGeom>
            </p:spPr>
          </p:pic>
          <p:cxnSp>
            <p:nvCxnSpPr>
              <p:cNvPr id="17" name="Straight Arrow Connector 16">
                <a:extLst>
                  <a:ext uri="{FF2B5EF4-FFF2-40B4-BE49-F238E27FC236}">
                    <a16:creationId xmlns:a16="http://schemas.microsoft.com/office/drawing/2014/main" id="{806F3E03-3381-4C5C-B30F-5EE9297DD2DC}"/>
                  </a:ext>
                </a:extLst>
              </p:cNvPr>
              <p:cNvCxnSpPr/>
              <p:nvPr/>
            </p:nvCxnSpPr>
            <p:spPr>
              <a:xfrm flipH="1">
                <a:off x="6186310" y="4449939"/>
                <a:ext cx="587728" cy="503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CA70E4A-0160-4D47-BAD6-DF60173963F1}"/>
                  </a:ext>
                </a:extLst>
              </p:cNvPr>
              <p:cNvCxnSpPr/>
              <p:nvPr/>
            </p:nvCxnSpPr>
            <p:spPr>
              <a:xfrm flipH="1">
                <a:off x="6690077" y="4483174"/>
                <a:ext cx="340684" cy="470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F563F22-ECBA-4066-976C-6B54B224A3D9}"/>
                  </a:ext>
                </a:extLst>
              </p:cNvPr>
              <p:cNvCxnSpPr>
                <a:cxnSpLocks/>
              </p:cNvCxnSpPr>
              <p:nvPr/>
            </p:nvCxnSpPr>
            <p:spPr>
              <a:xfrm>
                <a:off x="7277804" y="4462795"/>
                <a:ext cx="0" cy="2390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188E627-663C-4ABC-9262-103F6B0FA7A3}"/>
                  </a:ext>
                </a:extLst>
              </p:cNvPr>
              <p:cNvCxnSpPr/>
              <p:nvPr/>
            </p:nvCxnSpPr>
            <p:spPr>
              <a:xfrm>
                <a:off x="7613649" y="4449939"/>
                <a:ext cx="419806" cy="503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8A79946-C116-4E7F-BB77-4EAEDFCA2CA5}"/>
                  </a:ext>
                </a:extLst>
              </p:cNvPr>
              <p:cNvCxnSpPr/>
              <p:nvPr/>
            </p:nvCxnSpPr>
            <p:spPr>
              <a:xfrm>
                <a:off x="8033455" y="4365978"/>
                <a:ext cx="503768" cy="235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7" name="Object 26">
                <a:extLst>
                  <a:ext uri="{FF2B5EF4-FFF2-40B4-BE49-F238E27FC236}">
                    <a16:creationId xmlns:a16="http://schemas.microsoft.com/office/drawing/2014/main" id="{D06E9223-9ECB-4385-928E-14624402FA3C}"/>
                  </a:ext>
                </a:extLst>
              </p:cNvPr>
              <p:cNvGraphicFramePr>
                <a:graphicFrameLocks noChangeAspect="1"/>
              </p:cNvGraphicFramePr>
              <p:nvPr/>
            </p:nvGraphicFramePr>
            <p:xfrm>
              <a:off x="6041458" y="4990904"/>
              <a:ext cx="162939" cy="297362"/>
            </p:xfrm>
            <a:graphic>
              <a:graphicData uri="http://schemas.openxmlformats.org/presentationml/2006/ole">
                <mc:AlternateContent xmlns:mc="http://schemas.openxmlformats.org/markup-compatibility/2006">
                  <mc:Choice xmlns:v="urn:schemas-microsoft-com:vml" Requires="v">
                    <p:oleObj name="MDLDrawObject Class" r:id="rId12" imgW="380464" imgH="694985" progId="MDLDrawOLE.MDLDrawObject.1">
                      <p:embed/>
                    </p:oleObj>
                  </mc:Choice>
                  <mc:Fallback>
                    <p:oleObj name="MDLDrawObject Class" r:id="rId12" imgW="380464" imgH="694985" progId="MDLDrawOLE.MDLDrawObject.1">
                      <p:embed/>
                      <p:pic>
                        <p:nvPicPr>
                          <p:cNvPr id="27" name="Object 26">
                            <a:extLst>
                              <a:ext uri="{FF2B5EF4-FFF2-40B4-BE49-F238E27FC236}">
                                <a16:creationId xmlns:a16="http://schemas.microsoft.com/office/drawing/2014/main" id="{D06E9223-9ECB-4385-928E-14624402FA3C}"/>
                              </a:ext>
                            </a:extLst>
                          </p:cNvPr>
                          <p:cNvPicPr/>
                          <p:nvPr/>
                        </p:nvPicPr>
                        <p:blipFill>
                          <a:blip r:embed="rId13"/>
                          <a:stretch>
                            <a:fillRect/>
                          </a:stretch>
                        </p:blipFill>
                        <p:spPr>
                          <a:xfrm>
                            <a:off x="6041458" y="4990904"/>
                            <a:ext cx="162939" cy="297362"/>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56B6799B-8BFC-41BB-9BCB-1DAB2AEF8A4C}"/>
                  </a:ext>
                </a:extLst>
              </p:cNvPr>
              <p:cNvGraphicFramePr>
                <a:graphicFrameLocks noChangeAspect="1"/>
              </p:cNvGraphicFramePr>
              <p:nvPr/>
            </p:nvGraphicFramePr>
            <p:xfrm>
              <a:off x="6522156" y="6867038"/>
              <a:ext cx="162939" cy="297362"/>
            </p:xfrm>
            <a:graphic>
              <a:graphicData uri="http://schemas.openxmlformats.org/presentationml/2006/ole">
                <mc:AlternateContent xmlns:mc="http://schemas.openxmlformats.org/markup-compatibility/2006">
                  <mc:Choice xmlns:v="urn:schemas-microsoft-com:vml" Requires="v">
                    <p:oleObj name="MDLDrawObject Class" r:id="rId14" imgW="380464" imgH="694985" progId="MDLDrawOLE.MDLDrawObject.1">
                      <p:embed/>
                    </p:oleObj>
                  </mc:Choice>
                  <mc:Fallback>
                    <p:oleObj name="MDLDrawObject Class" r:id="rId14" imgW="380464" imgH="694985" progId="MDLDrawOLE.MDLDrawObject.1">
                      <p:embed/>
                      <p:pic>
                        <p:nvPicPr>
                          <p:cNvPr id="28" name="Object 27">
                            <a:extLst>
                              <a:ext uri="{FF2B5EF4-FFF2-40B4-BE49-F238E27FC236}">
                                <a16:creationId xmlns:a16="http://schemas.microsoft.com/office/drawing/2014/main" id="{56B6799B-8BFC-41BB-9BCB-1DAB2AEF8A4C}"/>
                              </a:ext>
                            </a:extLst>
                          </p:cNvPr>
                          <p:cNvPicPr/>
                          <p:nvPr/>
                        </p:nvPicPr>
                        <p:blipFill>
                          <a:blip r:embed="rId13"/>
                          <a:stretch>
                            <a:fillRect/>
                          </a:stretch>
                        </p:blipFill>
                        <p:spPr>
                          <a:xfrm>
                            <a:off x="6522156" y="6867038"/>
                            <a:ext cx="162939" cy="297362"/>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FFAE5810-2FD8-4EA4-BB84-A1E22B0D7EC7}"/>
                  </a:ext>
                </a:extLst>
              </p:cNvPr>
              <p:cNvGraphicFramePr>
                <a:graphicFrameLocks noChangeAspect="1"/>
              </p:cNvGraphicFramePr>
              <p:nvPr/>
            </p:nvGraphicFramePr>
            <p:xfrm>
              <a:off x="5715892" y="5242866"/>
              <a:ext cx="220954" cy="241041"/>
            </p:xfrm>
            <a:graphic>
              <a:graphicData uri="http://schemas.openxmlformats.org/presentationml/2006/ole">
                <mc:AlternateContent xmlns:mc="http://schemas.openxmlformats.org/markup-compatibility/2006">
                  <mc:Choice xmlns:v="urn:schemas-microsoft-com:vml" Requires="v">
                    <p:oleObj name="MDLDrawObject Class" r:id="rId15" imgW="523827" imgH="571296" progId="MDLDrawOLE.MDLDrawObject.1">
                      <p:embed/>
                    </p:oleObj>
                  </mc:Choice>
                  <mc:Fallback>
                    <p:oleObj name="MDLDrawObject Class" r:id="rId15" imgW="523827" imgH="571296" progId="MDLDrawOLE.MDLDrawObject.1">
                      <p:embed/>
                      <p:pic>
                        <p:nvPicPr>
                          <p:cNvPr id="29" name="Object 28">
                            <a:extLst>
                              <a:ext uri="{FF2B5EF4-FFF2-40B4-BE49-F238E27FC236}">
                                <a16:creationId xmlns:a16="http://schemas.microsoft.com/office/drawing/2014/main" id="{FFAE5810-2FD8-4EA4-BB84-A1E22B0D7EC7}"/>
                              </a:ext>
                            </a:extLst>
                          </p:cNvPr>
                          <p:cNvPicPr/>
                          <p:nvPr/>
                        </p:nvPicPr>
                        <p:blipFill>
                          <a:blip r:embed="rId16"/>
                          <a:stretch>
                            <a:fillRect/>
                          </a:stretch>
                        </p:blipFill>
                        <p:spPr>
                          <a:xfrm>
                            <a:off x="5715892" y="5242866"/>
                            <a:ext cx="220954" cy="241041"/>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17DFFE39-F24D-4584-AB3D-6438320A5251}"/>
                  </a:ext>
                </a:extLst>
              </p:cNvPr>
              <p:cNvGraphicFramePr>
                <a:graphicFrameLocks noChangeAspect="1"/>
              </p:cNvGraphicFramePr>
              <p:nvPr/>
            </p:nvGraphicFramePr>
            <p:xfrm>
              <a:off x="7277806" y="6895197"/>
              <a:ext cx="220954" cy="241041"/>
            </p:xfrm>
            <a:graphic>
              <a:graphicData uri="http://schemas.openxmlformats.org/presentationml/2006/ole">
                <mc:AlternateContent xmlns:mc="http://schemas.openxmlformats.org/markup-compatibility/2006">
                  <mc:Choice xmlns:v="urn:schemas-microsoft-com:vml" Requires="v">
                    <p:oleObj name="MDLDrawObject Class" r:id="rId17" imgW="523827" imgH="571296" progId="MDLDrawOLE.MDLDrawObject.1">
                      <p:embed/>
                    </p:oleObj>
                  </mc:Choice>
                  <mc:Fallback>
                    <p:oleObj name="MDLDrawObject Class" r:id="rId17" imgW="523827" imgH="571296" progId="MDLDrawOLE.MDLDrawObject.1">
                      <p:embed/>
                      <p:pic>
                        <p:nvPicPr>
                          <p:cNvPr id="30" name="Object 29">
                            <a:extLst>
                              <a:ext uri="{FF2B5EF4-FFF2-40B4-BE49-F238E27FC236}">
                                <a16:creationId xmlns:a16="http://schemas.microsoft.com/office/drawing/2014/main" id="{17DFFE39-F24D-4584-AB3D-6438320A5251}"/>
                              </a:ext>
                            </a:extLst>
                          </p:cNvPr>
                          <p:cNvPicPr/>
                          <p:nvPr/>
                        </p:nvPicPr>
                        <p:blipFill>
                          <a:blip r:embed="rId16"/>
                          <a:stretch>
                            <a:fillRect/>
                          </a:stretch>
                        </p:blipFill>
                        <p:spPr>
                          <a:xfrm>
                            <a:off x="7277806" y="6895197"/>
                            <a:ext cx="220954" cy="241041"/>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1CFAB54E-C28E-4F96-A21E-EBEB5D0AC62A}"/>
                  </a:ext>
                </a:extLst>
              </p:cNvPr>
              <p:cNvGraphicFramePr>
                <a:graphicFrameLocks noChangeAspect="1"/>
              </p:cNvGraphicFramePr>
              <p:nvPr/>
            </p:nvGraphicFramePr>
            <p:xfrm>
              <a:off x="7949495" y="6895197"/>
              <a:ext cx="220954" cy="241041"/>
            </p:xfrm>
            <a:graphic>
              <a:graphicData uri="http://schemas.openxmlformats.org/presentationml/2006/ole">
                <mc:AlternateContent xmlns:mc="http://schemas.openxmlformats.org/markup-compatibility/2006">
                  <mc:Choice xmlns:v="urn:schemas-microsoft-com:vml" Requires="v">
                    <p:oleObj name="MDLDrawObject Class" r:id="rId18" imgW="523827" imgH="571296" progId="MDLDrawOLE.MDLDrawObject.1">
                      <p:embed/>
                    </p:oleObj>
                  </mc:Choice>
                  <mc:Fallback>
                    <p:oleObj name="MDLDrawObject Class" r:id="rId18" imgW="523827" imgH="571296" progId="MDLDrawOLE.MDLDrawObject.1">
                      <p:embed/>
                      <p:pic>
                        <p:nvPicPr>
                          <p:cNvPr id="31" name="Object 30">
                            <a:extLst>
                              <a:ext uri="{FF2B5EF4-FFF2-40B4-BE49-F238E27FC236}">
                                <a16:creationId xmlns:a16="http://schemas.microsoft.com/office/drawing/2014/main" id="{1CFAB54E-C28E-4F96-A21E-EBEB5D0AC62A}"/>
                              </a:ext>
                            </a:extLst>
                          </p:cNvPr>
                          <p:cNvPicPr/>
                          <p:nvPr/>
                        </p:nvPicPr>
                        <p:blipFill>
                          <a:blip r:embed="rId16"/>
                          <a:stretch>
                            <a:fillRect/>
                          </a:stretch>
                        </p:blipFill>
                        <p:spPr>
                          <a:xfrm>
                            <a:off x="7949495" y="6895197"/>
                            <a:ext cx="220954" cy="241041"/>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50FE97A8-FAB7-4B57-BC42-A4E78E020B67}"/>
                  </a:ext>
                </a:extLst>
              </p:cNvPr>
              <p:cNvGraphicFramePr>
                <a:graphicFrameLocks noChangeAspect="1"/>
              </p:cNvGraphicFramePr>
              <p:nvPr/>
            </p:nvGraphicFramePr>
            <p:xfrm>
              <a:off x="8621184" y="6895197"/>
              <a:ext cx="220954" cy="241041"/>
            </p:xfrm>
            <a:graphic>
              <a:graphicData uri="http://schemas.openxmlformats.org/presentationml/2006/ole">
                <mc:AlternateContent xmlns:mc="http://schemas.openxmlformats.org/markup-compatibility/2006">
                  <mc:Choice xmlns:v="urn:schemas-microsoft-com:vml" Requires="v">
                    <p:oleObj name="MDLDrawObject Class" r:id="rId19" imgW="523827" imgH="571296" progId="MDLDrawOLE.MDLDrawObject.1">
                      <p:embed/>
                    </p:oleObj>
                  </mc:Choice>
                  <mc:Fallback>
                    <p:oleObj name="MDLDrawObject Class" r:id="rId19" imgW="523827" imgH="571296" progId="MDLDrawOLE.MDLDrawObject.1">
                      <p:embed/>
                      <p:pic>
                        <p:nvPicPr>
                          <p:cNvPr id="32" name="Object 31">
                            <a:extLst>
                              <a:ext uri="{FF2B5EF4-FFF2-40B4-BE49-F238E27FC236}">
                                <a16:creationId xmlns:a16="http://schemas.microsoft.com/office/drawing/2014/main" id="{50FE97A8-FAB7-4B57-BC42-A4E78E020B67}"/>
                              </a:ext>
                            </a:extLst>
                          </p:cNvPr>
                          <p:cNvPicPr/>
                          <p:nvPr/>
                        </p:nvPicPr>
                        <p:blipFill>
                          <a:blip r:embed="rId16"/>
                          <a:stretch>
                            <a:fillRect/>
                          </a:stretch>
                        </p:blipFill>
                        <p:spPr>
                          <a:xfrm>
                            <a:off x="8621184" y="6895197"/>
                            <a:ext cx="220954" cy="241041"/>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41FE6DB6-7FC3-411E-9D50-403BD54E5B4E}"/>
                  </a:ext>
                </a:extLst>
              </p:cNvPr>
              <p:cNvSpPr txBox="1"/>
              <p:nvPr/>
            </p:nvSpPr>
            <p:spPr>
              <a:xfrm>
                <a:off x="5639237" y="6784369"/>
                <a:ext cx="728247" cy="404907"/>
              </a:xfrm>
              <a:prstGeom prst="rect">
                <a:avLst/>
              </a:prstGeom>
              <a:noFill/>
            </p:spPr>
            <p:txBody>
              <a:bodyPr wrap="none" rtlCol="0">
                <a:spAutoFit/>
              </a:bodyPr>
              <a:lstStyle/>
              <a:p>
                <a:r>
                  <a:rPr lang="en-US" sz="1301" dirty="0"/>
                  <a:t>Child</a:t>
                </a:r>
              </a:p>
            </p:txBody>
          </p:sp>
          <p:graphicFrame>
            <p:nvGraphicFramePr>
              <p:cNvPr id="38" name="Object 37">
                <a:extLst>
                  <a:ext uri="{FF2B5EF4-FFF2-40B4-BE49-F238E27FC236}">
                    <a16:creationId xmlns:a16="http://schemas.microsoft.com/office/drawing/2014/main" id="{B6D94270-D977-4C17-9D35-EB703C3912AB}"/>
                  </a:ext>
                </a:extLst>
              </p:cNvPr>
              <p:cNvGraphicFramePr>
                <a:graphicFrameLocks noChangeAspect="1"/>
              </p:cNvGraphicFramePr>
              <p:nvPr/>
            </p:nvGraphicFramePr>
            <p:xfrm>
              <a:off x="6436030" y="2709397"/>
              <a:ext cx="125612" cy="229241"/>
            </p:xfrm>
            <a:graphic>
              <a:graphicData uri="http://schemas.openxmlformats.org/presentationml/2006/ole">
                <mc:AlternateContent xmlns:mc="http://schemas.openxmlformats.org/markup-compatibility/2006">
                  <mc:Choice xmlns:v="urn:schemas-microsoft-com:vml" Requires="v">
                    <p:oleObj name="MDLDrawObject Class" r:id="rId14" imgW="380464" imgH="694985" progId="MDLDrawOLE.MDLDrawObject.1">
                      <p:embed/>
                    </p:oleObj>
                  </mc:Choice>
                  <mc:Fallback>
                    <p:oleObj name="MDLDrawObject Class" r:id="rId14" imgW="380464" imgH="694985" progId="MDLDrawOLE.MDLDrawObject.1">
                      <p:embed/>
                      <p:pic>
                        <p:nvPicPr>
                          <p:cNvPr id="38" name="Object 37">
                            <a:extLst>
                              <a:ext uri="{FF2B5EF4-FFF2-40B4-BE49-F238E27FC236}">
                                <a16:creationId xmlns:a16="http://schemas.microsoft.com/office/drawing/2014/main" id="{B6D94270-D977-4C17-9D35-EB703C3912AB}"/>
                              </a:ext>
                            </a:extLst>
                          </p:cNvPr>
                          <p:cNvPicPr/>
                          <p:nvPr/>
                        </p:nvPicPr>
                        <p:blipFill>
                          <a:blip r:embed="rId13"/>
                          <a:stretch>
                            <a:fillRect/>
                          </a:stretch>
                        </p:blipFill>
                        <p:spPr>
                          <a:xfrm>
                            <a:off x="6436030" y="2709397"/>
                            <a:ext cx="125612" cy="229241"/>
                          </a:xfrm>
                          <a:prstGeom prst="rect">
                            <a:avLst/>
                          </a:prstGeom>
                        </p:spPr>
                      </p:pic>
                    </p:oleObj>
                  </mc:Fallback>
                </mc:AlternateContent>
              </a:graphicData>
            </a:graphic>
          </p:graphicFrame>
          <p:graphicFrame>
            <p:nvGraphicFramePr>
              <p:cNvPr id="39" name="Object 38">
                <a:extLst>
                  <a:ext uri="{FF2B5EF4-FFF2-40B4-BE49-F238E27FC236}">
                    <a16:creationId xmlns:a16="http://schemas.microsoft.com/office/drawing/2014/main" id="{D73EB036-43A5-4460-AC66-2FBD6B27BB69}"/>
                  </a:ext>
                </a:extLst>
              </p:cNvPr>
              <p:cNvGraphicFramePr>
                <a:graphicFrameLocks noChangeAspect="1"/>
              </p:cNvGraphicFramePr>
              <p:nvPr/>
            </p:nvGraphicFramePr>
            <p:xfrm>
              <a:off x="6392721" y="3844047"/>
              <a:ext cx="210137" cy="229241"/>
            </p:xfrm>
            <a:graphic>
              <a:graphicData uri="http://schemas.openxmlformats.org/presentationml/2006/ole">
                <mc:AlternateContent xmlns:mc="http://schemas.openxmlformats.org/markup-compatibility/2006">
                  <mc:Choice xmlns:v="urn:schemas-microsoft-com:vml" Requires="v">
                    <p:oleObj name="MDLDrawObject Class" r:id="rId18" imgW="523827" imgH="571296" progId="MDLDrawOLE.MDLDrawObject.1">
                      <p:embed/>
                    </p:oleObj>
                  </mc:Choice>
                  <mc:Fallback>
                    <p:oleObj name="MDLDrawObject Class" r:id="rId18" imgW="523827" imgH="571296" progId="MDLDrawOLE.MDLDrawObject.1">
                      <p:embed/>
                      <p:pic>
                        <p:nvPicPr>
                          <p:cNvPr id="39" name="Object 38">
                            <a:extLst>
                              <a:ext uri="{FF2B5EF4-FFF2-40B4-BE49-F238E27FC236}">
                                <a16:creationId xmlns:a16="http://schemas.microsoft.com/office/drawing/2014/main" id="{D73EB036-43A5-4460-AC66-2FBD6B27BB69}"/>
                              </a:ext>
                            </a:extLst>
                          </p:cNvPr>
                          <p:cNvPicPr/>
                          <p:nvPr/>
                        </p:nvPicPr>
                        <p:blipFill>
                          <a:blip r:embed="rId16"/>
                          <a:stretch>
                            <a:fillRect/>
                          </a:stretch>
                        </p:blipFill>
                        <p:spPr>
                          <a:xfrm>
                            <a:off x="6392721" y="3844047"/>
                            <a:ext cx="210137" cy="229241"/>
                          </a:xfrm>
                          <a:prstGeom prst="rect">
                            <a:avLst/>
                          </a:prstGeom>
                        </p:spPr>
                      </p:pic>
                    </p:oleObj>
                  </mc:Fallback>
                </mc:AlternateContent>
              </a:graphicData>
            </a:graphic>
          </p:graphicFrame>
        </p:grpSp>
      </p:grpSp>
      <p:sp>
        <p:nvSpPr>
          <p:cNvPr id="4" name="TextBox 3">
            <a:extLst>
              <a:ext uri="{FF2B5EF4-FFF2-40B4-BE49-F238E27FC236}">
                <a16:creationId xmlns:a16="http://schemas.microsoft.com/office/drawing/2014/main" id="{9B73E05F-539F-4695-A944-F8384C2BCACF}"/>
              </a:ext>
            </a:extLst>
          </p:cNvPr>
          <p:cNvSpPr txBox="1"/>
          <p:nvPr/>
        </p:nvSpPr>
        <p:spPr>
          <a:xfrm>
            <a:off x="8866856" y="893338"/>
            <a:ext cx="433132" cy="312843"/>
          </a:xfrm>
          <a:prstGeom prst="rect">
            <a:avLst/>
          </a:prstGeom>
          <a:noFill/>
        </p:spPr>
        <p:txBody>
          <a:bodyPr wrap="none" rtlCol="0">
            <a:spAutoFit/>
          </a:bodyPr>
          <a:lstStyle/>
          <a:p>
            <a:r>
              <a:rPr lang="en-US" sz="1433" dirty="0"/>
              <a:t>Gel</a:t>
            </a:r>
          </a:p>
        </p:txBody>
      </p:sp>
      <p:sp>
        <p:nvSpPr>
          <p:cNvPr id="5" name="TextBox 4">
            <a:extLst>
              <a:ext uri="{FF2B5EF4-FFF2-40B4-BE49-F238E27FC236}">
                <a16:creationId xmlns:a16="http://schemas.microsoft.com/office/drawing/2014/main" id="{26780C1D-7AED-469C-92E0-12EB080CD125}"/>
              </a:ext>
            </a:extLst>
          </p:cNvPr>
          <p:cNvSpPr txBox="1"/>
          <p:nvPr/>
        </p:nvSpPr>
        <p:spPr>
          <a:xfrm>
            <a:off x="9562404" y="721749"/>
            <a:ext cx="450444" cy="312843"/>
          </a:xfrm>
          <a:prstGeom prst="rect">
            <a:avLst/>
          </a:prstGeom>
          <a:noFill/>
        </p:spPr>
        <p:txBody>
          <a:bodyPr wrap="none" rtlCol="0">
            <a:spAutoFit/>
          </a:bodyPr>
          <a:lstStyle/>
          <a:p>
            <a:r>
              <a:rPr lang="en-US" sz="1433" dirty="0"/>
              <a:t>Top</a:t>
            </a:r>
          </a:p>
        </p:txBody>
      </p:sp>
      <p:sp>
        <p:nvSpPr>
          <p:cNvPr id="6" name="Date Placeholder 5">
            <a:extLst>
              <a:ext uri="{FF2B5EF4-FFF2-40B4-BE49-F238E27FC236}">
                <a16:creationId xmlns:a16="http://schemas.microsoft.com/office/drawing/2014/main" id="{C43BA8FC-B4AF-44FD-3455-07D106B72B8D}"/>
              </a:ext>
            </a:extLst>
          </p:cNvPr>
          <p:cNvSpPr>
            <a:spLocks noGrp="1"/>
          </p:cNvSpPr>
          <p:nvPr>
            <p:ph type="dt" sz="half" idx="10"/>
          </p:nvPr>
        </p:nvSpPr>
        <p:spPr/>
        <p:txBody>
          <a:bodyPr/>
          <a:lstStyle/>
          <a:p>
            <a:fld id="{8BA4A769-7AB3-408B-AEDA-4E67D9FCAC9E}" type="datetime1">
              <a:rPr lang="en-US" smtClean="0"/>
              <a:t>8/26/2023</a:t>
            </a:fld>
            <a:endParaRPr lang="en-US"/>
          </a:p>
        </p:txBody>
      </p:sp>
      <p:sp>
        <p:nvSpPr>
          <p:cNvPr id="20" name="Footer Placeholder 19">
            <a:extLst>
              <a:ext uri="{FF2B5EF4-FFF2-40B4-BE49-F238E27FC236}">
                <a16:creationId xmlns:a16="http://schemas.microsoft.com/office/drawing/2014/main" id="{C99CA7EB-D138-E1AF-8511-1F7A354FC3DA}"/>
              </a:ext>
            </a:extLst>
          </p:cNvPr>
          <p:cNvSpPr>
            <a:spLocks noGrp="1"/>
          </p:cNvSpPr>
          <p:nvPr>
            <p:ph type="ftr" sz="quarter" idx="11"/>
          </p:nvPr>
        </p:nvSpPr>
        <p:spPr/>
        <p:txBody>
          <a:bodyPr/>
          <a:lstStyle/>
          <a:p>
            <a:r>
              <a:rPr lang="en-US"/>
              <a:t>D &amp; D - Lec 3 - Fall 2023</a:t>
            </a:r>
          </a:p>
        </p:txBody>
      </p:sp>
      <p:sp>
        <p:nvSpPr>
          <p:cNvPr id="22" name="Slide Number Placeholder 21">
            <a:extLst>
              <a:ext uri="{FF2B5EF4-FFF2-40B4-BE49-F238E27FC236}">
                <a16:creationId xmlns:a16="http://schemas.microsoft.com/office/drawing/2014/main" id="{7286ABF0-6B79-D060-AE8E-FCFCA748D459}"/>
              </a:ext>
            </a:extLst>
          </p:cNvPr>
          <p:cNvSpPr>
            <a:spLocks noGrp="1"/>
          </p:cNvSpPr>
          <p:nvPr>
            <p:ph type="sldNum" sz="quarter" idx="12"/>
          </p:nvPr>
        </p:nvSpPr>
        <p:spPr/>
        <p:txBody>
          <a:bodyPr/>
          <a:lstStyle/>
          <a:p>
            <a:fld id="{DC3BB032-4020-48F4-953B-341806DC4A2B}" type="slidenum">
              <a:rPr lang="en-US" smtClean="0"/>
              <a:t>27</a:t>
            </a:fld>
            <a:endParaRPr lang="en-US"/>
          </a:p>
        </p:txBody>
      </p:sp>
      <p:sp>
        <p:nvSpPr>
          <p:cNvPr id="12" name="TextBox 11">
            <a:extLst>
              <a:ext uri="{FF2B5EF4-FFF2-40B4-BE49-F238E27FC236}">
                <a16:creationId xmlns:a16="http://schemas.microsoft.com/office/drawing/2014/main" id="{32CE499C-637A-DAA3-5564-9E27AA5A4998}"/>
              </a:ext>
            </a:extLst>
          </p:cNvPr>
          <p:cNvSpPr txBox="1"/>
          <p:nvPr/>
        </p:nvSpPr>
        <p:spPr>
          <a:xfrm>
            <a:off x="195852" y="636498"/>
            <a:ext cx="4137803" cy="5632311"/>
          </a:xfrm>
          <a:prstGeom prst="rect">
            <a:avLst/>
          </a:prstGeom>
          <a:noFill/>
        </p:spPr>
        <p:txBody>
          <a:bodyPr wrap="square" rtlCol="0">
            <a:spAutoFit/>
          </a:bodyPr>
          <a:lstStyle/>
          <a:p>
            <a:pPr marL="231775" indent="-231775"/>
            <a:r>
              <a:rPr lang="en-US" dirty="0"/>
              <a:t>1. DNA samples (blood, cheek cells) would be obtained from:</a:t>
            </a:r>
          </a:p>
          <a:p>
            <a:pPr marL="742950" lvl="1" indent="-285750">
              <a:buFont typeface="Arial" panose="020B0604020202020204" pitchFamily="34" charset="0"/>
              <a:buChar char="•"/>
            </a:pPr>
            <a:r>
              <a:rPr lang="en-US" dirty="0"/>
              <a:t>Mother</a:t>
            </a:r>
          </a:p>
          <a:p>
            <a:pPr marL="742950" lvl="1" indent="-285750">
              <a:buFont typeface="Arial" panose="020B0604020202020204" pitchFamily="34" charset="0"/>
              <a:buChar char="•"/>
            </a:pPr>
            <a:r>
              <a:rPr lang="en-US" dirty="0"/>
              <a:t>Child</a:t>
            </a:r>
          </a:p>
          <a:p>
            <a:pPr marL="742950" lvl="1" indent="-285750">
              <a:buFont typeface="Arial" panose="020B0604020202020204" pitchFamily="34" charset="0"/>
              <a:buChar char="•"/>
            </a:pPr>
            <a:r>
              <a:rPr lang="en-US" dirty="0"/>
              <a:t>Candidate fathers.</a:t>
            </a:r>
          </a:p>
          <a:p>
            <a:pPr marL="231775" indent="-231775"/>
            <a:r>
              <a:rPr lang="en-US" dirty="0"/>
              <a:t>2. PCR would be preformed using primers that amplify a segment of the chromosome containing repeats.</a:t>
            </a:r>
          </a:p>
          <a:p>
            <a:pPr marL="231775" indent="-231775"/>
            <a:r>
              <a:rPr lang="en-US" dirty="0"/>
              <a:t>3. Each individual would show 2 bands on the gel, corresponding to the PCR product from each chromosome (we have two copies of each chromosome).</a:t>
            </a:r>
          </a:p>
          <a:p>
            <a:pPr marL="231775" indent="-231775"/>
            <a:r>
              <a:rPr lang="en-US" dirty="0"/>
              <a:t>4. The child would inherit one copy from the mother and the other from the father:</a:t>
            </a:r>
          </a:p>
          <a:p>
            <a:pPr marL="742950" lvl="1" indent="-285750">
              <a:buFont typeface="Arial" panose="020B0604020202020204" pitchFamily="34" charset="0"/>
              <a:buChar char="•"/>
            </a:pPr>
            <a:r>
              <a:rPr lang="en-US" dirty="0"/>
              <a:t>One of the child’s PCR product would match one of the mothers.</a:t>
            </a:r>
          </a:p>
          <a:p>
            <a:pPr marL="742950" lvl="1" indent="-285750">
              <a:buFont typeface="Arial" panose="020B0604020202020204" pitchFamily="34" charset="0"/>
              <a:buChar char="•"/>
            </a:pPr>
            <a:r>
              <a:rPr lang="en-US" dirty="0"/>
              <a:t>The other PCR product from the child would match one of the PCR products from the father.</a:t>
            </a:r>
          </a:p>
        </p:txBody>
      </p:sp>
    </p:spTree>
    <p:extLst>
      <p:ext uri="{BB962C8B-B14F-4D97-AF65-F5344CB8AC3E}">
        <p14:creationId xmlns:p14="http://schemas.microsoft.com/office/powerpoint/2010/main" val="3082277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51A6D-30CC-4300-980C-5E57D5FDA801}"/>
              </a:ext>
            </a:extLst>
          </p:cNvPr>
          <p:cNvPicPr>
            <a:picLocks noChangeAspect="1"/>
          </p:cNvPicPr>
          <p:nvPr/>
        </p:nvPicPr>
        <p:blipFill>
          <a:blip r:embed="rId3"/>
          <a:stretch>
            <a:fillRect/>
          </a:stretch>
        </p:blipFill>
        <p:spPr>
          <a:xfrm>
            <a:off x="-9283" y="-25222"/>
            <a:ext cx="3997762" cy="2235022"/>
          </a:xfrm>
          <a:prstGeom prst="rect">
            <a:avLst/>
          </a:prstGeom>
        </p:spPr>
      </p:pic>
      <p:sp>
        <p:nvSpPr>
          <p:cNvPr id="9" name="Rectangle 8">
            <a:extLst>
              <a:ext uri="{FF2B5EF4-FFF2-40B4-BE49-F238E27FC236}">
                <a16:creationId xmlns:a16="http://schemas.microsoft.com/office/drawing/2014/main" id="{BB946BAF-FB15-4275-B62C-490D7182E7FC}"/>
              </a:ext>
            </a:extLst>
          </p:cNvPr>
          <p:cNvSpPr/>
          <p:nvPr/>
        </p:nvSpPr>
        <p:spPr>
          <a:xfrm>
            <a:off x="152400" y="2209800"/>
            <a:ext cx="7543800" cy="4247317"/>
          </a:xfrm>
          <a:prstGeom prst="rect">
            <a:avLst/>
          </a:prstGeom>
        </p:spPr>
        <p:txBody>
          <a:bodyPr wrap="square">
            <a:spAutoFit/>
          </a:bodyPr>
          <a:lstStyle/>
          <a:p>
            <a:pPr marL="173034" indent="-173034"/>
            <a:r>
              <a:rPr lang="en-US" dirty="0"/>
              <a:t>• CAG – at least 10 diseases (Huntington disease, spinal and bulbar muscular atrophy, </a:t>
            </a:r>
            <a:r>
              <a:rPr lang="en-US" dirty="0" err="1"/>
              <a:t>dentatorubral-pallidoluysian</a:t>
            </a:r>
            <a:r>
              <a:rPr lang="en-US" dirty="0"/>
              <a:t> atrophy and seven SCAs)</a:t>
            </a:r>
          </a:p>
          <a:p>
            <a:pPr marL="173034" indent="-173034"/>
            <a:r>
              <a:rPr lang="en-US" dirty="0"/>
              <a:t>• CGG – fragile X, fragile X tremor ataxia syndrome, other fragile sites (GCC, CCG)</a:t>
            </a:r>
          </a:p>
          <a:p>
            <a:pPr marL="173034" indent="-173034"/>
            <a:r>
              <a:rPr lang="en-US" dirty="0"/>
              <a:t>• CTG – myotonic dystrophy type 1, Huntington disease-like 2, spinocerebellar ataxia type 8, Fuchs corneal dystrophy</a:t>
            </a:r>
          </a:p>
          <a:p>
            <a:pPr marL="173034" indent="-173034"/>
            <a:r>
              <a:rPr lang="en-US" dirty="0"/>
              <a:t>• GAA – Friedreich ataxia</a:t>
            </a:r>
          </a:p>
          <a:p>
            <a:pPr marL="173034" indent="-173034"/>
            <a:r>
              <a:rPr lang="en-US" dirty="0"/>
              <a:t>• GCC – FRAXE mental retardation</a:t>
            </a:r>
          </a:p>
          <a:p>
            <a:pPr marL="173034" indent="-173034"/>
            <a:r>
              <a:rPr lang="en-US" dirty="0"/>
              <a:t>• GCG – </a:t>
            </a:r>
            <a:r>
              <a:rPr lang="en-US" dirty="0" err="1"/>
              <a:t>oculopharyngeal</a:t>
            </a:r>
            <a:r>
              <a:rPr lang="en-US" dirty="0"/>
              <a:t> muscular dystrophy</a:t>
            </a:r>
          </a:p>
          <a:p>
            <a:pPr marL="173034" indent="-173034"/>
            <a:r>
              <a:rPr lang="en-US" dirty="0"/>
              <a:t>• CCTG – myotonic dystrophy type 1</a:t>
            </a:r>
          </a:p>
          <a:p>
            <a:pPr marL="173034" indent="-173034"/>
            <a:r>
              <a:rPr lang="en-US" dirty="0"/>
              <a:t>• ATTCT – spinocerebellar ataxia type 10</a:t>
            </a:r>
          </a:p>
          <a:p>
            <a:pPr marL="173034" indent="-173034"/>
            <a:r>
              <a:rPr lang="en-US" dirty="0"/>
              <a:t>• TGGAA – spinocerebellar ataxia type 31</a:t>
            </a:r>
          </a:p>
          <a:p>
            <a:pPr marL="173034" indent="-173034"/>
            <a:r>
              <a:rPr lang="en-US" dirty="0"/>
              <a:t>• GGCCTG – spinocerebellar ataxia type 36</a:t>
            </a:r>
          </a:p>
          <a:p>
            <a:pPr marL="173034" indent="-173034"/>
            <a:r>
              <a:rPr lang="en-US" dirty="0"/>
              <a:t>• GGGGCC – C9ORF72 frontotemporal dementia/amyotrophic lateral sclerosis</a:t>
            </a:r>
          </a:p>
          <a:p>
            <a:pPr marL="173034" indent="-173034"/>
            <a:r>
              <a:rPr lang="en-US" dirty="0"/>
              <a:t>• CCCCGCCCCGCG – EPM1 (myoclonic epilepsy)</a:t>
            </a:r>
          </a:p>
        </p:txBody>
      </p:sp>
      <p:sp>
        <p:nvSpPr>
          <p:cNvPr id="10" name="Rectangle 9">
            <a:extLst>
              <a:ext uri="{FF2B5EF4-FFF2-40B4-BE49-F238E27FC236}">
                <a16:creationId xmlns:a16="http://schemas.microsoft.com/office/drawing/2014/main" id="{F92016A8-84AB-4FE7-9792-2755F853272A}"/>
              </a:ext>
            </a:extLst>
          </p:cNvPr>
          <p:cNvSpPr/>
          <p:nvPr/>
        </p:nvSpPr>
        <p:spPr>
          <a:xfrm>
            <a:off x="4038600" y="-75476"/>
            <a:ext cx="5816657" cy="523220"/>
          </a:xfrm>
          <a:prstGeom prst="rect">
            <a:avLst/>
          </a:prstGeom>
        </p:spPr>
        <p:txBody>
          <a:bodyPr wrap="none">
            <a:spAutoFit/>
          </a:bodyPr>
          <a:lstStyle/>
          <a:p>
            <a:r>
              <a:rPr lang="en-US" sz="2800" dirty="0"/>
              <a:t>Repeat Expansions Related to Diseases</a:t>
            </a:r>
          </a:p>
        </p:txBody>
      </p:sp>
      <p:sp>
        <p:nvSpPr>
          <p:cNvPr id="2" name="TextBox 1">
            <a:extLst>
              <a:ext uri="{FF2B5EF4-FFF2-40B4-BE49-F238E27FC236}">
                <a16:creationId xmlns:a16="http://schemas.microsoft.com/office/drawing/2014/main" id="{4ABF027C-03B3-0F0D-5A92-20176D5B3EF9}"/>
              </a:ext>
            </a:extLst>
          </p:cNvPr>
          <p:cNvSpPr txBox="1"/>
          <p:nvPr/>
        </p:nvSpPr>
        <p:spPr>
          <a:xfrm>
            <a:off x="8365884" y="1092289"/>
            <a:ext cx="3225799" cy="1477328"/>
          </a:xfrm>
          <a:prstGeom prst="rect">
            <a:avLst/>
          </a:prstGeom>
          <a:noFill/>
        </p:spPr>
        <p:txBody>
          <a:bodyPr wrap="square" rtlCol="0">
            <a:spAutoFit/>
          </a:bodyPr>
          <a:lstStyle/>
          <a:p>
            <a:pPr marL="285750" indent="-285750">
              <a:buFont typeface="Arial" panose="020B0604020202020204" pitchFamily="34" charset="0"/>
              <a:buChar char="•"/>
            </a:pPr>
            <a:r>
              <a:rPr lang="en-US" dirty="0"/>
              <a:t>The number of repeats can be detected by:</a:t>
            </a:r>
          </a:p>
          <a:p>
            <a:pPr marL="742950" lvl="1" indent="-285750">
              <a:buFont typeface="Arial" panose="020B0604020202020204" pitchFamily="34" charset="0"/>
              <a:buChar char="•"/>
            </a:pPr>
            <a:r>
              <a:rPr lang="en-US" dirty="0"/>
              <a:t>DNA sequencing</a:t>
            </a:r>
          </a:p>
          <a:p>
            <a:pPr marL="742950" lvl="1" indent="-285750">
              <a:buFont typeface="Arial" panose="020B0604020202020204" pitchFamily="34" charset="0"/>
              <a:buChar char="•"/>
            </a:pPr>
            <a:r>
              <a:rPr lang="en-US" dirty="0"/>
              <a:t>PCR</a:t>
            </a:r>
          </a:p>
          <a:p>
            <a:endParaRPr lang="en-US" dirty="0"/>
          </a:p>
        </p:txBody>
      </p:sp>
      <p:pic>
        <p:nvPicPr>
          <p:cNvPr id="27" name="Picture 4">
            <a:extLst>
              <a:ext uri="{FF2B5EF4-FFF2-40B4-BE49-F238E27FC236}">
                <a16:creationId xmlns:a16="http://schemas.microsoft.com/office/drawing/2014/main" id="{58829817-8940-5541-75C2-4AD11C4F93D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9288" b="45317"/>
          <a:stretch/>
        </p:blipFill>
        <p:spPr bwMode="auto">
          <a:xfrm>
            <a:off x="3886200" y="453370"/>
            <a:ext cx="3414068" cy="1678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a:extLst>
              <a:ext uri="{FF2B5EF4-FFF2-40B4-BE49-F238E27FC236}">
                <a16:creationId xmlns:a16="http://schemas.microsoft.com/office/drawing/2014/main" id="{1FD93919-872D-190F-E8C9-68A30B6EF4FC}"/>
              </a:ext>
            </a:extLst>
          </p:cNvPr>
          <p:cNvSpPr>
            <a:spLocks noGrp="1"/>
          </p:cNvSpPr>
          <p:nvPr>
            <p:ph type="dt" sz="half" idx="10"/>
          </p:nvPr>
        </p:nvSpPr>
        <p:spPr/>
        <p:txBody>
          <a:bodyPr/>
          <a:lstStyle/>
          <a:p>
            <a:fld id="{62883AC2-9618-4EDD-92E8-71CB3F96FBB7}" type="datetime1">
              <a:rPr lang="en-US" smtClean="0"/>
              <a:t>8/26/2023</a:t>
            </a:fld>
            <a:endParaRPr lang="en-US"/>
          </a:p>
        </p:txBody>
      </p:sp>
      <p:sp>
        <p:nvSpPr>
          <p:cNvPr id="7" name="Footer Placeholder 6">
            <a:extLst>
              <a:ext uri="{FF2B5EF4-FFF2-40B4-BE49-F238E27FC236}">
                <a16:creationId xmlns:a16="http://schemas.microsoft.com/office/drawing/2014/main" id="{CE8E7468-82A2-1771-355D-EC59BC55EFF7}"/>
              </a:ext>
            </a:extLst>
          </p:cNvPr>
          <p:cNvSpPr>
            <a:spLocks noGrp="1"/>
          </p:cNvSpPr>
          <p:nvPr>
            <p:ph type="ftr" sz="quarter" idx="11"/>
          </p:nvPr>
        </p:nvSpPr>
        <p:spPr/>
        <p:txBody>
          <a:bodyPr/>
          <a:lstStyle/>
          <a:p>
            <a:r>
              <a:rPr lang="en-US"/>
              <a:t>D &amp; D - Lec 3 - Fall 2023</a:t>
            </a:r>
          </a:p>
        </p:txBody>
      </p:sp>
      <p:sp>
        <p:nvSpPr>
          <p:cNvPr id="11" name="Slide Number Placeholder 10">
            <a:extLst>
              <a:ext uri="{FF2B5EF4-FFF2-40B4-BE49-F238E27FC236}">
                <a16:creationId xmlns:a16="http://schemas.microsoft.com/office/drawing/2014/main" id="{57D7C7D8-0912-D32F-2CF4-D9A234C0A241}"/>
              </a:ext>
            </a:extLst>
          </p:cNvPr>
          <p:cNvSpPr>
            <a:spLocks noGrp="1"/>
          </p:cNvSpPr>
          <p:nvPr>
            <p:ph type="sldNum" sz="quarter" idx="12"/>
          </p:nvPr>
        </p:nvSpPr>
        <p:spPr/>
        <p:txBody>
          <a:bodyPr/>
          <a:lstStyle/>
          <a:p>
            <a:fld id="{DC3BB032-4020-48F4-953B-341806DC4A2B}" type="slidenum">
              <a:rPr lang="en-US" smtClean="0"/>
              <a:t>28</a:t>
            </a:fld>
            <a:endParaRPr lang="en-US"/>
          </a:p>
        </p:txBody>
      </p:sp>
    </p:spTree>
    <p:extLst>
      <p:ext uri="{BB962C8B-B14F-4D97-AF65-F5344CB8AC3E}">
        <p14:creationId xmlns:p14="http://schemas.microsoft.com/office/powerpoint/2010/main" val="785526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39BC40-D3C4-465F-BC15-C42D93DA4C07}"/>
              </a:ext>
            </a:extLst>
          </p:cNvPr>
          <p:cNvSpPr txBox="1"/>
          <p:nvPr/>
        </p:nvSpPr>
        <p:spPr>
          <a:xfrm>
            <a:off x="3886301" y="0"/>
            <a:ext cx="4900701" cy="584775"/>
          </a:xfrm>
          <a:prstGeom prst="rect">
            <a:avLst/>
          </a:prstGeom>
          <a:noFill/>
        </p:spPr>
        <p:txBody>
          <a:bodyPr wrap="none" rtlCol="0">
            <a:spAutoFit/>
          </a:bodyPr>
          <a:lstStyle/>
          <a:p>
            <a:r>
              <a:rPr lang="en-US" sz="3200" dirty="0"/>
              <a:t>Introduction to Immunology</a:t>
            </a:r>
          </a:p>
        </p:txBody>
      </p:sp>
      <p:sp>
        <p:nvSpPr>
          <p:cNvPr id="3" name="TextBox 2">
            <a:extLst>
              <a:ext uri="{FF2B5EF4-FFF2-40B4-BE49-F238E27FC236}">
                <a16:creationId xmlns:a16="http://schemas.microsoft.com/office/drawing/2014/main" id="{C85D6D01-F86D-4FE8-AA05-43BE12B8428D}"/>
              </a:ext>
            </a:extLst>
          </p:cNvPr>
          <p:cNvSpPr txBox="1"/>
          <p:nvPr/>
        </p:nvSpPr>
        <p:spPr>
          <a:xfrm>
            <a:off x="609600" y="1120796"/>
            <a:ext cx="5825763" cy="3170099"/>
          </a:xfrm>
          <a:prstGeom prst="rect">
            <a:avLst/>
          </a:prstGeom>
          <a:noFill/>
        </p:spPr>
        <p:txBody>
          <a:bodyPr wrap="square" rtlCol="0">
            <a:spAutoFit/>
          </a:bodyPr>
          <a:lstStyle/>
          <a:p>
            <a:pPr marL="342900" indent="-342900">
              <a:buFont typeface="+mj-lt"/>
              <a:buAutoNum type="arabicPeriod"/>
            </a:pPr>
            <a:r>
              <a:rPr lang="en-US" sz="2000" dirty="0"/>
              <a:t>Branches of the immune system (Innate and acquired)</a:t>
            </a:r>
          </a:p>
          <a:p>
            <a:pPr marL="342900" indent="-342900">
              <a:buFont typeface="+mj-lt"/>
              <a:buAutoNum type="arabicPeriod"/>
            </a:pPr>
            <a:r>
              <a:rPr lang="en-US" sz="2000" dirty="0"/>
              <a:t>Properties of antibodies (Quaternary structure, antigen recognition)</a:t>
            </a:r>
          </a:p>
          <a:p>
            <a:pPr marL="342900" indent="-342900">
              <a:buFont typeface="+mj-lt"/>
              <a:buAutoNum type="arabicPeriod"/>
            </a:pPr>
            <a:r>
              <a:rPr lang="en-US" sz="2000" dirty="0"/>
              <a:t>How antibodies are produced:</a:t>
            </a:r>
          </a:p>
          <a:p>
            <a:pPr marL="800100" lvl="1" indent="-342900">
              <a:buFont typeface="Arial" panose="020B0604020202020204" pitchFamily="34" charset="0"/>
              <a:buChar char="•"/>
            </a:pPr>
            <a:r>
              <a:rPr lang="en-US" sz="2000" dirty="0"/>
              <a:t>Genome DNA changes</a:t>
            </a:r>
          </a:p>
          <a:p>
            <a:pPr marL="800100" lvl="1" indent="-342900">
              <a:buFont typeface="Arial" panose="020B0604020202020204" pitchFamily="34" charset="0"/>
              <a:buChar char="•"/>
            </a:pPr>
            <a:r>
              <a:rPr lang="en-US" sz="2000" dirty="0"/>
              <a:t>mRNA splicing</a:t>
            </a:r>
          </a:p>
          <a:p>
            <a:pPr marL="800100" lvl="1" indent="-342900">
              <a:buFont typeface="Arial" panose="020B0604020202020204" pitchFamily="34" charset="0"/>
              <a:buChar char="•"/>
            </a:pPr>
            <a:r>
              <a:rPr lang="en-US" sz="2000" dirty="0"/>
              <a:t>Cellular export</a:t>
            </a:r>
          </a:p>
          <a:p>
            <a:pPr marL="800100" lvl="1" indent="-342900">
              <a:buFont typeface="Arial" panose="020B0604020202020204" pitchFamily="34" charset="0"/>
              <a:buChar char="•"/>
            </a:pPr>
            <a:endParaRPr lang="en-US" sz="2000" dirty="0"/>
          </a:p>
          <a:p>
            <a:r>
              <a:rPr lang="en-US" sz="2000" dirty="0"/>
              <a:t>4. How antibodies eliminate pathogens</a:t>
            </a:r>
          </a:p>
        </p:txBody>
      </p:sp>
      <p:pic>
        <p:nvPicPr>
          <p:cNvPr id="5" name="Picture 4" descr="A screenshot of a cell phone&#10;&#10;Description generated with very high confidence">
            <a:extLst>
              <a:ext uri="{FF2B5EF4-FFF2-40B4-BE49-F238E27FC236}">
                <a16:creationId xmlns:a16="http://schemas.microsoft.com/office/drawing/2014/main" id="{28CC54C0-153F-4851-ABCB-65A53DC87653}"/>
              </a:ext>
            </a:extLst>
          </p:cNvPr>
          <p:cNvPicPr>
            <a:picLocks noChangeAspect="1"/>
          </p:cNvPicPr>
          <p:nvPr/>
        </p:nvPicPr>
        <p:blipFill>
          <a:blip r:embed="rId3"/>
          <a:stretch>
            <a:fillRect/>
          </a:stretch>
        </p:blipFill>
        <p:spPr>
          <a:xfrm>
            <a:off x="7385143" y="1117518"/>
            <a:ext cx="4027429" cy="4371654"/>
          </a:xfrm>
          <a:prstGeom prst="rect">
            <a:avLst/>
          </a:prstGeom>
        </p:spPr>
      </p:pic>
      <p:sp>
        <p:nvSpPr>
          <p:cNvPr id="4" name="Date Placeholder 3">
            <a:extLst>
              <a:ext uri="{FF2B5EF4-FFF2-40B4-BE49-F238E27FC236}">
                <a16:creationId xmlns:a16="http://schemas.microsoft.com/office/drawing/2014/main" id="{48BE2CFC-8949-47F7-9F42-B9CFB0460392}"/>
              </a:ext>
            </a:extLst>
          </p:cNvPr>
          <p:cNvSpPr>
            <a:spLocks noGrp="1"/>
          </p:cNvSpPr>
          <p:nvPr>
            <p:ph type="dt" sz="half" idx="10"/>
          </p:nvPr>
        </p:nvSpPr>
        <p:spPr/>
        <p:txBody>
          <a:bodyPr/>
          <a:lstStyle/>
          <a:p>
            <a:fld id="{27CB157E-18CC-4C1B-9CF4-865323B9248E}" type="datetime1">
              <a:rPr lang="en-US" smtClean="0"/>
              <a:t>8/26/2023</a:t>
            </a:fld>
            <a:endParaRPr lang="en-US" dirty="0"/>
          </a:p>
        </p:txBody>
      </p:sp>
      <p:sp>
        <p:nvSpPr>
          <p:cNvPr id="7" name="Footer Placeholder 6">
            <a:extLst>
              <a:ext uri="{FF2B5EF4-FFF2-40B4-BE49-F238E27FC236}">
                <a16:creationId xmlns:a16="http://schemas.microsoft.com/office/drawing/2014/main" id="{336C796E-50B0-4E99-97E2-8A02C62A0C30}"/>
              </a:ext>
            </a:extLst>
          </p:cNvPr>
          <p:cNvSpPr>
            <a:spLocks noGrp="1"/>
          </p:cNvSpPr>
          <p:nvPr>
            <p:ph type="ftr" sz="quarter" idx="11"/>
          </p:nvPr>
        </p:nvSpPr>
        <p:spPr/>
        <p:txBody>
          <a:bodyPr/>
          <a:lstStyle/>
          <a:p>
            <a:r>
              <a:rPr lang="en-US"/>
              <a:t>D &amp; D - Lec 3 - Fall 2023</a:t>
            </a:r>
          </a:p>
        </p:txBody>
      </p:sp>
      <p:sp>
        <p:nvSpPr>
          <p:cNvPr id="6" name="Slide Number Placeholder 5">
            <a:extLst>
              <a:ext uri="{FF2B5EF4-FFF2-40B4-BE49-F238E27FC236}">
                <a16:creationId xmlns:a16="http://schemas.microsoft.com/office/drawing/2014/main" id="{557F8BEE-398D-47D1-B479-0938932FA934}"/>
              </a:ext>
            </a:extLst>
          </p:cNvPr>
          <p:cNvSpPr>
            <a:spLocks noGrp="1"/>
          </p:cNvSpPr>
          <p:nvPr>
            <p:ph type="sldNum" sz="quarter" idx="12"/>
          </p:nvPr>
        </p:nvSpPr>
        <p:spPr/>
        <p:txBody>
          <a:bodyPr/>
          <a:lstStyle/>
          <a:p>
            <a:fld id="{5B355701-1634-9947-B683-B8275B8528C8}" type="slidenum">
              <a:rPr lang="en-US" smtClean="0"/>
              <a:t>29</a:t>
            </a:fld>
            <a:endParaRPr lang="en-US"/>
          </a:p>
        </p:txBody>
      </p:sp>
      <p:sp>
        <p:nvSpPr>
          <p:cNvPr id="8" name="TextBox 7">
            <a:extLst>
              <a:ext uri="{FF2B5EF4-FFF2-40B4-BE49-F238E27FC236}">
                <a16:creationId xmlns:a16="http://schemas.microsoft.com/office/drawing/2014/main" id="{A56A03CF-201D-4FA8-B138-D374CEE6C5FA}"/>
              </a:ext>
            </a:extLst>
          </p:cNvPr>
          <p:cNvSpPr txBox="1"/>
          <p:nvPr/>
        </p:nvSpPr>
        <p:spPr>
          <a:xfrm>
            <a:off x="591131" y="4515605"/>
            <a:ext cx="8807726" cy="1323439"/>
          </a:xfrm>
          <a:prstGeom prst="rect">
            <a:avLst/>
          </a:prstGeom>
          <a:noFill/>
        </p:spPr>
        <p:txBody>
          <a:bodyPr wrap="square" rtlCol="0">
            <a:spAutoFit/>
          </a:bodyPr>
          <a:lstStyle/>
          <a:p>
            <a:r>
              <a:rPr lang="en-US" sz="2000" dirty="0">
                <a:solidFill>
                  <a:srgbClr val="C00000"/>
                </a:solidFill>
              </a:rPr>
              <a:t>Key Questions:</a:t>
            </a:r>
          </a:p>
          <a:p>
            <a:r>
              <a:rPr lang="en-US" sz="2000" dirty="0"/>
              <a:t>1. Why is the innate system important?</a:t>
            </a:r>
          </a:p>
          <a:p>
            <a:r>
              <a:rPr lang="en-US" sz="2000" dirty="0"/>
              <a:t>2. What is the origin of diversity in acquired immunity?</a:t>
            </a:r>
          </a:p>
          <a:p>
            <a:r>
              <a:rPr lang="en-US" sz="2000" dirty="0"/>
              <a:t>3. How are antibodies made.</a:t>
            </a:r>
          </a:p>
        </p:txBody>
      </p:sp>
    </p:spTree>
    <p:extLst>
      <p:ext uri="{BB962C8B-B14F-4D97-AF65-F5344CB8AC3E}">
        <p14:creationId xmlns:p14="http://schemas.microsoft.com/office/powerpoint/2010/main" val="2405311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5A4F65D-096D-456C-BB3B-05F1CBEBB01D}"/>
              </a:ext>
            </a:extLst>
          </p:cNvPr>
          <p:cNvSpPr txBox="1"/>
          <p:nvPr/>
        </p:nvSpPr>
        <p:spPr>
          <a:xfrm>
            <a:off x="4087070" y="103703"/>
            <a:ext cx="6117957" cy="523220"/>
          </a:xfrm>
          <a:prstGeom prst="rect">
            <a:avLst/>
          </a:prstGeom>
          <a:noFill/>
        </p:spPr>
        <p:txBody>
          <a:bodyPr wrap="none" rtlCol="0">
            <a:spAutoFit/>
          </a:bodyPr>
          <a:lstStyle/>
          <a:p>
            <a:r>
              <a:rPr lang="en-US" sz="2800" dirty="0"/>
              <a:t>DNA Polymerase – Fundamental Activity.</a:t>
            </a:r>
          </a:p>
        </p:txBody>
      </p:sp>
      <p:sp>
        <p:nvSpPr>
          <p:cNvPr id="4" name="TextBox 3">
            <a:extLst>
              <a:ext uri="{FF2B5EF4-FFF2-40B4-BE49-F238E27FC236}">
                <a16:creationId xmlns:a16="http://schemas.microsoft.com/office/drawing/2014/main" id="{EAEC24B8-BD28-4934-B00C-8BF0EB42C570}"/>
              </a:ext>
            </a:extLst>
          </p:cNvPr>
          <p:cNvSpPr txBox="1"/>
          <p:nvPr/>
        </p:nvSpPr>
        <p:spPr>
          <a:xfrm>
            <a:off x="2838604" y="2397853"/>
            <a:ext cx="8556188" cy="1015663"/>
          </a:xfrm>
          <a:prstGeom prst="rect">
            <a:avLst/>
          </a:prstGeom>
          <a:noFill/>
        </p:spPr>
        <p:txBody>
          <a:bodyPr wrap="none" rtlCol="0">
            <a:spAutoFit/>
          </a:bodyPr>
          <a:lstStyle/>
          <a:p>
            <a:r>
              <a:rPr lang="en-US" sz="2000" spc="80" dirty="0">
                <a:latin typeface="Courier New" panose="02070309020205020404" pitchFamily="49" charset="0"/>
                <a:cs typeface="Courier New" panose="02070309020205020404" pitchFamily="49" charset="0"/>
              </a:rPr>
              <a:t>3’A-T-G-C-C-G-T-A-G-T-C-G-T-A-C-A-G-T-A-C-G-T-G-C-A</a:t>
            </a:r>
          </a:p>
          <a:p>
            <a:r>
              <a:rPr lang="en-US" sz="2000" spc="80" dirty="0">
                <a:latin typeface="Courier New" panose="02070309020205020404" pitchFamily="49" charset="0"/>
                <a:cs typeface="Courier New" panose="02070309020205020404" pitchFamily="49" charset="0"/>
              </a:rPr>
              <a:t>  1 2 3 4 5 6 7 8 9 0 1 2 3 4 5 6 7 8 9 0 1 2 3 4 5</a:t>
            </a:r>
          </a:p>
          <a:p>
            <a:r>
              <a:rPr lang="en-US" sz="2000" spc="80" dirty="0">
                <a:latin typeface="Courier New" panose="02070309020205020404" pitchFamily="49" charset="0"/>
                <a:cs typeface="Courier New" panose="02070309020205020404" pitchFamily="49" charset="0"/>
              </a:rPr>
              <a:t>                    1                   2</a:t>
            </a:r>
          </a:p>
        </p:txBody>
      </p:sp>
      <p:sp>
        <p:nvSpPr>
          <p:cNvPr id="5" name="TextBox 4">
            <a:extLst>
              <a:ext uri="{FF2B5EF4-FFF2-40B4-BE49-F238E27FC236}">
                <a16:creationId xmlns:a16="http://schemas.microsoft.com/office/drawing/2014/main" id="{D0610674-2E1F-444F-9F66-9E2CAC514AB8}"/>
              </a:ext>
            </a:extLst>
          </p:cNvPr>
          <p:cNvSpPr txBox="1"/>
          <p:nvPr/>
        </p:nvSpPr>
        <p:spPr>
          <a:xfrm rot="21272263">
            <a:off x="2619707" y="955869"/>
            <a:ext cx="1723549" cy="400110"/>
          </a:xfrm>
          <a:prstGeom prst="rect">
            <a:avLst/>
          </a:prstGeom>
          <a:noFill/>
        </p:spPr>
        <p:txBody>
          <a:bodyPr wrap="none" rtlCol="0">
            <a:spAutoFit/>
          </a:bodyPr>
          <a:lstStyle/>
          <a:p>
            <a:r>
              <a:rPr lang="en-US" sz="2000" dirty="0">
                <a:latin typeface="Courier New" panose="02070309020205020404" pitchFamily="49" charset="0"/>
                <a:cs typeface="Courier New" panose="02070309020205020404" pitchFamily="49" charset="0"/>
              </a:rPr>
              <a:t>5’ A-T-C-A</a:t>
            </a:r>
          </a:p>
        </p:txBody>
      </p:sp>
      <p:sp>
        <p:nvSpPr>
          <p:cNvPr id="6" name="TextBox 5">
            <a:extLst>
              <a:ext uri="{FF2B5EF4-FFF2-40B4-BE49-F238E27FC236}">
                <a16:creationId xmlns:a16="http://schemas.microsoft.com/office/drawing/2014/main" id="{7FC576A2-8EE4-4904-ADF5-AC61B57B6029}"/>
              </a:ext>
            </a:extLst>
          </p:cNvPr>
          <p:cNvSpPr txBox="1"/>
          <p:nvPr/>
        </p:nvSpPr>
        <p:spPr>
          <a:xfrm>
            <a:off x="914400" y="4648200"/>
            <a:ext cx="5948936" cy="923330"/>
          </a:xfrm>
          <a:prstGeom prst="rect">
            <a:avLst/>
          </a:prstGeom>
          <a:noFill/>
        </p:spPr>
        <p:txBody>
          <a:bodyPr wrap="square" rtlCol="0">
            <a:spAutoFit/>
          </a:bodyPr>
          <a:lstStyle/>
          <a:p>
            <a:pPr marL="272961" indent="-272961">
              <a:buFont typeface="+mj-lt"/>
              <a:buAutoNum type="arabicPeriod"/>
            </a:pPr>
            <a:r>
              <a:rPr lang="en-US" i="1" dirty="0">
                <a:solidFill>
                  <a:srgbClr val="00B0F0"/>
                </a:solidFill>
              </a:rPr>
              <a:t>Where (what position) will this primer (ATCA) anneal?</a:t>
            </a:r>
          </a:p>
          <a:p>
            <a:pPr marL="272961" indent="-272961">
              <a:buFont typeface="+mj-lt"/>
              <a:buAutoNum type="arabicPeriod"/>
            </a:pPr>
            <a:r>
              <a:rPr lang="en-US" i="1" dirty="0">
                <a:solidFill>
                  <a:srgbClr val="00B0F0"/>
                </a:solidFill>
              </a:rPr>
              <a:t>What base will be added first?</a:t>
            </a:r>
          </a:p>
          <a:p>
            <a:pPr marL="272961" indent="-272961">
              <a:buFont typeface="+mj-lt"/>
              <a:buAutoNum type="arabicPeriod"/>
            </a:pPr>
            <a:r>
              <a:rPr lang="en-US" i="1" dirty="0">
                <a:solidFill>
                  <a:srgbClr val="00B0F0"/>
                </a:solidFill>
              </a:rPr>
              <a:t>What is the last base added?</a:t>
            </a:r>
          </a:p>
        </p:txBody>
      </p:sp>
      <p:sp>
        <p:nvSpPr>
          <p:cNvPr id="7" name="Date Placeholder 6">
            <a:extLst>
              <a:ext uri="{FF2B5EF4-FFF2-40B4-BE49-F238E27FC236}">
                <a16:creationId xmlns:a16="http://schemas.microsoft.com/office/drawing/2014/main" id="{FC0C0013-898C-EB01-59A8-EA2682AD3ACF}"/>
              </a:ext>
            </a:extLst>
          </p:cNvPr>
          <p:cNvSpPr>
            <a:spLocks noGrp="1"/>
          </p:cNvSpPr>
          <p:nvPr>
            <p:ph type="dt" sz="half" idx="10"/>
          </p:nvPr>
        </p:nvSpPr>
        <p:spPr/>
        <p:txBody>
          <a:bodyPr/>
          <a:lstStyle/>
          <a:p>
            <a:fld id="{A59711C0-860F-4A78-991C-BA9BB394338C}" type="datetime1">
              <a:rPr lang="en-US" smtClean="0"/>
              <a:t>8/26/2023</a:t>
            </a:fld>
            <a:endParaRPr lang="en-US"/>
          </a:p>
        </p:txBody>
      </p:sp>
      <p:sp>
        <p:nvSpPr>
          <p:cNvPr id="8" name="Footer Placeholder 7">
            <a:extLst>
              <a:ext uri="{FF2B5EF4-FFF2-40B4-BE49-F238E27FC236}">
                <a16:creationId xmlns:a16="http://schemas.microsoft.com/office/drawing/2014/main" id="{A8CA7F0B-2F4F-FB1C-767B-E8CDF9679115}"/>
              </a:ext>
            </a:extLst>
          </p:cNvPr>
          <p:cNvSpPr>
            <a:spLocks noGrp="1"/>
          </p:cNvSpPr>
          <p:nvPr>
            <p:ph type="ftr" sz="quarter" idx="11"/>
          </p:nvPr>
        </p:nvSpPr>
        <p:spPr/>
        <p:txBody>
          <a:bodyPr/>
          <a:lstStyle/>
          <a:p>
            <a:r>
              <a:rPr lang="en-US"/>
              <a:t>D &amp; D - Lec 3 - Fall 2023</a:t>
            </a:r>
          </a:p>
        </p:txBody>
      </p:sp>
      <p:sp>
        <p:nvSpPr>
          <p:cNvPr id="9" name="Slide Number Placeholder 8">
            <a:extLst>
              <a:ext uri="{FF2B5EF4-FFF2-40B4-BE49-F238E27FC236}">
                <a16:creationId xmlns:a16="http://schemas.microsoft.com/office/drawing/2014/main" id="{F5140D40-B51C-36F4-A0AA-592A48C3C6C2}"/>
              </a:ext>
            </a:extLst>
          </p:cNvPr>
          <p:cNvSpPr>
            <a:spLocks noGrp="1"/>
          </p:cNvSpPr>
          <p:nvPr>
            <p:ph type="sldNum" sz="quarter" idx="12"/>
          </p:nvPr>
        </p:nvSpPr>
        <p:spPr/>
        <p:txBody>
          <a:bodyPr/>
          <a:lstStyle/>
          <a:p>
            <a:fld id="{DC3BB032-4020-48F4-953B-341806DC4A2B}" type="slidenum">
              <a:rPr lang="en-US" smtClean="0"/>
              <a:t>3</a:t>
            </a:fld>
            <a:endParaRPr lang="en-US"/>
          </a:p>
        </p:txBody>
      </p:sp>
    </p:spTree>
    <p:extLst>
      <p:ext uri="{BB962C8B-B14F-4D97-AF65-F5344CB8AC3E}">
        <p14:creationId xmlns:p14="http://schemas.microsoft.com/office/powerpoint/2010/main" val="22816677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20E11EBA-F39B-D2C1-9797-C775A9E1D2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6091" y="792649"/>
            <a:ext cx="1793532" cy="1754322"/>
          </a:xfrm>
          <a:prstGeom prst="rect">
            <a:avLst/>
          </a:prstGeom>
        </p:spPr>
      </p:pic>
      <p:sp>
        <p:nvSpPr>
          <p:cNvPr id="2" name="Rectangle 1">
            <a:extLst>
              <a:ext uri="{FF2B5EF4-FFF2-40B4-BE49-F238E27FC236}">
                <a16:creationId xmlns:a16="http://schemas.microsoft.com/office/drawing/2014/main" id="{FBF9B86C-3909-401B-9440-6434B3D743FF}"/>
              </a:ext>
            </a:extLst>
          </p:cNvPr>
          <p:cNvSpPr/>
          <p:nvPr/>
        </p:nvSpPr>
        <p:spPr>
          <a:xfrm>
            <a:off x="27780" y="6561"/>
            <a:ext cx="10030620" cy="6524863"/>
          </a:xfrm>
          <a:prstGeom prst="rect">
            <a:avLst/>
          </a:prstGeom>
        </p:spPr>
        <p:txBody>
          <a:bodyPr wrap="square">
            <a:spAutoFit/>
          </a:bodyPr>
          <a:lstStyle/>
          <a:p>
            <a:r>
              <a:rPr lang="en-US" sz="1600" b="1" dirty="0">
                <a:ea typeface="Times New Roman" panose="02020603050405020304" pitchFamily="18" charset="0"/>
                <a:cs typeface="Times New Roman" panose="02020603050405020304" pitchFamily="18" charset="0"/>
              </a:rPr>
              <a:t>Some Important Definitions:</a:t>
            </a:r>
          </a:p>
          <a:p>
            <a:pPr marL="640080" marR="0" indent="-457200">
              <a:spcBef>
                <a:spcPts val="600"/>
              </a:spcBef>
              <a:spcAft>
                <a:spcPts val="0"/>
              </a:spcAft>
            </a:pPr>
            <a:r>
              <a:rPr lang="en-US" sz="1600" b="1" dirty="0">
                <a:latin typeface="Calibri" panose="020F0502020204030204" pitchFamily="34" charset="0"/>
                <a:ea typeface="Times New Roman" panose="02020603050405020304" pitchFamily="18" charset="0"/>
                <a:cs typeface="Times New Roman" panose="02020603050405020304" pitchFamily="18" charset="0"/>
              </a:rPr>
              <a:t>Antigen</a:t>
            </a:r>
            <a:r>
              <a:rPr lang="en-US" sz="1600" dirty="0">
                <a:latin typeface="Calibri" panose="020F0502020204030204" pitchFamily="34" charset="0"/>
                <a:ea typeface="Times New Roman" panose="02020603050405020304" pitchFamily="18" charset="0"/>
                <a:cs typeface="Times New Roman" panose="02020603050405020304" pitchFamily="18" charset="0"/>
              </a:rPr>
              <a:t> = something that is recognized by the immune system, e.g. bacteria, virus, pollen.</a:t>
            </a:r>
          </a:p>
          <a:p>
            <a:pPr marL="640080" marR="0" indent="-457200">
              <a:spcBef>
                <a:spcPts val="600"/>
              </a:spcBef>
              <a:spcAft>
                <a:spcPts val="0"/>
              </a:spcAft>
            </a:pPr>
            <a:r>
              <a:rPr lang="en-US" sz="1600" b="1" dirty="0">
                <a:latin typeface="Calibri" panose="020F0502020204030204" pitchFamily="34" charset="0"/>
                <a:ea typeface="Times New Roman" panose="02020603050405020304" pitchFamily="18" charset="0"/>
                <a:cs typeface="Times New Roman" panose="02020603050405020304" pitchFamily="18" charset="0"/>
              </a:rPr>
              <a:t>Epitope</a:t>
            </a:r>
            <a:r>
              <a:rPr lang="en-US" sz="1600" dirty="0">
                <a:latin typeface="Calibri" panose="020F0502020204030204" pitchFamily="34" charset="0"/>
                <a:ea typeface="Times New Roman" panose="02020603050405020304" pitchFamily="18" charset="0"/>
                <a:cs typeface="Times New Roman" panose="02020603050405020304" pitchFamily="18" charset="0"/>
              </a:rPr>
              <a:t> = the part of the antigen that is contacted by the antibody.</a:t>
            </a:r>
          </a:p>
          <a:p>
            <a:pPr marL="640080" marR="0" indent="-457200">
              <a:spcBef>
                <a:spcPts val="600"/>
              </a:spcBef>
              <a:spcAft>
                <a:spcPts val="0"/>
              </a:spcAft>
            </a:pPr>
            <a:r>
              <a:rPr lang="en-US" sz="1600" b="1" dirty="0">
                <a:latin typeface="Calibri" panose="020F0502020204030204" pitchFamily="34" charset="0"/>
                <a:ea typeface="Times New Roman" panose="02020603050405020304" pitchFamily="18" charset="0"/>
                <a:cs typeface="Times New Roman" panose="02020603050405020304" pitchFamily="18" charset="0"/>
              </a:rPr>
              <a:t>Antibody</a:t>
            </a:r>
            <a:r>
              <a:rPr lang="en-US" sz="1600" dirty="0">
                <a:latin typeface="Calibri" panose="020F0502020204030204" pitchFamily="34" charset="0"/>
                <a:ea typeface="Times New Roman" panose="02020603050405020304" pitchFamily="18" charset="0"/>
                <a:cs typeface="Times New Roman" panose="02020603050405020304" pitchFamily="18" charset="0"/>
              </a:rPr>
              <a:t> (Ab)  = Y-shaped protein that recognizes antigens, found on the surface of B-cells or secreted by plasma cells. When bound to antigen, it can initiate a process that results in the destruction of the antigen. </a:t>
            </a:r>
            <a:r>
              <a:rPr lang="en-US" sz="1600" i="1" dirty="0">
                <a:latin typeface="Calibri" panose="020F0502020204030204" pitchFamily="34" charset="0"/>
                <a:ea typeface="Times New Roman" panose="02020603050405020304" pitchFamily="18" charset="0"/>
                <a:cs typeface="Times New Roman" panose="02020603050405020304" pitchFamily="18" charset="0"/>
              </a:rPr>
              <a:t>Specificity is high due to AA sequence in the variable segments.</a:t>
            </a:r>
          </a:p>
          <a:p>
            <a:pPr marL="640080" marR="0" indent="-457200">
              <a:spcBef>
                <a:spcPts val="600"/>
              </a:spcBef>
              <a:spcAft>
                <a:spcPts val="0"/>
              </a:spcAft>
            </a:pPr>
            <a:r>
              <a:rPr lang="en-US" sz="1600" b="1" dirty="0">
                <a:latin typeface="Calibri" panose="020F0502020204030204" pitchFamily="34" charset="0"/>
                <a:ea typeface="Times New Roman" panose="02020603050405020304" pitchFamily="18" charset="0"/>
                <a:cs typeface="Times New Roman" panose="02020603050405020304" pitchFamily="18" charset="0"/>
              </a:rPr>
              <a:t>Immunoglobulin (Ig) </a:t>
            </a:r>
            <a:r>
              <a:rPr lang="en-US" sz="1600" dirty="0">
                <a:latin typeface="Calibri" panose="020F0502020204030204" pitchFamily="34" charset="0"/>
                <a:ea typeface="Times New Roman" panose="02020603050405020304" pitchFamily="18" charset="0"/>
                <a:cs typeface="Times New Roman" panose="02020603050405020304" pitchFamily="18" charset="0"/>
              </a:rPr>
              <a:t>= antibody.</a:t>
            </a:r>
          </a:p>
          <a:p>
            <a:pPr marL="640080" marR="0" indent="-457200">
              <a:spcBef>
                <a:spcPts val="600"/>
              </a:spcBef>
              <a:spcAft>
                <a:spcPts val="0"/>
              </a:spcAft>
            </a:pPr>
            <a:r>
              <a:rPr lang="en-US" sz="1600" b="1" dirty="0">
                <a:latin typeface="Calibri" panose="020F0502020204030204" pitchFamily="34" charset="0"/>
                <a:ea typeface="Times New Roman" panose="02020603050405020304" pitchFamily="18" charset="0"/>
                <a:cs typeface="Times New Roman" panose="02020603050405020304" pitchFamily="18" charset="0"/>
              </a:rPr>
              <a:t>B-cell</a:t>
            </a:r>
            <a:r>
              <a:rPr lang="en-US" sz="1600" dirty="0">
                <a:latin typeface="Calibri" panose="020F0502020204030204" pitchFamily="34" charset="0"/>
                <a:ea typeface="Times New Roman" panose="02020603050405020304" pitchFamily="18" charset="0"/>
                <a:cs typeface="Times New Roman" panose="02020603050405020304" pitchFamily="18" charset="0"/>
              </a:rPr>
              <a:t> = involved in antibody production and recognition of pathogen. Has antibody molecule on its surface (as part of the B-cell receptor). Develops into plasma cells after activation by T</a:t>
            </a:r>
            <a:r>
              <a:rPr lang="en-US" sz="1600" baseline="-25000" dirty="0">
                <a:latin typeface="Calibri" panose="020F0502020204030204" pitchFamily="34" charset="0"/>
                <a:ea typeface="Times New Roman" panose="02020603050405020304" pitchFamily="18" charset="0"/>
                <a:cs typeface="Times New Roman" panose="02020603050405020304" pitchFamily="18" charset="0"/>
              </a:rPr>
              <a:t>H</a:t>
            </a:r>
            <a:r>
              <a:rPr lang="en-US" sz="1600" dirty="0">
                <a:latin typeface="Calibri" panose="020F0502020204030204" pitchFamily="34" charset="0"/>
                <a:ea typeface="Times New Roman" panose="02020603050405020304" pitchFamily="18" charset="0"/>
                <a:cs typeface="Times New Roman" panose="02020603050405020304" pitchFamily="18" charset="0"/>
              </a:rPr>
              <a:t> cells. Called B-cells because they are generated in the organ called the Bursa in birds.</a:t>
            </a:r>
          </a:p>
          <a:p>
            <a:pPr marL="640080" marR="0" indent="-457200">
              <a:spcBef>
                <a:spcPts val="600"/>
              </a:spcBef>
              <a:spcAft>
                <a:spcPts val="0"/>
              </a:spcAft>
            </a:pPr>
            <a:r>
              <a:rPr lang="en-US" sz="1600" b="1" dirty="0">
                <a:latin typeface="Calibri" panose="020F0502020204030204" pitchFamily="34" charset="0"/>
                <a:ea typeface="Times New Roman" panose="02020603050405020304" pitchFamily="18" charset="0"/>
                <a:cs typeface="Times New Roman" panose="02020603050405020304" pitchFamily="18" charset="0"/>
              </a:rPr>
              <a:t>Plasma cell</a:t>
            </a:r>
            <a:r>
              <a:rPr lang="en-US" sz="1600" dirty="0">
                <a:latin typeface="Calibri" panose="020F0502020204030204" pitchFamily="34" charset="0"/>
                <a:ea typeface="Times New Roman" panose="02020603050405020304" pitchFamily="18" charset="0"/>
                <a:cs typeface="Times New Roman" panose="02020603050405020304" pitchFamily="18" charset="0"/>
              </a:rPr>
              <a:t> = derived from B-cell after activation of the B-cell, produces secreted antibodies with the </a:t>
            </a:r>
            <a:r>
              <a:rPr lang="en-US" sz="1600" i="1" dirty="0">
                <a:latin typeface="Calibri" panose="020F0502020204030204" pitchFamily="34" charset="0"/>
                <a:ea typeface="Times New Roman" panose="02020603050405020304" pitchFamily="18" charset="0"/>
                <a:cs typeface="Times New Roman" panose="02020603050405020304" pitchFamily="18" charset="0"/>
              </a:rPr>
              <a:t>same specificity as the original B-cell.</a:t>
            </a:r>
          </a:p>
          <a:p>
            <a:pPr marL="640080" marR="0" indent="-457200">
              <a:spcBef>
                <a:spcPts val="600"/>
              </a:spcBef>
              <a:spcAft>
                <a:spcPts val="0"/>
              </a:spcAft>
            </a:pPr>
            <a:r>
              <a:rPr lang="en-US" sz="1600" b="1" dirty="0">
                <a:latin typeface="Calibri" panose="020F0502020204030204" pitchFamily="34" charset="0"/>
                <a:ea typeface="Times New Roman" panose="02020603050405020304" pitchFamily="18" charset="0"/>
                <a:cs typeface="Times New Roman" panose="02020603050405020304" pitchFamily="18" charset="0"/>
              </a:rPr>
              <a:t>T</a:t>
            </a:r>
            <a:r>
              <a:rPr lang="en-US" sz="1600" b="1" baseline="-25000" dirty="0">
                <a:latin typeface="Calibri" panose="020F0502020204030204" pitchFamily="34" charset="0"/>
                <a:ea typeface="Times New Roman" panose="02020603050405020304" pitchFamily="18" charset="0"/>
                <a:cs typeface="Times New Roman" panose="02020603050405020304" pitchFamily="18" charset="0"/>
              </a:rPr>
              <a:t>H</a:t>
            </a:r>
            <a:r>
              <a:rPr lang="en-US" sz="1600" b="1" dirty="0">
                <a:latin typeface="Calibri" panose="020F0502020204030204" pitchFamily="34" charset="0"/>
                <a:ea typeface="Times New Roman" panose="02020603050405020304" pitchFamily="18" charset="0"/>
                <a:cs typeface="Times New Roman" panose="02020603050405020304" pitchFamily="18" charset="0"/>
              </a:rPr>
              <a:t> cell</a:t>
            </a:r>
            <a:r>
              <a:rPr lang="en-US" sz="1600" dirty="0">
                <a:latin typeface="Calibri" panose="020F0502020204030204" pitchFamily="34" charset="0"/>
                <a:ea typeface="Times New Roman" panose="02020603050405020304" pitchFamily="18" charset="0"/>
                <a:cs typeface="Times New Roman" panose="02020603050405020304" pitchFamily="18" charset="0"/>
              </a:rPr>
              <a:t> = T-helper: </a:t>
            </a:r>
            <a:r>
              <a:rPr lang="en-US" sz="1600" i="1" dirty="0">
                <a:latin typeface="Calibri" panose="020F0502020204030204" pitchFamily="34" charset="0"/>
                <a:ea typeface="Times New Roman" panose="02020603050405020304" pitchFamily="18" charset="0"/>
                <a:cs typeface="Times New Roman" panose="02020603050405020304" pitchFamily="18" charset="0"/>
              </a:rPr>
              <a:t>Required</a:t>
            </a:r>
            <a:r>
              <a:rPr lang="en-US" sz="1600" dirty="0">
                <a:latin typeface="Calibri" panose="020F0502020204030204" pitchFamily="34" charset="0"/>
                <a:ea typeface="Times New Roman" panose="02020603050405020304" pitchFamily="18" charset="0"/>
                <a:cs typeface="Times New Roman" panose="02020603050405020304" pitchFamily="18" charset="0"/>
              </a:rPr>
              <a:t> to activate both B and T</a:t>
            </a:r>
            <a:r>
              <a:rPr lang="en-US" sz="1600" baseline="-25000" dirty="0">
                <a:latin typeface="Calibri" panose="020F0502020204030204" pitchFamily="34" charset="0"/>
                <a:ea typeface="Times New Roman" panose="02020603050405020304" pitchFamily="18" charset="0"/>
                <a:cs typeface="Times New Roman" panose="02020603050405020304" pitchFamily="18" charset="0"/>
              </a:rPr>
              <a:t>C</a:t>
            </a:r>
            <a:r>
              <a:rPr lang="en-US" sz="1600" dirty="0">
                <a:latin typeface="Calibri" panose="020F0502020204030204" pitchFamily="34" charset="0"/>
                <a:ea typeface="Times New Roman" panose="02020603050405020304" pitchFamily="18" charset="0"/>
                <a:cs typeface="Times New Roman" panose="02020603050405020304" pitchFamily="18" charset="0"/>
              </a:rPr>
              <a:t> cells, as well as other cells in the immune system. </a:t>
            </a:r>
          </a:p>
          <a:p>
            <a:pPr marL="640080" marR="0" indent="-457200">
              <a:spcAft>
                <a:spcPts val="0"/>
              </a:spcAft>
            </a:pPr>
            <a:r>
              <a:rPr lang="en-US" sz="1600" dirty="0">
                <a:latin typeface="Calibri" panose="020F0502020204030204" pitchFamily="34" charset="0"/>
                <a:ea typeface="Times New Roman" panose="02020603050405020304" pitchFamily="18" charset="0"/>
                <a:cs typeface="Times New Roman" panose="02020603050405020304" pitchFamily="18" charset="0"/>
              </a:rPr>
              <a:t>               Called T-cells because they mature in the thymus.</a:t>
            </a:r>
          </a:p>
          <a:p>
            <a:pPr marL="640080" marR="0" indent="-457200">
              <a:spcBef>
                <a:spcPts val="600"/>
              </a:spcBef>
              <a:spcAft>
                <a:spcPts val="0"/>
              </a:spcAft>
            </a:pPr>
            <a:r>
              <a:rPr lang="en-US" sz="1600" b="1" dirty="0">
                <a:latin typeface="Calibri" panose="020F0502020204030204" pitchFamily="34" charset="0"/>
                <a:ea typeface="Times New Roman" panose="02020603050405020304" pitchFamily="18" charset="0"/>
                <a:cs typeface="Times New Roman" panose="02020603050405020304" pitchFamily="18" charset="0"/>
              </a:rPr>
              <a:t>T</a:t>
            </a:r>
            <a:r>
              <a:rPr lang="en-US" sz="1600" b="1" baseline="-25000" dirty="0">
                <a:latin typeface="Calibri" panose="020F0502020204030204" pitchFamily="34" charset="0"/>
                <a:ea typeface="Times New Roman" panose="02020603050405020304" pitchFamily="18" charset="0"/>
                <a:cs typeface="Times New Roman" panose="02020603050405020304" pitchFamily="18" charset="0"/>
              </a:rPr>
              <a:t>c</a:t>
            </a:r>
            <a:r>
              <a:rPr lang="en-US" sz="1600" b="1" dirty="0">
                <a:latin typeface="Calibri" panose="020F0502020204030204" pitchFamily="34" charset="0"/>
                <a:ea typeface="Times New Roman" panose="02020603050405020304" pitchFamily="18" charset="0"/>
                <a:cs typeface="Times New Roman" panose="02020603050405020304" pitchFamily="18" charset="0"/>
              </a:rPr>
              <a:t> cell </a:t>
            </a:r>
            <a:r>
              <a:rPr lang="en-US" sz="1600" dirty="0">
                <a:latin typeface="Calibri" panose="020F0502020204030204" pitchFamily="34" charset="0"/>
                <a:ea typeface="Times New Roman" panose="02020603050405020304" pitchFamily="18" charset="0"/>
                <a:cs typeface="Times New Roman" panose="02020603050405020304" pitchFamily="18" charset="0"/>
              </a:rPr>
              <a:t>= T-cellular: Involved in defense against viruses and cancer.</a:t>
            </a:r>
          </a:p>
          <a:p>
            <a:pPr marL="640080" marR="0" indent="-457200">
              <a:spcBef>
                <a:spcPts val="600"/>
              </a:spcBef>
              <a:spcAft>
                <a:spcPts val="0"/>
              </a:spcAft>
            </a:pPr>
            <a:r>
              <a:rPr lang="en-US" sz="1600" b="1" dirty="0">
                <a:latin typeface="Calibri" panose="020F0502020204030204" pitchFamily="34" charset="0"/>
                <a:ea typeface="Times New Roman" panose="02020603050405020304" pitchFamily="18" charset="0"/>
                <a:cs typeface="Times New Roman" panose="02020603050405020304" pitchFamily="18" charset="0"/>
              </a:rPr>
              <a:t>TCR</a:t>
            </a:r>
            <a:r>
              <a:rPr lang="en-US" sz="1600" dirty="0">
                <a:latin typeface="Calibri" panose="020F0502020204030204" pitchFamily="34" charset="0"/>
                <a:ea typeface="Times New Roman" panose="02020603050405020304" pitchFamily="18" charset="0"/>
                <a:cs typeface="Times New Roman" panose="02020603050405020304" pitchFamily="18" charset="0"/>
              </a:rPr>
              <a:t> = </a:t>
            </a:r>
            <a:r>
              <a:rPr lang="en-US" sz="1600" u="sng" dirty="0">
                <a:latin typeface="Calibri" panose="020F0502020204030204" pitchFamily="34" charset="0"/>
                <a:ea typeface="Times New Roman" panose="02020603050405020304" pitchFamily="18" charset="0"/>
                <a:cs typeface="Times New Roman" panose="02020603050405020304" pitchFamily="18" charset="0"/>
              </a:rPr>
              <a:t>T</a:t>
            </a:r>
            <a:r>
              <a:rPr lang="en-US" sz="1600" dirty="0">
                <a:latin typeface="Calibri" panose="020F0502020204030204" pitchFamily="34" charset="0"/>
                <a:ea typeface="Times New Roman" panose="02020603050405020304" pitchFamily="18" charset="0"/>
                <a:cs typeface="Times New Roman" panose="02020603050405020304" pitchFamily="18" charset="0"/>
              </a:rPr>
              <a:t>-</a:t>
            </a:r>
            <a:r>
              <a:rPr lang="en-US" sz="1600" u="sng" dirty="0">
                <a:latin typeface="Calibri" panose="020F0502020204030204" pitchFamily="34" charset="0"/>
                <a:ea typeface="Times New Roman" panose="02020603050405020304" pitchFamily="18" charset="0"/>
                <a:cs typeface="Times New Roman" panose="02020603050405020304" pitchFamily="18" charset="0"/>
              </a:rPr>
              <a:t>c</a:t>
            </a:r>
            <a:r>
              <a:rPr lang="en-US" sz="1600" dirty="0">
                <a:latin typeface="Calibri" panose="020F0502020204030204" pitchFamily="34" charset="0"/>
                <a:ea typeface="Times New Roman" panose="02020603050405020304" pitchFamily="18" charset="0"/>
                <a:cs typeface="Times New Roman" panose="02020603050405020304" pitchFamily="18" charset="0"/>
              </a:rPr>
              <a:t>ell </a:t>
            </a:r>
            <a:r>
              <a:rPr lang="en-US" sz="1600" u="sng" dirty="0">
                <a:latin typeface="Calibri" panose="020F0502020204030204" pitchFamily="34" charset="0"/>
                <a:ea typeface="Times New Roman" panose="02020603050405020304" pitchFamily="18" charset="0"/>
                <a:cs typeface="Times New Roman" panose="02020603050405020304" pitchFamily="18" charset="0"/>
              </a:rPr>
              <a:t>r</a:t>
            </a:r>
            <a:r>
              <a:rPr lang="en-US" sz="1600" dirty="0">
                <a:latin typeface="Calibri" panose="020F0502020204030204" pitchFamily="34" charset="0"/>
                <a:ea typeface="Times New Roman" panose="02020603050405020304" pitchFamily="18" charset="0"/>
                <a:cs typeface="Times New Roman" panose="02020603050405020304" pitchFamily="18" charset="0"/>
              </a:rPr>
              <a:t>eceptor – found on the surface of T-cells, recognizes MHC proteins + bound peptide, RTK.</a:t>
            </a:r>
          </a:p>
          <a:p>
            <a:pPr marL="640080" indent="-457200">
              <a:buFont typeface="Arial" panose="020B0604020202020204" pitchFamily="34" charset="0"/>
              <a:buChar char="•"/>
            </a:pPr>
            <a:r>
              <a:rPr lang="en-US" sz="1600" b="1" dirty="0">
                <a:latin typeface="Calibri" panose="020F0502020204030204" pitchFamily="34" charset="0"/>
                <a:ea typeface="Times New Roman" panose="02020603050405020304" pitchFamily="18" charset="0"/>
                <a:cs typeface="Times New Roman" panose="02020603050405020304" pitchFamily="18" charset="0"/>
              </a:rPr>
              <a:t>T</a:t>
            </a:r>
            <a:r>
              <a:rPr lang="en-US" sz="1600" b="1" baseline="-25000" dirty="0">
                <a:latin typeface="Calibri" panose="020F0502020204030204" pitchFamily="34" charset="0"/>
                <a:ea typeface="Times New Roman" panose="02020603050405020304" pitchFamily="18" charset="0"/>
                <a:cs typeface="Times New Roman" panose="02020603050405020304" pitchFamily="18" charset="0"/>
              </a:rPr>
              <a:t>c</a:t>
            </a:r>
            <a:r>
              <a:rPr lang="en-US" sz="1600" b="1" dirty="0">
                <a:latin typeface="Calibri" panose="020F0502020204030204" pitchFamily="34" charset="0"/>
                <a:ea typeface="Times New Roman" panose="02020603050405020304" pitchFamily="18" charset="0"/>
                <a:cs typeface="Times New Roman" panose="02020603050405020304" pitchFamily="18" charset="0"/>
              </a:rPr>
              <a:t> cell </a:t>
            </a:r>
            <a:r>
              <a:rPr lang="en-US" sz="1600" dirty="0">
                <a:latin typeface="Calibri" panose="020F0502020204030204" pitchFamily="34" charset="0"/>
                <a:ea typeface="Times New Roman" panose="02020603050405020304" pitchFamily="18" charset="0"/>
                <a:cs typeface="Times New Roman" panose="02020603050405020304" pitchFamily="18" charset="0"/>
              </a:rPr>
              <a:t>= recognizes MHC I + peptide</a:t>
            </a:r>
          </a:p>
          <a:p>
            <a:pPr marL="640080" marR="0" indent="-457200">
              <a:buFont typeface="Arial" panose="020B0604020202020204" pitchFamily="34" charset="0"/>
              <a:buChar char="•"/>
            </a:pPr>
            <a:r>
              <a:rPr lang="en-US" sz="1600" b="1" dirty="0">
                <a:latin typeface="Calibri" panose="020F0502020204030204" pitchFamily="34" charset="0"/>
                <a:ea typeface="Times New Roman" panose="02020603050405020304" pitchFamily="18" charset="0"/>
                <a:cs typeface="Times New Roman" panose="02020603050405020304" pitchFamily="18" charset="0"/>
              </a:rPr>
              <a:t>T</a:t>
            </a:r>
            <a:r>
              <a:rPr lang="en-US" sz="1600" b="1" baseline="-25000" dirty="0">
                <a:latin typeface="Calibri" panose="020F0502020204030204" pitchFamily="34" charset="0"/>
                <a:ea typeface="Times New Roman" panose="02020603050405020304" pitchFamily="18" charset="0"/>
                <a:cs typeface="Times New Roman" panose="02020603050405020304" pitchFamily="18" charset="0"/>
              </a:rPr>
              <a:t>H</a:t>
            </a:r>
            <a:r>
              <a:rPr lang="en-US" sz="1600" b="1" dirty="0">
                <a:latin typeface="Calibri" panose="020F0502020204030204" pitchFamily="34" charset="0"/>
                <a:ea typeface="Times New Roman" panose="02020603050405020304" pitchFamily="18" charset="0"/>
                <a:cs typeface="Times New Roman" panose="02020603050405020304" pitchFamily="18" charset="0"/>
              </a:rPr>
              <a:t> cell</a:t>
            </a:r>
            <a:r>
              <a:rPr lang="en-US" sz="1600" dirty="0">
                <a:latin typeface="Calibri" panose="020F0502020204030204" pitchFamily="34" charset="0"/>
                <a:ea typeface="Times New Roman" panose="02020603050405020304" pitchFamily="18" charset="0"/>
                <a:cs typeface="Times New Roman" panose="02020603050405020304" pitchFamily="18" charset="0"/>
              </a:rPr>
              <a:t> = recognizes MHC II + peptide</a:t>
            </a:r>
          </a:p>
          <a:p>
            <a:pPr marL="457200" marR="0" indent="-274320">
              <a:spcBef>
                <a:spcPts val="600"/>
              </a:spcBef>
              <a:spcAft>
                <a:spcPts val="0"/>
              </a:spcAft>
            </a:pPr>
            <a:r>
              <a:rPr lang="en-US" sz="1600" b="1" dirty="0">
                <a:latin typeface="Calibri" panose="020F0502020204030204" pitchFamily="34" charset="0"/>
                <a:ea typeface="Times New Roman" panose="02020603050405020304" pitchFamily="18" charset="0"/>
                <a:cs typeface="Times New Roman" panose="02020603050405020304" pitchFamily="18" charset="0"/>
              </a:rPr>
              <a:t>MHC</a:t>
            </a:r>
            <a:r>
              <a:rPr lang="en-US" sz="1600" dirty="0">
                <a:latin typeface="Calibri" panose="020F0502020204030204" pitchFamily="34" charset="0"/>
                <a:ea typeface="Times New Roman" panose="02020603050405020304" pitchFamily="18" charset="0"/>
                <a:cs typeface="Times New Roman" panose="02020603050405020304" pitchFamily="18" charset="0"/>
              </a:rPr>
              <a:t> = </a:t>
            </a:r>
            <a:r>
              <a:rPr lang="en-US" sz="1600" u="sng" dirty="0">
                <a:latin typeface="Calibri" panose="020F0502020204030204" pitchFamily="34" charset="0"/>
                <a:ea typeface="Times New Roman" panose="02020603050405020304" pitchFamily="18" charset="0"/>
                <a:cs typeface="Times New Roman" panose="02020603050405020304" pitchFamily="18" charset="0"/>
              </a:rPr>
              <a:t>m</a:t>
            </a:r>
            <a:r>
              <a:rPr lang="en-US" sz="1600" dirty="0">
                <a:latin typeface="Calibri" panose="020F0502020204030204" pitchFamily="34" charset="0"/>
                <a:ea typeface="Times New Roman" panose="02020603050405020304" pitchFamily="18" charset="0"/>
                <a:cs typeface="Times New Roman" panose="02020603050405020304" pitchFamily="18" charset="0"/>
              </a:rPr>
              <a:t>ajor </a:t>
            </a:r>
            <a:r>
              <a:rPr lang="en-US" sz="1600" u="sng" dirty="0">
                <a:latin typeface="Calibri" panose="020F0502020204030204" pitchFamily="34" charset="0"/>
                <a:ea typeface="Times New Roman" panose="02020603050405020304" pitchFamily="18" charset="0"/>
                <a:cs typeface="Times New Roman" panose="02020603050405020304" pitchFamily="18" charset="0"/>
              </a:rPr>
              <a:t>h</a:t>
            </a:r>
            <a:r>
              <a:rPr lang="en-US" sz="1600" dirty="0">
                <a:latin typeface="Calibri" panose="020F0502020204030204" pitchFamily="34" charset="0"/>
                <a:ea typeface="Times New Roman" panose="02020603050405020304" pitchFamily="18" charset="0"/>
                <a:cs typeface="Times New Roman" panose="02020603050405020304" pitchFamily="18" charset="0"/>
              </a:rPr>
              <a:t>istocompatibility </a:t>
            </a:r>
            <a:r>
              <a:rPr lang="en-US" sz="1600" u="sng" dirty="0">
                <a:latin typeface="Calibri" panose="020F0502020204030204" pitchFamily="34" charset="0"/>
                <a:ea typeface="Times New Roman" panose="02020603050405020304" pitchFamily="18" charset="0"/>
                <a:cs typeface="Times New Roman" panose="02020603050405020304" pitchFamily="18" charset="0"/>
              </a:rPr>
              <a:t>c</a:t>
            </a:r>
            <a:r>
              <a:rPr lang="en-US" sz="1600" dirty="0">
                <a:latin typeface="Calibri" panose="020F0502020204030204" pitchFamily="34" charset="0"/>
                <a:ea typeface="Times New Roman" panose="02020603050405020304" pitchFamily="18" charset="0"/>
                <a:cs typeface="Times New Roman" panose="02020603050405020304" pitchFamily="18" charset="0"/>
              </a:rPr>
              <a:t>omplex – required for acquired immunity (basis of transplant rejection)</a:t>
            </a:r>
          </a:p>
          <a:p>
            <a:pPr marL="525780" marR="0" indent="-342900">
              <a:spcAft>
                <a:spcPts val="0"/>
              </a:spcAft>
              <a:buFont typeface="Arial" panose="020B0604020202020204" pitchFamily="34" charset="0"/>
              <a:buChar char="•"/>
            </a:pPr>
            <a:r>
              <a:rPr lang="en-US" sz="1600" dirty="0">
                <a:latin typeface="Calibri" panose="020F0502020204030204" pitchFamily="34" charset="0"/>
                <a:ea typeface="Times New Roman" panose="02020603050405020304" pitchFamily="18" charset="0"/>
                <a:cs typeface="Times New Roman" panose="02020603050405020304" pitchFamily="18" charset="0"/>
              </a:rPr>
              <a:t>MHC I = protein found on the surface of </a:t>
            </a:r>
            <a:r>
              <a:rPr lang="en-US" sz="1600" b="1" i="1" dirty="0">
                <a:latin typeface="Calibri" panose="020F0502020204030204" pitchFamily="34" charset="0"/>
                <a:ea typeface="Times New Roman" panose="02020603050405020304" pitchFamily="18" charset="0"/>
                <a:cs typeface="Times New Roman" panose="02020603050405020304" pitchFamily="18" charset="0"/>
              </a:rPr>
              <a:t>all</a:t>
            </a:r>
            <a:r>
              <a:rPr lang="en-US" sz="1600" dirty="0">
                <a:latin typeface="Calibri" panose="020F0502020204030204" pitchFamily="34" charset="0"/>
                <a:ea typeface="Times New Roman" panose="02020603050405020304" pitchFamily="18" charset="0"/>
                <a:cs typeface="Times New Roman" panose="02020603050405020304" pitchFamily="18" charset="0"/>
              </a:rPr>
              <a:t> cells, “presents” peptides derived from the proteins that were made by the cell.  The MHC-peptide complex is recognized by T</a:t>
            </a:r>
            <a:r>
              <a:rPr lang="en-US" sz="1600" baseline="-25000" dirty="0">
                <a:latin typeface="Calibri" panose="020F0502020204030204" pitchFamily="34" charset="0"/>
                <a:ea typeface="Times New Roman" panose="02020603050405020304" pitchFamily="18" charset="0"/>
                <a:cs typeface="Times New Roman" panose="02020603050405020304" pitchFamily="18" charset="0"/>
              </a:rPr>
              <a:t>c</a:t>
            </a:r>
            <a:r>
              <a:rPr lang="en-US" sz="1600" dirty="0">
                <a:latin typeface="Calibri" panose="020F0502020204030204" pitchFamily="34" charset="0"/>
                <a:ea typeface="Times New Roman" panose="02020603050405020304" pitchFamily="18" charset="0"/>
                <a:cs typeface="Times New Roman" panose="02020603050405020304" pitchFamily="18" charset="0"/>
              </a:rPr>
              <a:t> cells. </a:t>
            </a:r>
            <a:r>
              <a:rPr lang="en-US" sz="1600" b="1" i="1" dirty="0">
                <a:latin typeface="Calibri" panose="020F0502020204030204" pitchFamily="34" charset="0"/>
                <a:ea typeface="Times New Roman" panose="02020603050405020304" pitchFamily="18" charset="0"/>
                <a:cs typeface="Times New Roman" panose="02020603050405020304" pitchFamily="18" charset="0"/>
              </a:rPr>
              <a:t>Only foreign peptides produce a response</a:t>
            </a:r>
            <a:r>
              <a:rPr lang="en-US" sz="1600" dirty="0">
                <a:latin typeface="Calibri" panose="020F0502020204030204" pitchFamily="34" charset="0"/>
                <a:ea typeface="Times New Roman" panose="02020603050405020304" pitchFamily="18" charset="0"/>
                <a:cs typeface="Times New Roman" panose="02020603050405020304" pitchFamily="18" charset="0"/>
              </a:rPr>
              <a:t>.</a:t>
            </a:r>
          </a:p>
          <a:p>
            <a:pPr marL="525780" indent="-342900">
              <a:buFont typeface="Arial" panose="020B0604020202020204" pitchFamily="34" charset="0"/>
              <a:buChar char="•"/>
            </a:pPr>
            <a:r>
              <a:rPr lang="en-US" sz="1600" dirty="0">
                <a:latin typeface="Calibri" panose="020F0502020204030204" pitchFamily="34" charset="0"/>
                <a:ea typeface="Times New Roman" panose="02020603050405020304" pitchFamily="18" charset="0"/>
                <a:cs typeface="Times New Roman" panose="02020603050405020304" pitchFamily="18" charset="0"/>
              </a:rPr>
              <a:t>MHC II = on the surface of B-cells, macrophages, and dendritic cells. Presents external peptides to T</a:t>
            </a:r>
            <a:r>
              <a:rPr lang="en-US" sz="1600" baseline="-25000" dirty="0">
                <a:latin typeface="Calibri" panose="020F0502020204030204" pitchFamily="34" charset="0"/>
                <a:ea typeface="Times New Roman" panose="02020603050405020304" pitchFamily="18" charset="0"/>
                <a:cs typeface="Times New Roman" panose="02020603050405020304" pitchFamily="18" charset="0"/>
              </a:rPr>
              <a:t>H</a:t>
            </a:r>
            <a:r>
              <a:rPr lang="en-US" sz="1600" dirty="0">
                <a:latin typeface="Calibri" panose="020F0502020204030204" pitchFamily="34" charset="0"/>
                <a:ea typeface="Times New Roman" panose="02020603050405020304" pitchFamily="18" charset="0"/>
                <a:cs typeface="Times New Roman" panose="02020603050405020304" pitchFamily="18" charset="0"/>
              </a:rPr>
              <a:t> cells, leading to activation of the cell by T</a:t>
            </a:r>
            <a:r>
              <a:rPr lang="en-US" sz="1600" baseline="-25000" dirty="0">
                <a:latin typeface="Calibri" panose="020F0502020204030204" pitchFamily="34" charset="0"/>
                <a:ea typeface="Times New Roman" panose="02020603050405020304" pitchFamily="18" charset="0"/>
                <a:cs typeface="Times New Roman" panose="02020603050405020304" pitchFamily="18" charset="0"/>
              </a:rPr>
              <a:t>H</a:t>
            </a:r>
            <a:r>
              <a:rPr lang="en-US" sz="1600" dirty="0">
                <a:latin typeface="Calibri" panose="020F0502020204030204" pitchFamily="34" charset="0"/>
                <a:ea typeface="Times New Roman" panose="02020603050405020304" pitchFamily="18" charset="0"/>
                <a:cs typeface="Times New Roman" panose="02020603050405020304" pitchFamily="18" charset="0"/>
              </a:rPr>
              <a:t> cells. </a:t>
            </a:r>
            <a:r>
              <a:rPr lang="en-US" sz="1600" b="1" i="1" dirty="0">
                <a:latin typeface="Calibri" panose="020F0502020204030204" pitchFamily="34" charset="0"/>
                <a:ea typeface="Times New Roman" panose="02020603050405020304" pitchFamily="18" charset="0"/>
                <a:cs typeface="Times New Roman" panose="02020603050405020304" pitchFamily="18" charset="0"/>
              </a:rPr>
              <a:t>Only foreign peptides produce a response</a:t>
            </a:r>
            <a:r>
              <a:rPr lang="en-US" sz="1600" dirty="0">
                <a:latin typeface="Calibri" panose="020F0502020204030204" pitchFamily="34"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Date Placeholder 2">
            <a:extLst>
              <a:ext uri="{FF2B5EF4-FFF2-40B4-BE49-F238E27FC236}">
                <a16:creationId xmlns:a16="http://schemas.microsoft.com/office/drawing/2014/main" id="{FDB9FC1C-001C-47AE-BB54-95CF6DE19FE4}"/>
              </a:ext>
            </a:extLst>
          </p:cNvPr>
          <p:cNvSpPr>
            <a:spLocks noGrp="1"/>
          </p:cNvSpPr>
          <p:nvPr>
            <p:ph type="dt" sz="half" idx="10"/>
          </p:nvPr>
        </p:nvSpPr>
        <p:spPr/>
        <p:txBody>
          <a:bodyPr/>
          <a:lstStyle/>
          <a:p>
            <a:fld id="{7CDA3E03-97BF-4DCC-AB25-94DFB41DF197}" type="datetime1">
              <a:rPr lang="en-US" smtClean="0"/>
              <a:t>8/26/2023</a:t>
            </a:fld>
            <a:endParaRPr lang="en-US"/>
          </a:p>
        </p:txBody>
      </p:sp>
      <p:sp>
        <p:nvSpPr>
          <p:cNvPr id="5" name="Footer Placeholder 4">
            <a:extLst>
              <a:ext uri="{FF2B5EF4-FFF2-40B4-BE49-F238E27FC236}">
                <a16:creationId xmlns:a16="http://schemas.microsoft.com/office/drawing/2014/main" id="{013ADF6F-FB04-4638-8029-5EE7B0FA8EBB}"/>
              </a:ext>
            </a:extLst>
          </p:cNvPr>
          <p:cNvSpPr>
            <a:spLocks noGrp="1"/>
          </p:cNvSpPr>
          <p:nvPr>
            <p:ph type="ftr" sz="quarter" idx="11"/>
          </p:nvPr>
        </p:nvSpPr>
        <p:spPr/>
        <p:txBody>
          <a:bodyPr/>
          <a:lstStyle/>
          <a:p>
            <a:r>
              <a:rPr lang="en-US"/>
              <a:t>D &amp; D - Lec 3 - Fall 2023</a:t>
            </a:r>
          </a:p>
        </p:txBody>
      </p:sp>
      <p:sp>
        <p:nvSpPr>
          <p:cNvPr id="4" name="Slide Number Placeholder 3">
            <a:extLst>
              <a:ext uri="{FF2B5EF4-FFF2-40B4-BE49-F238E27FC236}">
                <a16:creationId xmlns:a16="http://schemas.microsoft.com/office/drawing/2014/main" id="{AFD82BA3-519B-457B-ADA3-7B029B0A4FFC}"/>
              </a:ext>
            </a:extLst>
          </p:cNvPr>
          <p:cNvSpPr>
            <a:spLocks noGrp="1"/>
          </p:cNvSpPr>
          <p:nvPr>
            <p:ph type="sldNum" sz="quarter" idx="12"/>
          </p:nvPr>
        </p:nvSpPr>
        <p:spPr/>
        <p:txBody>
          <a:bodyPr/>
          <a:lstStyle/>
          <a:p>
            <a:fld id="{5B355701-1634-9947-B683-B8275B8528C8}" type="slidenum">
              <a:rPr lang="en-US" smtClean="0"/>
              <a:t>30</a:t>
            </a:fld>
            <a:endParaRPr lang="en-US"/>
          </a:p>
        </p:txBody>
      </p:sp>
      <p:pic>
        <p:nvPicPr>
          <p:cNvPr id="7" name="Picture 6" descr="A picture containing text, clipart&#10;&#10;Description automatically generated">
            <a:extLst>
              <a:ext uri="{FF2B5EF4-FFF2-40B4-BE49-F238E27FC236}">
                <a16:creationId xmlns:a16="http://schemas.microsoft.com/office/drawing/2014/main" id="{3E02321B-E25F-2FE0-2BA2-2E87FB0E7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1200" y="136524"/>
            <a:ext cx="2133600" cy="737265"/>
          </a:xfrm>
          <a:prstGeom prst="rect">
            <a:avLst/>
          </a:prstGeom>
        </p:spPr>
      </p:pic>
      <p:graphicFrame>
        <p:nvGraphicFramePr>
          <p:cNvPr id="10" name="Object 9">
            <a:extLst>
              <a:ext uri="{FF2B5EF4-FFF2-40B4-BE49-F238E27FC236}">
                <a16:creationId xmlns:a16="http://schemas.microsoft.com/office/drawing/2014/main" id="{7BCB65EB-D58A-71DE-4332-FE0805DFA450}"/>
              </a:ext>
            </a:extLst>
          </p:cNvPr>
          <p:cNvGraphicFramePr>
            <a:graphicFrameLocks noChangeAspect="1"/>
          </p:cNvGraphicFramePr>
          <p:nvPr>
            <p:extLst>
              <p:ext uri="{D42A27DB-BD31-4B8C-83A1-F6EECF244321}">
                <p14:modId xmlns:p14="http://schemas.microsoft.com/office/powerpoint/2010/main" val="83374364"/>
              </p:ext>
            </p:extLst>
          </p:nvPr>
        </p:nvGraphicFramePr>
        <p:xfrm>
          <a:off x="9766091" y="2529935"/>
          <a:ext cx="2062370" cy="2741887"/>
        </p:xfrm>
        <a:graphic>
          <a:graphicData uri="http://schemas.openxmlformats.org/presentationml/2006/ole">
            <mc:AlternateContent xmlns:mc="http://schemas.openxmlformats.org/markup-compatibility/2006">
              <mc:Choice xmlns:v="urn:schemas-microsoft-com:vml" Requires="v">
                <p:oleObj name="MDLDrawObject Class" r:id="rId4" imgW="2618321" imgH="3476297" progId="MDLDrawOLE.MDLDrawObject.1">
                  <p:embed/>
                </p:oleObj>
              </mc:Choice>
              <mc:Fallback>
                <p:oleObj name="MDLDrawObject Class" r:id="rId4" imgW="2618321" imgH="3476297" progId="MDLDrawOLE.MDLDrawObject.1">
                  <p:embed/>
                  <p:pic>
                    <p:nvPicPr>
                      <p:cNvPr id="10" name="Object 9">
                        <a:extLst>
                          <a:ext uri="{FF2B5EF4-FFF2-40B4-BE49-F238E27FC236}">
                            <a16:creationId xmlns:a16="http://schemas.microsoft.com/office/drawing/2014/main" id="{7BCB65EB-D58A-71DE-4332-FE0805DFA450}"/>
                          </a:ext>
                        </a:extLst>
                      </p:cNvPr>
                      <p:cNvPicPr/>
                      <p:nvPr/>
                    </p:nvPicPr>
                    <p:blipFill>
                      <a:blip r:embed="rId5"/>
                      <a:stretch>
                        <a:fillRect/>
                      </a:stretch>
                    </p:blipFill>
                    <p:spPr>
                      <a:xfrm>
                        <a:off x="9766091" y="2529935"/>
                        <a:ext cx="2062370" cy="2741887"/>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7F7C6A3D-6290-6A91-2041-A811829D97C1}"/>
              </a:ext>
            </a:extLst>
          </p:cNvPr>
          <p:cNvGraphicFramePr>
            <a:graphicFrameLocks noChangeAspect="1"/>
          </p:cNvGraphicFramePr>
          <p:nvPr>
            <p:extLst>
              <p:ext uri="{D42A27DB-BD31-4B8C-83A1-F6EECF244321}">
                <p14:modId xmlns:p14="http://schemas.microsoft.com/office/powerpoint/2010/main" val="3292215131"/>
              </p:ext>
            </p:extLst>
          </p:nvPr>
        </p:nvGraphicFramePr>
        <p:xfrm>
          <a:off x="9917389" y="5410200"/>
          <a:ext cx="1958423" cy="1153853"/>
        </p:xfrm>
        <a:graphic>
          <a:graphicData uri="http://schemas.openxmlformats.org/presentationml/2006/ole">
            <mc:AlternateContent xmlns:mc="http://schemas.openxmlformats.org/markup-compatibility/2006">
              <mc:Choice xmlns:v="urn:schemas-microsoft-com:vml" Requires="v">
                <p:oleObj name="MDLDrawObject Class" r:id="rId6" imgW="1199077" imgH="704719" progId="MDLDrawOLE.MDLDrawObject.1">
                  <p:embed/>
                </p:oleObj>
              </mc:Choice>
              <mc:Fallback>
                <p:oleObj name="MDLDrawObject Class" r:id="rId6" imgW="1199077" imgH="704719" progId="MDLDrawOLE.MDLDrawObject.1">
                  <p:embed/>
                  <p:pic>
                    <p:nvPicPr>
                      <p:cNvPr id="6" name="Object 5">
                        <a:extLst>
                          <a:ext uri="{FF2B5EF4-FFF2-40B4-BE49-F238E27FC236}">
                            <a16:creationId xmlns:a16="http://schemas.microsoft.com/office/drawing/2014/main" id="{7F7C6A3D-6290-6A91-2041-A811829D97C1}"/>
                          </a:ext>
                        </a:extLst>
                      </p:cNvPr>
                      <p:cNvPicPr/>
                      <p:nvPr/>
                    </p:nvPicPr>
                    <p:blipFill>
                      <a:blip r:embed="rId7"/>
                      <a:stretch>
                        <a:fillRect/>
                      </a:stretch>
                    </p:blipFill>
                    <p:spPr>
                      <a:xfrm>
                        <a:off x="9917389" y="5410200"/>
                        <a:ext cx="1958423" cy="1153853"/>
                      </a:xfrm>
                      <a:prstGeom prst="rect">
                        <a:avLst/>
                      </a:prstGeom>
                    </p:spPr>
                  </p:pic>
                </p:oleObj>
              </mc:Fallback>
            </mc:AlternateContent>
          </a:graphicData>
        </a:graphic>
      </p:graphicFrame>
    </p:spTree>
    <p:extLst>
      <p:ext uri="{BB962C8B-B14F-4D97-AF65-F5344CB8AC3E}">
        <p14:creationId xmlns:p14="http://schemas.microsoft.com/office/powerpoint/2010/main" val="588460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E49A0D9-F5DC-4244-8858-AB649C4554F9}"/>
              </a:ext>
            </a:extLst>
          </p:cNvPr>
          <p:cNvPicPr>
            <a:picLocks noChangeAspect="1"/>
          </p:cNvPicPr>
          <p:nvPr/>
        </p:nvPicPr>
        <p:blipFill>
          <a:blip r:embed="rId4"/>
          <a:stretch>
            <a:fillRect/>
          </a:stretch>
        </p:blipFill>
        <p:spPr>
          <a:xfrm>
            <a:off x="7831553" y="343601"/>
            <a:ext cx="4063617" cy="5418157"/>
          </a:xfrm>
          <a:prstGeom prst="rect">
            <a:avLst/>
          </a:prstGeom>
        </p:spPr>
      </p:pic>
      <p:pic>
        <p:nvPicPr>
          <p:cNvPr id="2" name="Picture 1">
            <a:extLst>
              <a:ext uri="{FF2B5EF4-FFF2-40B4-BE49-F238E27FC236}">
                <a16:creationId xmlns:a16="http://schemas.microsoft.com/office/drawing/2014/main" id="{8653AC53-3C03-4064-80A6-8775BBB4B0EE}"/>
              </a:ext>
            </a:extLst>
          </p:cNvPr>
          <p:cNvPicPr>
            <a:picLocks noChangeAspect="1"/>
          </p:cNvPicPr>
          <p:nvPr/>
        </p:nvPicPr>
        <p:blipFill>
          <a:blip r:embed="rId5"/>
          <a:stretch>
            <a:fillRect/>
          </a:stretch>
        </p:blipFill>
        <p:spPr>
          <a:xfrm>
            <a:off x="351075" y="455910"/>
            <a:ext cx="6876719" cy="3514923"/>
          </a:xfrm>
          <a:prstGeom prst="rect">
            <a:avLst/>
          </a:prstGeom>
        </p:spPr>
      </p:pic>
      <p:sp>
        <p:nvSpPr>
          <p:cNvPr id="3" name="Rectangle 2">
            <a:extLst>
              <a:ext uri="{FF2B5EF4-FFF2-40B4-BE49-F238E27FC236}">
                <a16:creationId xmlns:a16="http://schemas.microsoft.com/office/drawing/2014/main" id="{5BC1999F-7127-41E6-A15C-1F770300E8D9}"/>
              </a:ext>
            </a:extLst>
          </p:cNvPr>
          <p:cNvSpPr/>
          <p:nvPr/>
        </p:nvSpPr>
        <p:spPr>
          <a:xfrm>
            <a:off x="51349" y="545818"/>
            <a:ext cx="2328782" cy="430887"/>
          </a:xfrm>
          <a:prstGeom prst="rect">
            <a:avLst/>
          </a:prstGeom>
        </p:spPr>
        <p:txBody>
          <a:bodyPr wrap="square">
            <a:spAutoFit/>
          </a:bodyPr>
          <a:lstStyle/>
          <a:p>
            <a:r>
              <a:rPr lang="en-US" sz="1100" dirty="0"/>
              <a:t>http://ibbiologyhelp.com/AnimalPhysiology/antibodyproduction.html</a:t>
            </a:r>
          </a:p>
        </p:txBody>
      </p:sp>
      <p:sp>
        <p:nvSpPr>
          <p:cNvPr id="8" name="TextBox 7">
            <a:extLst>
              <a:ext uri="{FF2B5EF4-FFF2-40B4-BE49-F238E27FC236}">
                <a16:creationId xmlns:a16="http://schemas.microsoft.com/office/drawing/2014/main" id="{FA1D823D-739E-4C8A-80E5-EC586723ABC7}"/>
              </a:ext>
            </a:extLst>
          </p:cNvPr>
          <p:cNvSpPr txBox="1"/>
          <p:nvPr/>
        </p:nvSpPr>
        <p:spPr>
          <a:xfrm>
            <a:off x="3061623" y="-55841"/>
            <a:ext cx="4985147" cy="523220"/>
          </a:xfrm>
          <a:prstGeom prst="rect">
            <a:avLst/>
          </a:prstGeom>
          <a:noFill/>
        </p:spPr>
        <p:txBody>
          <a:bodyPr wrap="none" rtlCol="0">
            <a:spAutoFit/>
          </a:bodyPr>
          <a:lstStyle/>
          <a:p>
            <a:r>
              <a:rPr lang="en-US" sz="2800" dirty="0"/>
              <a:t>Branches of the Immune System:</a:t>
            </a:r>
          </a:p>
        </p:txBody>
      </p:sp>
      <p:sp>
        <p:nvSpPr>
          <p:cNvPr id="9" name="Date Placeholder 8">
            <a:extLst>
              <a:ext uri="{FF2B5EF4-FFF2-40B4-BE49-F238E27FC236}">
                <a16:creationId xmlns:a16="http://schemas.microsoft.com/office/drawing/2014/main" id="{7A2EC0D3-6E27-47F5-B99C-8D4509912F6F}"/>
              </a:ext>
            </a:extLst>
          </p:cNvPr>
          <p:cNvSpPr>
            <a:spLocks noGrp="1"/>
          </p:cNvSpPr>
          <p:nvPr>
            <p:ph type="dt" sz="half" idx="10"/>
          </p:nvPr>
        </p:nvSpPr>
        <p:spPr/>
        <p:txBody>
          <a:bodyPr/>
          <a:lstStyle/>
          <a:p>
            <a:fld id="{88E3EF38-21F5-4CA2-9F07-200B067A9443}" type="datetime1">
              <a:rPr lang="en-US" smtClean="0"/>
              <a:t>8/26/2023</a:t>
            </a:fld>
            <a:endParaRPr lang="en-US"/>
          </a:p>
        </p:txBody>
      </p:sp>
      <p:sp>
        <p:nvSpPr>
          <p:cNvPr id="11" name="Footer Placeholder 10">
            <a:extLst>
              <a:ext uri="{FF2B5EF4-FFF2-40B4-BE49-F238E27FC236}">
                <a16:creationId xmlns:a16="http://schemas.microsoft.com/office/drawing/2014/main" id="{0ADC3985-7AFE-4C0E-AF66-7806ED8FE54C}"/>
              </a:ext>
            </a:extLst>
          </p:cNvPr>
          <p:cNvSpPr>
            <a:spLocks noGrp="1"/>
          </p:cNvSpPr>
          <p:nvPr>
            <p:ph type="ftr" sz="quarter" idx="11"/>
          </p:nvPr>
        </p:nvSpPr>
        <p:spPr/>
        <p:txBody>
          <a:bodyPr/>
          <a:lstStyle/>
          <a:p>
            <a:r>
              <a:rPr lang="en-US"/>
              <a:t>D &amp; D - Lec 3 - Fall 2023</a:t>
            </a:r>
          </a:p>
        </p:txBody>
      </p:sp>
      <p:sp>
        <p:nvSpPr>
          <p:cNvPr id="10" name="Slide Number Placeholder 9">
            <a:extLst>
              <a:ext uri="{FF2B5EF4-FFF2-40B4-BE49-F238E27FC236}">
                <a16:creationId xmlns:a16="http://schemas.microsoft.com/office/drawing/2014/main" id="{E8318729-CE2B-482F-849D-71D72FF54859}"/>
              </a:ext>
            </a:extLst>
          </p:cNvPr>
          <p:cNvSpPr>
            <a:spLocks noGrp="1"/>
          </p:cNvSpPr>
          <p:nvPr>
            <p:ph type="sldNum" sz="quarter" idx="12"/>
          </p:nvPr>
        </p:nvSpPr>
        <p:spPr/>
        <p:txBody>
          <a:bodyPr/>
          <a:lstStyle/>
          <a:p>
            <a:fld id="{5B355701-1634-9947-B683-B8275B8528C8}" type="slidenum">
              <a:rPr lang="en-US" smtClean="0"/>
              <a:t>31</a:t>
            </a:fld>
            <a:endParaRPr lang="en-US" dirty="0"/>
          </a:p>
        </p:txBody>
      </p:sp>
      <p:sp>
        <p:nvSpPr>
          <p:cNvPr id="15" name="TextBox 14">
            <a:extLst>
              <a:ext uri="{FF2B5EF4-FFF2-40B4-BE49-F238E27FC236}">
                <a16:creationId xmlns:a16="http://schemas.microsoft.com/office/drawing/2014/main" id="{EF8E919B-7EFA-4268-BCD5-D8B23C1DC8CD}"/>
              </a:ext>
            </a:extLst>
          </p:cNvPr>
          <p:cNvSpPr txBox="1"/>
          <p:nvPr/>
        </p:nvSpPr>
        <p:spPr>
          <a:xfrm>
            <a:off x="4707667" y="2087760"/>
            <a:ext cx="992003" cy="307777"/>
          </a:xfrm>
          <a:prstGeom prst="rect">
            <a:avLst/>
          </a:prstGeom>
          <a:noFill/>
        </p:spPr>
        <p:txBody>
          <a:bodyPr wrap="none" rtlCol="0">
            <a:spAutoFit/>
          </a:bodyPr>
          <a:lstStyle/>
          <a:p>
            <a:r>
              <a:rPr lang="en-US" sz="1400" b="1" dirty="0">
                <a:solidFill>
                  <a:srgbClr val="C00000"/>
                </a:solidFill>
              </a:rPr>
              <a:t>Neutrophil</a:t>
            </a:r>
          </a:p>
        </p:txBody>
      </p:sp>
      <p:sp>
        <p:nvSpPr>
          <p:cNvPr id="16" name="TextBox 15">
            <a:extLst>
              <a:ext uri="{FF2B5EF4-FFF2-40B4-BE49-F238E27FC236}">
                <a16:creationId xmlns:a16="http://schemas.microsoft.com/office/drawing/2014/main" id="{17B7E955-6ADA-4F39-90DE-3CF06FE1752C}"/>
              </a:ext>
            </a:extLst>
          </p:cNvPr>
          <p:cNvSpPr txBox="1"/>
          <p:nvPr/>
        </p:nvSpPr>
        <p:spPr>
          <a:xfrm>
            <a:off x="100024" y="3922668"/>
            <a:ext cx="9402853" cy="923330"/>
          </a:xfrm>
          <a:prstGeom prst="rect">
            <a:avLst/>
          </a:prstGeom>
          <a:noFill/>
        </p:spPr>
        <p:txBody>
          <a:bodyPr wrap="square" rtlCol="0">
            <a:spAutoFit/>
          </a:bodyPr>
          <a:lstStyle/>
          <a:p>
            <a:r>
              <a:rPr lang="en-US" dirty="0"/>
              <a:t>Important </a:t>
            </a:r>
            <a:r>
              <a:rPr lang="en-US" b="1" dirty="0"/>
              <a:t>primary</a:t>
            </a:r>
            <a:r>
              <a:rPr lang="en-US" dirty="0"/>
              <a:t> lymphatic organs: bone marrow (B), thymus (T)-Generate all immune cell.</a:t>
            </a:r>
          </a:p>
          <a:p>
            <a:r>
              <a:rPr lang="en-US" dirty="0"/>
              <a:t>Important </a:t>
            </a:r>
            <a:r>
              <a:rPr lang="en-US" b="1" dirty="0"/>
              <a:t>secondary</a:t>
            </a:r>
            <a:r>
              <a:rPr lang="en-US" dirty="0"/>
              <a:t> lymphatic organs: lymph nodes, spleen, Peyer’s patches – Activation of immune cells.</a:t>
            </a:r>
          </a:p>
        </p:txBody>
      </p:sp>
      <p:sp>
        <p:nvSpPr>
          <p:cNvPr id="17" name="Rectangle 16">
            <a:extLst>
              <a:ext uri="{FF2B5EF4-FFF2-40B4-BE49-F238E27FC236}">
                <a16:creationId xmlns:a16="http://schemas.microsoft.com/office/drawing/2014/main" id="{A9FFBD5B-16D9-4452-A59E-2F7F542375EA}"/>
              </a:ext>
            </a:extLst>
          </p:cNvPr>
          <p:cNvSpPr/>
          <p:nvPr/>
        </p:nvSpPr>
        <p:spPr>
          <a:xfrm>
            <a:off x="8917074" y="5791200"/>
            <a:ext cx="2589126" cy="261610"/>
          </a:xfrm>
          <a:prstGeom prst="rect">
            <a:avLst/>
          </a:prstGeom>
        </p:spPr>
        <p:txBody>
          <a:bodyPr wrap="square">
            <a:spAutoFit/>
          </a:bodyPr>
          <a:lstStyle/>
          <a:p>
            <a:r>
              <a:rPr lang="en-US" sz="1100" dirty="0"/>
              <a:t>https://www.topperlearning.com/</a:t>
            </a:r>
          </a:p>
        </p:txBody>
      </p:sp>
      <p:sp>
        <p:nvSpPr>
          <p:cNvPr id="18" name="Oval 17">
            <a:extLst>
              <a:ext uri="{FF2B5EF4-FFF2-40B4-BE49-F238E27FC236}">
                <a16:creationId xmlns:a16="http://schemas.microsoft.com/office/drawing/2014/main" id="{C5E54668-A9AB-4F03-944B-EDA7E46AF7FC}"/>
              </a:ext>
            </a:extLst>
          </p:cNvPr>
          <p:cNvSpPr/>
          <p:nvPr/>
        </p:nvSpPr>
        <p:spPr>
          <a:xfrm>
            <a:off x="10842545" y="1333586"/>
            <a:ext cx="692727" cy="500712"/>
          </a:xfrm>
          <a:prstGeom prst="ellipse">
            <a:avLst/>
          </a:prstGeom>
          <a:solidFill>
            <a:srgbClr val="FFFF00">
              <a:alpha val="28000"/>
            </a:srgbClr>
          </a:solidFill>
          <a:ln>
            <a:solidFill>
              <a:srgbClr val="FFFF00">
                <a:alpha val="24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65167A4-8EB6-4AA0-B7E8-812084CFA459}"/>
              </a:ext>
            </a:extLst>
          </p:cNvPr>
          <p:cNvSpPr/>
          <p:nvPr/>
        </p:nvSpPr>
        <p:spPr>
          <a:xfrm>
            <a:off x="7922575" y="1257664"/>
            <a:ext cx="994499" cy="394866"/>
          </a:xfrm>
          <a:prstGeom prst="ellipse">
            <a:avLst/>
          </a:prstGeom>
          <a:solidFill>
            <a:srgbClr val="FFFF00">
              <a:alpha val="28000"/>
            </a:srgbClr>
          </a:solidFill>
          <a:ln>
            <a:solidFill>
              <a:srgbClr val="FFFF00">
                <a:alpha val="24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2156442-FA3B-46FE-AA97-64F038ABE11F}"/>
              </a:ext>
            </a:extLst>
          </p:cNvPr>
          <p:cNvSpPr/>
          <p:nvPr/>
        </p:nvSpPr>
        <p:spPr>
          <a:xfrm>
            <a:off x="4707667" y="2285526"/>
            <a:ext cx="1512344" cy="523220"/>
          </a:xfrm>
          <a:prstGeom prst="rect">
            <a:avLst/>
          </a:prstGeom>
        </p:spPr>
        <p:txBody>
          <a:bodyPr wrap="square">
            <a:spAutoFit/>
          </a:bodyPr>
          <a:lstStyle/>
          <a:p>
            <a:r>
              <a:rPr lang="en-US" sz="1400" b="1" dirty="0">
                <a:solidFill>
                  <a:srgbClr val="C00000"/>
                </a:solidFill>
              </a:rPr>
              <a:t>Macrophage</a:t>
            </a:r>
          </a:p>
          <a:p>
            <a:r>
              <a:rPr lang="en-US" sz="1400" b="1" dirty="0">
                <a:solidFill>
                  <a:srgbClr val="C00000"/>
                </a:solidFill>
              </a:rPr>
              <a:t>Dendritic cell</a:t>
            </a:r>
          </a:p>
        </p:txBody>
      </p:sp>
      <p:sp>
        <p:nvSpPr>
          <p:cNvPr id="4" name="TextBox 3">
            <a:extLst>
              <a:ext uri="{FF2B5EF4-FFF2-40B4-BE49-F238E27FC236}">
                <a16:creationId xmlns:a16="http://schemas.microsoft.com/office/drawing/2014/main" id="{341B6848-9F79-4137-B4DD-DA76CF961998}"/>
              </a:ext>
            </a:extLst>
          </p:cNvPr>
          <p:cNvSpPr txBox="1"/>
          <p:nvPr/>
        </p:nvSpPr>
        <p:spPr>
          <a:xfrm>
            <a:off x="175481" y="4786707"/>
            <a:ext cx="5844319" cy="1754326"/>
          </a:xfrm>
          <a:prstGeom prst="rect">
            <a:avLst/>
          </a:prstGeom>
          <a:noFill/>
        </p:spPr>
        <p:txBody>
          <a:bodyPr wrap="square" rtlCol="0">
            <a:spAutoFit/>
          </a:bodyPr>
          <a:lstStyle/>
          <a:p>
            <a:r>
              <a:rPr lang="en-US" b="1" i="1" dirty="0">
                <a:solidFill>
                  <a:schemeClr val="tx2">
                    <a:lumMod val="60000"/>
                    <a:lumOff val="40000"/>
                  </a:schemeClr>
                </a:solidFill>
              </a:rPr>
              <a:t>Why is the innate system essential?</a:t>
            </a:r>
          </a:p>
          <a:p>
            <a:pPr marL="285750" indent="-285750">
              <a:buFont typeface="Arial" panose="020B0604020202020204" pitchFamily="34" charset="0"/>
              <a:buChar char="•"/>
            </a:pPr>
            <a:r>
              <a:rPr lang="en-US" i="1" dirty="0">
                <a:solidFill>
                  <a:schemeClr val="tx2">
                    <a:lumMod val="60000"/>
                    <a:lumOff val="40000"/>
                  </a:schemeClr>
                </a:solidFill>
              </a:rPr>
              <a:t>A pathogen doubles every hour.</a:t>
            </a:r>
          </a:p>
          <a:p>
            <a:pPr marL="285750" indent="-285750">
              <a:buFont typeface="Arial" panose="020B0604020202020204" pitchFamily="34" charset="0"/>
              <a:buChar char="•"/>
            </a:pPr>
            <a:r>
              <a:rPr lang="en-US" i="1" dirty="0">
                <a:solidFill>
                  <a:schemeClr val="tx2">
                    <a:lumMod val="60000"/>
                    <a:lumOff val="40000"/>
                  </a:schemeClr>
                </a:solidFill>
              </a:rPr>
              <a:t>It takes 7 days to produce antibody (1</a:t>
            </a:r>
            <a:r>
              <a:rPr lang="en-US" i="1" baseline="30000" dirty="0">
                <a:solidFill>
                  <a:schemeClr val="tx2">
                    <a:lumMod val="60000"/>
                    <a:lumOff val="40000"/>
                  </a:schemeClr>
                </a:solidFill>
              </a:rPr>
              <a:t>st</a:t>
            </a:r>
            <a:r>
              <a:rPr lang="en-US" i="1" dirty="0">
                <a:solidFill>
                  <a:schemeClr val="tx2">
                    <a:lumMod val="60000"/>
                    <a:lumOff val="40000"/>
                  </a:schemeClr>
                </a:solidFill>
              </a:rPr>
              <a:t> exposure)</a:t>
            </a:r>
          </a:p>
          <a:p>
            <a:pPr marL="285750" indent="-285750">
              <a:buFont typeface="Arial" panose="020B0604020202020204" pitchFamily="34" charset="0"/>
              <a:buChar char="•"/>
            </a:pPr>
            <a:r>
              <a:rPr lang="en-US" i="1" dirty="0">
                <a:solidFill>
                  <a:schemeClr val="tx2">
                    <a:lumMod val="60000"/>
                    <a:lumOff val="40000"/>
                  </a:schemeClr>
                </a:solidFill>
              </a:rPr>
              <a:t>How many bacteria would be present if they grew uncontrolled for 7 days (=2 </a:t>
            </a:r>
            <a:r>
              <a:rPr lang="en-US" i="1" baseline="30000" dirty="0">
                <a:solidFill>
                  <a:schemeClr val="tx2">
                    <a:lumMod val="60000"/>
                    <a:lumOff val="40000"/>
                  </a:schemeClr>
                </a:solidFill>
              </a:rPr>
              <a:t>24 x 7</a:t>
            </a:r>
            <a:r>
              <a:rPr lang="en-US" i="1" dirty="0">
                <a:solidFill>
                  <a:schemeClr val="tx2">
                    <a:lumMod val="60000"/>
                    <a:lumOff val="40000"/>
                  </a:schemeClr>
                </a:solidFill>
              </a:rPr>
              <a:t>)</a:t>
            </a:r>
          </a:p>
          <a:p>
            <a:r>
              <a:rPr lang="en-US" i="1" dirty="0">
                <a:solidFill>
                  <a:schemeClr val="tx2">
                    <a:lumMod val="60000"/>
                    <a:lumOff val="40000"/>
                  </a:schemeClr>
                </a:solidFill>
              </a:rPr>
              <a:t>(there are approximately 10</a:t>
            </a:r>
            <a:r>
              <a:rPr lang="en-US" i="1" baseline="30000" dirty="0">
                <a:solidFill>
                  <a:schemeClr val="tx2">
                    <a:lumMod val="60000"/>
                    <a:lumOff val="40000"/>
                  </a:schemeClr>
                </a:solidFill>
              </a:rPr>
              <a:t>13</a:t>
            </a:r>
            <a:r>
              <a:rPr lang="en-US" i="1" dirty="0">
                <a:solidFill>
                  <a:schemeClr val="tx2">
                    <a:lumMod val="60000"/>
                    <a:lumOff val="40000"/>
                  </a:schemeClr>
                </a:solidFill>
              </a:rPr>
              <a:t> cells in the human body)</a:t>
            </a:r>
          </a:p>
        </p:txBody>
      </p:sp>
    </p:spTree>
    <p:custDataLst>
      <p:tags r:id="rId1"/>
    </p:custDataLst>
    <p:extLst>
      <p:ext uri="{BB962C8B-B14F-4D97-AF65-F5344CB8AC3E}">
        <p14:creationId xmlns:p14="http://schemas.microsoft.com/office/powerpoint/2010/main" val="88109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xEl>
                                              <p:pRg st="1" end="1"/>
                                            </p:txEl>
                                          </p:spTgt>
                                        </p:tgtEl>
                                        <p:attrNameLst>
                                          <p:attrName>style.visibility</p:attrName>
                                        </p:attrNameLst>
                                      </p:cBhvr>
                                      <p:to>
                                        <p:strVal val="visible"/>
                                      </p:to>
                                    </p:set>
                                    <p:animEffect transition="in" filter="fade">
                                      <p:cBhvr>
                                        <p:cTn id="18"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E390B43-05C1-4DC1-87E4-4EC15EEFB9D5}"/>
              </a:ext>
            </a:extLst>
          </p:cNvPr>
          <p:cNvSpPr>
            <a:spLocks noGrp="1"/>
          </p:cNvSpPr>
          <p:nvPr>
            <p:ph type="dt" sz="half" idx="10"/>
          </p:nvPr>
        </p:nvSpPr>
        <p:spPr/>
        <p:txBody>
          <a:bodyPr/>
          <a:lstStyle/>
          <a:p>
            <a:fld id="{5ECBF294-7AF8-4978-A91A-B6B8B31BB8F9}" type="datetime1">
              <a:rPr lang="en-US" smtClean="0"/>
              <a:t>8/26/2023</a:t>
            </a:fld>
            <a:endParaRPr lang="en-US"/>
          </a:p>
        </p:txBody>
      </p:sp>
      <p:sp>
        <p:nvSpPr>
          <p:cNvPr id="6" name="Footer Placeholder 5">
            <a:extLst>
              <a:ext uri="{FF2B5EF4-FFF2-40B4-BE49-F238E27FC236}">
                <a16:creationId xmlns:a16="http://schemas.microsoft.com/office/drawing/2014/main" id="{5256BD04-658A-4A89-A3B0-C6A0BC6EEBC8}"/>
              </a:ext>
            </a:extLst>
          </p:cNvPr>
          <p:cNvSpPr>
            <a:spLocks noGrp="1"/>
          </p:cNvSpPr>
          <p:nvPr>
            <p:ph type="ftr" sz="quarter" idx="11"/>
          </p:nvPr>
        </p:nvSpPr>
        <p:spPr/>
        <p:txBody>
          <a:bodyPr/>
          <a:lstStyle/>
          <a:p>
            <a:r>
              <a:rPr lang="en-US"/>
              <a:t>D &amp; D - Lec 3 - Fall 2023</a:t>
            </a:r>
          </a:p>
        </p:txBody>
      </p:sp>
      <p:sp>
        <p:nvSpPr>
          <p:cNvPr id="7" name="Slide Number Placeholder 6">
            <a:extLst>
              <a:ext uri="{FF2B5EF4-FFF2-40B4-BE49-F238E27FC236}">
                <a16:creationId xmlns:a16="http://schemas.microsoft.com/office/drawing/2014/main" id="{03FB0F83-35BF-4C02-9830-465156FF48E1}"/>
              </a:ext>
            </a:extLst>
          </p:cNvPr>
          <p:cNvSpPr>
            <a:spLocks noGrp="1"/>
          </p:cNvSpPr>
          <p:nvPr>
            <p:ph type="sldNum" sz="quarter" idx="12"/>
          </p:nvPr>
        </p:nvSpPr>
        <p:spPr/>
        <p:txBody>
          <a:bodyPr/>
          <a:lstStyle/>
          <a:p>
            <a:fld id="{5B355701-1634-9947-B683-B8275B8528C8}" type="slidenum">
              <a:rPr lang="en-US" smtClean="0"/>
              <a:t>32</a:t>
            </a:fld>
            <a:endParaRPr lang="en-US"/>
          </a:p>
        </p:txBody>
      </p:sp>
      <p:sp>
        <p:nvSpPr>
          <p:cNvPr id="9" name="TextBox 8">
            <a:extLst>
              <a:ext uri="{FF2B5EF4-FFF2-40B4-BE49-F238E27FC236}">
                <a16:creationId xmlns:a16="http://schemas.microsoft.com/office/drawing/2014/main" id="{5B33B923-9FE1-4581-80F7-01E670C8E7EB}"/>
              </a:ext>
            </a:extLst>
          </p:cNvPr>
          <p:cNvSpPr txBox="1"/>
          <p:nvPr/>
        </p:nvSpPr>
        <p:spPr>
          <a:xfrm>
            <a:off x="2160432" y="-66309"/>
            <a:ext cx="8637301" cy="523220"/>
          </a:xfrm>
          <a:prstGeom prst="rect">
            <a:avLst/>
          </a:prstGeom>
          <a:noFill/>
        </p:spPr>
        <p:txBody>
          <a:bodyPr wrap="none" rtlCol="0">
            <a:spAutoFit/>
          </a:bodyPr>
          <a:lstStyle/>
          <a:p>
            <a:r>
              <a:rPr lang="en-US" sz="2800" dirty="0">
                <a:latin typeface="Arial" panose="020B0604020202020204" pitchFamily="34" charset="0"/>
              </a:rPr>
              <a:t>B-Cell Biology - From Stem Cells to Pathogen Killing.</a:t>
            </a:r>
          </a:p>
        </p:txBody>
      </p:sp>
      <p:sp>
        <p:nvSpPr>
          <p:cNvPr id="10" name="TextBox 9">
            <a:extLst>
              <a:ext uri="{FF2B5EF4-FFF2-40B4-BE49-F238E27FC236}">
                <a16:creationId xmlns:a16="http://schemas.microsoft.com/office/drawing/2014/main" id="{C97CD9BC-7D40-4282-BAC9-D24C30148934}"/>
              </a:ext>
            </a:extLst>
          </p:cNvPr>
          <p:cNvSpPr txBox="1"/>
          <p:nvPr/>
        </p:nvSpPr>
        <p:spPr>
          <a:xfrm>
            <a:off x="0" y="385880"/>
            <a:ext cx="5105400" cy="6278642"/>
          </a:xfrm>
          <a:prstGeom prst="rect">
            <a:avLst/>
          </a:prstGeom>
          <a:noFill/>
        </p:spPr>
        <p:txBody>
          <a:bodyPr wrap="square" rtlCol="0">
            <a:spAutoFit/>
          </a:bodyPr>
          <a:lstStyle/>
          <a:p>
            <a:pPr marL="117475" indent="-117475"/>
            <a:r>
              <a:rPr lang="en-US" sz="1400" b="1" dirty="0">
                <a:latin typeface="Arial" panose="020B0604020202020204" pitchFamily="34" charset="0"/>
              </a:rPr>
              <a:t>1. </a:t>
            </a:r>
            <a:r>
              <a:rPr lang="en-US" sz="1400" dirty="0">
                <a:latin typeface="Arial" panose="020B0604020202020204" pitchFamily="34" charset="0"/>
              </a:rPr>
              <a:t>Generation of high diversity of chains during development of stem cells to B-cells in bone marrow.</a:t>
            </a:r>
          </a:p>
          <a:p>
            <a:pPr marL="285750" indent="-285750">
              <a:buFont typeface="Arial" panose="020B0604020202020204" pitchFamily="34" charset="0"/>
              <a:buChar char="•"/>
            </a:pPr>
            <a:r>
              <a:rPr lang="en-US" sz="1400" dirty="0">
                <a:solidFill>
                  <a:srgbClr val="C00000"/>
                </a:solidFill>
                <a:latin typeface="Arial" panose="020B0604020202020204" pitchFamily="34" charset="0"/>
              </a:rPr>
              <a:t>DNA rearrangements </a:t>
            </a:r>
            <a:r>
              <a:rPr lang="en-US" sz="1400" dirty="0">
                <a:latin typeface="Arial" panose="020B0604020202020204" pitchFamily="34" charset="0"/>
              </a:rPr>
              <a:t>to generate functional exons for variable segments of both light and heavy chain.</a:t>
            </a:r>
          </a:p>
          <a:p>
            <a:pPr marL="117475" indent="-117475">
              <a:spcBef>
                <a:spcPts val="200"/>
              </a:spcBef>
            </a:pPr>
            <a:r>
              <a:rPr lang="en-US" sz="1400" b="1" dirty="0">
                <a:latin typeface="Arial" panose="020B0604020202020204" pitchFamily="34" charset="0"/>
              </a:rPr>
              <a:t>2. </a:t>
            </a:r>
            <a:r>
              <a:rPr lang="en-US" sz="1400" dirty="0">
                <a:latin typeface="Arial" panose="020B0604020202020204" pitchFamily="34" charset="0"/>
              </a:rPr>
              <a:t>Molecular &amp; cellular biology of </a:t>
            </a:r>
            <a:r>
              <a:rPr lang="en-US" sz="1400" dirty="0">
                <a:solidFill>
                  <a:srgbClr val="C00000"/>
                </a:solidFill>
                <a:latin typeface="Arial" panose="020B0604020202020204" pitchFamily="34" charset="0"/>
              </a:rPr>
              <a:t>membrane bound antibodies </a:t>
            </a:r>
            <a:r>
              <a:rPr lang="en-US" sz="1400" dirty="0">
                <a:latin typeface="Arial" panose="020B0604020202020204" pitchFamily="34" charset="0"/>
              </a:rPr>
              <a:t>on cell surface = B-cell receptor (BCR)</a:t>
            </a:r>
          </a:p>
          <a:p>
            <a:pPr marL="285750" indent="-285750">
              <a:buFont typeface="Arial" panose="020B0604020202020204" pitchFamily="34" charset="0"/>
              <a:buChar char="•"/>
            </a:pPr>
            <a:r>
              <a:rPr lang="en-US" sz="1400" dirty="0">
                <a:latin typeface="Arial" panose="020B0604020202020204" pitchFamily="34" charset="0"/>
              </a:rPr>
              <a:t>Transcriptional enhancers, mRNA splicing</a:t>
            </a:r>
          </a:p>
          <a:p>
            <a:pPr marL="285750" indent="-285750">
              <a:buFont typeface="Arial" panose="020B0604020202020204" pitchFamily="34" charset="0"/>
              <a:buChar char="•"/>
            </a:pPr>
            <a:r>
              <a:rPr lang="en-US" sz="1400" dirty="0">
                <a:latin typeface="Arial" panose="020B0604020202020204" pitchFamily="34" charset="0"/>
              </a:rPr>
              <a:t>Light chain and heavy chain exported to surface of B-cells.</a:t>
            </a:r>
          </a:p>
          <a:p>
            <a:pPr marL="117475" indent="-117475">
              <a:spcBef>
                <a:spcPts val="200"/>
              </a:spcBef>
            </a:pPr>
            <a:r>
              <a:rPr lang="en-US" sz="1400" b="1" dirty="0">
                <a:latin typeface="Arial" panose="020B0604020202020204" pitchFamily="34" charset="0"/>
              </a:rPr>
              <a:t>3. </a:t>
            </a:r>
            <a:r>
              <a:rPr lang="en-US" sz="1400" dirty="0">
                <a:solidFill>
                  <a:srgbClr val="C00000"/>
                </a:solidFill>
                <a:latin typeface="Arial" panose="020B0604020202020204" pitchFamily="34" charset="0"/>
              </a:rPr>
              <a:t>Self tolerance </a:t>
            </a:r>
            <a:r>
              <a:rPr lang="en-US" sz="1400" dirty="0">
                <a:latin typeface="Arial" panose="020B0604020202020204" pitchFamily="34" charset="0"/>
              </a:rPr>
              <a:t>test to prevent autoimmune diseases, autoreactive B-cells eliminated.</a:t>
            </a:r>
            <a:endParaRPr lang="en-US" sz="1400" i="1" dirty="0">
              <a:latin typeface="Arial" panose="020B0604020202020204" pitchFamily="34" charset="0"/>
            </a:endParaRPr>
          </a:p>
          <a:p>
            <a:pPr>
              <a:spcBef>
                <a:spcPts val="200"/>
              </a:spcBef>
            </a:pPr>
            <a:r>
              <a:rPr lang="en-US" sz="1400" b="1" dirty="0">
                <a:latin typeface="Arial" panose="020B0604020202020204" pitchFamily="34" charset="0"/>
              </a:rPr>
              <a:t>4. </a:t>
            </a:r>
            <a:r>
              <a:rPr lang="en-US" sz="1400" dirty="0">
                <a:latin typeface="Arial" panose="020B0604020202020204" pitchFamily="34" charset="0"/>
              </a:rPr>
              <a:t>Encounter and </a:t>
            </a:r>
            <a:r>
              <a:rPr lang="en-US" sz="1400" dirty="0">
                <a:solidFill>
                  <a:srgbClr val="C00000"/>
                </a:solidFill>
                <a:latin typeface="Arial" panose="020B0604020202020204" pitchFamily="34" charset="0"/>
              </a:rPr>
              <a:t>capture of antigen</a:t>
            </a:r>
            <a:r>
              <a:rPr lang="en-US" sz="1400" dirty="0">
                <a:latin typeface="Arial" panose="020B0604020202020204" pitchFamily="34" charset="0"/>
              </a:rPr>
              <a:t> in lymph nodes</a:t>
            </a:r>
          </a:p>
          <a:p>
            <a:pPr>
              <a:spcBef>
                <a:spcPts val="200"/>
              </a:spcBef>
            </a:pPr>
            <a:r>
              <a:rPr lang="en-US" sz="1400" b="1" dirty="0">
                <a:latin typeface="Arial" panose="020B0604020202020204" pitchFamily="34" charset="0"/>
              </a:rPr>
              <a:t>5. </a:t>
            </a:r>
            <a:r>
              <a:rPr lang="en-US" sz="1400" dirty="0">
                <a:latin typeface="Arial" panose="020B0604020202020204" pitchFamily="34" charset="0"/>
              </a:rPr>
              <a:t>Activation of </a:t>
            </a:r>
            <a:r>
              <a:rPr lang="en-US" sz="1400" dirty="0">
                <a:solidFill>
                  <a:srgbClr val="C00000"/>
                </a:solidFill>
                <a:latin typeface="Arial" panose="020B0604020202020204" pitchFamily="34" charset="0"/>
              </a:rPr>
              <a:t>B-cells by T</a:t>
            </a:r>
            <a:r>
              <a:rPr lang="en-US" sz="1400" baseline="-25000" dirty="0">
                <a:solidFill>
                  <a:srgbClr val="C00000"/>
                </a:solidFill>
                <a:latin typeface="Arial" panose="020B0604020202020204" pitchFamily="34" charset="0"/>
              </a:rPr>
              <a:t>H</a:t>
            </a:r>
            <a:r>
              <a:rPr lang="en-US" sz="1400" dirty="0">
                <a:solidFill>
                  <a:srgbClr val="C00000"/>
                </a:solidFill>
                <a:latin typeface="Arial" panose="020B0604020202020204" pitchFamily="34" charset="0"/>
              </a:rPr>
              <a:t> cells</a:t>
            </a:r>
          </a:p>
          <a:p>
            <a:pPr marL="285750" indent="-285750">
              <a:buFont typeface="Arial" panose="020B0604020202020204" pitchFamily="34" charset="0"/>
              <a:buChar char="•"/>
            </a:pPr>
            <a:r>
              <a:rPr lang="en-US" sz="1400" dirty="0">
                <a:latin typeface="Arial" panose="020B0604020202020204" pitchFamily="34" charset="0"/>
              </a:rPr>
              <a:t>Peptides from pathogen presented on major histocompatibility proteins (MHC II).</a:t>
            </a:r>
          </a:p>
          <a:p>
            <a:pPr marL="285750" indent="-285750">
              <a:buFont typeface="Arial" panose="020B0604020202020204" pitchFamily="34" charset="0"/>
              <a:buChar char="•"/>
            </a:pPr>
            <a:r>
              <a:rPr lang="en-US" sz="1400" dirty="0">
                <a:latin typeface="Arial" panose="020B0604020202020204" pitchFamily="34" charset="0"/>
              </a:rPr>
              <a:t>T-cell activation by tyrosine kinase receptors (T-cell Receptor, TCR), secretion of signaling molecules.</a:t>
            </a:r>
          </a:p>
          <a:p>
            <a:pPr>
              <a:spcBef>
                <a:spcPts val="200"/>
              </a:spcBef>
            </a:pPr>
            <a:r>
              <a:rPr lang="en-US" sz="1400" b="1" dirty="0">
                <a:latin typeface="Arial" panose="020B0604020202020204" pitchFamily="34" charset="0"/>
              </a:rPr>
              <a:t>6. </a:t>
            </a:r>
            <a:r>
              <a:rPr lang="en-US" sz="1400" dirty="0">
                <a:latin typeface="Arial" panose="020B0604020202020204" pitchFamily="34" charset="0"/>
              </a:rPr>
              <a:t>Development of</a:t>
            </a:r>
          </a:p>
          <a:p>
            <a:pPr marL="285750" indent="-285750">
              <a:buFont typeface="Arial" panose="020B0604020202020204" pitchFamily="34" charset="0"/>
              <a:buChar char="•"/>
            </a:pPr>
            <a:r>
              <a:rPr lang="en-US" sz="1400" dirty="0">
                <a:solidFill>
                  <a:srgbClr val="C00000"/>
                </a:solidFill>
                <a:latin typeface="Arial" panose="020B0604020202020204" pitchFamily="34" charset="0"/>
              </a:rPr>
              <a:t>Plasma cells </a:t>
            </a:r>
            <a:r>
              <a:rPr lang="en-US" sz="1400" dirty="0">
                <a:latin typeface="Arial" panose="020B0604020202020204" pitchFamily="34" charset="0"/>
              </a:rPr>
              <a:t>- Production of soluble antibodies of the same specificity as the parent B-cell.</a:t>
            </a:r>
          </a:p>
          <a:p>
            <a:pPr marL="285750" indent="-285750">
              <a:buFont typeface="Arial" panose="020B0604020202020204" pitchFamily="34" charset="0"/>
              <a:buChar char="•"/>
            </a:pPr>
            <a:r>
              <a:rPr lang="en-US" sz="1400" dirty="0">
                <a:solidFill>
                  <a:srgbClr val="C00000"/>
                </a:solidFill>
                <a:latin typeface="Arial" panose="020B0604020202020204" pitchFamily="34" charset="0"/>
              </a:rPr>
              <a:t>B-memory</a:t>
            </a:r>
            <a:r>
              <a:rPr lang="en-US" sz="1400" dirty="0">
                <a:latin typeface="Arial" panose="020B0604020202020204" pitchFamily="34" charset="0"/>
              </a:rPr>
              <a:t> cells (basis of immunity)</a:t>
            </a:r>
          </a:p>
          <a:p>
            <a:pPr marL="285750" indent="-285750">
              <a:buFont typeface="Arial" panose="020B0604020202020204" pitchFamily="34" charset="0"/>
              <a:buChar char="•"/>
            </a:pPr>
            <a:r>
              <a:rPr lang="en-US" sz="1400" dirty="0">
                <a:solidFill>
                  <a:srgbClr val="C00000"/>
                </a:solidFill>
                <a:latin typeface="Arial" panose="020B0604020202020204" pitchFamily="34" charset="0"/>
              </a:rPr>
              <a:t>T-memory</a:t>
            </a:r>
            <a:r>
              <a:rPr lang="en-US" sz="1400" dirty="0">
                <a:latin typeface="Arial" panose="020B0604020202020204" pitchFamily="34" charset="0"/>
              </a:rPr>
              <a:t> cells (basis of immunity)</a:t>
            </a:r>
          </a:p>
          <a:p>
            <a:pPr>
              <a:spcBef>
                <a:spcPts val="200"/>
              </a:spcBef>
            </a:pPr>
            <a:r>
              <a:rPr lang="en-US" sz="1400" b="1" dirty="0">
                <a:latin typeface="Arial" panose="020B0604020202020204" pitchFamily="34" charset="0"/>
              </a:rPr>
              <a:t>7. </a:t>
            </a:r>
            <a:r>
              <a:rPr lang="en-US" sz="1400" dirty="0">
                <a:latin typeface="Arial" panose="020B0604020202020204" pitchFamily="34" charset="0"/>
              </a:rPr>
              <a:t>Destruction of Pathogens</a:t>
            </a:r>
          </a:p>
          <a:p>
            <a:pPr marL="285750" indent="-285750">
              <a:buFont typeface="Arial" panose="020B0604020202020204" pitchFamily="34" charset="0"/>
              <a:buChar char="•"/>
            </a:pPr>
            <a:r>
              <a:rPr lang="en-US" sz="1400" dirty="0">
                <a:latin typeface="Arial" panose="020B0604020202020204" pitchFamily="34" charset="0"/>
              </a:rPr>
              <a:t>Fc region of antibody  binds to Fc Receptor on NK cells, neutrophiles, macrophages</a:t>
            </a:r>
          </a:p>
          <a:p>
            <a:pPr marL="285750" indent="-285750">
              <a:buFont typeface="Arial" panose="020B0604020202020204" pitchFamily="34" charset="0"/>
              <a:buChar char="•"/>
            </a:pPr>
            <a:r>
              <a:rPr lang="en-US" sz="1400" dirty="0">
                <a:latin typeface="Arial" panose="020B0604020202020204" pitchFamily="34" charset="0"/>
              </a:rPr>
              <a:t>Pathogen internalized and destroyed.</a:t>
            </a:r>
          </a:p>
          <a:p>
            <a:r>
              <a:rPr lang="en-US" sz="1400" b="1" dirty="0">
                <a:latin typeface="Arial" panose="020B0604020202020204" pitchFamily="34" charset="0"/>
              </a:rPr>
              <a:t>BCR</a:t>
            </a:r>
            <a:r>
              <a:rPr lang="en-US" sz="1400" dirty="0">
                <a:latin typeface="Arial" panose="020B0604020202020204" pitchFamily="34" charset="0"/>
              </a:rPr>
              <a:t> – B-cell receptor = antibody + signaling chains.</a:t>
            </a:r>
          </a:p>
          <a:p>
            <a:r>
              <a:rPr lang="en-US" sz="1400" b="1" dirty="0">
                <a:latin typeface="Arial" panose="020B0604020202020204" pitchFamily="34" charset="0"/>
              </a:rPr>
              <a:t>TCR</a:t>
            </a:r>
            <a:r>
              <a:rPr lang="en-US" sz="1400" dirty="0">
                <a:latin typeface="Arial" panose="020B0604020202020204" pitchFamily="34" charset="0"/>
              </a:rPr>
              <a:t> – T cell receptor = MHC-peptide recognition + signaling.</a:t>
            </a:r>
          </a:p>
        </p:txBody>
      </p:sp>
      <p:graphicFrame>
        <p:nvGraphicFramePr>
          <p:cNvPr id="3" name="Object 2">
            <a:extLst>
              <a:ext uri="{FF2B5EF4-FFF2-40B4-BE49-F238E27FC236}">
                <a16:creationId xmlns:a16="http://schemas.microsoft.com/office/drawing/2014/main" id="{09B4FB3B-7069-4572-B560-DE09336AF683}"/>
              </a:ext>
            </a:extLst>
          </p:cNvPr>
          <p:cNvGraphicFramePr>
            <a:graphicFrameLocks noChangeAspect="1"/>
          </p:cNvGraphicFramePr>
          <p:nvPr/>
        </p:nvGraphicFramePr>
        <p:xfrm>
          <a:off x="5181600" y="385763"/>
          <a:ext cx="6648450" cy="6411912"/>
        </p:xfrm>
        <a:graphic>
          <a:graphicData uri="http://schemas.openxmlformats.org/presentationml/2006/ole">
            <mc:AlternateContent xmlns:mc="http://schemas.openxmlformats.org/markup-compatibility/2006">
              <mc:Choice xmlns:v="urn:schemas-microsoft-com:vml" Requires="v">
                <p:oleObj name="MDLDrawObject Class" r:id="rId3" imgW="9933521" imgH="9571640" progId="MDLDrawOLE.MDLDrawObject.1">
                  <p:embed/>
                </p:oleObj>
              </mc:Choice>
              <mc:Fallback>
                <p:oleObj name="MDLDrawObject Class" r:id="rId3" imgW="9933521" imgH="9571640" progId="MDLDrawOLE.MDLDrawObject.1">
                  <p:embed/>
                  <p:pic>
                    <p:nvPicPr>
                      <p:cNvPr id="3" name="Object 2">
                        <a:extLst>
                          <a:ext uri="{FF2B5EF4-FFF2-40B4-BE49-F238E27FC236}">
                            <a16:creationId xmlns:a16="http://schemas.microsoft.com/office/drawing/2014/main" id="{09B4FB3B-7069-4572-B560-DE09336AF683}"/>
                          </a:ext>
                        </a:extLst>
                      </p:cNvPr>
                      <p:cNvPicPr/>
                      <p:nvPr/>
                    </p:nvPicPr>
                    <p:blipFill>
                      <a:blip r:embed="rId4"/>
                      <a:stretch>
                        <a:fillRect/>
                      </a:stretch>
                    </p:blipFill>
                    <p:spPr>
                      <a:xfrm>
                        <a:off x="5181600" y="385763"/>
                        <a:ext cx="6648450" cy="6411912"/>
                      </a:xfrm>
                      <a:prstGeom prst="rect">
                        <a:avLst/>
                      </a:prstGeom>
                    </p:spPr>
                  </p:pic>
                </p:oleObj>
              </mc:Fallback>
            </mc:AlternateContent>
          </a:graphicData>
        </a:graphic>
      </p:graphicFrame>
    </p:spTree>
    <p:extLst>
      <p:ext uri="{BB962C8B-B14F-4D97-AF65-F5344CB8AC3E}">
        <p14:creationId xmlns:p14="http://schemas.microsoft.com/office/powerpoint/2010/main" val="33308679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3EA9CE5B-3993-419B-AECB-5BA55F42DFDC}"/>
              </a:ext>
            </a:extLst>
          </p:cNvPr>
          <p:cNvSpPr>
            <a:spLocks noGrp="1"/>
          </p:cNvSpPr>
          <p:nvPr>
            <p:ph type="dt" sz="half" idx="10"/>
          </p:nvPr>
        </p:nvSpPr>
        <p:spPr/>
        <p:txBody>
          <a:bodyPr/>
          <a:lstStyle/>
          <a:p>
            <a:fld id="{2DDECDAF-B28D-4572-B1FA-7CE3D07F9053}" type="datetime1">
              <a:rPr lang="en-US" smtClean="0"/>
              <a:t>8/26/2023</a:t>
            </a:fld>
            <a:endParaRPr lang="en-US"/>
          </a:p>
        </p:txBody>
      </p:sp>
      <p:sp>
        <p:nvSpPr>
          <p:cNvPr id="14" name="Footer Placeholder 13">
            <a:extLst>
              <a:ext uri="{FF2B5EF4-FFF2-40B4-BE49-F238E27FC236}">
                <a16:creationId xmlns:a16="http://schemas.microsoft.com/office/drawing/2014/main" id="{1ECA5825-BF53-4C65-BE1E-4431F23A6A2B}"/>
              </a:ext>
            </a:extLst>
          </p:cNvPr>
          <p:cNvSpPr>
            <a:spLocks noGrp="1"/>
          </p:cNvSpPr>
          <p:nvPr>
            <p:ph type="ftr" sz="quarter" idx="11"/>
          </p:nvPr>
        </p:nvSpPr>
        <p:spPr/>
        <p:txBody>
          <a:bodyPr/>
          <a:lstStyle/>
          <a:p>
            <a:r>
              <a:rPr lang="en-US"/>
              <a:t>D &amp; D - Lec 3 - Fall 2023</a:t>
            </a:r>
          </a:p>
        </p:txBody>
      </p:sp>
      <p:sp>
        <p:nvSpPr>
          <p:cNvPr id="13" name="Slide Number Placeholder 12">
            <a:extLst>
              <a:ext uri="{FF2B5EF4-FFF2-40B4-BE49-F238E27FC236}">
                <a16:creationId xmlns:a16="http://schemas.microsoft.com/office/drawing/2014/main" id="{FBB6C90D-F6B5-4353-B1E1-82E9ADBCEE64}"/>
              </a:ext>
            </a:extLst>
          </p:cNvPr>
          <p:cNvSpPr>
            <a:spLocks noGrp="1"/>
          </p:cNvSpPr>
          <p:nvPr>
            <p:ph type="sldNum" sz="quarter" idx="12"/>
          </p:nvPr>
        </p:nvSpPr>
        <p:spPr/>
        <p:txBody>
          <a:bodyPr/>
          <a:lstStyle/>
          <a:p>
            <a:fld id="{5B355701-1634-9947-B683-B8275B8528C8}" type="slidenum">
              <a:rPr lang="en-US" smtClean="0"/>
              <a:t>33</a:t>
            </a:fld>
            <a:endParaRPr lang="en-US"/>
          </a:p>
        </p:txBody>
      </p:sp>
      <p:sp>
        <p:nvSpPr>
          <p:cNvPr id="4" name="Title 3"/>
          <p:cNvSpPr>
            <a:spLocks noGrp="1"/>
          </p:cNvSpPr>
          <p:nvPr>
            <p:ph type="title" idx="4294967295"/>
          </p:nvPr>
        </p:nvSpPr>
        <p:spPr>
          <a:xfrm>
            <a:off x="0" y="-23813"/>
            <a:ext cx="10972800" cy="1143001"/>
          </a:xfrm>
        </p:spPr>
        <p:txBody>
          <a:bodyPr>
            <a:normAutofit/>
          </a:bodyPr>
          <a:lstStyle/>
          <a:p>
            <a:r>
              <a:rPr lang="en-US" sz="3200" dirty="0"/>
              <a:t>Antibodies Inactive Pathogens by Many Mechanisms</a:t>
            </a:r>
          </a:p>
        </p:txBody>
      </p:sp>
      <p:pic>
        <p:nvPicPr>
          <p:cNvPr id="2051" name="Picture 3"/>
          <p:cNvPicPr>
            <a:picLocks noGrp="1" noChangeAspect="1" noChangeArrowheads="1"/>
          </p:cNvPicPr>
          <p:nvPr>
            <p:ph sz="half" idx="4294967295"/>
          </p:nvPr>
        </p:nvPicPr>
        <p:blipFill rotWithShape="1">
          <a:blip r:embed="rId2">
            <a:extLst>
              <a:ext uri="{28A0092B-C50C-407E-A947-70E740481C1C}">
                <a14:useLocalDpi xmlns:a14="http://schemas.microsoft.com/office/drawing/2010/main" val="0"/>
              </a:ext>
            </a:extLst>
          </a:blip>
          <a:srcRect t="6630"/>
          <a:stretch/>
        </p:blipFill>
        <p:spPr bwMode="auto">
          <a:xfrm>
            <a:off x="0" y="914400"/>
            <a:ext cx="5421313" cy="539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F3A9AF19-CB5C-4D35-BD78-5FD931A42719}"/>
              </a:ext>
            </a:extLst>
          </p:cNvPr>
          <p:cNvPicPr>
            <a:picLocks noChangeAspect="1"/>
          </p:cNvPicPr>
          <p:nvPr/>
        </p:nvPicPr>
        <p:blipFill rotWithShape="1">
          <a:blip r:embed="rId3"/>
          <a:srcRect l="8574" t="19704" r="18601"/>
          <a:stretch/>
        </p:blipFill>
        <p:spPr>
          <a:xfrm>
            <a:off x="5094021" y="2210317"/>
            <a:ext cx="4503889" cy="3724423"/>
          </a:xfrm>
          <a:prstGeom prst="rect">
            <a:avLst/>
          </a:prstGeom>
        </p:spPr>
      </p:pic>
      <p:sp>
        <p:nvSpPr>
          <p:cNvPr id="10" name="TextBox 9">
            <a:extLst>
              <a:ext uri="{FF2B5EF4-FFF2-40B4-BE49-F238E27FC236}">
                <a16:creationId xmlns:a16="http://schemas.microsoft.com/office/drawing/2014/main" id="{862D0643-B8E2-4CFF-84F6-285C1BF4DDB3}"/>
              </a:ext>
            </a:extLst>
          </p:cNvPr>
          <p:cNvSpPr txBox="1"/>
          <p:nvPr/>
        </p:nvSpPr>
        <p:spPr>
          <a:xfrm>
            <a:off x="5562600" y="987279"/>
            <a:ext cx="3098009" cy="646331"/>
          </a:xfrm>
          <a:prstGeom prst="rect">
            <a:avLst/>
          </a:prstGeom>
          <a:noFill/>
        </p:spPr>
        <p:txBody>
          <a:bodyPr wrap="square" rtlCol="0">
            <a:spAutoFit/>
          </a:bodyPr>
          <a:lstStyle/>
          <a:p>
            <a:r>
              <a:rPr lang="en-US" dirty="0"/>
              <a:t>Antibodies can be Secreted Outside the Body (10 g/day).</a:t>
            </a:r>
          </a:p>
        </p:txBody>
      </p:sp>
      <p:sp>
        <p:nvSpPr>
          <p:cNvPr id="5" name="Rectangle: Rounded Corners 4">
            <a:extLst>
              <a:ext uri="{FF2B5EF4-FFF2-40B4-BE49-F238E27FC236}">
                <a16:creationId xmlns:a16="http://schemas.microsoft.com/office/drawing/2014/main" id="{CBAB7A9F-17D2-462B-BB1B-E64540CE3DF6}"/>
              </a:ext>
            </a:extLst>
          </p:cNvPr>
          <p:cNvSpPr/>
          <p:nvPr/>
        </p:nvSpPr>
        <p:spPr>
          <a:xfrm>
            <a:off x="2579913" y="2914651"/>
            <a:ext cx="1232807" cy="1543050"/>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 name="Picture 1">
            <a:extLst>
              <a:ext uri="{FF2B5EF4-FFF2-40B4-BE49-F238E27FC236}">
                <a16:creationId xmlns:a16="http://schemas.microsoft.com/office/drawing/2014/main" id="{E796A450-5135-0F02-C442-02EB0E5ECEE2}"/>
              </a:ext>
            </a:extLst>
          </p:cNvPr>
          <p:cNvPicPr>
            <a:picLocks noChangeAspect="1"/>
          </p:cNvPicPr>
          <p:nvPr/>
        </p:nvPicPr>
        <p:blipFill rotWithShape="1">
          <a:blip r:embed="rId4"/>
          <a:srcRect r="76457"/>
          <a:stretch/>
        </p:blipFill>
        <p:spPr>
          <a:xfrm>
            <a:off x="9982200" y="2293110"/>
            <a:ext cx="1642118" cy="3558836"/>
          </a:xfrm>
          <a:prstGeom prst="rect">
            <a:avLst/>
          </a:prstGeom>
        </p:spPr>
      </p:pic>
      <p:sp>
        <p:nvSpPr>
          <p:cNvPr id="3" name="TextBox 2">
            <a:extLst>
              <a:ext uri="{FF2B5EF4-FFF2-40B4-BE49-F238E27FC236}">
                <a16:creationId xmlns:a16="http://schemas.microsoft.com/office/drawing/2014/main" id="{E9FCB417-F543-E36A-F615-AD5B933ED4BB}"/>
              </a:ext>
            </a:extLst>
          </p:cNvPr>
          <p:cNvSpPr txBox="1"/>
          <p:nvPr/>
        </p:nvSpPr>
        <p:spPr>
          <a:xfrm>
            <a:off x="9677400" y="5829705"/>
            <a:ext cx="2023118" cy="307777"/>
          </a:xfrm>
          <a:prstGeom prst="rect">
            <a:avLst/>
          </a:prstGeom>
          <a:noFill/>
        </p:spPr>
        <p:txBody>
          <a:bodyPr wrap="none" rtlCol="0">
            <a:spAutoFit/>
          </a:bodyPr>
          <a:lstStyle/>
          <a:p>
            <a:r>
              <a:rPr lang="en-US" sz="1400" dirty="0"/>
              <a:t>Lancet, 373, 966B, P1033</a:t>
            </a:r>
          </a:p>
        </p:txBody>
      </p:sp>
      <p:sp>
        <p:nvSpPr>
          <p:cNvPr id="12" name="TextBox 11">
            <a:extLst>
              <a:ext uri="{FF2B5EF4-FFF2-40B4-BE49-F238E27FC236}">
                <a16:creationId xmlns:a16="http://schemas.microsoft.com/office/drawing/2014/main" id="{F6C11D6D-D8ED-28DF-A78E-AE156D6301F6}"/>
              </a:ext>
            </a:extLst>
          </p:cNvPr>
          <p:cNvSpPr txBox="1"/>
          <p:nvPr/>
        </p:nvSpPr>
        <p:spPr>
          <a:xfrm>
            <a:off x="9867135" y="999904"/>
            <a:ext cx="2271580" cy="646331"/>
          </a:xfrm>
          <a:prstGeom prst="rect">
            <a:avLst/>
          </a:prstGeom>
          <a:noFill/>
        </p:spPr>
        <p:txBody>
          <a:bodyPr wrap="square" rtlCol="0">
            <a:spAutoFit/>
          </a:bodyPr>
          <a:lstStyle/>
          <a:p>
            <a:r>
              <a:rPr lang="en-US" dirty="0"/>
              <a:t>Antibodies can target tumor cells.</a:t>
            </a:r>
          </a:p>
        </p:txBody>
      </p:sp>
    </p:spTree>
    <p:extLst>
      <p:ext uri="{BB962C8B-B14F-4D97-AF65-F5344CB8AC3E}">
        <p14:creationId xmlns:p14="http://schemas.microsoft.com/office/powerpoint/2010/main" val="40516866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4" descr="pollen">
            <a:extLst>
              <a:ext uri="{FF2B5EF4-FFF2-40B4-BE49-F238E27FC236}">
                <a16:creationId xmlns:a16="http://schemas.microsoft.com/office/drawing/2014/main" id="{2E9A36DB-C78F-4EEC-BF9F-DCBC96E96E8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217"/>
          <a:stretch/>
        </p:blipFill>
        <p:spPr bwMode="auto">
          <a:xfrm>
            <a:off x="3124200" y="953935"/>
            <a:ext cx="891456" cy="84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a:extLst>
              <a:ext uri="{FF2B5EF4-FFF2-40B4-BE49-F238E27FC236}">
                <a16:creationId xmlns:a16="http://schemas.microsoft.com/office/drawing/2014/main" id="{ACC895E1-FD20-4F72-972E-B90E04B332F6}"/>
              </a:ext>
            </a:extLst>
          </p:cNvPr>
          <p:cNvGraphicFramePr>
            <a:graphicFrameLocks noChangeAspect="1"/>
          </p:cNvGraphicFramePr>
          <p:nvPr>
            <p:extLst>
              <p:ext uri="{D42A27DB-BD31-4B8C-83A1-F6EECF244321}">
                <p14:modId xmlns:p14="http://schemas.microsoft.com/office/powerpoint/2010/main" val="3531898062"/>
              </p:ext>
            </p:extLst>
          </p:nvPr>
        </p:nvGraphicFramePr>
        <p:xfrm>
          <a:off x="2859611" y="1259284"/>
          <a:ext cx="5754687" cy="4586287"/>
        </p:xfrm>
        <a:graphic>
          <a:graphicData uri="http://schemas.openxmlformats.org/presentationml/2006/ole">
            <mc:AlternateContent xmlns:mc="http://schemas.openxmlformats.org/markup-compatibility/2006">
              <mc:Choice xmlns:v="urn:schemas-microsoft-com:vml" Requires="v">
                <p:oleObj name="MDLDrawObject Class" r:id="rId3" imgW="6466889" imgH="5152959" progId="MDLDrawOLE.MDLDrawObject.1">
                  <p:embed/>
                </p:oleObj>
              </mc:Choice>
              <mc:Fallback>
                <p:oleObj name="MDLDrawObject Class" r:id="rId3" imgW="6466889" imgH="5152959" progId="MDLDrawOLE.MDLDrawObject.1">
                  <p:embed/>
                  <p:pic>
                    <p:nvPicPr>
                      <p:cNvPr id="2" name="Object 1">
                        <a:extLst>
                          <a:ext uri="{FF2B5EF4-FFF2-40B4-BE49-F238E27FC236}">
                            <a16:creationId xmlns:a16="http://schemas.microsoft.com/office/drawing/2014/main" id="{ACC895E1-FD20-4F72-972E-B90E04B332F6}"/>
                          </a:ext>
                        </a:extLst>
                      </p:cNvPr>
                      <p:cNvPicPr>
                        <a:picLocks noChangeAspect="1" noChangeArrowheads="1"/>
                      </p:cNvPicPr>
                      <p:nvPr/>
                    </p:nvPicPr>
                    <p:blipFill>
                      <a:blip r:embed="rId4"/>
                      <a:srcRect/>
                      <a:stretch>
                        <a:fillRect/>
                      </a:stretch>
                    </p:blipFill>
                    <p:spPr bwMode="auto">
                      <a:xfrm>
                        <a:off x="2859611" y="1259284"/>
                        <a:ext cx="5754687" cy="4586287"/>
                      </a:xfrm>
                      <a:prstGeom prst="rect">
                        <a:avLst/>
                      </a:prstGeom>
                      <a:noFill/>
                    </p:spPr>
                  </p:pic>
                </p:oleObj>
              </mc:Fallback>
            </mc:AlternateContent>
          </a:graphicData>
        </a:graphic>
      </p:graphicFrame>
      <p:sp>
        <p:nvSpPr>
          <p:cNvPr id="19" name="Rectangle 18">
            <a:extLst>
              <a:ext uri="{FF2B5EF4-FFF2-40B4-BE49-F238E27FC236}">
                <a16:creationId xmlns:a16="http://schemas.microsoft.com/office/drawing/2014/main" id="{45CE2AA3-784F-57A1-21EE-992A96476119}"/>
              </a:ext>
            </a:extLst>
          </p:cNvPr>
          <p:cNvSpPr/>
          <p:nvPr/>
        </p:nvSpPr>
        <p:spPr>
          <a:xfrm>
            <a:off x="6553200" y="2133600"/>
            <a:ext cx="1101625" cy="188150"/>
          </a:xfrm>
          <a:prstGeom prst="rect">
            <a:avLst/>
          </a:prstGeom>
          <a:pattFill prst="dkVert">
            <a:fgClr>
              <a:schemeClr val="tx1">
                <a:lumMod val="50000"/>
                <a:lumOff val="50000"/>
              </a:schemeClr>
            </a:fgClr>
            <a:bgClr>
              <a:schemeClr val="bg1"/>
            </a:bgClr>
          </a:pattFill>
          <a:ln>
            <a:solidFill>
              <a:schemeClr val="tx2"/>
            </a:solidFill>
          </a:ln>
          <a:effectLst>
            <a:outerShdw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B52DA28-10DE-41CB-96C3-7953C3F76F03}"/>
              </a:ext>
            </a:extLst>
          </p:cNvPr>
          <p:cNvSpPr txBox="1"/>
          <p:nvPr/>
        </p:nvSpPr>
        <p:spPr>
          <a:xfrm>
            <a:off x="212125" y="558499"/>
            <a:ext cx="3551293" cy="400110"/>
          </a:xfrm>
          <a:prstGeom prst="rect">
            <a:avLst/>
          </a:prstGeom>
          <a:noFill/>
        </p:spPr>
        <p:txBody>
          <a:bodyPr wrap="none" rtlCol="0">
            <a:spAutoFit/>
          </a:bodyPr>
          <a:lstStyle/>
          <a:p>
            <a:r>
              <a:rPr lang="en-US" sz="2000" dirty="0"/>
              <a:t>Primary Structure of Antibodies:</a:t>
            </a:r>
          </a:p>
        </p:txBody>
      </p:sp>
      <p:sp>
        <p:nvSpPr>
          <p:cNvPr id="5" name="TextBox 4">
            <a:extLst>
              <a:ext uri="{FF2B5EF4-FFF2-40B4-BE49-F238E27FC236}">
                <a16:creationId xmlns:a16="http://schemas.microsoft.com/office/drawing/2014/main" id="{6DB63EA5-2677-4C56-B4B9-FF0F30A602C6}"/>
              </a:ext>
            </a:extLst>
          </p:cNvPr>
          <p:cNvSpPr txBox="1"/>
          <p:nvPr/>
        </p:nvSpPr>
        <p:spPr>
          <a:xfrm>
            <a:off x="6439599" y="1816283"/>
            <a:ext cx="3338202" cy="1077218"/>
          </a:xfrm>
          <a:prstGeom prst="rect">
            <a:avLst/>
          </a:prstGeom>
          <a:noFill/>
        </p:spPr>
        <p:txBody>
          <a:bodyPr wrap="square" rtlCol="0">
            <a:spAutoFit/>
          </a:bodyPr>
          <a:lstStyle/>
          <a:p>
            <a:r>
              <a:rPr lang="en-US" sz="1600" dirty="0">
                <a:latin typeface="Courier New" panose="02070309020205020404" pitchFamily="49" charset="0"/>
                <a:cs typeface="Courier New" panose="02070309020205020404" pitchFamily="49" charset="0"/>
              </a:rPr>
              <a:t>Light chain sequences:</a:t>
            </a:r>
          </a:p>
          <a:p>
            <a:r>
              <a:rPr lang="en-US" sz="1600" b="1" dirty="0">
                <a:latin typeface="Courier New" panose="02070309020205020404" pitchFamily="49" charset="0"/>
                <a:cs typeface="Courier New" panose="02070309020205020404" pitchFamily="49" charset="0"/>
              </a:rPr>
              <a:t>M..TSERTQ</a:t>
            </a:r>
            <a:r>
              <a:rPr lang="en-US" sz="1600" u="sng" dirty="0">
                <a:highlight>
                  <a:srgbClr val="00FFFF"/>
                </a:highlight>
                <a:latin typeface="Courier New" panose="02070309020205020404" pitchFamily="49" charset="0"/>
                <a:cs typeface="Courier New" panose="02070309020205020404" pitchFamily="49" charset="0"/>
              </a:rPr>
              <a:t>YESTTY</a:t>
            </a:r>
            <a:r>
              <a:rPr lang="en-US" sz="1600" dirty="0">
                <a:highlight>
                  <a:srgbClr val="00FFFF"/>
                </a:highlight>
                <a:latin typeface="Courier New" panose="02070309020205020404" pitchFamily="49" charset="0"/>
                <a:cs typeface="Courier New" panose="02070309020205020404" pitchFamily="49" charset="0"/>
              </a:rPr>
              <a:t>...</a:t>
            </a:r>
          </a:p>
          <a:p>
            <a:r>
              <a:rPr lang="en-US" sz="1600" dirty="0">
                <a:highlight>
                  <a:srgbClr val="C0C0C0"/>
                </a:highlight>
                <a:latin typeface="Courier New" panose="02070309020205020404" pitchFamily="49" charset="0"/>
                <a:cs typeface="Courier New" panose="02070309020205020404" pitchFamily="49" charset="0"/>
              </a:rPr>
              <a:t>M..AAFQRT</a:t>
            </a:r>
            <a:r>
              <a:rPr lang="en-US" sz="1600" u="sng" dirty="0">
                <a:highlight>
                  <a:srgbClr val="00FFFF"/>
                </a:highlight>
                <a:latin typeface="Courier New" panose="02070309020205020404" pitchFamily="49" charset="0"/>
                <a:cs typeface="Courier New" panose="02070309020205020404" pitchFamily="49" charset="0"/>
              </a:rPr>
              <a:t>YESTTY</a:t>
            </a:r>
            <a:r>
              <a:rPr lang="en-US" sz="1600" dirty="0">
                <a:highlight>
                  <a:srgbClr val="00FFFF"/>
                </a:highlight>
                <a:latin typeface="Courier New" panose="02070309020205020404" pitchFamily="49" charset="0"/>
                <a:cs typeface="Courier New" panose="02070309020205020404" pitchFamily="49" charset="0"/>
              </a:rPr>
              <a:t>...</a:t>
            </a:r>
          </a:p>
          <a:p>
            <a:r>
              <a:rPr lang="en-US" sz="1600" dirty="0">
                <a:latin typeface="Courier New" panose="02070309020205020404" pitchFamily="49" charset="0"/>
                <a:cs typeface="Courier New" panose="02070309020205020404" pitchFamily="49" charset="0"/>
              </a:rPr>
              <a:t>1.....110......210</a:t>
            </a:r>
          </a:p>
        </p:txBody>
      </p:sp>
      <p:sp>
        <p:nvSpPr>
          <p:cNvPr id="6" name="TextBox 5">
            <a:extLst>
              <a:ext uri="{FF2B5EF4-FFF2-40B4-BE49-F238E27FC236}">
                <a16:creationId xmlns:a16="http://schemas.microsoft.com/office/drawing/2014/main" id="{91E59515-A84D-4FB3-8A82-6E7B154A62AD}"/>
              </a:ext>
            </a:extLst>
          </p:cNvPr>
          <p:cNvSpPr txBox="1"/>
          <p:nvPr/>
        </p:nvSpPr>
        <p:spPr>
          <a:xfrm>
            <a:off x="7461627" y="4547036"/>
            <a:ext cx="3338202" cy="1077218"/>
          </a:xfrm>
          <a:prstGeom prst="rect">
            <a:avLst/>
          </a:prstGeom>
          <a:noFill/>
        </p:spPr>
        <p:txBody>
          <a:bodyPr wrap="square" rtlCol="0">
            <a:spAutoFit/>
          </a:bodyPr>
          <a:lstStyle/>
          <a:p>
            <a:r>
              <a:rPr lang="en-US" sz="1600" dirty="0">
                <a:latin typeface="Courier New" panose="02070309020205020404" pitchFamily="49" charset="0"/>
                <a:cs typeface="Courier New" panose="02070309020205020404" pitchFamily="49" charset="0"/>
              </a:rPr>
              <a:t>Heavy chain sequences:</a:t>
            </a:r>
          </a:p>
          <a:p>
            <a:r>
              <a:rPr lang="en-US" sz="1600" dirty="0">
                <a:latin typeface="Courier New" panose="02070309020205020404" pitchFamily="49" charset="0"/>
                <a:cs typeface="Courier New" panose="02070309020205020404" pitchFamily="49" charset="0"/>
              </a:rPr>
              <a:t>M...AGLLIT</a:t>
            </a:r>
            <a:r>
              <a:rPr lang="en-US" sz="1600" u="sng" dirty="0">
                <a:highlight>
                  <a:srgbClr val="FFFF00"/>
                </a:highlight>
                <a:latin typeface="Courier New" panose="02070309020205020404" pitchFamily="49" charset="0"/>
                <a:cs typeface="Courier New" panose="02070309020205020404" pitchFamily="49" charset="0"/>
              </a:rPr>
              <a:t>WHIKLPA</a:t>
            </a:r>
            <a:r>
              <a:rPr lang="en-US" sz="1600" dirty="0">
                <a:highlight>
                  <a:srgbClr val="FFFF00"/>
                </a:highlight>
                <a:latin typeface="Courier New" panose="02070309020205020404" pitchFamily="49" charset="0"/>
                <a:cs typeface="Courier New" panose="02070309020205020404" pitchFamily="49" charset="0"/>
              </a:rPr>
              <a:t>...</a:t>
            </a:r>
          </a:p>
          <a:p>
            <a:r>
              <a:rPr lang="en-US" sz="1600" dirty="0">
                <a:solidFill>
                  <a:schemeClr val="bg1"/>
                </a:solidFill>
                <a:highlight>
                  <a:srgbClr val="800080"/>
                </a:highlight>
                <a:latin typeface="Courier New" panose="02070309020205020404" pitchFamily="49" charset="0"/>
                <a:cs typeface="Courier New" panose="02070309020205020404" pitchFamily="49" charset="0"/>
              </a:rPr>
              <a:t>M...FPREYA</a:t>
            </a:r>
            <a:r>
              <a:rPr lang="en-US" sz="1600" u="sng" dirty="0">
                <a:highlight>
                  <a:srgbClr val="FFFF00"/>
                </a:highlight>
                <a:latin typeface="Courier New" panose="02070309020205020404" pitchFamily="49" charset="0"/>
                <a:cs typeface="Courier New" panose="02070309020205020404" pitchFamily="49" charset="0"/>
              </a:rPr>
              <a:t>WHIKLPA</a:t>
            </a:r>
            <a:r>
              <a:rPr lang="en-US" sz="1600" dirty="0">
                <a:highlight>
                  <a:srgbClr val="FFFF00"/>
                </a:highlight>
                <a:latin typeface="Courier New" panose="02070309020205020404" pitchFamily="49" charset="0"/>
                <a:cs typeface="Courier New" panose="02070309020205020404" pitchFamily="49" charset="0"/>
              </a:rPr>
              <a:t>...</a:t>
            </a:r>
          </a:p>
          <a:p>
            <a:r>
              <a:rPr lang="en-US" sz="1600" dirty="0">
                <a:latin typeface="Courier New" panose="02070309020205020404" pitchFamily="49" charset="0"/>
                <a:cs typeface="Courier New" panose="02070309020205020404" pitchFamily="49" charset="0"/>
              </a:rPr>
              <a:t>1......120.......440</a:t>
            </a:r>
          </a:p>
        </p:txBody>
      </p:sp>
      <p:pic>
        <p:nvPicPr>
          <p:cNvPr id="1038" name="Picture 14" descr="pollen">
            <a:extLst>
              <a:ext uri="{FF2B5EF4-FFF2-40B4-BE49-F238E27FC236}">
                <a16:creationId xmlns:a16="http://schemas.microsoft.com/office/drawing/2014/main" id="{374EB487-D956-4BA6-92C0-1A40FBD48E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9520" y="953935"/>
            <a:ext cx="891456" cy="792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descr="protein_g_cartoon">
            <a:extLst>
              <a:ext uri="{FF2B5EF4-FFF2-40B4-BE49-F238E27FC236}">
                <a16:creationId xmlns:a16="http://schemas.microsoft.com/office/drawing/2014/main" id="{4E3086C9-44DC-4485-A4E3-75F1C6464D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1994901">
            <a:off x="8655613" y="2796832"/>
            <a:ext cx="397184" cy="61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protein_g_cartoon">
            <a:extLst>
              <a:ext uri="{FF2B5EF4-FFF2-40B4-BE49-F238E27FC236}">
                <a16:creationId xmlns:a16="http://schemas.microsoft.com/office/drawing/2014/main" id="{51BE13DD-E230-4E59-A361-20B4D65D51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417671">
            <a:off x="5776757" y="2904359"/>
            <a:ext cx="397184" cy="61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7">
            <a:extLst>
              <a:ext uri="{FF2B5EF4-FFF2-40B4-BE49-F238E27FC236}">
                <a16:creationId xmlns:a16="http://schemas.microsoft.com/office/drawing/2014/main" id="{77158816-9A40-46D8-B08F-EAB7D175A851}"/>
              </a:ext>
            </a:extLst>
          </p:cNvPr>
          <p:cNvSpPr>
            <a:spLocks noGrp="1"/>
          </p:cNvSpPr>
          <p:nvPr>
            <p:ph type="dt" sz="half" idx="10"/>
          </p:nvPr>
        </p:nvSpPr>
        <p:spPr/>
        <p:txBody>
          <a:bodyPr/>
          <a:lstStyle/>
          <a:p>
            <a:fld id="{13664519-3A29-4B6E-AF5B-153D40AFA78D}" type="datetime1">
              <a:rPr lang="en-US" smtClean="0"/>
              <a:t>8/26/2023</a:t>
            </a:fld>
            <a:endParaRPr lang="en-US"/>
          </a:p>
        </p:txBody>
      </p:sp>
      <p:sp>
        <p:nvSpPr>
          <p:cNvPr id="12" name="Footer Placeholder 11">
            <a:extLst>
              <a:ext uri="{FF2B5EF4-FFF2-40B4-BE49-F238E27FC236}">
                <a16:creationId xmlns:a16="http://schemas.microsoft.com/office/drawing/2014/main" id="{63601D5C-3809-4E89-A8D2-2E197A61D3AE}"/>
              </a:ext>
            </a:extLst>
          </p:cNvPr>
          <p:cNvSpPr>
            <a:spLocks noGrp="1"/>
          </p:cNvSpPr>
          <p:nvPr>
            <p:ph type="ftr" sz="quarter" idx="11"/>
          </p:nvPr>
        </p:nvSpPr>
        <p:spPr/>
        <p:txBody>
          <a:bodyPr/>
          <a:lstStyle/>
          <a:p>
            <a:r>
              <a:rPr lang="en-US"/>
              <a:t>D &amp; D - Lec 3 - Fall 2023</a:t>
            </a:r>
            <a:endParaRPr lang="en-US" dirty="0"/>
          </a:p>
        </p:txBody>
      </p:sp>
      <p:sp>
        <p:nvSpPr>
          <p:cNvPr id="10" name="Slide Number Placeholder 9">
            <a:extLst>
              <a:ext uri="{FF2B5EF4-FFF2-40B4-BE49-F238E27FC236}">
                <a16:creationId xmlns:a16="http://schemas.microsoft.com/office/drawing/2014/main" id="{3FE90A3B-8FE6-4FCC-B8F4-C07AC80B1D72}"/>
              </a:ext>
            </a:extLst>
          </p:cNvPr>
          <p:cNvSpPr>
            <a:spLocks noGrp="1"/>
          </p:cNvSpPr>
          <p:nvPr>
            <p:ph type="sldNum" sz="quarter" idx="12"/>
          </p:nvPr>
        </p:nvSpPr>
        <p:spPr/>
        <p:txBody>
          <a:bodyPr/>
          <a:lstStyle/>
          <a:p>
            <a:fld id="{5B355701-1634-9947-B683-B8275B8528C8}" type="slidenum">
              <a:rPr lang="en-US" smtClean="0"/>
              <a:t>34</a:t>
            </a:fld>
            <a:endParaRPr lang="en-US"/>
          </a:p>
        </p:txBody>
      </p:sp>
      <p:sp>
        <p:nvSpPr>
          <p:cNvPr id="15" name="TextBox 14">
            <a:extLst>
              <a:ext uri="{FF2B5EF4-FFF2-40B4-BE49-F238E27FC236}">
                <a16:creationId xmlns:a16="http://schemas.microsoft.com/office/drawing/2014/main" id="{8FA045F2-D8D8-AB7B-8DA4-EAF81C30C1FF}"/>
              </a:ext>
            </a:extLst>
          </p:cNvPr>
          <p:cNvSpPr txBox="1"/>
          <p:nvPr/>
        </p:nvSpPr>
        <p:spPr>
          <a:xfrm>
            <a:off x="3647834" y="2704576"/>
            <a:ext cx="2075312" cy="369332"/>
          </a:xfrm>
          <a:prstGeom prst="rect">
            <a:avLst/>
          </a:prstGeom>
          <a:noFill/>
        </p:spPr>
        <p:txBody>
          <a:bodyPr wrap="none" rtlCol="0">
            <a:spAutoFit/>
          </a:bodyPr>
          <a:lstStyle/>
          <a:p>
            <a:r>
              <a:rPr lang="en-US" dirty="0"/>
              <a:t>(one letter AA code)</a:t>
            </a:r>
          </a:p>
        </p:txBody>
      </p:sp>
      <p:sp>
        <p:nvSpPr>
          <p:cNvPr id="16" name="TextBox 15">
            <a:extLst>
              <a:ext uri="{FF2B5EF4-FFF2-40B4-BE49-F238E27FC236}">
                <a16:creationId xmlns:a16="http://schemas.microsoft.com/office/drawing/2014/main" id="{9003A207-0871-71CC-53D4-23CB53A460DE}"/>
              </a:ext>
            </a:extLst>
          </p:cNvPr>
          <p:cNvSpPr txBox="1"/>
          <p:nvPr/>
        </p:nvSpPr>
        <p:spPr>
          <a:xfrm>
            <a:off x="49316" y="3029787"/>
            <a:ext cx="3860799" cy="3416320"/>
          </a:xfrm>
          <a:prstGeom prst="rect">
            <a:avLst/>
          </a:prstGeom>
          <a:noFill/>
        </p:spPr>
        <p:txBody>
          <a:bodyPr wrap="square" rtlCol="0">
            <a:spAutoFit/>
          </a:bodyPr>
          <a:lstStyle/>
          <a:p>
            <a:r>
              <a:rPr lang="en-US" dirty="0"/>
              <a:t>Each Antibody:</a:t>
            </a:r>
          </a:p>
          <a:p>
            <a:pPr marL="285750" indent="-285750">
              <a:buFont typeface="Wingdings" panose="05000000000000000000" pitchFamily="2" charset="2"/>
              <a:buChar char="§"/>
            </a:pPr>
            <a:r>
              <a:rPr lang="en-US" dirty="0"/>
              <a:t>Two identical light chains</a:t>
            </a:r>
          </a:p>
          <a:p>
            <a:pPr marL="285750" indent="-285750">
              <a:buFont typeface="Wingdings" panose="05000000000000000000" pitchFamily="2" charset="2"/>
              <a:buChar char="§"/>
            </a:pPr>
            <a:r>
              <a:rPr lang="en-US" dirty="0"/>
              <a:t>Two identical heavy chains</a:t>
            </a:r>
          </a:p>
          <a:p>
            <a:pPr marL="285750" indent="-285750">
              <a:buFont typeface="Wingdings" panose="05000000000000000000" pitchFamily="2" charset="2"/>
              <a:buChar char="§"/>
            </a:pPr>
            <a:r>
              <a:rPr lang="en-US" dirty="0"/>
              <a:t>First ~100 Amino acids on each chain are called the variable region and differ from antibody to antibody.</a:t>
            </a:r>
          </a:p>
          <a:p>
            <a:pPr marL="285750" indent="-285750">
              <a:buFont typeface="Wingdings" panose="05000000000000000000" pitchFamily="2" charset="2"/>
              <a:buChar char="§"/>
            </a:pPr>
            <a:r>
              <a:rPr lang="en-US" dirty="0"/>
              <a:t>Unique sequence for variable region of both heavy and light chains </a:t>
            </a:r>
            <a:r>
              <a:rPr lang="en-US" b="1" i="1" dirty="0"/>
              <a:t>– defines specificity</a:t>
            </a:r>
          </a:p>
          <a:p>
            <a:pPr marL="285750" indent="-285750">
              <a:buFont typeface="Wingdings" panose="05000000000000000000" pitchFamily="2" charset="2"/>
              <a:buChar char="§"/>
            </a:pPr>
            <a:r>
              <a:rPr lang="en-US" dirty="0"/>
              <a:t>Constant regions - same protein sequence for all.</a:t>
            </a:r>
          </a:p>
        </p:txBody>
      </p:sp>
      <p:sp>
        <p:nvSpPr>
          <p:cNvPr id="18" name="TextBox 17">
            <a:extLst>
              <a:ext uri="{FF2B5EF4-FFF2-40B4-BE49-F238E27FC236}">
                <a16:creationId xmlns:a16="http://schemas.microsoft.com/office/drawing/2014/main" id="{8445B475-ECCA-7776-A1C6-EB55AFC2D84C}"/>
              </a:ext>
            </a:extLst>
          </p:cNvPr>
          <p:cNvSpPr txBox="1"/>
          <p:nvPr/>
        </p:nvSpPr>
        <p:spPr>
          <a:xfrm>
            <a:off x="3794632" y="36629"/>
            <a:ext cx="5269776" cy="523220"/>
          </a:xfrm>
          <a:prstGeom prst="rect">
            <a:avLst/>
          </a:prstGeom>
          <a:noFill/>
        </p:spPr>
        <p:txBody>
          <a:bodyPr wrap="none" rtlCol="0">
            <a:spAutoFit/>
          </a:bodyPr>
          <a:lstStyle/>
          <a:p>
            <a:r>
              <a:rPr lang="en-US" sz="2800" dirty="0"/>
              <a:t>Production of Antibodies by B-cells</a:t>
            </a:r>
          </a:p>
        </p:txBody>
      </p:sp>
      <p:sp>
        <p:nvSpPr>
          <p:cNvPr id="20" name="Rectangle 19">
            <a:extLst>
              <a:ext uri="{FF2B5EF4-FFF2-40B4-BE49-F238E27FC236}">
                <a16:creationId xmlns:a16="http://schemas.microsoft.com/office/drawing/2014/main" id="{30CCB1F1-D30C-F0EC-28D7-6A3051DDD999}"/>
              </a:ext>
            </a:extLst>
          </p:cNvPr>
          <p:cNvSpPr/>
          <p:nvPr/>
        </p:nvSpPr>
        <p:spPr>
          <a:xfrm>
            <a:off x="7534463" y="4862302"/>
            <a:ext cx="1203137" cy="21418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37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EF0C0D-1407-4431-B7A5-B272C1EC259F}"/>
              </a:ext>
            </a:extLst>
          </p:cNvPr>
          <p:cNvSpPr/>
          <p:nvPr/>
        </p:nvSpPr>
        <p:spPr>
          <a:xfrm>
            <a:off x="457200" y="722661"/>
            <a:ext cx="5197582" cy="1938992"/>
          </a:xfrm>
          <a:prstGeom prst="rect">
            <a:avLst/>
          </a:prstGeom>
        </p:spPr>
        <p:txBody>
          <a:bodyPr wrap="square">
            <a:spAutoFit/>
          </a:bodyPr>
          <a:lstStyle/>
          <a:p>
            <a:r>
              <a:rPr lang="en-US" sz="2000" b="1" dirty="0"/>
              <a:t>B- Cells &amp; B-cell Receptor (BCR)</a:t>
            </a:r>
          </a:p>
          <a:p>
            <a:pPr marL="285750" indent="-285750">
              <a:buFont typeface="Wingdings" panose="05000000000000000000" pitchFamily="2" charset="2"/>
              <a:buChar char="§"/>
            </a:pPr>
            <a:r>
              <a:rPr lang="en-US" sz="2000" dirty="0"/>
              <a:t>Each B-cell has only one type of antibody as part of its BCR (B-cell receptor), i.e. the 10</a:t>
            </a:r>
            <a:r>
              <a:rPr lang="en-US" sz="2000" baseline="30000" dirty="0"/>
              <a:t>5</a:t>
            </a:r>
            <a:r>
              <a:rPr lang="en-US" sz="2000" dirty="0"/>
              <a:t> BCRs are </a:t>
            </a:r>
            <a:r>
              <a:rPr lang="en-US" sz="2000" i="1" dirty="0"/>
              <a:t>homogeneous</a:t>
            </a:r>
            <a:r>
              <a:rPr lang="en-US" sz="2000" dirty="0"/>
              <a:t> on the same cell.</a:t>
            </a:r>
          </a:p>
          <a:p>
            <a:pPr marL="285750" indent="-285750">
              <a:buFont typeface="Wingdings" panose="05000000000000000000" pitchFamily="2" charset="2"/>
              <a:buChar char="§"/>
            </a:pPr>
            <a:r>
              <a:rPr lang="en-US" sz="2000" dirty="0"/>
              <a:t>Approximately 10</a:t>
            </a:r>
            <a:r>
              <a:rPr lang="en-US" sz="2000" baseline="30000" dirty="0"/>
              <a:t>8</a:t>
            </a:r>
            <a:r>
              <a:rPr lang="en-US" sz="2000" dirty="0"/>
              <a:t> different specificities at any one time. i.e. </a:t>
            </a:r>
            <a:r>
              <a:rPr lang="en-US" sz="2000" i="1" dirty="0"/>
              <a:t>10</a:t>
            </a:r>
            <a:r>
              <a:rPr lang="en-US" sz="2000" i="1" baseline="30000" dirty="0"/>
              <a:t>8</a:t>
            </a:r>
            <a:r>
              <a:rPr lang="en-US" sz="2000" i="1" dirty="0"/>
              <a:t> different B-cells!</a:t>
            </a:r>
          </a:p>
        </p:txBody>
      </p:sp>
      <p:sp>
        <p:nvSpPr>
          <p:cNvPr id="8" name="Date Placeholder 7">
            <a:extLst>
              <a:ext uri="{FF2B5EF4-FFF2-40B4-BE49-F238E27FC236}">
                <a16:creationId xmlns:a16="http://schemas.microsoft.com/office/drawing/2014/main" id="{77158816-9A40-46D8-B08F-EAB7D175A851}"/>
              </a:ext>
            </a:extLst>
          </p:cNvPr>
          <p:cNvSpPr>
            <a:spLocks noGrp="1"/>
          </p:cNvSpPr>
          <p:nvPr>
            <p:ph type="dt" sz="half" idx="10"/>
          </p:nvPr>
        </p:nvSpPr>
        <p:spPr/>
        <p:txBody>
          <a:bodyPr/>
          <a:lstStyle/>
          <a:p>
            <a:fld id="{13664519-3A29-4B6E-AF5B-153D40AFA78D}" type="datetime1">
              <a:rPr lang="en-US" smtClean="0"/>
              <a:t>8/26/2023</a:t>
            </a:fld>
            <a:endParaRPr lang="en-US"/>
          </a:p>
        </p:txBody>
      </p:sp>
      <p:sp>
        <p:nvSpPr>
          <p:cNvPr id="12" name="Footer Placeholder 11">
            <a:extLst>
              <a:ext uri="{FF2B5EF4-FFF2-40B4-BE49-F238E27FC236}">
                <a16:creationId xmlns:a16="http://schemas.microsoft.com/office/drawing/2014/main" id="{63601D5C-3809-4E89-A8D2-2E197A61D3AE}"/>
              </a:ext>
            </a:extLst>
          </p:cNvPr>
          <p:cNvSpPr>
            <a:spLocks noGrp="1"/>
          </p:cNvSpPr>
          <p:nvPr>
            <p:ph type="ftr" sz="quarter" idx="11"/>
          </p:nvPr>
        </p:nvSpPr>
        <p:spPr/>
        <p:txBody>
          <a:bodyPr/>
          <a:lstStyle/>
          <a:p>
            <a:r>
              <a:rPr lang="en-US"/>
              <a:t>D &amp; D - Lec 3 - Fall 2023</a:t>
            </a:r>
            <a:endParaRPr lang="en-US" dirty="0"/>
          </a:p>
        </p:txBody>
      </p:sp>
      <p:sp>
        <p:nvSpPr>
          <p:cNvPr id="10" name="Slide Number Placeholder 9">
            <a:extLst>
              <a:ext uri="{FF2B5EF4-FFF2-40B4-BE49-F238E27FC236}">
                <a16:creationId xmlns:a16="http://schemas.microsoft.com/office/drawing/2014/main" id="{3FE90A3B-8FE6-4FCC-B8F4-C07AC80B1D72}"/>
              </a:ext>
            </a:extLst>
          </p:cNvPr>
          <p:cNvSpPr>
            <a:spLocks noGrp="1"/>
          </p:cNvSpPr>
          <p:nvPr>
            <p:ph type="sldNum" sz="quarter" idx="12"/>
          </p:nvPr>
        </p:nvSpPr>
        <p:spPr/>
        <p:txBody>
          <a:bodyPr/>
          <a:lstStyle/>
          <a:p>
            <a:fld id="{5B355701-1634-9947-B683-B8275B8528C8}" type="slidenum">
              <a:rPr lang="en-US" smtClean="0"/>
              <a:t>35</a:t>
            </a:fld>
            <a:endParaRPr lang="en-US"/>
          </a:p>
        </p:txBody>
      </p:sp>
      <p:grpSp>
        <p:nvGrpSpPr>
          <p:cNvPr id="17" name="Group 16">
            <a:extLst>
              <a:ext uri="{FF2B5EF4-FFF2-40B4-BE49-F238E27FC236}">
                <a16:creationId xmlns:a16="http://schemas.microsoft.com/office/drawing/2014/main" id="{A56A25D7-0EE6-C02C-FFA1-36E3AD47D931}"/>
              </a:ext>
            </a:extLst>
          </p:cNvPr>
          <p:cNvGrpSpPr/>
          <p:nvPr/>
        </p:nvGrpSpPr>
        <p:grpSpPr>
          <a:xfrm>
            <a:off x="669129" y="2716695"/>
            <a:ext cx="4773723" cy="3584616"/>
            <a:chOff x="6981102" y="3278456"/>
            <a:chExt cx="4773723" cy="3584616"/>
          </a:xfrm>
        </p:grpSpPr>
        <p:grpSp>
          <p:nvGrpSpPr>
            <p:cNvPr id="63" name="Group 62">
              <a:extLst>
                <a:ext uri="{FF2B5EF4-FFF2-40B4-BE49-F238E27FC236}">
                  <a16:creationId xmlns:a16="http://schemas.microsoft.com/office/drawing/2014/main" id="{858C65AB-3059-68D4-29C2-A4C689F879C3}"/>
                </a:ext>
              </a:extLst>
            </p:cNvPr>
            <p:cNvGrpSpPr/>
            <p:nvPr/>
          </p:nvGrpSpPr>
          <p:grpSpPr>
            <a:xfrm>
              <a:off x="6981102" y="3278456"/>
              <a:ext cx="4773723" cy="3094605"/>
              <a:chOff x="1586819" y="477413"/>
              <a:chExt cx="4773723" cy="3094605"/>
            </a:xfrm>
          </p:grpSpPr>
          <p:pic>
            <p:nvPicPr>
              <p:cNvPr id="1024" name="Picture 1023">
                <a:extLst>
                  <a:ext uri="{FF2B5EF4-FFF2-40B4-BE49-F238E27FC236}">
                    <a16:creationId xmlns:a16="http://schemas.microsoft.com/office/drawing/2014/main" id="{01013498-F750-CB0A-83F6-8FDCCFAEAD67}"/>
                  </a:ext>
                </a:extLst>
              </p:cNvPr>
              <p:cNvPicPr>
                <a:picLocks noChangeAspect="1"/>
              </p:cNvPicPr>
              <p:nvPr/>
            </p:nvPicPr>
            <p:blipFill rotWithShape="1">
              <a:blip r:embed="rId2" r:link="rId3">
                <a:extLst>
                  <a:ext uri="{28A0092B-C50C-407E-A947-70E740481C1C}">
                    <a14:useLocalDpi xmlns:a14="http://schemas.microsoft.com/office/drawing/2010/main" val="0"/>
                  </a:ext>
                </a:extLst>
              </a:blip>
              <a:srcRect t="1" r="50847" b="47103"/>
              <a:stretch>
                <a:fillRect/>
              </a:stretch>
            </p:blipFill>
            <p:spPr>
              <a:xfrm>
                <a:off x="1655034" y="477413"/>
                <a:ext cx="4576082" cy="3094605"/>
              </a:xfrm>
              <a:prstGeom prst="rect">
                <a:avLst/>
              </a:prstGeom>
            </p:spPr>
          </p:pic>
          <p:sp>
            <p:nvSpPr>
              <p:cNvPr id="1025" name="TextBox 3">
                <a:extLst>
                  <a:ext uri="{FF2B5EF4-FFF2-40B4-BE49-F238E27FC236}">
                    <a16:creationId xmlns:a16="http://schemas.microsoft.com/office/drawing/2014/main" id="{0580CF1D-2E08-CABF-80A4-6ABFFCE49E39}"/>
                  </a:ext>
                </a:extLst>
              </p:cNvPr>
              <p:cNvSpPr txBox="1">
                <a:spLocks noChangeArrowheads="1"/>
              </p:cNvSpPr>
              <p:nvPr/>
            </p:nvSpPr>
            <p:spPr bwMode="auto">
              <a:xfrm>
                <a:off x="1586819" y="644259"/>
                <a:ext cx="110806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rPr>
                  <a:t>Antigen-</a:t>
                </a:r>
              </a:p>
              <a:p>
                <a:pPr eaLnBrk="0" hangingPunct="0"/>
                <a:r>
                  <a:rPr lang="en-US" b="1" dirty="0">
                    <a:solidFill>
                      <a:srgbClr val="000000"/>
                    </a:solidFill>
                  </a:rPr>
                  <a:t>binding site</a:t>
                </a:r>
              </a:p>
            </p:txBody>
          </p:sp>
          <p:sp>
            <p:nvSpPr>
              <p:cNvPr id="1026" name="TextBox 5">
                <a:extLst>
                  <a:ext uri="{FF2B5EF4-FFF2-40B4-BE49-F238E27FC236}">
                    <a16:creationId xmlns:a16="http://schemas.microsoft.com/office/drawing/2014/main" id="{28BD8358-956B-9BFD-3B1E-FA8BA9F61E5B}"/>
                  </a:ext>
                </a:extLst>
              </p:cNvPr>
              <p:cNvSpPr txBox="1">
                <a:spLocks noChangeArrowheads="1"/>
              </p:cNvSpPr>
              <p:nvPr/>
            </p:nvSpPr>
            <p:spPr bwMode="auto">
              <a:xfrm>
                <a:off x="1770404" y="1501900"/>
                <a:ext cx="10302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rPr>
                  <a:t>Light chain</a:t>
                </a:r>
              </a:p>
            </p:txBody>
          </p:sp>
          <p:sp>
            <p:nvSpPr>
              <p:cNvPr id="1027" name="TextBox 6">
                <a:extLst>
                  <a:ext uri="{FF2B5EF4-FFF2-40B4-BE49-F238E27FC236}">
                    <a16:creationId xmlns:a16="http://schemas.microsoft.com/office/drawing/2014/main" id="{E0E10F80-CD14-9BBA-79FE-2390807A15FE}"/>
                  </a:ext>
                </a:extLst>
              </p:cNvPr>
              <p:cNvSpPr txBox="1">
                <a:spLocks noChangeArrowheads="1"/>
              </p:cNvSpPr>
              <p:nvPr/>
            </p:nvSpPr>
            <p:spPr bwMode="auto">
              <a:xfrm>
                <a:off x="3623609" y="682734"/>
                <a:ext cx="60433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rPr>
                  <a:t>Heavy</a:t>
                </a:r>
              </a:p>
              <a:p>
                <a:pPr eaLnBrk="0" hangingPunct="0"/>
                <a:r>
                  <a:rPr lang="en-US" b="1" dirty="0">
                    <a:solidFill>
                      <a:srgbClr val="000000"/>
                    </a:solidFill>
                  </a:rPr>
                  <a:t>chains</a:t>
                </a:r>
              </a:p>
            </p:txBody>
          </p:sp>
          <p:sp>
            <p:nvSpPr>
              <p:cNvPr id="1028" name="TextBox 8">
                <a:extLst>
                  <a:ext uri="{FF2B5EF4-FFF2-40B4-BE49-F238E27FC236}">
                    <a16:creationId xmlns:a16="http://schemas.microsoft.com/office/drawing/2014/main" id="{F2B930CD-8998-2AF7-5F0A-06A713B511F4}"/>
                  </a:ext>
                </a:extLst>
              </p:cNvPr>
              <p:cNvSpPr txBox="1">
                <a:spLocks noChangeArrowheads="1"/>
              </p:cNvSpPr>
              <p:nvPr/>
            </p:nvSpPr>
            <p:spPr bwMode="auto">
              <a:xfrm>
                <a:off x="5087347" y="772880"/>
                <a:ext cx="110806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rPr>
                  <a:t>Antigen-</a:t>
                </a:r>
              </a:p>
              <a:p>
                <a:pPr eaLnBrk="0" hangingPunct="0"/>
                <a:r>
                  <a:rPr lang="en-US" b="1" dirty="0">
                    <a:solidFill>
                      <a:srgbClr val="000000"/>
                    </a:solidFill>
                  </a:rPr>
                  <a:t>binding site</a:t>
                </a:r>
              </a:p>
            </p:txBody>
          </p:sp>
          <p:sp>
            <p:nvSpPr>
              <p:cNvPr id="1029" name="TextBox 1028">
                <a:extLst>
                  <a:ext uri="{FF2B5EF4-FFF2-40B4-BE49-F238E27FC236}">
                    <a16:creationId xmlns:a16="http://schemas.microsoft.com/office/drawing/2014/main" id="{0A7F87C2-07B6-5DAE-13CD-D4B91A5A5B8D}"/>
                  </a:ext>
                </a:extLst>
              </p:cNvPr>
              <p:cNvSpPr txBox="1">
                <a:spLocks noChangeArrowheads="1"/>
              </p:cNvSpPr>
              <p:nvPr/>
            </p:nvSpPr>
            <p:spPr bwMode="auto">
              <a:xfrm>
                <a:off x="5000009" y="1512277"/>
                <a:ext cx="10302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rPr>
                  <a:t>Light chain</a:t>
                </a:r>
              </a:p>
            </p:txBody>
          </p:sp>
          <p:sp>
            <p:nvSpPr>
              <p:cNvPr id="1030" name="TextBox 14">
                <a:extLst>
                  <a:ext uri="{FF2B5EF4-FFF2-40B4-BE49-F238E27FC236}">
                    <a16:creationId xmlns:a16="http://schemas.microsoft.com/office/drawing/2014/main" id="{32646109-4A0B-769C-971C-76FD5EFF7D16}"/>
                  </a:ext>
                </a:extLst>
              </p:cNvPr>
              <p:cNvSpPr txBox="1">
                <a:spLocks noChangeArrowheads="1"/>
              </p:cNvSpPr>
              <p:nvPr/>
            </p:nvSpPr>
            <p:spPr bwMode="auto">
              <a:xfrm>
                <a:off x="4972341" y="2342339"/>
                <a:ext cx="13882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rPr>
                  <a:t>Disulfide bond</a:t>
                </a:r>
              </a:p>
            </p:txBody>
          </p:sp>
          <p:sp>
            <p:nvSpPr>
              <p:cNvPr id="1031" name="TextBox 16">
                <a:extLst>
                  <a:ext uri="{FF2B5EF4-FFF2-40B4-BE49-F238E27FC236}">
                    <a16:creationId xmlns:a16="http://schemas.microsoft.com/office/drawing/2014/main" id="{7314AADA-7E52-B001-7038-A2496732C153}"/>
                  </a:ext>
                </a:extLst>
              </p:cNvPr>
              <p:cNvSpPr txBox="1">
                <a:spLocks noChangeArrowheads="1"/>
              </p:cNvSpPr>
              <p:nvPr/>
            </p:nvSpPr>
            <p:spPr bwMode="auto">
              <a:xfrm>
                <a:off x="2947334" y="3181048"/>
                <a:ext cx="24225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rPr>
                  <a:t>Transmembrane domains</a:t>
                </a:r>
              </a:p>
            </p:txBody>
          </p:sp>
          <p:sp>
            <p:nvSpPr>
              <p:cNvPr id="1032" name="Freeform 27">
                <a:extLst>
                  <a:ext uri="{FF2B5EF4-FFF2-40B4-BE49-F238E27FC236}">
                    <a16:creationId xmlns:a16="http://schemas.microsoft.com/office/drawing/2014/main" id="{D9764AA8-B11D-3C4F-8568-6A725EC4DD64}"/>
                  </a:ext>
                </a:extLst>
              </p:cNvPr>
              <p:cNvSpPr/>
              <p:nvPr/>
            </p:nvSpPr>
            <p:spPr>
              <a:xfrm>
                <a:off x="2982131" y="1615233"/>
                <a:ext cx="347615" cy="41503"/>
              </a:xfrm>
              <a:custGeom>
                <a:avLst/>
                <a:gdLst>
                  <a:gd name="connsiteX0" fmla="*/ 9525 w 319112"/>
                  <a:gd name="connsiteY0" fmla="*/ 9525 h 38100"/>
                  <a:gd name="connsiteX1" fmla="*/ 309587 w 319112"/>
                  <a:gd name="connsiteY1" fmla="*/ 9525 h 38100"/>
                </a:gdLst>
                <a:ahLst/>
                <a:cxnLst>
                  <a:cxn ang="0">
                    <a:pos x="connsiteX0" y="connsiteY0"/>
                  </a:cxn>
                  <a:cxn ang="1">
                    <a:pos x="connsiteX1" y="connsiteY1"/>
                  </a:cxn>
                </a:cxnLst>
                <a:rect l="l" t="t" r="r" b="b"/>
                <a:pathLst>
                  <a:path w="319112" h="38100">
                    <a:moveTo>
                      <a:pt x="9525" y="9525"/>
                    </a:moveTo>
                    <a:lnTo>
                      <a:pt x="309587"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800" b="1">
                  <a:solidFill>
                    <a:srgbClr val="000000"/>
                  </a:solidFill>
                </a:endParaRPr>
              </a:p>
            </p:txBody>
          </p:sp>
          <p:sp>
            <p:nvSpPr>
              <p:cNvPr id="1033" name="Freeform 3">
                <a:extLst>
                  <a:ext uri="{FF2B5EF4-FFF2-40B4-BE49-F238E27FC236}">
                    <a16:creationId xmlns:a16="http://schemas.microsoft.com/office/drawing/2014/main" id="{0D367D01-7DA8-C359-7888-5A1DD5572F2B}"/>
                  </a:ext>
                </a:extLst>
              </p:cNvPr>
              <p:cNvSpPr/>
              <p:nvPr/>
            </p:nvSpPr>
            <p:spPr>
              <a:xfrm>
                <a:off x="4600933" y="1615233"/>
                <a:ext cx="356277" cy="41503"/>
              </a:xfrm>
              <a:custGeom>
                <a:avLst/>
                <a:gdLst>
                  <a:gd name="connsiteX0" fmla="*/ 9525 w 327063"/>
                  <a:gd name="connsiteY0" fmla="*/ 9525 h 38100"/>
                  <a:gd name="connsiteX1" fmla="*/ 317538 w 327063"/>
                  <a:gd name="connsiteY1" fmla="*/ 9525 h 38100"/>
                </a:gdLst>
                <a:ahLst/>
                <a:cxnLst>
                  <a:cxn ang="0">
                    <a:pos x="connsiteX0" y="connsiteY0"/>
                  </a:cxn>
                  <a:cxn ang="1">
                    <a:pos x="connsiteX1" y="connsiteY1"/>
                  </a:cxn>
                </a:cxnLst>
                <a:rect l="l" t="t" r="r" b="b"/>
                <a:pathLst>
                  <a:path w="327063" h="38100">
                    <a:moveTo>
                      <a:pt x="9525" y="9525"/>
                    </a:moveTo>
                    <a:lnTo>
                      <a:pt x="317538"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800" b="1">
                  <a:solidFill>
                    <a:srgbClr val="000000"/>
                  </a:solidFill>
                </a:endParaRPr>
              </a:p>
            </p:txBody>
          </p:sp>
          <p:sp>
            <p:nvSpPr>
              <p:cNvPr id="1034" name="Freeform 3">
                <a:extLst>
                  <a:ext uri="{FF2B5EF4-FFF2-40B4-BE49-F238E27FC236}">
                    <a16:creationId xmlns:a16="http://schemas.microsoft.com/office/drawing/2014/main" id="{EE5F6482-F561-220D-04D4-52B643C1FFB4}"/>
                  </a:ext>
                </a:extLst>
              </p:cNvPr>
              <p:cNvSpPr/>
              <p:nvPr/>
            </p:nvSpPr>
            <p:spPr>
              <a:xfrm>
                <a:off x="3637991" y="1320546"/>
                <a:ext cx="619502" cy="122668"/>
              </a:xfrm>
              <a:custGeom>
                <a:avLst/>
                <a:gdLst>
                  <a:gd name="connsiteX0" fmla="*/ 9525 w 568705"/>
                  <a:gd name="connsiteY0" fmla="*/ 102527 h 112610"/>
                  <a:gd name="connsiteX1" fmla="*/ 279615 w 568705"/>
                  <a:gd name="connsiteY1" fmla="*/ 9525 h 112610"/>
                  <a:gd name="connsiteX2" fmla="*/ 559180 w 568705"/>
                  <a:gd name="connsiteY2" fmla="*/ 103085 h 112610"/>
                </a:gdLst>
                <a:ahLst/>
                <a:cxnLst>
                  <a:cxn ang="0">
                    <a:pos x="connsiteX0" y="connsiteY0"/>
                  </a:cxn>
                  <a:cxn ang="1">
                    <a:pos x="connsiteX1" y="connsiteY1"/>
                  </a:cxn>
                  <a:cxn ang="2">
                    <a:pos x="connsiteX2" y="connsiteY2"/>
                  </a:cxn>
                </a:cxnLst>
                <a:rect l="l" t="t" r="r" b="b"/>
                <a:pathLst>
                  <a:path w="568705" h="112610">
                    <a:moveTo>
                      <a:pt x="9525" y="102527"/>
                    </a:moveTo>
                    <a:lnTo>
                      <a:pt x="279615" y="9525"/>
                    </a:lnTo>
                    <a:lnTo>
                      <a:pt x="559180" y="10308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800" b="1">
                  <a:solidFill>
                    <a:srgbClr val="000000"/>
                  </a:solidFill>
                </a:endParaRPr>
              </a:p>
            </p:txBody>
          </p:sp>
          <p:sp>
            <p:nvSpPr>
              <p:cNvPr id="1035" name="Freeform 3">
                <a:extLst>
                  <a:ext uri="{FF2B5EF4-FFF2-40B4-BE49-F238E27FC236}">
                    <a16:creationId xmlns:a16="http://schemas.microsoft.com/office/drawing/2014/main" id="{0226E1A8-EC5B-D9E9-D291-F0C544636649}"/>
                  </a:ext>
                </a:extLst>
              </p:cNvPr>
              <p:cNvSpPr/>
              <p:nvPr/>
            </p:nvSpPr>
            <p:spPr>
              <a:xfrm>
                <a:off x="3818751" y="2960155"/>
                <a:ext cx="269078" cy="263281"/>
              </a:xfrm>
              <a:custGeom>
                <a:avLst/>
                <a:gdLst>
                  <a:gd name="connsiteX0" fmla="*/ 9525 w 247014"/>
                  <a:gd name="connsiteY0" fmla="*/ 11087 h 241693"/>
                  <a:gd name="connsiteX1" fmla="*/ 125425 w 247014"/>
                  <a:gd name="connsiteY1" fmla="*/ 232168 h 241693"/>
                  <a:gd name="connsiteX2" fmla="*/ 237489 w 247014"/>
                  <a:gd name="connsiteY2" fmla="*/ 9525 h 241693"/>
                </a:gdLst>
                <a:ahLst/>
                <a:cxnLst>
                  <a:cxn ang="0">
                    <a:pos x="connsiteX0" y="connsiteY0"/>
                  </a:cxn>
                  <a:cxn ang="1">
                    <a:pos x="connsiteX1" y="connsiteY1"/>
                  </a:cxn>
                  <a:cxn ang="2">
                    <a:pos x="connsiteX2" y="connsiteY2"/>
                  </a:cxn>
                </a:cxnLst>
                <a:rect l="l" t="t" r="r" b="b"/>
                <a:pathLst>
                  <a:path w="247014" h="241693">
                    <a:moveTo>
                      <a:pt x="9525" y="11087"/>
                    </a:moveTo>
                    <a:lnTo>
                      <a:pt x="125425" y="232168"/>
                    </a:lnTo>
                    <a:lnTo>
                      <a:pt x="237489"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800" b="1">
                  <a:solidFill>
                    <a:srgbClr val="000000"/>
                  </a:solidFill>
                </a:endParaRPr>
              </a:p>
            </p:txBody>
          </p:sp>
          <p:grpSp>
            <p:nvGrpSpPr>
              <p:cNvPr id="1036" name="Group 1035">
                <a:extLst>
                  <a:ext uri="{FF2B5EF4-FFF2-40B4-BE49-F238E27FC236}">
                    <a16:creationId xmlns:a16="http://schemas.microsoft.com/office/drawing/2014/main" id="{F81F5EEF-7413-7C7F-ADB9-28821455AC8F}"/>
                  </a:ext>
                </a:extLst>
              </p:cNvPr>
              <p:cNvGrpSpPr/>
              <p:nvPr/>
            </p:nvGrpSpPr>
            <p:grpSpPr>
              <a:xfrm rot="19004428" flipH="1">
                <a:off x="4822916" y="907579"/>
                <a:ext cx="87005" cy="409845"/>
                <a:chOff x="955378" y="4073056"/>
                <a:chExt cx="79871" cy="563257"/>
              </a:xfrm>
            </p:grpSpPr>
            <p:sp>
              <p:nvSpPr>
                <p:cNvPr id="1042" name="Freeform 3">
                  <a:extLst>
                    <a:ext uri="{FF2B5EF4-FFF2-40B4-BE49-F238E27FC236}">
                      <a16:creationId xmlns:a16="http://schemas.microsoft.com/office/drawing/2014/main" id="{B256B537-9A10-A4CF-012F-1711D6D52361}"/>
                    </a:ext>
                  </a:extLst>
                </p:cNvPr>
                <p:cNvSpPr/>
                <p:nvPr/>
              </p:nvSpPr>
              <p:spPr>
                <a:xfrm>
                  <a:off x="955378" y="4073056"/>
                  <a:ext cx="79871" cy="259372"/>
                </a:xfrm>
                <a:custGeom>
                  <a:avLst/>
                  <a:gdLst>
                    <a:gd name="connsiteX0" fmla="*/ 0 w 79871"/>
                    <a:gd name="connsiteY0" fmla="*/ 258254 h 259372"/>
                    <a:gd name="connsiteX1" fmla="*/ 18907 w 79871"/>
                    <a:gd name="connsiteY1" fmla="*/ 256349 h 259372"/>
                    <a:gd name="connsiteX2" fmla="*/ 33511 w 79871"/>
                    <a:gd name="connsiteY2" fmla="*/ 240360 h 259372"/>
                    <a:gd name="connsiteX3" fmla="*/ 33386 w 79871"/>
                    <a:gd name="connsiteY3" fmla="*/ 19011 h 259372"/>
                    <a:gd name="connsiteX4" fmla="*/ 57949 w 79871"/>
                    <a:gd name="connsiteY4" fmla="*/ 0 h 259372"/>
                    <a:gd name="connsiteX5" fmla="*/ 79871 w 79871"/>
                    <a:gd name="connsiteY5" fmla="*/ 0 h 259372"/>
                    <a:gd name="connsiteX6" fmla="*/ 79871 w 79871"/>
                    <a:gd name="connsiteY6" fmla="*/ 2019 h 259372"/>
                    <a:gd name="connsiteX7" fmla="*/ 61137 w 79871"/>
                    <a:gd name="connsiteY7" fmla="*/ 2019 h 259372"/>
                    <a:gd name="connsiteX8" fmla="*/ 40685 w 79871"/>
                    <a:gd name="connsiteY8" fmla="*/ 17322 h 259372"/>
                    <a:gd name="connsiteX9" fmla="*/ 40685 w 79871"/>
                    <a:gd name="connsiteY9" fmla="*/ 240360 h 259372"/>
                    <a:gd name="connsiteX10" fmla="*/ 22039 w 79871"/>
                    <a:gd name="connsiteY10" fmla="*/ 258394 h 259372"/>
                    <a:gd name="connsiteX11" fmla="*/ 0 w 79871"/>
                    <a:gd name="connsiteY11" fmla="*/ 259372 h 259372"/>
                    <a:gd name="connsiteX12" fmla="*/ 0 w 79871"/>
                    <a:gd name="connsiteY12" fmla="*/ 258254 h 2593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259372">
                      <a:moveTo>
                        <a:pt x="0" y="258254"/>
                      </a:moveTo>
                      <a:cubicBezTo>
                        <a:pt x="0" y="258254"/>
                        <a:pt x="10851" y="258165"/>
                        <a:pt x="18907" y="256349"/>
                      </a:cubicBezTo>
                      <a:cubicBezTo>
                        <a:pt x="29591" y="253974"/>
                        <a:pt x="33386" y="246824"/>
                        <a:pt x="33511" y="240360"/>
                      </a:cubicBezTo>
                      <a:lnTo>
                        <a:pt x="33386" y="19011"/>
                      </a:lnTo>
                      <a:cubicBezTo>
                        <a:pt x="32766" y="6743"/>
                        <a:pt x="43500" y="-76"/>
                        <a:pt x="57949" y="0"/>
                      </a:cubicBezTo>
                      <a:lnTo>
                        <a:pt x="79871" y="0"/>
                      </a:lnTo>
                      <a:lnTo>
                        <a:pt x="79871" y="2019"/>
                      </a:lnTo>
                      <a:lnTo>
                        <a:pt x="61137" y="2019"/>
                      </a:lnTo>
                      <a:cubicBezTo>
                        <a:pt x="47271" y="2654"/>
                        <a:pt x="40332" y="8432"/>
                        <a:pt x="40685" y="17322"/>
                      </a:cubicBezTo>
                      <a:lnTo>
                        <a:pt x="40685" y="240360"/>
                      </a:lnTo>
                      <a:cubicBezTo>
                        <a:pt x="40953" y="250253"/>
                        <a:pt x="34664" y="256044"/>
                        <a:pt x="22039" y="258394"/>
                      </a:cubicBezTo>
                      <a:cubicBezTo>
                        <a:pt x="13264" y="260070"/>
                        <a:pt x="0" y="259372"/>
                        <a:pt x="0" y="259372"/>
                      </a:cubicBezTo>
                      <a:lnTo>
                        <a:pt x="0" y="258254"/>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800" b="1">
                    <a:solidFill>
                      <a:srgbClr val="FFFFFF"/>
                    </a:solidFill>
                  </a:endParaRPr>
                </a:p>
              </p:txBody>
            </p:sp>
            <p:sp>
              <p:nvSpPr>
                <p:cNvPr id="1043" name="Freeform 3">
                  <a:extLst>
                    <a:ext uri="{FF2B5EF4-FFF2-40B4-BE49-F238E27FC236}">
                      <a16:creationId xmlns:a16="http://schemas.microsoft.com/office/drawing/2014/main" id="{EF5A47D4-939C-C7C7-A222-6A90D7AA5E5D}"/>
                    </a:ext>
                  </a:extLst>
                </p:cNvPr>
                <p:cNvSpPr/>
                <p:nvPr/>
              </p:nvSpPr>
              <p:spPr>
                <a:xfrm>
                  <a:off x="955378" y="4331539"/>
                  <a:ext cx="79871" cy="304774"/>
                </a:xfrm>
                <a:custGeom>
                  <a:avLst/>
                  <a:gdLst>
                    <a:gd name="connsiteX0" fmla="*/ 0 w 79871"/>
                    <a:gd name="connsiteY0" fmla="*/ 1117 h 304774"/>
                    <a:gd name="connsiteX1" fmla="*/ 18907 w 79871"/>
                    <a:gd name="connsiteY1" fmla="*/ 2997 h 304774"/>
                    <a:gd name="connsiteX2" fmla="*/ 33511 w 79871"/>
                    <a:gd name="connsiteY2" fmla="*/ 18999 h 304774"/>
                    <a:gd name="connsiteX3" fmla="*/ 33386 w 79871"/>
                    <a:gd name="connsiteY3" fmla="*/ 285737 h 304774"/>
                    <a:gd name="connsiteX4" fmla="*/ 57949 w 79871"/>
                    <a:gd name="connsiteY4" fmla="*/ 304774 h 304774"/>
                    <a:gd name="connsiteX5" fmla="*/ 79871 w 79871"/>
                    <a:gd name="connsiteY5" fmla="*/ 304774 h 304774"/>
                    <a:gd name="connsiteX6" fmla="*/ 79871 w 79871"/>
                    <a:gd name="connsiteY6" fmla="*/ 302793 h 304774"/>
                    <a:gd name="connsiteX7" fmla="*/ 61137 w 79871"/>
                    <a:gd name="connsiteY7" fmla="*/ 302793 h 304774"/>
                    <a:gd name="connsiteX8" fmla="*/ 40685 w 79871"/>
                    <a:gd name="connsiteY8" fmla="*/ 287439 h 304774"/>
                    <a:gd name="connsiteX9" fmla="*/ 40685 w 79871"/>
                    <a:gd name="connsiteY9" fmla="*/ 18999 h 304774"/>
                    <a:gd name="connsiteX10" fmla="*/ 22039 w 79871"/>
                    <a:gd name="connsiteY10" fmla="*/ 965 h 304774"/>
                    <a:gd name="connsiteX11" fmla="*/ 0 w 79871"/>
                    <a:gd name="connsiteY11" fmla="*/ 0 h 304774"/>
                    <a:gd name="connsiteX12" fmla="*/ 0 w 79871"/>
                    <a:gd name="connsiteY12" fmla="*/ 1117 h 3047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304774">
                      <a:moveTo>
                        <a:pt x="0" y="1117"/>
                      </a:moveTo>
                      <a:cubicBezTo>
                        <a:pt x="0" y="1117"/>
                        <a:pt x="10851" y="1219"/>
                        <a:pt x="18907" y="2997"/>
                      </a:cubicBezTo>
                      <a:cubicBezTo>
                        <a:pt x="29591" y="5384"/>
                        <a:pt x="33386" y="12522"/>
                        <a:pt x="33511" y="18999"/>
                      </a:cubicBezTo>
                      <a:lnTo>
                        <a:pt x="33386" y="285737"/>
                      </a:lnTo>
                      <a:cubicBezTo>
                        <a:pt x="32766" y="298005"/>
                        <a:pt x="43500" y="304850"/>
                        <a:pt x="57949" y="304774"/>
                      </a:cubicBezTo>
                      <a:lnTo>
                        <a:pt x="79871" y="304774"/>
                      </a:lnTo>
                      <a:lnTo>
                        <a:pt x="79871" y="302793"/>
                      </a:lnTo>
                      <a:lnTo>
                        <a:pt x="61137" y="302793"/>
                      </a:lnTo>
                      <a:cubicBezTo>
                        <a:pt x="47271" y="302094"/>
                        <a:pt x="40332" y="296341"/>
                        <a:pt x="40685" y="287439"/>
                      </a:cubicBezTo>
                      <a:lnTo>
                        <a:pt x="40685" y="18999"/>
                      </a:lnTo>
                      <a:cubicBezTo>
                        <a:pt x="40953" y="9131"/>
                        <a:pt x="34664" y="3352"/>
                        <a:pt x="22039" y="965"/>
                      </a:cubicBezTo>
                      <a:cubicBezTo>
                        <a:pt x="13264" y="-698"/>
                        <a:pt x="0" y="0"/>
                        <a:pt x="0" y="0"/>
                      </a:cubicBezTo>
                      <a:lnTo>
                        <a:pt x="0" y="1117"/>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800" b="1">
                    <a:solidFill>
                      <a:srgbClr val="FFFFFF"/>
                    </a:solidFill>
                  </a:endParaRPr>
                </a:p>
              </p:txBody>
            </p:sp>
          </p:grpSp>
          <p:grpSp>
            <p:nvGrpSpPr>
              <p:cNvPr id="1037" name="Group 1036">
                <a:extLst>
                  <a:ext uri="{FF2B5EF4-FFF2-40B4-BE49-F238E27FC236}">
                    <a16:creationId xmlns:a16="http://schemas.microsoft.com/office/drawing/2014/main" id="{0E290059-5A8F-2FE2-43AE-FEB5F65A3894}"/>
                  </a:ext>
                </a:extLst>
              </p:cNvPr>
              <p:cNvGrpSpPr/>
              <p:nvPr/>
            </p:nvGrpSpPr>
            <p:grpSpPr>
              <a:xfrm rot="13552243" flipH="1">
                <a:off x="3015186" y="915219"/>
                <a:ext cx="87005" cy="409845"/>
                <a:chOff x="955378" y="4073056"/>
                <a:chExt cx="79871" cy="563257"/>
              </a:xfrm>
            </p:grpSpPr>
            <p:sp>
              <p:nvSpPr>
                <p:cNvPr id="1039" name="Freeform 3">
                  <a:extLst>
                    <a:ext uri="{FF2B5EF4-FFF2-40B4-BE49-F238E27FC236}">
                      <a16:creationId xmlns:a16="http://schemas.microsoft.com/office/drawing/2014/main" id="{AEEDE867-FCF4-9812-09EA-C836B4E97FC7}"/>
                    </a:ext>
                  </a:extLst>
                </p:cNvPr>
                <p:cNvSpPr/>
                <p:nvPr/>
              </p:nvSpPr>
              <p:spPr>
                <a:xfrm>
                  <a:off x="955378" y="4073056"/>
                  <a:ext cx="79871" cy="259372"/>
                </a:xfrm>
                <a:custGeom>
                  <a:avLst/>
                  <a:gdLst>
                    <a:gd name="connsiteX0" fmla="*/ 0 w 79871"/>
                    <a:gd name="connsiteY0" fmla="*/ 258254 h 259372"/>
                    <a:gd name="connsiteX1" fmla="*/ 18907 w 79871"/>
                    <a:gd name="connsiteY1" fmla="*/ 256349 h 259372"/>
                    <a:gd name="connsiteX2" fmla="*/ 33511 w 79871"/>
                    <a:gd name="connsiteY2" fmla="*/ 240360 h 259372"/>
                    <a:gd name="connsiteX3" fmla="*/ 33386 w 79871"/>
                    <a:gd name="connsiteY3" fmla="*/ 19011 h 259372"/>
                    <a:gd name="connsiteX4" fmla="*/ 57949 w 79871"/>
                    <a:gd name="connsiteY4" fmla="*/ 0 h 259372"/>
                    <a:gd name="connsiteX5" fmla="*/ 79871 w 79871"/>
                    <a:gd name="connsiteY5" fmla="*/ 0 h 259372"/>
                    <a:gd name="connsiteX6" fmla="*/ 79871 w 79871"/>
                    <a:gd name="connsiteY6" fmla="*/ 2019 h 259372"/>
                    <a:gd name="connsiteX7" fmla="*/ 61137 w 79871"/>
                    <a:gd name="connsiteY7" fmla="*/ 2019 h 259372"/>
                    <a:gd name="connsiteX8" fmla="*/ 40685 w 79871"/>
                    <a:gd name="connsiteY8" fmla="*/ 17322 h 259372"/>
                    <a:gd name="connsiteX9" fmla="*/ 40685 w 79871"/>
                    <a:gd name="connsiteY9" fmla="*/ 240360 h 259372"/>
                    <a:gd name="connsiteX10" fmla="*/ 22039 w 79871"/>
                    <a:gd name="connsiteY10" fmla="*/ 258394 h 259372"/>
                    <a:gd name="connsiteX11" fmla="*/ 0 w 79871"/>
                    <a:gd name="connsiteY11" fmla="*/ 259372 h 259372"/>
                    <a:gd name="connsiteX12" fmla="*/ 0 w 79871"/>
                    <a:gd name="connsiteY12" fmla="*/ 258254 h 2593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259372">
                      <a:moveTo>
                        <a:pt x="0" y="258254"/>
                      </a:moveTo>
                      <a:cubicBezTo>
                        <a:pt x="0" y="258254"/>
                        <a:pt x="10851" y="258165"/>
                        <a:pt x="18907" y="256349"/>
                      </a:cubicBezTo>
                      <a:cubicBezTo>
                        <a:pt x="29591" y="253974"/>
                        <a:pt x="33386" y="246824"/>
                        <a:pt x="33511" y="240360"/>
                      </a:cubicBezTo>
                      <a:lnTo>
                        <a:pt x="33386" y="19011"/>
                      </a:lnTo>
                      <a:cubicBezTo>
                        <a:pt x="32766" y="6743"/>
                        <a:pt x="43500" y="-76"/>
                        <a:pt x="57949" y="0"/>
                      </a:cubicBezTo>
                      <a:lnTo>
                        <a:pt x="79871" y="0"/>
                      </a:lnTo>
                      <a:lnTo>
                        <a:pt x="79871" y="2019"/>
                      </a:lnTo>
                      <a:lnTo>
                        <a:pt x="61137" y="2019"/>
                      </a:lnTo>
                      <a:cubicBezTo>
                        <a:pt x="47271" y="2654"/>
                        <a:pt x="40332" y="8432"/>
                        <a:pt x="40685" y="17322"/>
                      </a:cubicBezTo>
                      <a:lnTo>
                        <a:pt x="40685" y="240360"/>
                      </a:lnTo>
                      <a:cubicBezTo>
                        <a:pt x="40953" y="250253"/>
                        <a:pt x="34664" y="256044"/>
                        <a:pt x="22039" y="258394"/>
                      </a:cubicBezTo>
                      <a:cubicBezTo>
                        <a:pt x="13264" y="260070"/>
                        <a:pt x="0" y="259372"/>
                        <a:pt x="0" y="259372"/>
                      </a:cubicBezTo>
                      <a:lnTo>
                        <a:pt x="0" y="258254"/>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800" b="1">
                    <a:solidFill>
                      <a:srgbClr val="FFFFFF"/>
                    </a:solidFill>
                  </a:endParaRPr>
                </a:p>
              </p:txBody>
            </p:sp>
            <p:sp>
              <p:nvSpPr>
                <p:cNvPr id="1040" name="Freeform 3">
                  <a:extLst>
                    <a:ext uri="{FF2B5EF4-FFF2-40B4-BE49-F238E27FC236}">
                      <a16:creationId xmlns:a16="http://schemas.microsoft.com/office/drawing/2014/main" id="{7A23772B-1673-B0CA-D5F1-7828783B6437}"/>
                    </a:ext>
                  </a:extLst>
                </p:cNvPr>
                <p:cNvSpPr/>
                <p:nvPr/>
              </p:nvSpPr>
              <p:spPr>
                <a:xfrm>
                  <a:off x="955378" y="4331539"/>
                  <a:ext cx="79871" cy="304774"/>
                </a:xfrm>
                <a:custGeom>
                  <a:avLst/>
                  <a:gdLst>
                    <a:gd name="connsiteX0" fmla="*/ 0 w 79871"/>
                    <a:gd name="connsiteY0" fmla="*/ 1117 h 304774"/>
                    <a:gd name="connsiteX1" fmla="*/ 18907 w 79871"/>
                    <a:gd name="connsiteY1" fmla="*/ 2997 h 304774"/>
                    <a:gd name="connsiteX2" fmla="*/ 33511 w 79871"/>
                    <a:gd name="connsiteY2" fmla="*/ 18999 h 304774"/>
                    <a:gd name="connsiteX3" fmla="*/ 33386 w 79871"/>
                    <a:gd name="connsiteY3" fmla="*/ 285737 h 304774"/>
                    <a:gd name="connsiteX4" fmla="*/ 57949 w 79871"/>
                    <a:gd name="connsiteY4" fmla="*/ 304774 h 304774"/>
                    <a:gd name="connsiteX5" fmla="*/ 79871 w 79871"/>
                    <a:gd name="connsiteY5" fmla="*/ 304774 h 304774"/>
                    <a:gd name="connsiteX6" fmla="*/ 79871 w 79871"/>
                    <a:gd name="connsiteY6" fmla="*/ 302793 h 304774"/>
                    <a:gd name="connsiteX7" fmla="*/ 61137 w 79871"/>
                    <a:gd name="connsiteY7" fmla="*/ 302793 h 304774"/>
                    <a:gd name="connsiteX8" fmla="*/ 40685 w 79871"/>
                    <a:gd name="connsiteY8" fmla="*/ 287439 h 304774"/>
                    <a:gd name="connsiteX9" fmla="*/ 40685 w 79871"/>
                    <a:gd name="connsiteY9" fmla="*/ 18999 h 304774"/>
                    <a:gd name="connsiteX10" fmla="*/ 22039 w 79871"/>
                    <a:gd name="connsiteY10" fmla="*/ 965 h 304774"/>
                    <a:gd name="connsiteX11" fmla="*/ 0 w 79871"/>
                    <a:gd name="connsiteY11" fmla="*/ 0 h 304774"/>
                    <a:gd name="connsiteX12" fmla="*/ 0 w 79871"/>
                    <a:gd name="connsiteY12" fmla="*/ 1117 h 3047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304774">
                      <a:moveTo>
                        <a:pt x="0" y="1117"/>
                      </a:moveTo>
                      <a:cubicBezTo>
                        <a:pt x="0" y="1117"/>
                        <a:pt x="10851" y="1219"/>
                        <a:pt x="18907" y="2997"/>
                      </a:cubicBezTo>
                      <a:cubicBezTo>
                        <a:pt x="29591" y="5384"/>
                        <a:pt x="33386" y="12522"/>
                        <a:pt x="33511" y="18999"/>
                      </a:cubicBezTo>
                      <a:lnTo>
                        <a:pt x="33386" y="285737"/>
                      </a:lnTo>
                      <a:cubicBezTo>
                        <a:pt x="32766" y="298005"/>
                        <a:pt x="43500" y="304850"/>
                        <a:pt x="57949" y="304774"/>
                      </a:cubicBezTo>
                      <a:lnTo>
                        <a:pt x="79871" y="304774"/>
                      </a:lnTo>
                      <a:lnTo>
                        <a:pt x="79871" y="302793"/>
                      </a:lnTo>
                      <a:lnTo>
                        <a:pt x="61137" y="302793"/>
                      </a:lnTo>
                      <a:cubicBezTo>
                        <a:pt x="47271" y="302094"/>
                        <a:pt x="40332" y="296341"/>
                        <a:pt x="40685" y="287439"/>
                      </a:cubicBezTo>
                      <a:lnTo>
                        <a:pt x="40685" y="18999"/>
                      </a:lnTo>
                      <a:cubicBezTo>
                        <a:pt x="40953" y="9131"/>
                        <a:pt x="34664" y="3352"/>
                        <a:pt x="22039" y="965"/>
                      </a:cubicBezTo>
                      <a:cubicBezTo>
                        <a:pt x="13264" y="-698"/>
                        <a:pt x="0" y="0"/>
                        <a:pt x="0" y="0"/>
                      </a:cubicBezTo>
                      <a:lnTo>
                        <a:pt x="0" y="1117"/>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800" b="1">
                    <a:solidFill>
                      <a:srgbClr val="FFFFFF"/>
                    </a:solidFill>
                  </a:endParaRPr>
                </a:p>
              </p:txBody>
            </p:sp>
          </p:grpSp>
        </p:grpSp>
        <p:sp>
          <p:nvSpPr>
            <p:cNvPr id="4" name="Rectangle 3">
              <a:extLst>
                <a:ext uri="{FF2B5EF4-FFF2-40B4-BE49-F238E27FC236}">
                  <a16:creationId xmlns:a16="http://schemas.microsoft.com/office/drawing/2014/main" id="{71DAA23F-5943-72AA-B6DD-3C1763164229}"/>
                </a:ext>
              </a:extLst>
            </p:cNvPr>
            <p:cNvSpPr/>
            <p:nvPr/>
          </p:nvSpPr>
          <p:spPr>
            <a:xfrm>
              <a:off x="8759965" y="5329095"/>
              <a:ext cx="144777" cy="6549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8673B78-5141-6EEA-8F34-9BCFB269DF33}"/>
                </a:ext>
              </a:extLst>
            </p:cNvPr>
            <p:cNvSpPr/>
            <p:nvPr/>
          </p:nvSpPr>
          <p:spPr>
            <a:xfrm>
              <a:off x="8508692" y="5329095"/>
              <a:ext cx="144777" cy="6549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A18EABD-6D70-E063-7C4F-B4B29A384746}"/>
                </a:ext>
              </a:extLst>
            </p:cNvPr>
            <p:cNvSpPr txBox="1"/>
            <p:nvPr/>
          </p:nvSpPr>
          <p:spPr>
            <a:xfrm>
              <a:off x="8188766" y="6216741"/>
              <a:ext cx="1181734" cy="646331"/>
            </a:xfrm>
            <a:prstGeom prst="rect">
              <a:avLst/>
            </a:prstGeom>
            <a:noFill/>
          </p:spPr>
          <p:txBody>
            <a:bodyPr wrap="none" rtlCol="0">
              <a:spAutoFit/>
            </a:bodyPr>
            <a:lstStyle/>
            <a:p>
              <a:r>
                <a:rPr lang="en-US" dirty="0"/>
                <a:t>RTK</a:t>
              </a:r>
            </a:p>
            <a:p>
              <a:r>
                <a:rPr lang="en-US" dirty="0"/>
                <a:t>(domains) </a:t>
              </a:r>
            </a:p>
          </p:txBody>
        </p:sp>
      </p:grpSp>
      <p:sp>
        <p:nvSpPr>
          <p:cNvPr id="18" name="TextBox 17">
            <a:extLst>
              <a:ext uri="{FF2B5EF4-FFF2-40B4-BE49-F238E27FC236}">
                <a16:creationId xmlns:a16="http://schemas.microsoft.com/office/drawing/2014/main" id="{8445B475-ECCA-7776-A1C6-EB55AFC2D84C}"/>
              </a:ext>
            </a:extLst>
          </p:cNvPr>
          <p:cNvSpPr txBox="1"/>
          <p:nvPr/>
        </p:nvSpPr>
        <p:spPr>
          <a:xfrm>
            <a:off x="3794632" y="36629"/>
            <a:ext cx="7472302" cy="523220"/>
          </a:xfrm>
          <a:prstGeom prst="rect">
            <a:avLst/>
          </a:prstGeom>
          <a:noFill/>
        </p:spPr>
        <p:txBody>
          <a:bodyPr wrap="none" rtlCol="0">
            <a:spAutoFit/>
          </a:bodyPr>
          <a:lstStyle/>
          <a:p>
            <a:r>
              <a:rPr lang="en-US" sz="2800" dirty="0"/>
              <a:t>Production of Antibodies by B-cells &amp; Plasma Cells</a:t>
            </a:r>
          </a:p>
        </p:txBody>
      </p:sp>
      <p:sp>
        <p:nvSpPr>
          <p:cNvPr id="21" name="TextBox 20">
            <a:extLst>
              <a:ext uri="{FF2B5EF4-FFF2-40B4-BE49-F238E27FC236}">
                <a16:creationId xmlns:a16="http://schemas.microsoft.com/office/drawing/2014/main" id="{AC81019F-EC5F-611F-082C-0A813C0DA41C}"/>
              </a:ext>
            </a:extLst>
          </p:cNvPr>
          <p:cNvSpPr txBox="1"/>
          <p:nvPr/>
        </p:nvSpPr>
        <p:spPr>
          <a:xfrm>
            <a:off x="6019800" y="767766"/>
            <a:ext cx="5997276" cy="1938992"/>
          </a:xfrm>
          <a:prstGeom prst="rect">
            <a:avLst/>
          </a:prstGeom>
          <a:noFill/>
        </p:spPr>
        <p:txBody>
          <a:bodyPr wrap="square" rtlCol="0">
            <a:spAutoFit/>
          </a:bodyPr>
          <a:lstStyle/>
          <a:p>
            <a:r>
              <a:rPr lang="en-US" sz="2000" b="1" dirty="0"/>
              <a:t>Plasma Cells:</a:t>
            </a:r>
          </a:p>
          <a:p>
            <a:pPr marL="342900" indent="-342900">
              <a:buFont typeface="Arial" panose="020B0604020202020204" pitchFamily="34" charset="0"/>
              <a:buChar char="•"/>
            </a:pPr>
            <a:r>
              <a:rPr lang="en-US" sz="2000" dirty="0"/>
              <a:t>After activation, a B-cell develops into a plasma cell.</a:t>
            </a:r>
          </a:p>
          <a:p>
            <a:pPr marL="342900" indent="-342900">
              <a:buFont typeface="Arial" panose="020B0604020202020204" pitchFamily="34" charset="0"/>
              <a:buChar char="•"/>
            </a:pPr>
            <a:r>
              <a:rPr lang="en-US" sz="2000" dirty="0"/>
              <a:t>The antibody is secreted.</a:t>
            </a:r>
          </a:p>
          <a:p>
            <a:pPr marL="342900" indent="-342900">
              <a:buFont typeface="Arial" panose="020B0604020202020204" pitchFamily="34" charset="0"/>
              <a:buChar char="•"/>
            </a:pPr>
            <a:r>
              <a:rPr lang="en-US" sz="2000" dirty="0"/>
              <a:t>The same light chains are produced.</a:t>
            </a:r>
          </a:p>
          <a:p>
            <a:pPr marL="342900" indent="-342900">
              <a:buFont typeface="Arial" panose="020B0604020202020204" pitchFamily="34" charset="0"/>
              <a:buChar char="•"/>
            </a:pPr>
            <a:r>
              <a:rPr lang="en-US" sz="2000" dirty="0"/>
              <a:t>The heavy chains differ only in the absence of the transmembrane domains.</a:t>
            </a:r>
          </a:p>
        </p:txBody>
      </p:sp>
      <p:grpSp>
        <p:nvGrpSpPr>
          <p:cNvPr id="23" name="Group 22">
            <a:extLst>
              <a:ext uri="{FF2B5EF4-FFF2-40B4-BE49-F238E27FC236}">
                <a16:creationId xmlns:a16="http://schemas.microsoft.com/office/drawing/2014/main" id="{AC05E977-3F28-AE0F-4B76-433415C8788B}"/>
              </a:ext>
            </a:extLst>
          </p:cNvPr>
          <p:cNvGrpSpPr/>
          <p:nvPr/>
        </p:nvGrpSpPr>
        <p:grpSpPr>
          <a:xfrm>
            <a:off x="6597477" y="2816843"/>
            <a:ext cx="4773723" cy="2141924"/>
            <a:chOff x="1586819" y="477414"/>
            <a:chExt cx="4773723" cy="2141924"/>
          </a:xfrm>
        </p:grpSpPr>
        <p:pic>
          <p:nvPicPr>
            <p:cNvPr id="27" name="Picture 26">
              <a:extLst>
                <a:ext uri="{FF2B5EF4-FFF2-40B4-BE49-F238E27FC236}">
                  <a16:creationId xmlns:a16="http://schemas.microsoft.com/office/drawing/2014/main" id="{580625D4-0DEC-303A-8EE3-7F4A96070D68}"/>
                </a:ext>
              </a:extLst>
            </p:cNvPr>
            <p:cNvPicPr>
              <a:picLocks noChangeAspect="1"/>
            </p:cNvPicPr>
            <p:nvPr/>
          </p:nvPicPr>
          <p:blipFill rotWithShape="1">
            <a:blip r:embed="rId2" r:link="rId3">
              <a:extLst>
                <a:ext uri="{28A0092B-C50C-407E-A947-70E740481C1C}">
                  <a14:useLocalDpi xmlns:a14="http://schemas.microsoft.com/office/drawing/2010/main" val="0"/>
                </a:ext>
              </a:extLst>
            </a:blip>
            <a:srcRect t="2" r="50847" b="65099"/>
            <a:stretch>
              <a:fillRect/>
            </a:stretch>
          </p:blipFill>
          <p:spPr>
            <a:xfrm>
              <a:off x="1655034" y="477414"/>
              <a:ext cx="4576082" cy="2041777"/>
            </a:xfrm>
            <a:prstGeom prst="rect">
              <a:avLst/>
            </a:prstGeom>
          </p:spPr>
        </p:pic>
        <p:sp>
          <p:nvSpPr>
            <p:cNvPr id="28" name="TextBox 3">
              <a:extLst>
                <a:ext uri="{FF2B5EF4-FFF2-40B4-BE49-F238E27FC236}">
                  <a16:creationId xmlns:a16="http://schemas.microsoft.com/office/drawing/2014/main" id="{37601FC2-CB87-1961-4071-9BD71D96F7C2}"/>
                </a:ext>
              </a:extLst>
            </p:cNvPr>
            <p:cNvSpPr txBox="1">
              <a:spLocks noChangeArrowheads="1"/>
            </p:cNvSpPr>
            <p:nvPr/>
          </p:nvSpPr>
          <p:spPr bwMode="auto">
            <a:xfrm>
              <a:off x="1586819" y="644259"/>
              <a:ext cx="110806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rPr>
                <a:t>Antigen-</a:t>
              </a:r>
            </a:p>
            <a:p>
              <a:pPr eaLnBrk="0" hangingPunct="0"/>
              <a:r>
                <a:rPr lang="en-US" b="1" dirty="0">
                  <a:solidFill>
                    <a:srgbClr val="000000"/>
                  </a:solidFill>
                </a:rPr>
                <a:t>binding site</a:t>
              </a:r>
            </a:p>
          </p:txBody>
        </p:sp>
        <p:sp>
          <p:nvSpPr>
            <p:cNvPr id="29" name="TextBox 5">
              <a:extLst>
                <a:ext uri="{FF2B5EF4-FFF2-40B4-BE49-F238E27FC236}">
                  <a16:creationId xmlns:a16="http://schemas.microsoft.com/office/drawing/2014/main" id="{73A78CAD-9B08-B372-5364-F95DF8C98F47}"/>
                </a:ext>
              </a:extLst>
            </p:cNvPr>
            <p:cNvSpPr txBox="1">
              <a:spLocks noChangeArrowheads="1"/>
            </p:cNvSpPr>
            <p:nvPr/>
          </p:nvSpPr>
          <p:spPr bwMode="auto">
            <a:xfrm>
              <a:off x="1770404" y="1501900"/>
              <a:ext cx="10302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rPr>
                <a:t>Light chain</a:t>
              </a:r>
            </a:p>
          </p:txBody>
        </p:sp>
        <p:sp>
          <p:nvSpPr>
            <p:cNvPr id="30" name="TextBox 6">
              <a:extLst>
                <a:ext uri="{FF2B5EF4-FFF2-40B4-BE49-F238E27FC236}">
                  <a16:creationId xmlns:a16="http://schemas.microsoft.com/office/drawing/2014/main" id="{765E386F-78FE-C0FF-E568-D3E036EBB2A6}"/>
                </a:ext>
              </a:extLst>
            </p:cNvPr>
            <p:cNvSpPr txBox="1">
              <a:spLocks noChangeArrowheads="1"/>
            </p:cNvSpPr>
            <p:nvPr/>
          </p:nvSpPr>
          <p:spPr bwMode="auto">
            <a:xfrm>
              <a:off x="3623609" y="682734"/>
              <a:ext cx="60433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rPr>
                <a:t>Heavy</a:t>
              </a:r>
            </a:p>
            <a:p>
              <a:pPr eaLnBrk="0" hangingPunct="0"/>
              <a:r>
                <a:rPr lang="en-US" b="1" dirty="0">
                  <a:solidFill>
                    <a:srgbClr val="000000"/>
                  </a:solidFill>
                </a:rPr>
                <a:t>chains</a:t>
              </a:r>
            </a:p>
          </p:txBody>
        </p:sp>
        <p:sp>
          <p:nvSpPr>
            <p:cNvPr id="31" name="TextBox 8">
              <a:extLst>
                <a:ext uri="{FF2B5EF4-FFF2-40B4-BE49-F238E27FC236}">
                  <a16:creationId xmlns:a16="http://schemas.microsoft.com/office/drawing/2014/main" id="{98CA30B0-A21E-E84F-A4F0-38CF5573ED07}"/>
                </a:ext>
              </a:extLst>
            </p:cNvPr>
            <p:cNvSpPr txBox="1">
              <a:spLocks noChangeArrowheads="1"/>
            </p:cNvSpPr>
            <p:nvPr/>
          </p:nvSpPr>
          <p:spPr bwMode="auto">
            <a:xfrm>
              <a:off x="5087347" y="772880"/>
              <a:ext cx="110806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rPr>
                <a:t>Antigen-</a:t>
              </a:r>
            </a:p>
            <a:p>
              <a:pPr eaLnBrk="0" hangingPunct="0"/>
              <a:r>
                <a:rPr lang="en-US" b="1" dirty="0">
                  <a:solidFill>
                    <a:srgbClr val="000000"/>
                  </a:solidFill>
                </a:rPr>
                <a:t>binding site</a:t>
              </a:r>
            </a:p>
          </p:txBody>
        </p:sp>
        <p:sp>
          <p:nvSpPr>
            <p:cNvPr id="32" name="TextBox 31">
              <a:extLst>
                <a:ext uri="{FF2B5EF4-FFF2-40B4-BE49-F238E27FC236}">
                  <a16:creationId xmlns:a16="http://schemas.microsoft.com/office/drawing/2014/main" id="{AD8C70A2-6077-33AC-BAE3-E4556E3FE1A7}"/>
                </a:ext>
              </a:extLst>
            </p:cNvPr>
            <p:cNvSpPr txBox="1">
              <a:spLocks noChangeArrowheads="1"/>
            </p:cNvSpPr>
            <p:nvPr/>
          </p:nvSpPr>
          <p:spPr bwMode="auto">
            <a:xfrm>
              <a:off x="5000009" y="1512277"/>
              <a:ext cx="10302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rPr>
                <a:t>Light chain</a:t>
              </a:r>
            </a:p>
          </p:txBody>
        </p:sp>
        <p:sp>
          <p:nvSpPr>
            <p:cNvPr id="33" name="TextBox 14">
              <a:extLst>
                <a:ext uri="{FF2B5EF4-FFF2-40B4-BE49-F238E27FC236}">
                  <a16:creationId xmlns:a16="http://schemas.microsoft.com/office/drawing/2014/main" id="{D008D2AD-9232-1E55-E724-8EAC839B5AF7}"/>
                </a:ext>
              </a:extLst>
            </p:cNvPr>
            <p:cNvSpPr txBox="1">
              <a:spLocks noChangeArrowheads="1"/>
            </p:cNvSpPr>
            <p:nvPr/>
          </p:nvSpPr>
          <p:spPr bwMode="auto">
            <a:xfrm>
              <a:off x="4972341" y="2342339"/>
              <a:ext cx="13882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rPr>
                <a:t>Disulfide bond</a:t>
              </a:r>
            </a:p>
          </p:txBody>
        </p:sp>
        <p:sp>
          <p:nvSpPr>
            <p:cNvPr id="35" name="Freeform 27">
              <a:extLst>
                <a:ext uri="{FF2B5EF4-FFF2-40B4-BE49-F238E27FC236}">
                  <a16:creationId xmlns:a16="http://schemas.microsoft.com/office/drawing/2014/main" id="{2475B2B3-D86F-24B3-FB23-6CB5A32A8D5A}"/>
                </a:ext>
              </a:extLst>
            </p:cNvPr>
            <p:cNvSpPr/>
            <p:nvPr/>
          </p:nvSpPr>
          <p:spPr>
            <a:xfrm>
              <a:off x="2982131" y="1615233"/>
              <a:ext cx="347615" cy="41503"/>
            </a:xfrm>
            <a:custGeom>
              <a:avLst/>
              <a:gdLst>
                <a:gd name="connsiteX0" fmla="*/ 9525 w 319112"/>
                <a:gd name="connsiteY0" fmla="*/ 9525 h 38100"/>
                <a:gd name="connsiteX1" fmla="*/ 309587 w 319112"/>
                <a:gd name="connsiteY1" fmla="*/ 9525 h 38100"/>
              </a:gdLst>
              <a:ahLst/>
              <a:cxnLst>
                <a:cxn ang="0">
                  <a:pos x="connsiteX0" y="connsiteY0"/>
                </a:cxn>
                <a:cxn ang="1">
                  <a:pos x="connsiteX1" y="connsiteY1"/>
                </a:cxn>
              </a:cxnLst>
              <a:rect l="l" t="t" r="r" b="b"/>
              <a:pathLst>
                <a:path w="319112" h="38100">
                  <a:moveTo>
                    <a:pt x="9525" y="9525"/>
                  </a:moveTo>
                  <a:lnTo>
                    <a:pt x="309587"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800" b="1">
                <a:solidFill>
                  <a:srgbClr val="000000"/>
                </a:solidFill>
              </a:endParaRPr>
            </a:p>
          </p:txBody>
        </p:sp>
        <p:sp>
          <p:nvSpPr>
            <p:cNvPr id="36" name="Freeform 3">
              <a:extLst>
                <a:ext uri="{FF2B5EF4-FFF2-40B4-BE49-F238E27FC236}">
                  <a16:creationId xmlns:a16="http://schemas.microsoft.com/office/drawing/2014/main" id="{DF6AB89A-F1AE-6F56-1FB3-DB2118652060}"/>
                </a:ext>
              </a:extLst>
            </p:cNvPr>
            <p:cNvSpPr/>
            <p:nvPr/>
          </p:nvSpPr>
          <p:spPr>
            <a:xfrm>
              <a:off x="4600933" y="1615233"/>
              <a:ext cx="356277" cy="41503"/>
            </a:xfrm>
            <a:custGeom>
              <a:avLst/>
              <a:gdLst>
                <a:gd name="connsiteX0" fmla="*/ 9525 w 327063"/>
                <a:gd name="connsiteY0" fmla="*/ 9525 h 38100"/>
                <a:gd name="connsiteX1" fmla="*/ 317538 w 327063"/>
                <a:gd name="connsiteY1" fmla="*/ 9525 h 38100"/>
              </a:gdLst>
              <a:ahLst/>
              <a:cxnLst>
                <a:cxn ang="0">
                  <a:pos x="connsiteX0" y="connsiteY0"/>
                </a:cxn>
                <a:cxn ang="1">
                  <a:pos x="connsiteX1" y="connsiteY1"/>
                </a:cxn>
              </a:cxnLst>
              <a:rect l="l" t="t" r="r" b="b"/>
              <a:pathLst>
                <a:path w="327063" h="38100">
                  <a:moveTo>
                    <a:pt x="9525" y="9525"/>
                  </a:moveTo>
                  <a:lnTo>
                    <a:pt x="317538"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800" b="1">
                <a:solidFill>
                  <a:srgbClr val="000000"/>
                </a:solidFill>
              </a:endParaRPr>
            </a:p>
          </p:txBody>
        </p:sp>
        <p:sp>
          <p:nvSpPr>
            <p:cNvPr id="37" name="Freeform 3">
              <a:extLst>
                <a:ext uri="{FF2B5EF4-FFF2-40B4-BE49-F238E27FC236}">
                  <a16:creationId xmlns:a16="http://schemas.microsoft.com/office/drawing/2014/main" id="{7416C279-D69D-C6F6-E9E1-7134B6547503}"/>
                </a:ext>
              </a:extLst>
            </p:cNvPr>
            <p:cNvSpPr/>
            <p:nvPr/>
          </p:nvSpPr>
          <p:spPr>
            <a:xfrm>
              <a:off x="3637991" y="1320546"/>
              <a:ext cx="619502" cy="122668"/>
            </a:xfrm>
            <a:custGeom>
              <a:avLst/>
              <a:gdLst>
                <a:gd name="connsiteX0" fmla="*/ 9525 w 568705"/>
                <a:gd name="connsiteY0" fmla="*/ 102527 h 112610"/>
                <a:gd name="connsiteX1" fmla="*/ 279615 w 568705"/>
                <a:gd name="connsiteY1" fmla="*/ 9525 h 112610"/>
                <a:gd name="connsiteX2" fmla="*/ 559180 w 568705"/>
                <a:gd name="connsiteY2" fmla="*/ 103085 h 112610"/>
              </a:gdLst>
              <a:ahLst/>
              <a:cxnLst>
                <a:cxn ang="0">
                  <a:pos x="connsiteX0" y="connsiteY0"/>
                </a:cxn>
                <a:cxn ang="1">
                  <a:pos x="connsiteX1" y="connsiteY1"/>
                </a:cxn>
                <a:cxn ang="2">
                  <a:pos x="connsiteX2" y="connsiteY2"/>
                </a:cxn>
              </a:cxnLst>
              <a:rect l="l" t="t" r="r" b="b"/>
              <a:pathLst>
                <a:path w="568705" h="112610">
                  <a:moveTo>
                    <a:pt x="9525" y="102527"/>
                  </a:moveTo>
                  <a:lnTo>
                    <a:pt x="279615" y="9525"/>
                  </a:lnTo>
                  <a:lnTo>
                    <a:pt x="559180" y="10308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800" b="1">
                <a:solidFill>
                  <a:srgbClr val="000000"/>
                </a:solidFill>
              </a:endParaRPr>
            </a:p>
          </p:txBody>
        </p:sp>
        <p:grpSp>
          <p:nvGrpSpPr>
            <p:cNvPr id="39" name="Group 38">
              <a:extLst>
                <a:ext uri="{FF2B5EF4-FFF2-40B4-BE49-F238E27FC236}">
                  <a16:creationId xmlns:a16="http://schemas.microsoft.com/office/drawing/2014/main" id="{9DFFDE8E-33B9-EDDE-FCC2-DB73BFC24BD0}"/>
                </a:ext>
              </a:extLst>
            </p:cNvPr>
            <p:cNvGrpSpPr/>
            <p:nvPr/>
          </p:nvGrpSpPr>
          <p:grpSpPr>
            <a:xfrm rot="19004428" flipH="1">
              <a:off x="4822916" y="907579"/>
              <a:ext cx="87005" cy="409845"/>
              <a:chOff x="955378" y="4073056"/>
              <a:chExt cx="79871" cy="563257"/>
            </a:xfrm>
          </p:grpSpPr>
          <p:sp>
            <p:nvSpPr>
              <p:cNvPr id="43" name="Freeform 3">
                <a:extLst>
                  <a:ext uri="{FF2B5EF4-FFF2-40B4-BE49-F238E27FC236}">
                    <a16:creationId xmlns:a16="http://schemas.microsoft.com/office/drawing/2014/main" id="{48CCD7A8-1A70-D7AB-CC10-9F35F21FA23B}"/>
                  </a:ext>
                </a:extLst>
              </p:cNvPr>
              <p:cNvSpPr/>
              <p:nvPr/>
            </p:nvSpPr>
            <p:spPr>
              <a:xfrm>
                <a:off x="955378" y="4073056"/>
                <a:ext cx="79871" cy="259372"/>
              </a:xfrm>
              <a:custGeom>
                <a:avLst/>
                <a:gdLst>
                  <a:gd name="connsiteX0" fmla="*/ 0 w 79871"/>
                  <a:gd name="connsiteY0" fmla="*/ 258254 h 259372"/>
                  <a:gd name="connsiteX1" fmla="*/ 18907 w 79871"/>
                  <a:gd name="connsiteY1" fmla="*/ 256349 h 259372"/>
                  <a:gd name="connsiteX2" fmla="*/ 33511 w 79871"/>
                  <a:gd name="connsiteY2" fmla="*/ 240360 h 259372"/>
                  <a:gd name="connsiteX3" fmla="*/ 33386 w 79871"/>
                  <a:gd name="connsiteY3" fmla="*/ 19011 h 259372"/>
                  <a:gd name="connsiteX4" fmla="*/ 57949 w 79871"/>
                  <a:gd name="connsiteY4" fmla="*/ 0 h 259372"/>
                  <a:gd name="connsiteX5" fmla="*/ 79871 w 79871"/>
                  <a:gd name="connsiteY5" fmla="*/ 0 h 259372"/>
                  <a:gd name="connsiteX6" fmla="*/ 79871 w 79871"/>
                  <a:gd name="connsiteY6" fmla="*/ 2019 h 259372"/>
                  <a:gd name="connsiteX7" fmla="*/ 61137 w 79871"/>
                  <a:gd name="connsiteY7" fmla="*/ 2019 h 259372"/>
                  <a:gd name="connsiteX8" fmla="*/ 40685 w 79871"/>
                  <a:gd name="connsiteY8" fmla="*/ 17322 h 259372"/>
                  <a:gd name="connsiteX9" fmla="*/ 40685 w 79871"/>
                  <a:gd name="connsiteY9" fmla="*/ 240360 h 259372"/>
                  <a:gd name="connsiteX10" fmla="*/ 22039 w 79871"/>
                  <a:gd name="connsiteY10" fmla="*/ 258394 h 259372"/>
                  <a:gd name="connsiteX11" fmla="*/ 0 w 79871"/>
                  <a:gd name="connsiteY11" fmla="*/ 259372 h 259372"/>
                  <a:gd name="connsiteX12" fmla="*/ 0 w 79871"/>
                  <a:gd name="connsiteY12" fmla="*/ 258254 h 2593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259372">
                    <a:moveTo>
                      <a:pt x="0" y="258254"/>
                    </a:moveTo>
                    <a:cubicBezTo>
                      <a:pt x="0" y="258254"/>
                      <a:pt x="10851" y="258165"/>
                      <a:pt x="18907" y="256349"/>
                    </a:cubicBezTo>
                    <a:cubicBezTo>
                      <a:pt x="29591" y="253974"/>
                      <a:pt x="33386" y="246824"/>
                      <a:pt x="33511" y="240360"/>
                    </a:cubicBezTo>
                    <a:lnTo>
                      <a:pt x="33386" y="19011"/>
                    </a:lnTo>
                    <a:cubicBezTo>
                      <a:pt x="32766" y="6743"/>
                      <a:pt x="43500" y="-76"/>
                      <a:pt x="57949" y="0"/>
                    </a:cubicBezTo>
                    <a:lnTo>
                      <a:pt x="79871" y="0"/>
                    </a:lnTo>
                    <a:lnTo>
                      <a:pt x="79871" y="2019"/>
                    </a:lnTo>
                    <a:lnTo>
                      <a:pt x="61137" y="2019"/>
                    </a:lnTo>
                    <a:cubicBezTo>
                      <a:pt x="47271" y="2654"/>
                      <a:pt x="40332" y="8432"/>
                      <a:pt x="40685" y="17322"/>
                    </a:cubicBezTo>
                    <a:lnTo>
                      <a:pt x="40685" y="240360"/>
                    </a:lnTo>
                    <a:cubicBezTo>
                      <a:pt x="40953" y="250253"/>
                      <a:pt x="34664" y="256044"/>
                      <a:pt x="22039" y="258394"/>
                    </a:cubicBezTo>
                    <a:cubicBezTo>
                      <a:pt x="13264" y="260070"/>
                      <a:pt x="0" y="259372"/>
                      <a:pt x="0" y="259372"/>
                    </a:cubicBezTo>
                    <a:lnTo>
                      <a:pt x="0" y="258254"/>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800" b="1">
                  <a:solidFill>
                    <a:srgbClr val="FFFFFF"/>
                  </a:solidFill>
                </a:endParaRPr>
              </a:p>
            </p:txBody>
          </p:sp>
          <p:sp>
            <p:nvSpPr>
              <p:cNvPr id="44" name="Freeform 3">
                <a:extLst>
                  <a:ext uri="{FF2B5EF4-FFF2-40B4-BE49-F238E27FC236}">
                    <a16:creationId xmlns:a16="http://schemas.microsoft.com/office/drawing/2014/main" id="{38C0E7CE-A466-858C-4D04-FD6F6BC5D630}"/>
                  </a:ext>
                </a:extLst>
              </p:cNvPr>
              <p:cNvSpPr/>
              <p:nvPr/>
            </p:nvSpPr>
            <p:spPr>
              <a:xfrm>
                <a:off x="955378" y="4331539"/>
                <a:ext cx="79871" cy="304774"/>
              </a:xfrm>
              <a:custGeom>
                <a:avLst/>
                <a:gdLst>
                  <a:gd name="connsiteX0" fmla="*/ 0 w 79871"/>
                  <a:gd name="connsiteY0" fmla="*/ 1117 h 304774"/>
                  <a:gd name="connsiteX1" fmla="*/ 18907 w 79871"/>
                  <a:gd name="connsiteY1" fmla="*/ 2997 h 304774"/>
                  <a:gd name="connsiteX2" fmla="*/ 33511 w 79871"/>
                  <a:gd name="connsiteY2" fmla="*/ 18999 h 304774"/>
                  <a:gd name="connsiteX3" fmla="*/ 33386 w 79871"/>
                  <a:gd name="connsiteY3" fmla="*/ 285737 h 304774"/>
                  <a:gd name="connsiteX4" fmla="*/ 57949 w 79871"/>
                  <a:gd name="connsiteY4" fmla="*/ 304774 h 304774"/>
                  <a:gd name="connsiteX5" fmla="*/ 79871 w 79871"/>
                  <a:gd name="connsiteY5" fmla="*/ 304774 h 304774"/>
                  <a:gd name="connsiteX6" fmla="*/ 79871 w 79871"/>
                  <a:gd name="connsiteY6" fmla="*/ 302793 h 304774"/>
                  <a:gd name="connsiteX7" fmla="*/ 61137 w 79871"/>
                  <a:gd name="connsiteY7" fmla="*/ 302793 h 304774"/>
                  <a:gd name="connsiteX8" fmla="*/ 40685 w 79871"/>
                  <a:gd name="connsiteY8" fmla="*/ 287439 h 304774"/>
                  <a:gd name="connsiteX9" fmla="*/ 40685 w 79871"/>
                  <a:gd name="connsiteY9" fmla="*/ 18999 h 304774"/>
                  <a:gd name="connsiteX10" fmla="*/ 22039 w 79871"/>
                  <a:gd name="connsiteY10" fmla="*/ 965 h 304774"/>
                  <a:gd name="connsiteX11" fmla="*/ 0 w 79871"/>
                  <a:gd name="connsiteY11" fmla="*/ 0 h 304774"/>
                  <a:gd name="connsiteX12" fmla="*/ 0 w 79871"/>
                  <a:gd name="connsiteY12" fmla="*/ 1117 h 3047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304774">
                    <a:moveTo>
                      <a:pt x="0" y="1117"/>
                    </a:moveTo>
                    <a:cubicBezTo>
                      <a:pt x="0" y="1117"/>
                      <a:pt x="10851" y="1219"/>
                      <a:pt x="18907" y="2997"/>
                    </a:cubicBezTo>
                    <a:cubicBezTo>
                      <a:pt x="29591" y="5384"/>
                      <a:pt x="33386" y="12522"/>
                      <a:pt x="33511" y="18999"/>
                    </a:cubicBezTo>
                    <a:lnTo>
                      <a:pt x="33386" y="285737"/>
                    </a:lnTo>
                    <a:cubicBezTo>
                      <a:pt x="32766" y="298005"/>
                      <a:pt x="43500" y="304850"/>
                      <a:pt x="57949" y="304774"/>
                    </a:cubicBezTo>
                    <a:lnTo>
                      <a:pt x="79871" y="304774"/>
                    </a:lnTo>
                    <a:lnTo>
                      <a:pt x="79871" y="302793"/>
                    </a:lnTo>
                    <a:lnTo>
                      <a:pt x="61137" y="302793"/>
                    </a:lnTo>
                    <a:cubicBezTo>
                      <a:pt x="47271" y="302094"/>
                      <a:pt x="40332" y="296341"/>
                      <a:pt x="40685" y="287439"/>
                    </a:cubicBezTo>
                    <a:lnTo>
                      <a:pt x="40685" y="18999"/>
                    </a:lnTo>
                    <a:cubicBezTo>
                      <a:pt x="40953" y="9131"/>
                      <a:pt x="34664" y="3352"/>
                      <a:pt x="22039" y="965"/>
                    </a:cubicBezTo>
                    <a:cubicBezTo>
                      <a:pt x="13264" y="-698"/>
                      <a:pt x="0" y="0"/>
                      <a:pt x="0" y="0"/>
                    </a:cubicBezTo>
                    <a:lnTo>
                      <a:pt x="0" y="1117"/>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800" b="1">
                  <a:solidFill>
                    <a:srgbClr val="FFFFFF"/>
                  </a:solidFill>
                </a:endParaRPr>
              </a:p>
            </p:txBody>
          </p:sp>
        </p:grpSp>
        <p:grpSp>
          <p:nvGrpSpPr>
            <p:cNvPr id="40" name="Group 39">
              <a:extLst>
                <a:ext uri="{FF2B5EF4-FFF2-40B4-BE49-F238E27FC236}">
                  <a16:creationId xmlns:a16="http://schemas.microsoft.com/office/drawing/2014/main" id="{508CAF7F-EBA8-8409-61D1-C95BA01E44DA}"/>
                </a:ext>
              </a:extLst>
            </p:cNvPr>
            <p:cNvGrpSpPr/>
            <p:nvPr/>
          </p:nvGrpSpPr>
          <p:grpSpPr>
            <a:xfrm rot="13552243" flipH="1">
              <a:off x="3015186" y="915219"/>
              <a:ext cx="87005" cy="409845"/>
              <a:chOff x="955378" y="4073056"/>
              <a:chExt cx="79871" cy="563257"/>
            </a:xfrm>
          </p:grpSpPr>
          <p:sp>
            <p:nvSpPr>
              <p:cNvPr id="41" name="Freeform 3">
                <a:extLst>
                  <a:ext uri="{FF2B5EF4-FFF2-40B4-BE49-F238E27FC236}">
                    <a16:creationId xmlns:a16="http://schemas.microsoft.com/office/drawing/2014/main" id="{5B78E27A-C5E9-051E-4F8B-6B167F82483A}"/>
                  </a:ext>
                </a:extLst>
              </p:cNvPr>
              <p:cNvSpPr/>
              <p:nvPr/>
            </p:nvSpPr>
            <p:spPr>
              <a:xfrm>
                <a:off x="955378" y="4073056"/>
                <a:ext cx="79871" cy="259372"/>
              </a:xfrm>
              <a:custGeom>
                <a:avLst/>
                <a:gdLst>
                  <a:gd name="connsiteX0" fmla="*/ 0 w 79871"/>
                  <a:gd name="connsiteY0" fmla="*/ 258254 h 259372"/>
                  <a:gd name="connsiteX1" fmla="*/ 18907 w 79871"/>
                  <a:gd name="connsiteY1" fmla="*/ 256349 h 259372"/>
                  <a:gd name="connsiteX2" fmla="*/ 33511 w 79871"/>
                  <a:gd name="connsiteY2" fmla="*/ 240360 h 259372"/>
                  <a:gd name="connsiteX3" fmla="*/ 33386 w 79871"/>
                  <a:gd name="connsiteY3" fmla="*/ 19011 h 259372"/>
                  <a:gd name="connsiteX4" fmla="*/ 57949 w 79871"/>
                  <a:gd name="connsiteY4" fmla="*/ 0 h 259372"/>
                  <a:gd name="connsiteX5" fmla="*/ 79871 w 79871"/>
                  <a:gd name="connsiteY5" fmla="*/ 0 h 259372"/>
                  <a:gd name="connsiteX6" fmla="*/ 79871 w 79871"/>
                  <a:gd name="connsiteY6" fmla="*/ 2019 h 259372"/>
                  <a:gd name="connsiteX7" fmla="*/ 61137 w 79871"/>
                  <a:gd name="connsiteY7" fmla="*/ 2019 h 259372"/>
                  <a:gd name="connsiteX8" fmla="*/ 40685 w 79871"/>
                  <a:gd name="connsiteY8" fmla="*/ 17322 h 259372"/>
                  <a:gd name="connsiteX9" fmla="*/ 40685 w 79871"/>
                  <a:gd name="connsiteY9" fmla="*/ 240360 h 259372"/>
                  <a:gd name="connsiteX10" fmla="*/ 22039 w 79871"/>
                  <a:gd name="connsiteY10" fmla="*/ 258394 h 259372"/>
                  <a:gd name="connsiteX11" fmla="*/ 0 w 79871"/>
                  <a:gd name="connsiteY11" fmla="*/ 259372 h 259372"/>
                  <a:gd name="connsiteX12" fmla="*/ 0 w 79871"/>
                  <a:gd name="connsiteY12" fmla="*/ 258254 h 2593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259372">
                    <a:moveTo>
                      <a:pt x="0" y="258254"/>
                    </a:moveTo>
                    <a:cubicBezTo>
                      <a:pt x="0" y="258254"/>
                      <a:pt x="10851" y="258165"/>
                      <a:pt x="18907" y="256349"/>
                    </a:cubicBezTo>
                    <a:cubicBezTo>
                      <a:pt x="29591" y="253974"/>
                      <a:pt x="33386" y="246824"/>
                      <a:pt x="33511" y="240360"/>
                    </a:cubicBezTo>
                    <a:lnTo>
                      <a:pt x="33386" y="19011"/>
                    </a:lnTo>
                    <a:cubicBezTo>
                      <a:pt x="32766" y="6743"/>
                      <a:pt x="43500" y="-76"/>
                      <a:pt x="57949" y="0"/>
                    </a:cubicBezTo>
                    <a:lnTo>
                      <a:pt x="79871" y="0"/>
                    </a:lnTo>
                    <a:lnTo>
                      <a:pt x="79871" y="2019"/>
                    </a:lnTo>
                    <a:lnTo>
                      <a:pt x="61137" y="2019"/>
                    </a:lnTo>
                    <a:cubicBezTo>
                      <a:pt x="47271" y="2654"/>
                      <a:pt x="40332" y="8432"/>
                      <a:pt x="40685" y="17322"/>
                    </a:cubicBezTo>
                    <a:lnTo>
                      <a:pt x="40685" y="240360"/>
                    </a:lnTo>
                    <a:cubicBezTo>
                      <a:pt x="40953" y="250253"/>
                      <a:pt x="34664" y="256044"/>
                      <a:pt x="22039" y="258394"/>
                    </a:cubicBezTo>
                    <a:cubicBezTo>
                      <a:pt x="13264" y="260070"/>
                      <a:pt x="0" y="259372"/>
                      <a:pt x="0" y="259372"/>
                    </a:cubicBezTo>
                    <a:lnTo>
                      <a:pt x="0" y="258254"/>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800" b="1">
                  <a:solidFill>
                    <a:srgbClr val="FFFFFF"/>
                  </a:solidFill>
                </a:endParaRPr>
              </a:p>
            </p:txBody>
          </p:sp>
          <p:sp>
            <p:nvSpPr>
              <p:cNvPr id="42" name="Freeform 3">
                <a:extLst>
                  <a:ext uri="{FF2B5EF4-FFF2-40B4-BE49-F238E27FC236}">
                    <a16:creationId xmlns:a16="http://schemas.microsoft.com/office/drawing/2014/main" id="{E5AAA08B-FD1E-A063-FD82-A8549F1A5A58}"/>
                  </a:ext>
                </a:extLst>
              </p:cNvPr>
              <p:cNvSpPr/>
              <p:nvPr/>
            </p:nvSpPr>
            <p:spPr>
              <a:xfrm>
                <a:off x="955378" y="4331539"/>
                <a:ext cx="79871" cy="304774"/>
              </a:xfrm>
              <a:custGeom>
                <a:avLst/>
                <a:gdLst>
                  <a:gd name="connsiteX0" fmla="*/ 0 w 79871"/>
                  <a:gd name="connsiteY0" fmla="*/ 1117 h 304774"/>
                  <a:gd name="connsiteX1" fmla="*/ 18907 w 79871"/>
                  <a:gd name="connsiteY1" fmla="*/ 2997 h 304774"/>
                  <a:gd name="connsiteX2" fmla="*/ 33511 w 79871"/>
                  <a:gd name="connsiteY2" fmla="*/ 18999 h 304774"/>
                  <a:gd name="connsiteX3" fmla="*/ 33386 w 79871"/>
                  <a:gd name="connsiteY3" fmla="*/ 285737 h 304774"/>
                  <a:gd name="connsiteX4" fmla="*/ 57949 w 79871"/>
                  <a:gd name="connsiteY4" fmla="*/ 304774 h 304774"/>
                  <a:gd name="connsiteX5" fmla="*/ 79871 w 79871"/>
                  <a:gd name="connsiteY5" fmla="*/ 304774 h 304774"/>
                  <a:gd name="connsiteX6" fmla="*/ 79871 w 79871"/>
                  <a:gd name="connsiteY6" fmla="*/ 302793 h 304774"/>
                  <a:gd name="connsiteX7" fmla="*/ 61137 w 79871"/>
                  <a:gd name="connsiteY7" fmla="*/ 302793 h 304774"/>
                  <a:gd name="connsiteX8" fmla="*/ 40685 w 79871"/>
                  <a:gd name="connsiteY8" fmla="*/ 287439 h 304774"/>
                  <a:gd name="connsiteX9" fmla="*/ 40685 w 79871"/>
                  <a:gd name="connsiteY9" fmla="*/ 18999 h 304774"/>
                  <a:gd name="connsiteX10" fmla="*/ 22039 w 79871"/>
                  <a:gd name="connsiteY10" fmla="*/ 965 h 304774"/>
                  <a:gd name="connsiteX11" fmla="*/ 0 w 79871"/>
                  <a:gd name="connsiteY11" fmla="*/ 0 h 304774"/>
                  <a:gd name="connsiteX12" fmla="*/ 0 w 79871"/>
                  <a:gd name="connsiteY12" fmla="*/ 1117 h 3047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304774">
                    <a:moveTo>
                      <a:pt x="0" y="1117"/>
                    </a:moveTo>
                    <a:cubicBezTo>
                      <a:pt x="0" y="1117"/>
                      <a:pt x="10851" y="1219"/>
                      <a:pt x="18907" y="2997"/>
                    </a:cubicBezTo>
                    <a:cubicBezTo>
                      <a:pt x="29591" y="5384"/>
                      <a:pt x="33386" y="12522"/>
                      <a:pt x="33511" y="18999"/>
                    </a:cubicBezTo>
                    <a:lnTo>
                      <a:pt x="33386" y="285737"/>
                    </a:lnTo>
                    <a:cubicBezTo>
                      <a:pt x="32766" y="298005"/>
                      <a:pt x="43500" y="304850"/>
                      <a:pt x="57949" y="304774"/>
                    </a:cubicBezTo>
                    <a:lnTo>
                      <a:pt x="79871" y="304774"/>
                    </a:lnTo>
                    <a:lnTo>
                      <a:pt x="79871" y="302793"/>
                    </a:lnTo>
                    <a:lnTo>
                      <a:pt x="61137" y="302793"/>
                    </a:lnTo>
                    <a:cubicBezTo>
                      <a:pt x="47271" y="302094"/>
                      <a:pt x="40332" y="296341"/>
                      <a:pt x="40685" y="287439"/>
                    </a:cubicBezTo>
                    <a:lnTo>
                      <a:pt x="40685" y="18999"/>
                    </a:lnTo>
                    <a:cubicBezTo>
                      <a:pt x="40953" y="9131"/>
                      <a:pt x="34664" y="3352"/>
                      <a:pt x="22039" y="965"/>
                    </a:cubicBezTo>
                    <a:cubicBezTo>
                      <a:pt x="13264" y="-698"/>
                      <a:pt x="0" y="0"/>
                      <a:pt x="0" y="0"/>
                    </a:cubicBezTo>
                    <a:lnTo>
                      <a:pt x="0" y="1117"/>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800" b="1">
                  <a:solidFill>
                    <a:srgbClr val="FFFFFF"/>
                  </a:solidFill>
                </a:endParaRPr>
              </a:p>
            </p:txBody>
          </p:sp>
        </p:grpSp>
      </p:grpSp>
    </p:spTree>
    <p:extLst>
      <p:ext uri="{BB962C8B-B14F-4D97-AF65-F5344CB8AC3E}">
        <p14:creationId xmlns:p14="http://schemas.microsoft.com/office/powerpoint/2010/main" val="3612373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30B45EC-9709-42D2-B8A4-D72E78111939}"/>
              </a:ext>
            </a:extLst>
          </p:cNvPr>
          <p:cNvPicPr>
            <a:picLocks noChangeAspect="1"/>
          </p:cNvPicPr>
          <p:nvPr/>
        </p:nvPicPr>
        <p:blipFill>
          <a:blip r:embed="rId3"/>
          <a:stretch>
            <a:fillRect/>
          </a:stretch>
        </p:blipFill>
        <p:spPr>
          <a:xfrm>
            <a:off x="6074796" y="975449"/>
            <a:ext cx="5243087" cy="1277457"/>
          </a:xfrm>
          <a:prstGeom prst="rect">
            <a:avLst/>
          </a:prstGeom>
        </p:spPr>
      </p:pic>
      <p:sp>
        <p:nvSpPr>
          <p:cNvPr id="3" name="Content Placeholder 2"/>
          <p:cNvSpPr>
            <a:spLocks noGrp="1"/>
          </p:cNvSpPr>
          <p:nvPr>
            <p:ph sz="half" idx="1"/>
          </p:nvPr>
        </p:nvSpPr>
        <p:spPr>
          <a:xfrm>
            <a:off x="9837" y="838069"/>
            <a:ext cx="4562164" cy="1935163"/>
          </a:xfrm>
        </p:spPr>
        <p:txBody>
          <a:bodyPr>
            <a:noAutofit/>
          </a:bodyPr>
          <a:lstStyle/>
          <a:p>
            <a:r>
              <a:rPr lang="en-US" sz="1800" dirty="0"/>
              <a:t>When DNA sequences were aligned to RNA sequences, it was found that segments were deleted in the final RNA.</a:t>
            </a:r>
          </a:p>
          <a:p>
            <a:r>
              <a:rPr lang="en-US" sz="1800" dirty="0"/>
              <a:t>This suggested that the gene encoding a protein was coded by segments of the DNA:</a:t>
            </a:r>
          </a:p>
          <a:p>
            <a:pPr lvl="1"/>
            <a:r>
              <a:rPr lang="en-US" sz="1800" dirty="0"/>
              <a:t>Those to be in the final mRNA were called </a:t>
            </a:r>
            <a:r>
              <a:rPr lang="en-US" sz="1800" b="1" dirty="0"/>
              <a:t>exons</a:t>
            </a:r>
            <a:r>
              <a:rPr lang="en-US" sz="1800" dirty="0"/>
              <a:t>.</a:t>
            </a:r>
          </a:p>
          <a:p>
            <a:pPr lvl="1"/>
            <a:r>
              <a:rPr lang="en-US" sz="1800" dirty="0"/>
              <a:t>Those sections not in the mRNA were called introns (intervening sequences).</a:t>
            </a:r>
          </a:p>
        </p:txBody>
      </p:sp>
      <p:sp>
        <p:nvSpPr>
          <p:cNvPr id="4" name="Date Placeholder 3">
            <a:extLst>
              <a:ext uri="{FF2B5EF4-FFF2-40B4-BE49-F238E27FC236}">
                <a16:creationId xmlns:a16="http://schemas.microsoft.com/office/drawing/2014/main" id="{30C933C2-F34C-48DF-9F02-7744D121DAA8}"/>
              </a:ext>
            </a:extLst>
          </p:cNvPr>
          <p:cNvSpPr>
            <a:spLocks noGrp="1"/>
          </p:cNvSpPr>
          <p:nvPr>
            <p:ph type="dt" sz="half" idx="10"/>
          </p:nvPr>
        </p:nvSpPr>
        <p:spPr/>
        <p:txBody>
          <a:bodyPr/>
          <a:lstStyle/>
          <a:p>
            <a:fld id="{126D06E7-02AA-48D9-9B7B-05140E5D1245}" type="datetime1">
              <a:rPr lang="en-US" smtClean="0"/>
              <a:t>8/26/2023</a:t>
            </a:fld>
            <a:endParaRPr lang="en-US"/>
          </a:p>
        </p:txBody>
      </p:sp>
      <p:sp>
        <p:nvSpPr>
          <p:cNvPr id="5" name="Footer Placeholder 4">
            <a:extLst>
              <a:ext uri="{FF2B5EF4-FFF2-40B4-BE49-F238E27FC236}">
                <a16:creationId xmlns:a16="http://schemas.microsoft.com/office/drawing/2014/main" id="{56BD70ED-99AC-49DB-A92A-2970579448B8}"/>
              </a:ext>
            </a:extLst>
          </p:cNvPr>
          <p:cNvSpPr>
            <a:spLocks noGrp="1"/>
          </p:cNvSpPr>
          <p:nvPr>
            <p:ph type="ftr" sz="quarter" idx="11"/>
          </p:nvPr>
        </p:nvSpPr>
        <p:spPr/>
        <p:txBody>
          <a:bodyPr/>
          <a:lstStyle/>
          <a:p>
            <a:r>
              <a:rPr lang="fr-FR"/>
              <a:t>D &amp; D - Lec 3 - Fall 2023</a:t>
            </a:r>
            <a:endParaRPr lang="en-US"/>
          </a:p>
        </p:txBody>
      </p:sp>
      <p:sp>
        <p:nvSpPr>
          <p:cNvPr id="8" name="Slide Number Placeholder 7">
            <a:extLst>
              <a:ext uri="{FF2B5EF4-FFF2-40B4-BE49-F238E27FC236}">
                <a16:creationId xmlns:a16="http://schemas.microsoft.com/office/drawing/2014/main" id="{61C1C37F-026D-4A62-B1AC-3DDE62023296}"/>
              </a:ext>
            </a:extLst>
          </p:cNvPr>
          <p:cNvSpPr>
            <a:spLocks noGrp="1"/>
          </p:cNvSpPr>
          <p:nvPr>
            <p:ph type="sldNum" sz="quarter" idx="12"/>
          </p:nvPr>
        </p:nvSpPr>
        <p:spPr/>
        <p:txBody>
          <a:bodyPr/>
          <a:lstStyle/>
          <a:p>
            <a:fld id="{81A4A6DF-011D-4280-B414-EAF6AEDD1D06}" type="slidenum">
              <a:rPr lang="en-US" smtClean="0"/>
              <a:t>36</a:t>
            </a:fld>
            <a:endParaRPr lang="en-US"/>
          </a:p>
        </p:txBody>
      </p:sp>
      <p:pic>
        <p:nvPicPr>
          <p:cNvPr id="13" name="Picture 12">
            <a:extLst>
              <a:ext uri="{FF2B5EF4-FFF2-40B4-BE49-F238E27FC236}">
                <a16:creationId xmlns:a16="http://schemas.microsoft.com/office/drawing/2014/main" id="{2F3F18BF-E1CE-41AF-8E94-89145A8157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4047" y="2359672"/>
            <a:ext cx="3042293" cy="4061605"/>
          </a:xfrm>
          <a:prstGeom prst="rect">
            <a:avLst/>
          </a:prstGeom>
        </p:spPr>
      </p:pic>
      <p:pic>
        <p:nvPicPr>
          <p:cNvPr id="17" name="Content Placeholder 16">
            <a:extLst>
              <a:ext uri="{FF2B5EF4-FFF2-40B4-BE49-F238E27FC236}">
                <a16:creationId xmlns:a16="http://schemas.microsoft.com/office/drawing/2014/main" id="{A2A80BC9-1888-4DCE-BE6E-08A8788FC3F9}"/>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228600" y="4044797"/>
            <a:ext cx="4872050" cy="1703590"/>
          </a:xfrm>
        </p:spPr>
      </p:pic>
      <p:sp>
        <p:nvSpPr>
          <p:cNvPr id="2" name="Rectangle 1">
            <a:extLst>
              <a:ext uri="{FF2B5EF4-FFF2-40B4-BE49-F238E27FC236}">
                <a16:creationId xmlns:a16="http://schemas.microsoft.com/office/drawing/2014/main" id="{0C71CD79-F10A-4C2A-9F60-1DF9C58143ED}"/>
              </a:ext>
            </a:extLst>
          </p:cNvPr>
          <p:cNvSpPr/>
          <p:nvPr/>
        </p:nvSpPr>
        <p:spPr>
          <a:xfrm>
            <a:off x="4876800" y="439781"/>
            <a:ext cx="7238453" cy="646331"/>
          </a:xfrm>
          <a:prstGeom prst="rect">
            <a:avLst/>
          </a:prstGeom>
        </p:spPr>
        <p:txBody>
          <a:bodyPr wrap="square">
            <a:spAutoFit/>
          </a:bodyPr>
          <a:lstStyle/>
          <a:p>
            <a:pPr lvl="1"/>
            <a:r>
              <a:rPr lang="en-US" dirty="0"/>
              <a:t>Splice sites are recognized due to specific sequences at the exon-intron boundaries.  </a:t>
            </a:r>
            <a:r>
              <a:rPr lang="en-US" i="1" dirty="0"/>
              <a:t>Sequences in both the exon and intron are recognized.</a:t>
            </a:r>
          </a:p>
        </p:txBody>
      </p:sp>
      <p:sp>
        <p:nvSpPr>
          <p:cNvPr id="23" name="TextBox 22">
            <a:extLst>
              <a:ext uri="{FF2B5EF4-FFF2-40B4-BE49-F238E27FC236}">
                <a16:creationId xmlns:a16="http://schemas.microsoft.com/office/drawing/2014/main" id="{1D40DB55-0F60-476A-B062-03A3ED912EAE}"/>
              </a:ext>
            </a:extLst>
          </p:cNvPr>
          <p:cNvSpPr txBox="1"/>
          <p:nvPr/>
        </p:nvSpPr>
        <p:spPr>
          <a:xfrm>
            <a:off x="8696340" y="2318859"/>
            <a:ext cx="3452691" cy="2585323"/>
          </a:xfrm>
          <a:prstGeom prst="rect">
            <a:avLst/>
          </a:prstGeom>
          <a:noFill/>
        </p:spPr>
        <p:txBody>
          <a:bodyPr wrap="square" rtlCol="0">
            <a:spAutoFit/>
          </a:bodyPr>
          <a:lstStyle/>
          <a:p>
            <a:pPr marL="342900" indent="-342900">
              <a:buFont typeface="+mj-lt"/>
              <a:buAutoNum type="arabicPeriod"/>
            </a:pPr>
            <a:r>
              <a:rPr lang="en-US" dirty="0"/>
              <a:t>There is a 5’ splice site with a conserved sequence:</a:t>
            </a:r>
          </a:p>
          <a:p>
            <a:pPr lvl="1"/>
            <a:r>
              <a:rPr lang="en-US" dirty="0"/>
              <a:t>(A/C)AG|GU(A/G)AGU</a:t>
            </a:r>
          </a:p>
          <a:p>
            <a:pPr marL="342900" indent="-342900">
              <a:buFont typeface="+mj-lt"/>
              <a:buAutoNum type="arabicPeriod"/>
            </a:pPr>
            <a:r>
              <a:rPr lang="en-US" dirty="0"/>
              <a:t>There is a 3’ splice site with a conserved sequence:</a:t>
            </a:r>
          </a:p>
          <a:p>
            <a:pPr lvl="1"/>
            <a:r>
              <a:rPr lang="en-US" dirty="0"/>
              <a:t>CAG|G </a:t>
            </a:r>
          </a:p>
          <a:p>
            <a:pPr marL="342900" indent="-342900">
              <a:buFont typeface="+mj-lt"/>
              <a:buAutoNum type="arabicPeriod"/>
            </a:pPr>
            <a:r>
              <a:rPr lang="en-US" dirty="0"/>
              <a:t>There is an A in the intron (branch point) required for splicing.</a:t>
            </a:r>
          </a:p>
        </p:txBody>
      </p:sp>
      <p:sp>
        <p:nvSpPr>
          <p:cNvPr id="24" name="TextBox 23">
            <a:extLst>
              <a:ext uri="{FF2B5EF4-FFF2-40B4-BE49-F238E27FC236}">
                <a16:creationId xmlns:a16="http://schemas.microsoft.com/office/drawing/2014/main" id="{E02420AA-D272-40D7-9C50-77145E0199A7}"/>
              </a:ext>
            </a:extLst>
          </p:cNvPr>
          <p:cNvSpPr txBox="1"/>
          <p:nvPr/>
        </p:nvSpPr>
        <p:spPr>
          <a:xfrm>
            <a:off x="6074797" y="1171625"/>
            <a:ext cx="1092992" cy="307777"/>
          </a:xfrm>
          <a:prstGeom prst="rect">
            <a:avLst/>
          </a:prstGeom>
          <a:noFill/>
        </p:spPr>
        <p:txBody>
          <a:bodyPr wrap="square" rtlCol="0">
            <a:spAutoFit/>
          </a:bodyPr>
          <a:lstStyle/>
          <a:p>
            <a:r>
              <a:rPr lang="en-US" sz="1400" b="1" dirty="0">
                <a:solidFill>
                  <a:srgbClr val="C00000"/>
                </a:solidFill>
              </a:rPr>
              <a:t>5’ splice site</a:t>
            </a:r>
          </a:p>
        </p:txBody>
      </p:sp>
      <p:sp>
        <p:nvSpPr>
          <p:cNvPr id="25" name="TextBox 24">
            <a:extLst>
              <a:ext uri="{FF2B5EF4-FFF2-40B4-BE49-F238E27FC236}">
                <a16:creationId xmlns:a16="http://schemas.microsoft.com/office/drawing/2014/main" id="{03E9210E-4C45-495D-B60A-610D9E8D2B27}"/>
              </a:ext>
            </a:extLst>
          </p:cNvPr>
          <p:cNvSpPr txBox="1"/>
          <p:nvPr/>
        </p:nvSpPr>
        <p:spPr>
          <a:xfrm>
            <a:off x="9474844" y="1113023"/>
            <a:ext cx="1092992" cy="307777"/>
          </a:xfrm>
          <a:prstGeom prst="rect">
            <a:avLst/>
          </a:prstGeom>
          <a:noFill/>
        </p:spPr>
        <p:txBody>
          <a:bodyPr wrap="square" rtlCol="0">
            <a:spAutoFit/>
          </a:bodyPr>
          <a:lstStyle/>
          <a:p>
            <a:r>
              <a:rPr lang="en-US" sz="1400" b="1" dirty="0">
                <a:solidFill>
                  <a:srgbClr val="C00000"/>
                </a:solidFill>
              </a:rPr>
              <a:t>3’ splice site</a:t>
            </a:r>
          </a:p>
        </p:txBody>
      </p:sp>
      <p:sp>
        <p:nvSpPr>
          <p:cNvPr id="26" name="Rectangle 25">
            <a:extLst>
              <a:ext uri="{FF2B5EF4-FFF2-40B4-BE49-F238E27FC236}">
                <a16:creationId xmlns:a16="http://schemas.microsoft.com/office/drawing/2014/main" id="{70AF285F-4CE2-43BB-9866-E9E07EA833A8}"/>
              </a:ext>
            </a:extLst>
          </p:cNvPr>
          <p:cNvSpPr/>
          <p:nvPr/>
        </p:nvSpPr>
        <p:spPr>
          <a:xfrm>
            <a:off x="269136" y="-19618"/>
            <a:ext cx="11611320" cy="523220"/>
          </a:xfrm>
          <a:prstGeom prst="rect">
            <a:avLst/>
          </a:prstGeom>
        </p:spPr>
        <p:txBody>
          <a:bodyPr wrap="square">
            <a:spAutoFit/>
          </a:bodyPr>
          <a:lstStyle/>
          <a:p>
            <a:r>
              <a:rPr lang="en-US" sz="2800" dirty="0"/>
              <a:t>Antibody Genes are Modular – mRNA Splicing Required to Produce Final mRNA</a:t>
            </a:r>
          </a:p>
        </p:txBody>
      </p:sp>
      <p:sp>
        <p:nvSpPr>
          <p:cNvPr id="27" name="Rectangle 26">
            <a:extLst>
              <a:ext uri="{FF2B5EF4-FFF2-40B4-BE49-F238E27FC236}">
                <a16:creationId xmlns:a16="http://schemas.microsoft.com/office/drawing/2014/main" id="{E2EB0C98-18D1-498E-A034-71FEDADC8CC8}"/>
              </a:ext>
            </a:extLst>
          </p:cNvPr>
          <p:cNvSpPr/>
          <p:nvPr/>
        </p:nvSpPr>
        <p:spPr>
          <a:xfrm>
            <a:off x="8604929" y="4877996"/>
            <a:ext cx="3510324" cy="1477328"/>
          </a:xfrm>
          <a:prstGeom prst="rect">
            <a:avLst/>
          </a:prstGeom>
        </p:spPr>
        <p:txBody>
          <a:bodyPr wrap="square">
            <a:spAutoFit/>
          </a:bodyPr>
          <a:lstStyle/>
          <a:p>
            <a:r>
              <a:rPr lang="en-US" b="1" dirty="0"/>
              <a:t>Steps:</a:t>
            </a:r>
          </a:p>
          <a:p>
            <a:pPr marL="342900" indent="-342900">
              <a:buFont typeface="+mj-lt"/>
              <a:buAutoNum type="arabicPeriod"/>
            </a:pPr>
            <a:r>
              <a:rPr lang="en-US" dirty="0"/>
              <a:t>The branch A breaks at the 5’ splice site,  forming a lariat.</a:t>
            </a:r>
          </a:p>
          <a:p>
            <a:pPr marL="342900" indent="-342900">
              <a:buFont typeface="+mj-lt"/>
              <a:buAutoNum type="arabicPeriod"/>
            </a:pPr>
            <a:r>
              <a:rPr lang="en-US" dirty="0"/>
              <a:t>The 5’-OH is joined to the 5’ end of the downstream 3’ exon.</a:t>
            </a:r>
          </a:p>
        </p:txBody>
      </p:sp>
      <p:sp>
        <p:nvSpPr>
          <p:cNvPr id="29" name="TextBox 28">
            <a:extLst>
              <a:ext uri="{FF2B5EF4-FFF2-40B4-BE49-F238E27FC236}">
                <a16:creationId xmlns:a16="http://schemas.microsoft.com/office/drawing/2014/main" id="{CBFF619B-57F1-4272-98C1-275FD539D441}"/>
              </a:ext>
            </a:extLst>
          </p:cNvPr>
          <p:cNvSpPr txBox="1"/>
          <p:nvPr/>
        </p:nvSpPr>
        <p:spPr>
          <a:xfrm>
            <a:off x="7849470" y="1747340"/>
            <a:ext cx="1133131" cy="307777"/>
          </a:xfrm>
          <a:prstGeom prst="rect">
            <a:avLst/>
          </a:prstGeom>
          <a:noFill/>
        </p:spPr>
        <p:txBody>
          <a:bodyPr wrap="square" rtlCol="0">
            <a:spAutoFit/>
          </a:bodyPr>
          <a:lstStyle/>
          <a:p>
            <a:r>
              <a:rPr lang="en-US" sz="1400" b="1" dirty="0">
                <a:solidFill>
                  <a:srgbClr val="C00000"/>
                </a:solidFill>
              </a:rPr>
              <a:t>Branch Point</a:t>
            </a:r>
          </a:p>
        </p:txBody>
      </p:sp>
    </p:spTree>
    <p:extLst>
      <p:ext uri="{BB962C8B-B14F-4D97-AF65-F5344CB8AC3E}">
        <p14:creationId xmlns:p14="http://schemas.microsoft.com/office/powerpoint/2010/main" val="3464988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AC6624-E1A5-44BC-8D67-236F6E97B848}"/>
              </a:ext>
            </a:extLst>
          </p:cNvPr>
          <p:cNvSpPr>
            <a:spLocks noGrp="1"/>
          </p:cNvSpPr>
          <p:nvPr>
            <p:ph type="dt" sz="half" idx="10"/>
          </p:nvPr>
        </p:nvSpPr>
        <p:spPr/>
        <p:txBody>
          <a:bodyPr/>
          <a:lstStyle/>
          <a:p>
            <a:fld id="{D50B5A3D-45C0-420B-955D-DF398165AFE5}" type="datetime1">
              <a:rPr lang="en-US" smtClean="0"/>
              <a:t>8/26/2023</a:t>
            </a:fld>
            <a:endParaRPr lang="en-US"/>
          </a:p>
        </p:txBody>
      </p:sp>
      <p:sp>
        <p:nvSpPr>
          <p:cNvPr id="3" name="Slide Number Placeholder 2">
            <a:extLst>
              <a:ext uri="{FF2B5EF4-FFF2-40B4-BE49-F238E27FC236}">
                <a16:creationId xmlns:a16="http://schemas.microsoft.com/office/drawing/2014/main" id="{9097D73B-FB3A-41C4-8AF6-0F1732F81D44}"/>
              </a:ext>
            </a:extLst>
          </p:cNvPr>
          <p:cNvSpPr>
            <a:spLocks noGrp="1"/>
          </p:cNvSpPr>
          <p:nvPr>
            <p:ph type="sldNum" sz="quarter" idx="12"/>
          </p:nvPr>
        </p:nvSpPr>
        <p:spPr/>
        <p:txBody>
          <a:bodyPr/>
          <a:lstStyle/>
          <a:p>
            <a:fld id="{5B355701-1634-9947-B683-B8275B8528C8}" type="slidenum">
              <a:rPr lang="en-US" smtClean="0"/>
              <a:t>37</a:t>
            </a:fld>
            <a:endParaRPr lang="en-US"/>
          </a:p>
        </p:txBody>
      </p:sp>
      <p:sp>
        <p:nvSpPr>
          <p:cNvPr id="4" name="TextBox 3">
            <a:extLst>
              <a:ext uri="{FF2B5EF4-FFF2-40B4-BE49-F238E27FC236}">
                <a16:creationId xmlns:a16="http://schemas.microsoft.com/office/drawing/2014/main" id="{68ADA066-A379-4473-BC1A-311855BB9107}"/>
              </a:ext>
            </a:extLst>
          </p:cNvPr>
          <p:cNvSpPr txBox="1"/>
          <p:nvPr/>
        </p:nvSpPr>
        <p:spPr>
          <a:xfrm>
            <a:off x="2819400" y="3650365"/>
            <a:ext cx="2064720" cy="523220"/>
          </a:xfrm>
          <a:prstGeom prst="rect">
            <a:avLst/>
          </a:prstGeom>
          <a:noFill/>
        </p:spPr>
        <p:txBody>
          <a:bodyPr wrap="square" rtlCol="0">
            <a:spAutoFit/>
          </a:bodyPr>
          <a:lstStyle/>
          <a:p>
            <a:r>
              <a:rPr lang="en-US" sz="1400" dirty="0">
                <a:latin typeface="Arial" panose="020B0604020202020204" pitchFamily="34" charset="0"/>
              </a:rPr>
              <a:t>Heavy chains have different V-sequences.</a:t>
            </a:r>
          </a:p>
        </p:txBody>
      </p:sp>
      <p:sp>
        <p:nvSpPr>
          <p:cNvPr id="11" name="Footer Placeholder 10">
            <a:extLst>
              <a:ext uri="{FF2B5EF4-FFF2-40B4-BE49-F238E27FC236}">
                <a16:creationId xmlns:a16="http://schemas.microsoft.com/office/drawing/2014/main" id="{B54EF80F-9C35-432F-8510-A1903329A6FA}"/>
              </a:ext>
            </a:extLst>
          </p:cNvPr>
          <p:cNvSpPr>
            <a:spLocks noGrp="1"/>
          </p:cNvSpPr>
          <p:nvPr>
            <p:ph type="ftr" sz="quarter" idx="11"/>
          </p:nvPr>
        </p:nvSpPr>
        <p:spPr/>
        <p:txBody>
          <a:bodyPr/>
          <a:lstStyle/>
          <a:p>
            <a:r>
              <a:rPr lang="en-US"/>
              <a:t>D &amp; D - Lec 3 - Fall 2023</a:t>
            </a:r>
            <a:endParaRPr lang="en-US" dirty="0"/>
          </a:p>
        </p:txBody>
      </p:sp>
      <p:sp>
        <p:nvSpPr>
          <p:cNvPr id="12" name="TextBox 11">
            <a:extLst>
              <a:ext uri="{FF2B5EF4-FFF2-40B4-BE49-F238E27FC236}">
                <a16:creationId xmlns:a16="http://schemas.microsoft.com/office/drawing/2014/main" id="{2D034E97-9133-45AB-80DA-D0B337B60EF3}"/>
              </a:ext>
            </a:extLst>
          </p:cNvPr>
          <p:cNvSpPr txBox="1"/>
          <p:nvPr/>
        </p:nvSpPr>
        <p:spPr>
          <a:xfrm>
            <a:off x="0" y="5059526"/>
            <a:ext cx="7094238"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rPr>
              <a:t>The exon that codes for the variable region of the heavy chain is generated by the random joining of a V, D, and J DNA segments.</a:t>
            </a:r>
          </a:p>
          <a:p>
            <a:pPr marL="285750" indent="-285750">
              <a:buFont typeface="Arial" panose="020B0604020202020204" pitchFamily="34" charset="0"/>
              <a:buChar char="•"/>
            </a:pPr>
            <a:r>
              <a:rPr lang="en-US" dirty="0">
                <a:latin typeface="Arial" panose="020B0604020202020204" pitchFamily="34" charset="0"/>
              </a:rPr>
              <a:t>Each B-cell will generate a unique sequence for its heavy and light chain DNA.</a:t>
            </a:r>
          </a:p>
          <a:p>
            <a:pPr marL="285750" indent="-285750">
              <a:buFont typeface="Arial" panose="020B0604020202020204" pitchFamily="34" charset="0"/>
              <a:buChar char="•"/>
            </a:pPr>
            <a:r>
              <a:rPr lang="en-US" dirty="0">
                <a:latin typeface="Arial" panose="020B0604020202020204" pitchFamily="34" charset="0"/>
              </a:rPr>
              <a:t>This is a permanent change to the DNA (</a:t>
            </a:r>
            <a:r>
              <a:rPr lang="en-US" b="1" i="1" dirty="0">
                <a:latin typeface="Arial" panose="020B0604020202020204" pitchFamily="34" charset="0"/>
              </a:rPr>
              <a:t>genome)</a:t>
            </a:r>
            <a:r>
              <a:rPr lang="en-US" dirty="0">
                <a:latin typeface="Arial" panose="020B0604020202020204" pitchFamily="34" charset="0"/>
              </a:rPr>
              <a:t> of the B-cell.</a:t>
            </a:r>
          </a:p>
        </p:txBody>
      </p:sp>
      <p:sp>
        <p:nvSpPr>
          <p:cNvPr id="7" name="TextBox 6">
            <a:extLst>
              <a:ext uri="{FF2B5EF4-FFF2-40B4-BE49-F238E27FC236}">
                <a16:creationId xmlns:a16="http://schemas.microsoft.com/office/drawing/2014/main" id="{B837A72B-DAC9-4604-879B-8D7DAEFF51F6}"/>
              </a:ext>
            </a:extLst>
          </p:cNvPr>
          <p:cNvSpPr txBox="1"/>
          <p:nvPr/>
        </p:nvSpPr>
        <p:spPr>
          <a:xfrm>
            <a:off x="0" y="-36518"/>
            <a:ext cx="12015867" cy="461665"/>
          </a:xfrm>
          <a:prstGeom prst="rect">
            <a:avLst/>
          </a:prstGeom>
          <a:noFill/>
        </p:spPr>
        <p:txBody>
          <a:bodyPr wrap="square" rtlCol="0">
            <a:spAutoFit/>
          </a:bodyPr>
          <a:lstStyle/>
          <a:p>
            <a:r>
              <a:rPr lang="en-US" sz="2400" dirty="0">
                <a:latin typeface="Arial" panose="020B0604020202020204" pitchFamily="34" charset="0"/>
              </a:rPr>
              <a:t>Antibody genes are assembled from DNA segments, giving many different sequences.</a:t>
            </a:r>
          </a:p>
        </p:txBody>
      </p:sp>
      <p:pic>
        <p:nvPicPr>
          <p:cNvPr id="31" name="Picture 30">
            <a:extLst>
              <a:ext uri="{FF2B5EF4-FFF2-40B4-BE49-F238E27FC236}">
                <a16:creationId xmlns:a16="http://schemas.microsoft.com/office/drawing/2014/main" id="{ED94BAB6-2F79-4BF7-A7DD-16BFB8E77FF1}"/>
              </a:ext>
            </a:extLst>
          </p:cNvPr>
          <p:cNvPicPr>
            <a:picLocks noChangeAspect="1"/>
          </p:cNvPicPr>
          <p:nvPr/>
        </p:nvPicPr>
        <p:blipFill rotWithShape="1">
          <a:blip r:embed="rId2"/>
          <a:srcRect t="6466" b="56352"/>
          <a:stretch/>
        </p:blipFill>
        <p:spPr>
          <a:xfrm>
            <a:off x="2057400" y="1010817"/>
            <a:ext cx="6744089" cy="3548509"/>
          </a:xfrm>
          <a:prstGeom prst="rect">
            <a:avLst/>
          </a:prstGeom>
        </p:spPr>
      </p:pic>
      <p:grpSp>
        <p:nvGrpSpPr>
          <p:cNvPr id="19" name="Group 18">
            <a:extLst>
              <a:ext uri="{FF2B5EF4-FFF2-40B4-BE49-F238E27FC236}">
                <a16:creationId xmlns:a16="http://schemas.microsoft.com/office/drawing/2014/main" id="{9856AA2A-E3D3-4A53-91E2-4768856A06C1}"/>
              </a:ext>
            </a:extLst>
          </p:cNvPr>
          <p:cNvGrpSpPr/>
          <p:nvPr/>
        </p:nvGrpSpPr>
        <p:grpSpPr>
          <a:xfrm rot="10800000">
            <a:off x="8702092" y="1600200"/>
            <a:ext cx="198794" cy="278221"/>
            <a:chOff x="5577385" y="4454691"/>
            <a:chExt cx="132045" cy="236561"/>
          </a:xfrm>
        </p:grpSpPr>
        <p:sp>
          <p:nvSpPr>
            <p:cNvPr id="20" name="Rectangle 19">
              <a:extLst>
                <a:ext uri="{FF2B5EF4-FFF2-40B4-BE49-F238E27FC236}">
                  <a16:creationId xmlns:a16="http://schemas.microsoft.com/office/drawing/2014/main" id="{BD18A596-1807-4158-BEFC-890775A25E48}"/>
                </a:ext>
              </a:extLst>
            </p:cNvPr>
            <p:cNvSpPr/>
            <p:nvPr/>
          </p:nvSpPr>
          <p:spPr>
            <a:xfrm>
              <a:off x="5577385" y="4454691"/>
              <a:ext cx="45719" cy="23656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1" name="Rectangle 20">
              <a:extLst>
                <a:ext uri="{FF2B5EF4-FFF2-40B4-BE49-F238E27FC236}">
                  <a16:creationId xmlns:a16="http://schemas.microsoft.com/office/drawing/2014/main" id="{82553CF1-AF6B-4F2B-875C-70CD8B3B016F}"/>
                </a:ext>
              </a:extLst>
            </p:cNvPr>
            <p:cNvSpPr/>
            <p:nvPr/>
          </p:nvSpPr>
          <p:spPr>
            <a:xfrm>
              <a:off x="5663711" y="4454691"/>
              <a:ext cx="45719" cy="2365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22" name="Group 21">
            <a:extLst>
              <a:ext uri="{FF2B5EF4-FFF2-40B4-BE49-F238E27FC236}">
                <a16:creationId xmlns:a16="http://schemas.microsoft.com/office/drawing/2014/main" id="{DE1E9FA4-7774-444F-AA35-245E3EBB0A29}"/>
              </a:ext>
            </a:extLst>
          </p:cNvPr>
          <p:cNvGrpSpPr/>
          <p:nvPr/>
        </p:nvGrpSpPr>
        <p:grpSpPr>
          <a:xfrm rot="10800000">
            <a:off x="8244462" y="2971800"/>
            <a:ext cx="198794" cy="278221"/>
            <a:chOff x="5577385" y="4454691"/>
            <a:chExt cx="132045" cy="236561"/>
          </a:xfrm>
        </p:grpSpPr>
        <p:sp>
          <p:nvSpPr>
            <p:cNvPr id="23" name="Rectangle 22">
              <a:extLst>
                <a:ext uri="{FF2B5EF4-FFF2-40B4-BE49-F238E27FC236}">
                  <a16:creationId xmlns:a16="http://schemas.microsoft.com/office/drawing/2014/main" id="{B3B147B8-08D7-4F73-ADF3-AF3764385021}"/>
                </a:ext>
              </a:extLst>
            </p:cNvPr>
            <p:cNvSpPr/>
            <p:nvPr/>
          </p:nvSpPr>
          <p:spPr>
            <a:xfrm>
              <a:off x="5577385" y="4454691"/>
              <a:ext cx="45719" cy="23656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4" name="Rectangle 23">
              <a:extLst>
                <a:ext uri="{FF2B5EF4-FFF2-40B4-BE49-F238E27FC236}">
                  <a16:creationId xmlns:a16="http://schemas.microsoft.com/office/drawing/2014/main" id="{EA520C2B-1B4C-4085-B29F-D733FB42EEAD}"/>
                </a:ext>
              </a:extLst>
            </p:cNvPr>
            <p:cNvSpPr/>
            <p:nvPr/>
          </p:nvSpPr>
          <p:spPr>
            <a:xfrm>
              <a:off x="5663711" y="4454691"/>
              <a:ext cx="45719" cy="2365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25" name="Group 24">
            <a:extLst>
              <a:ext uri="{FF2B5EF4-FFF2-40B4-BE49-F238E27FC236}">
                <a16:creationId xmlns:a16="http://schemas.microsoft.com/office/drawing/2014/main" id="{3F1FD00E-A5FC-49A0-8660-860A69AB4852}"/>
              </a:ext>
            </a:extLst>
          </p:cNvPr>
          <p:cNvGrpSpPr/>
          <p:nvPr/>
        </p:nvGrpSpPr>
        <p:grpSpPr>
          <a:xfrm rot="10800000">
            <a:off x="8067306" y="4186796"/>
            <a:ext cx="198794" cy="278221"/>
            <a:chOff x="5577385" y="4454691"/>
            <a:chExt cx="132045" cy="236561"/>
          </a:xfrm>
        </p:grpSpPr>
        <p:sp>
          <p:nvSpPr>
            <p:cNvPr id="26" name="Rectangle 25">
              <a:extLst>
                <a:ext uri="{FF2B5EF4-FFF2-40B4-BE49-F238E27FC236}">
                  <a16:creationId xmlns:a16="http://schemas.microsoft.com/office/drawing/2014/main" id="{C3EAEDB3-C0E1-45E2-AF51-6B8EA1831BDC}"/>
                </a:ext>
              </a:extLst>
            </p:cNvPr>
            <p:cNvSpPr/>
            <p:nvPr/>
          </p:nvSpPr>
          <p:spPr>
            <a:xfrm>
              <a:off x="5577385" y="4454691"/>
              <a:ext cx="45719" cy="23656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7" name="Rectangle 26">
              <a:extLst>
                <a:ext uri="{FF2B5EF4-FFF2-40B4-BE49-F238E27FC236}">
                  <a16:creationId xmlns:a16="http://schemas.microsoft.com/office/drawing/2014/main" id="{828F6443-DF7F-494E-A7BD-FF5A3223CA6B}"/>
                </a:ext>
              </a:extLst>
            </p:cNvPr>
            <p:cNvSpPr/>
            <p:nvPr/>
          </p:nvSpPr>
          <p:spPr>
            <a:xfrm>
              <a:off x="5663711" y="4454691"/>
              <a:ext cx="45719" cy="2365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9" name="TextBox 8">
            <a:extLst>
              <a:ext uri="{FF2B5EF4-FFF2-40B4-BE49-F238E27FC236}">
                <a16:creationId xmlns:a16="http://schemas.microsoft.com/office/drawing/2014/main" id="{4CC69542-F6E5-43EE-A415-C7ABCB68E806}"/>
              </a:ext>
            </a:extLst>
          </p:cNvPr>
          <p:cNvSpPr txBox="1"/>
          <p:nvPr/>
        </p:nvSpPr>
        <p:spPr>
          <a:xfrm>
            <a:off x="105552" y="4818072"/>
            <a:ext cx="2422458" cy="369332"/>
          </a:xfrm>
          <a:prstGeom prst="rect">
            <a:avLst/>
          </a:prstGeom>
          <a:noFill/>
        </p:spPr>
        <p:txBody>
          <a:bodyPr wrap="none" rtlCol="0">
            <a:spAutoFit/>
          </a:bodyPr>
          <a:lstStyle/>
          <a:p>
            <a:r>
              <a:rPr lang="en-US" b="1" dirty="0">
                <a:latin typeface="Arial" panose="020B0604020202020204" pitchFamily="34" charset="0"/>
              </a:rPr>
              <a:t>Stem cells -&gt; B-cells</a:t>
            </a:r>
          </a:p>
        </p:txBody>
      </p:sp>
      <p:sp>
        <p:nvSpPr>
          <p:cNvPr id="29" name="TextBox 28">
            <a:extLst>
              <a:ext uri="{FF2B5EF4-FFF2-40B4-BE49-F238E27FC236}">
                <a16:creationId xmlns:a16="http://schemas.microsoft.com/office/drawing/2014/main" id="{CD4C0133-44CD-4954-81BC-352A238C637D}"/>
              </a:ext>
            </a:extLst>
          </p:cNvPr>
          <p:cNvSpPr txBox="1"/>
          <p:nvPr/>
        </p:nvSpPr>
        <p:spPr>
          <a:xfrm>
            <a:off x="5743776" y="4506472"/>
            <a:ext cx="3027145" cy="523220"/>
          </a:xfrm>
          <a:prstGeom prst="rect">
            <a:avLst/>
          </a:prstGeom>
          <a:noFill/>
        </p:spPr>
        <p:txBody>
          <a:bodyPr wrap="square" rtlCol="0">
            <a:spAutoFit/>
          </a:bodyPr>
          <a:lstStyle/>
          <a:p>
            <a:r>
              <a:rPr lang="en-US" sz="1400" dirty="0">
                <a:latin typeface="Arial" panose="020B0604020202020204" pitchFamily="34" charset="0"/>
              </a:rPr>
              <a:t>Heavy chains have the same constant sequences in all B-cells.</a:t>
            </a:r>
          </a:p>
        </p:txBody>
      </p:sp>
      <p:sp>
        <p:nvSpPr>
          <p:cNvPr id="30" name="TextBox 29">
            <a:extLst>
              <a:ext uri="{FF2B5EF4-FFF2-40B4-BE49-F238E27FC236}">
                <a16:creationId xmlns:a16="http://schemas.microsoft.com/office/drawing/2014/main" id="{77EC18FC-DDED-446F-8DDD-3FFFE055F810}"/>
              </a:ext>
            </a:extLst>
          </p:cNvPr>
          <p:cNvSpPr txBox="1"/>
          <p:nvPr/>
        </p:nvSpPr>
        <p:spPr>
          <a:xfrm>
            <a:off x="2582808" y="4153345"/>
            <a:ext cx="1227192" cy="307777"/>
          </a:xfrm>
          <a:prstGeom prst="rect">
            <a:avLst/>
          </a:prstGeom>
          <a:solidFill>
            <a:schemeClr val="bg1">
              <a:lumMod val="95000"/>
            </a:schemeClr>
          </a:solidFill>
        </p:spPr>
        <p:txBody>
          <a:bodyPr wrap="square" rtlCol="0">
            <a:spAutoFit/>
          </a:bodyPr>
          <a:lstStyle/>
          <a:p>
            <a:r>
              <a:rPr lang="en-US" sz="1400" dirty="0">
                <a:latin typeface="Arial" panose="020B0604020202020204" pitchFamily="34" charset="0"/>
              </a:rPr>
              <a:t>B-cell DNA</a:t>
            </a:r>
          </a:p>
        </p:txBody>
      </p:sp>
      <p:sp>
        <p:nvSpPr>
          <p:cNvPr id="33" name="TextBox 32">
            <a:extLst>
              <a:ext uri="{FF2B5EF4-FFF2-40B4-BE49-F238E27FC236}">
                <a16:creationId xmlns:a16="http://schemas.microsoft.com/office/drawing/2014/main" id="{814C0B29-6B42-459B-B1C8-941F43554E29}"/>
              </a:ext>
            </a:extLst>
          </p:cNvPr>
          <p:cNvSpPr txBox="1"/>
          <p:nvPr/>
        </p:nvSpPr>
        <p:spPr>
          <a:xfrm>
            <a:off x="818959" y="1012889"/>
            <a:ext cx="2127505" cy="307777"/>
          </a:xfrm>
          <a:prstGeom prst="rect">
            <a:avLst/>
          </a:prstGeom>
          <a:solidFill>
            <a:schemeClr val="bg1">
              <a:lumMod val="95000"/>
            </a:schemeClr>
          </a:solidFill>
        </p:spPr>
        <p:txBody>
          <a:bodyPr wrap="none" rtlCol="0">
            <a:spAutoFit/>
          </a:bodyPr>
          <a:lstStyle/>
          <a:p>
            <a:r>
              <a:rPr lang="en-US" sz="1400" dirty="0">
                <a:latin typeface="Arial" panose="020B0604020202020204" pitchFamily="34" charset="0"/>
              </a:rPr>
              <a:t>Germline/Stem cell DNA</a:t>
            </a:r>
          </a:p>
        </p:txBody>
      </p:sp>
      <p:sp>
        <p:nvSpPr>
          <p:cNvPr id="32" name="TextBox 31">
            <a:extLst>
              <a:ext uri="{FF2B5EF4-FFF2-40B4-BE49-F238E27FC236}">
                <a16:creationId xmlns:a16="http://schemas.microsoft.com/office/drawing/2014/main" id="{A0C56971-C06B-4EF0-A011-6B4B8E33DA6B}"/>
              </a:ext>
            </a:extLst>
          </p:cNvPr>
          <p:cNvSpPr txBox="1"/>
          <p:nvPr/>
        </p:nvSpPr>
        <p:spPr>
          <a:xfrm>
            <a:off x="0" y="1371600"/>
            <a:ext cx="2204130" cy="1200329"/>
          </a:xfrm>
          <a:prstGeom prst="rect">
            <a:avLst/>
          </a:prstGeom>
          <a:noFill/>
        </p:spPr>
        <p:txBody>
          <a:bodyPr wrap="none" rtlCol="0">
            <a:spAutoFit/>
          </a:bodyPr>
          <a:lstStyle/>
          <a:p>
            <a:r>
              <a:rPr lang="en-US" dirty="0"/>
              <a:t>L = leader (signal)</a:t>
            </a:r>
          </a:p>
          <a:p>
            <a:r>
              <a:rPr lang="en-US" dirty="0"/>
              <a:t>V = variable segment</a:t>
            </a:r>
          </a:p>
          <a:p>
            <a:r>
              <a:rPr lang="en-US" dirty="0"/>
              <a:t>D = diversity segment</a:t>
            </a:r>
          </a:p>
          <a:p>
            <a:r>
              <a:rPr lang="en-US" dirty="0"/>
              <a:t>J = joining segment</a:t>
            </a:r>
          </a:p>
        </p:txBody>
      </p:sp>
      <p:pic>
        <p:nvPicPr>
          <p:cNvPr id="37" name="Picture 36">
            <a:extLst>
              <a:ext uri="{FF2B5EF4-FFF2-40B4-BE49-F238E27FC236}">
                <a16:creationId xmlns:a16="http://schemas.microsoft.com/office/drawing/2014/main" id="{BD849FEA-8405-471A-A430-E10CE3DC8DE4}"/>
              </a:ext>
            </a:extLst>
          </p:cNvPr>
          <p:cNvPicPr>
            <a:picLocks noChangeAspect="1"/>
          </p:cNvPicPr>
          <p:nvPr/>
        </p:nvPicPr>
        <p:blipFill rotWithShape="1">
          <a:blip r:embed="rId2"/>
          <a:srcRect l="34035" t="37276" r="11731" b="56352"/>
          <a:stretch/>
        </p:blipFill>
        <p:spPr>
          <a:xfrm rot="5400000">
            <a:off x="7574551" y="2820139"/>
            <a:ext cx="3657600" cy="608121"/>
          </a:xfrm>
          <a:prstGeom prst="rect">
            <a:avLst/>
          </a:prstGeom>
        </p:spPr>
      </p:pic>
      <p:grpSp>
        <p:nvGrpSpPr>
          <p:cNvPr id="5" name="Group 4">
            <a:extLst>
              <a:ext uri="{FF2B5EF4-FFF2-40B4-BE49-F238E27FC236}">
                <a16:creationId xmlns:a16="http://schemas.microsoft.com/office/drawing/2014/main" id="{45D1C1E5-907F-4650-8602-96E67D170451}"/>
              </a:ext>
            </a:extLst>
          </p:cNvPr>
          <p:cNvGrpSpPr/>
          <p:nvPr/>
        </p:nvGrpSpPr>
        <p:grpSpPr>
          <a:xfrm>
            <a:off x="9198016" y="1150369"/>
            <a:ext cx="2827038" cy="3802631"/>
            <a:chOff x="9220200" y="1676400"/>
            <a:chExt cx="2827038" cy="3802631"/>
          </a:xfrm>
        </p:grpSpPr>
        <p:pic>
          <p:nvPicPr>
            <p:cNvPr id="41" name="Picture 40">
              <a:extLst>
                <a:ext uri="{FF2B5EF4-FFF2-40B4-BE49-F238E27FC236}">
                  <a16:creationId xmlns:a16="http://schemas.microsoft.com/office/drawing/2014/main" id="{661F78A0-D57F-4295-9BD0-6FC50A0058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0757" y="1676400"/>
              <a:ext cx="2096481" cy="2918022"/>
            </a:xfrm>
            <a:prstGeom prst="rect">
              <a:avLst/>
            </a:prstGeom>
          </p:spPr>
        </p:pic>
        <p:sp>
          <p:nvSpPr>
            <p:cNvPr id="45" name="Rectangle 44">
              <a:extLst>
                <a:ext uri="{FF2B5EF4-FFF2-40B4-BE49-F238E27FC236}">
                  <a16:creationId xmlns:a16="http://schemas.microsoft.com/office/drawing/2014/main" id="{9ACC2D24-4465-4248-975B-87A8090A6285}"/>
                </a:ext>
              </a:extLst>
            </p:cNvPr>
            <p:cNvSpPr/>
            <p:nvPr/>
          </p:nvSpPr>
          <p:spPr>
            <a:xfrm rot="5400000">
              <a:off x="9324896" y="5305505"/>
              <a:ext cx="68830" cy="27822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6" name="Right Brace 45">
              <a:extLst>
                <a:ext uri="{FF2B5EF4-FFF2-40B4-BE49-F238E27FC236}">
                  <a16:creationId xmlns:a16="http://schemas.microsoft.com/office/drawing/2014/main" id="{2C5A35C8-DBB9-4AE3-A445-CF5A53DB71BA}"/>
                </a:ext>
              </a:extLst>
            </p:cNvPr>
            <p:cNvSpPr/>
            <p:nvPr/>
          </p:nvSpPr>
          <p:spPr>
            <a:xfrm>
              <a:off x="9725564" y="1794129"/>
              <a:ext cx="45719" cy="643929"/>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5B796D56-00B7-4237-A459-3D3127473327}"/>
                </a:ext>
              </a:extLst>
            </p:cNvPr>
            <p:cNvCxnSpPr>
              <a:cxnSpLocks/>
            </p:cNvCxnSpPr>
            <p:nvPr/>
          </p:nvCxnSpPr>
          <p:spPr>
            <a:xfrm flipV="1">
              <a:off x="9753131" y="1961144"/>
              <a:ext cx="686269" cy="166019"/>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88E1CEA-A7E3-4B6D-9D94-6D79A80D2B7D}"/>
                </a:ext>
              </a:extLst>
            </p:cNvPr>
            <p:cNvCxnSpPr/>
            <p:nvPr/>
          </p:nvCxnSpPr>
          <p:spPr>
            <a:xfrm flipV="1">
              <a:off x="9707412" y="2503672"/>
              <a:ext cx="975333" cy="703251"/>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7403911-5F88-4545-88C9-85E01BB7B38F}"/>
                </a:ext>
              </a:extLst>
            </p:cNvPr>
            <p:cNvCxnSpPr/>
            <p:nvPr/>
          </p:nvCxnSpPr>
          <p:spPr>
            <a:xfrm flipV="1">
              <a:off x="9669094" y="3147601"/>
              <a:ext cx="1110577" cy="776587"/>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B52763E3-A7DE-461F-A169-3B6D28F06E47}"/>
                </a:ext>
              </a:extLst>
            </p:cNvPr>
            <p:cNvCxnSpPr/>
            <p:nvPr/>
          </p:nvCxnSpPr>
          <p:spPr>
            <a:xfrm flipV="1">
              <a:off x="9669094" y="3598364"/>
              <a:ext cx="1110577" cy="84135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0959C5C-3702-4676-874E-6840C5C8377D}"/>
                </a:ext>
              </a:extLst>
            </p:cNvPr>
            <p:cNvCxnSpPr/>
            <p:nvPr/>
          </p:nvCxnSpPr>
          <p:spPr>
            <a:xfrm flipV="1">
              <a:off x="9669094" y="4121242"/>
              <a:ext cx="1076162" cy="1021728"/>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12F153C-A506-48A9-9590-6F5723A55AC4}"/>
                </a:ext>
              </a:extLst>
            </p:cNvPr>
            <p:cNvCxnSpPr/>
            <p:nvPr/>
          </p:nvCxnSpPr>
          <p:spPr>
            <a:xfrm flipV="1">
              <a:off x="9634679" y="4568117"/>
              <a:ext cx="1110577" cy="85281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157F7884-FB56-479C-89E1-145D16CC4F18}"/>
              </a:ext>
            </a:extLst>
          </p:cNvPr>
          <p:cNvSpPr txBox="1"/>
          <p:nvPr/>
        </p:nvSpPr>
        <p:spPr>
          <a:xfrm>
            <a:off x="7072230" y="5071146"/>
            <a:ext cx="4852383" cy="830997"/>
          </a:xfrm>
          <a:prstGeom prst="rect">
            <a:avLst/>
          </a:prstGeom>
          <a:noFill/>
        </p:spPr>
        <p:txBody>
          <a:bodyPr wrap="square" rtlCol="0">
            <a:spAutoFit/>
          </a:bodyPr>
          <a:lstStyle/>
          <a:p>
            <a:r>
              <a:rPr lang="en-US" sz="1600" i="1" dirty="0">
                <a:solidFill>
                  <a:srgbClr val="00B0F0"/>
                </a:solidFill>
                <a:latin typeface="Arial" panose="020B0604020202020204" pitchFamily="34" charset="0"/>
              </a:rPr>
              <a:t>1. If there are 300 possible V-heavy segments, 10 possible D segments, and 6 possible J segments, how many different heavy chains can be made?</a:t>
            </a:r>
          </a:p>
        </p:txBody>
      </p:sp>
      <p:sp>
        <p:nvSpPr>
          <p:cNvPr id="38" name="TextBox 37">
            <a:extLst>
              <a:ext uri="{FF2B5EF4-FFF2-40B4-BE49-F238E27FC236}">
                <a16:creationId xmlns:a16="http://schemas.microsoft.com/office/drawing/2014/main" id="{46E213F8-2529-4ACD-A452-B7F3FC6F72E8}"/>
              </a:ext>
            </a:extLst>
          </p:cNvPr>
          <p:cNvSpPr txBox="1"/>
          <p:nvPr/>
        </p:nvSpPr>
        <p:spPr>
          <a:xfrm>
            <a:off x="67380" y="354631"/>
            <a:ext cx="5504040" cy="646331"/>
          </a:xfrm>
          <a:prstGeom prst="rect">
            <a:avLst/>
          </a:prstGeom>
          <a:solidFill>
            <a:schemeClr val="bg1"/>
          </a:solidFill>
        </p:spPr>
        <p:txBody>
          <a:bodyPr wrap="square" rtlCol="0">
            <a:spAutoFit/>
          </a:bodyPr>
          <a:lstStyle/>
          <a:p>
            <a:r>
              <a:rPr lang="en-US" dirty="0">
                <a:solidFill>
                  <a:srgbClr val="C00000"/>
                </a:solidFill>
              </a:rPr>
              <a:t>Production of Heavy Chain Gene:</a:t>
            </a:r>
          </a:p>
          <a:p>
            <a:r>
              <a:rPr lang="en-US" dirty="0">
                <a:solidFill>
                  <a:srgbClr val="C00000"/>
                </a:solidFill>
              </a:rPr>
              <a:t>V</a:t>
            </a:r>
            <a:r>
              <a:rPr lang="en-US" baseline="-25000" dirty="0">
                <a:solidFill>
                  <a:srgbClr val="C00000"/>
                </a:solidFill>
              </a:rPr>
              <a:t>H</a:t>
            </a:r>
            <a:r>
              <a:rPr lang="en-US" dirty="0">
                <a:solidFill>
                  <a:srgbClr val="C00000"/>
                </a:solidFill>
              </a:rPr>
              <a:t> exon = V+D+J segment (selected at random)</a:t>
            </a:r>
          </a:p>
        </p:txBody>
      </p:sp>
      <p:sp>
        <p:nvSpPr>
          <p:cNvPr id="39" name="TextBox 38">
            <a:extLst>
              <a:ext uri="{FF2B5EF4-FFF2-40B4-BE49-F238E27FC236}">
                <a16:creationId xmlns:a16="http://schemas.microsoft.com/office/drawing/2014/main" id="{9056B846-652E-4259-8E11-E029EB14C1E1}"/>
              </a:ext>
            </a:extLst>
          </p:cNvPr>
          <p:cNvSpPr txBox="1"/>
          <p:nvPr/>
        </p:nvSpPr>
        <p:spPr>
          <a:xfrm>
            <a:off x="3192352" y="1943894"/>
            <a:ext cx="811441" cy="307777"/>
          </a:xfrm>
          <a:prstGeom prst="rect">
            <a:avLst/>
          </a:prstGeom>
          <a:noFill/>
        </p:spPr>
        <p:txBody>
          <a:bodyPr wrap="none" rtlCol="0">
            <a:spAutoFit/>
          </a:bodyPr>
          <a:lstStyle/>
          <a:p>
            <a:r>
              <a:rPr lang="en-US" sz="1400" dirty="0">
                <a:sym typeface="Wingdings" panose="05000000000000000000" pitchFamily="2" charset="2"/>
              </a:rPr>
              <a:t></a:t>
            </a:r>
            <a:r>
              <a:rPr lang="en-US" sz="1400" dirty="0"/>
              <a:t>300</a:t>
            </a:r>
            <a:r>
              <a:rPr lang="en-US" sz="1400" dirty="0">
                <a:sym typeface="Wingdings" panose="05000000000000000000" pitchFamily="2" charset="2"/>
              </a:rPr>
              <a:t></a:t>
            </a:r>
            <a:endParaRPr lang="en-US" sz="1400" dirty="0"/>
          </a:p>
        </p:txBody>
      </p:sp>
      <p:sp>
        <p:nvSpPr>
          <p:cNvPr id="43" name="Rectangle 42">
            <a:extLst>
              <a:ext uri="{FF2B5EF4-FFF2-40B4-BE49-F238E27FC236}">
                <a16:creationId xmlns:a16="http://schemas.microsoft.com/office/drawing/2014/main" id="{CCBD3EA5-3B8D-458E-AAB9-75BE171D08C0}"/>
              </a:ext>
            </a:extLst>
          </p:cNvPr>
          <p:cNvSpPr/>
          <p:nvPr/>
        </p:nvSpPr>
        <p:spPr>
          <a:xfrm rot="10800000">
            <a:off x="3119281" y="2938900"/>
            <a:ext cx="68830" cy="27822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4" name="Rectangle 43">
            <a:extLst>
              <a:ext uri="{FF2B5EF4-FFF2-40B4-BE49-F238E27FC236}">
                <a16:creationId xmlns:a16="http://schemas.microsoft.com/office/drawing/2014/main" id="{D3DE2264-38FD-4035-BCBC-0BE096C925A6}"/>
              </a:ext>
            </a:extLst>
          </p:cNvPr>
          <p:cNvSpPr/>
          <p:nvPr/>
        </p:nvSpPr>
        <p:spPr>
          <a:xfrm rot="10800000">
            <a:off x="2619807" y="1616823"/>
            <a:ext cx="68830" cy="27822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7" name="Rectangle 46">
            <a:extLst>
              <a:ext uri="{FF2B5EF4-FFF2-40B4-BE49-F238E27FC236}">
                <a16:creationId xmlns:a16="http://schemas.microsoft.com/office/drawing/2014/main" id="{7DA3E51F-527D-4C61-84D2-521AC0CE271E}"/>
              </a:ext>
            </a:extLst>
          </p:cNvPr>
          <p:cNvSpPr/>
          <p:nvPr/>
        </p:nvSpPr>
        <p:spPr>
          <a:xfrm rot="10800000">
            <a:off x="4300993" y="4168122"/>
            <a:ext cx="68830" cy="27822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9" name="Rectangle 48">
            <a:extLst>
              <a:ext uri="{FF2B5EF4-FFF2-40B4-BE49-F238E27FC236}">
                <a16:creationId xmlns:a16="http://schemas.microsoft.com/office/drawing/2014/main" id="{8595B202-9430-4D47-A327-DF6D1A26578E}"/>
              </a:ext>
            </a:extLst>
          </p:cNvPr>
          <p:cNvSpPr/>
          <p:nvPr/>
        </p:nvSpPr>
        <p:spPr>
          <a:xfrm rot="10800000">
            <a:off x="3676859" y="1610767"/>
            <a:ext cx="68830" cy="27822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1" name="Rectangle 50">
            <a:extLst>
              <a:ext uri="{FF2B5EF4-FFF2-40B4-BE49-F238E27FC236}">
                <a16:creationId xmlns:a16="http://schemas.microsoft.com/office/drawing/2014/main" id="{A96A5A0F-1E61-4C6D-B8D7-49729CC23CD7}"/>
              </a:ext>
            </a:extLst>
          </p:cNvPr>
          <p:cNvSpPr/>
          <p:nvPr/>
        </p:nvSpPr>
        <p:spPr>
          <a:xfrm rot="10800000">
            <a:off x="4175621" y="2961302"/>
            <a:ext cx="68830" cy="27822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TextBox 5">
            <a:extLst>
              <a:ext uri="{FF2B5EF4-FFF2-40B4-BE49-F238E27FC236}">
                <a16:creationId xmlns:a16="http://schemas.microsoft.com/office/drawing/2014/main" id="{4AFEB715-E3C6-4D2C-8416-3A29D125D0DE}"/>
              </a:ext>
            </a:extLst>
          </p:cNvPr>
          <p:cNvSpPr txBox="1"/>
          <p:nvPr/>
        </p:nvSpPr>
        <p:spPr>
          <a:xfrm>
            <a:off x="5289027" y="2067788"/>
            <a:ext cx="3352803" cy="523220"/>
          </a:xfrm>
          <a:prstGeom prst="rect">
            <a:avLst/>
          </a:prstGeom>
          <a:solidFill>
            <a:schemeClr val="bg1"/>
          </a:solidFill>
        </p:spPr>
        <p:txBody>
          <a:bodyPr wrap="square" rtlCol="0">
            <a:spAutoFit/>
          </a:bodyPr>
          <a:lstStyle/>
          <a:p>
            <a:r>
              <a:rPr lang="en-US" sz="1400" dirty="0"/>
              <a:t>D-J joining</a:t>
            </a:r>
          </a:p>
          <a:p>
            <a:r>
              <a:rPr lang="en-US" sz="1400" dirty="0"/>
              <a:t>Random selection of D &amp; J segments</a:t>
            </a:r>
          </a:p>
        </p:txBody>
      </p:sp>
      <p:sp>
        <p:nvSpPr>
          <p:cNvPr id="53" name="TextBox 52">
            <a:extLst>
              <a:ext uri="{FF2B5EF4-FFF2-40B4-BE49-F238E27FC236}">
                <a16:creationId xmlns:a16="http://schemas.microsoft.com/office/drawing/2014/main" id="{EC33699F-F47B-4915-A284-A344C6EE862A}"/>
              </a:ext>
            </a:extLst>
          </p:cNvPr>
          <p:cNvSpPr txBox="1"/>
          <p:nvPr/>
        </p:nvSpPr>
        <p:spPr>
          <a:xfrm>
            <a:off x="5299066" y="3411106"/>
            <a:ext cx="2632637" cy="523220"/>
          </a:xfrm>
          <a:prstGeom prst="rect">
            <a:avLst/>
          </a:prstGeom>
          <a:solidFill>
            <a:schemeClr val="bg1"/>
          </a:solidFill>
        </p:spPr>
        <p:txBody>
          <a:bodyPr wrap="square" rtlCol="0">
            <a:spAutoFit/>
          </a:bodyPr>
          <a:lstStyle/>
          <a:p>
            <a:r>
              <a:rPr lang="en-US" sz="1400" dirty="0"/>
              <a:t>V joining to (DJ)</a:t>
            </a:r>
          </a:p>
          <a:p>
            <a:r>
              <a:rPr lang="en-US" sz="1400" dirty="0"/>
              <a:t>Random selection of V-segment</a:t>
            </a:r>
          </a:p>
        </p:txBody>
      </p:sp>
      <p:sp>
        <p:nvSpPr>
          <p:cNvPr id="55" name="TextBox 54">
            <a:extLst>
              <a:ext uri="{FF2B5EF4-FFF2-40B4-BE49-F238E27FC236}">
                <a16:creationId xmlns:a16="http://schemas.microsoft.com/office/drawing/2014/main" id="{DC05E033-529D-43AB-89B4-CCA842D0516E}"/>
              </a:ext>
            </a:extLst>
          </p:cNvPr>
          <p:cNvSpPr txBox="1"/>
          <p:nvPr/>
        </p:nvSpPr>
        <p:spPr>
          <a:xfrm>
            <a:off x="3063400" y="4539086"/>
            <a:ext cx="2168168" cy="523220"/>
          </a:xfrm>
          <a:prstGeom prst="rect">
            <a:avLst/>
          </a:prstGeom>
          <a:noFill/>
        </p:spPr>
        <p:txBody>
          <a:bodyPr wrap="square" rtlCol="0">
            <a:spAutoFit/>
          </a:bodyPr>
          <a:lstStyle/>
          <a:p>
            <a:r>
              <a:rPr lang="en-US" sz="1400" dirty="0">
                <a:latin typeface="Arial" panose="020B0604020202020204" pitchFamily="34" charset="0"/>
              </a:rPr>
              <a:t>V</a:t>
            </a:r>
            <a:r>
              <a:rPr lang="en-US" sz="1400" baseline="-25000" dirty="0">
                <a:latin typeface="Arial" panose="020B0604020202020204" pitchFamily="34" charset="0"/>
              </a:rPr>
              <a:t>H</a:t>
            </a:r>
            <a:r>
              <a:rPr lang="en-US" sz="1400" dirty="0">
                <a:latin typeface="Arial" panose="020B0604020202020204" pitchFamily="34" charset="0"/>
              </a:rPr>
              <a:t> exon differs from one cell to the next.</a:t>
            </a:r>
          </a:p>
        </p:txBody>
      </p:sp>
      <p:sp>
        <p:nvSpPr>
          <p:cNvPr id="8" name="TextBox 7">
            <a:extLst>
              <a:ext uri="{FF2B5EF4-FFF2-40B4-BE49-F238E27FC236}">
                <a16:creationId xmlns:a16="http://schemas.microsoft.com/office/drawing/2014/main" id="{6CD201E1-99C2-85C9-1C38-E3A961DA930F}"/>
              </a:ext>
            </a:extLst>
          </p:cNvPr>
          <p:cNvSpPr txBox="1"/>
          <p:nvPr/>
        </p:nvSpPr>
        <p:spPr>
          <a:xfrm>
            <a:off x="9146974" y="442573"/>
            <a:ext cx="2958315" cy="646331"/>
          </a:xfrm>
          <a:prstGeom prst="rect">
            <a:avLst/>
          </a:prstGeom>
          <a:noFill/>
        </p:spPr>
        <p:txBody>
          <a:bodyPr wrap="square" rtlCol="0">
            <a:spAutoFit/>
          </a:bodyPr>
          <a:lstStyle/>
          <a:p>
            <a:r>
              <a:rPr lang="en-US" dirty="0"/>
              <a:t>The mRNA coding for antibodies contains 5 exons.</a:t>
            </a:r>
          </a:p>
        </p:txBody>
      </p:sp>
    </p:spTree>
    <p:extLst>
      <p:ext uri="{BB962C8B-B14F-4D97-AF65-F5344CB8AC3E}">
        <p14:creationId xmlns:p14="http://schemas.microsoft.com/office/powerpoint/2010/main" val="3601230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81710C-069F-4907-9707-2582E6578BA0}"/>
              </a:ext>
            </a:extLst>
          </p:cNvPr>
          <p:cNvPicPr>
            <a:picLocks noChangeAspect="1"/>
          </p:cNvPicPr>
          <p:nvPr/>
        </p:nvPicPr>
        <p:blipFill rotWithShape="1">
          <a:blip r:embed="rId2"/>
          <a:srcRect b="73785"/>
          <a:stretch/>
        </p:blipFill>
        <p:spPr>
          <a:xfrm>
            <a:off x="1614284" y="1579601"/>
            <a:ext cx="5102631" cy="933236"/>
          </a:xfrm>
          <a:prstGeom prst="rect">
            <a:avLst/>
          </a:prstGeom>
        </p:spPr>
      </p:pic>
      <p:sp>
        <p:nvSpPr>
          <p:cNvPr id="18" name="TextBox 17">
            <a:extLst>
              <a:ext uri="{FF2B5EF4-FFF2-40B4-BE49-F238E27FC236}">
                <a16:creationId xmlns:a16="http://schemas.microsoft.com/office/drawing/2014/main" id="{D5990BF8-ED99-40E6-AA83-FCC8BC9DB859}"/>
              </a:ext>
            </a:extLst>
          </p:cNvPr>
          <p:cNvSpPr txBox="1"/>
          <p:nvPr/>
        </p:nvSpPr>
        <p:spPr>
          <a:xfrm>
            <a:off x="2002742" y="929221"/>
            <a:ext cx="3403496" cy="369332"/>
          </a:xfrm>
          <a:prstGeom prst="rect">
            <a:avLst/>
          </a:prstGeom>
          <a:noFill/>
        </p:spPr>
        <p:txBody>
          <a:bodyPr wrap="none" rtlCol="0">
            <a:spAutoFit/>
          </a:bodyPr>
          <a:lstStyle/>
          <a:p>
            <a:r>
              <a:rPr lang="en-US" dirty="0">
                <a:solidFill>
                  <a:srgbClr val="C00000"/>
                </a:solidFill>
                <a:latin typeface="Arial" panose="020B0604020202020204" pitchFamily="34" charset="0"/>
              </a:rPr>
              <a:t>Production of Light Chain Gene</a:t>
            </a:r>
          </a:p>
        </p:txBody>
      </p:sp>
      <p:sp>
        <p:nvSpPr>
          <p:cNvPr id="2" name="Date Placeholder 1">
            <a:extLst>
              <a:ext uri="{FF2B5EF4-FFF2-40B4-BE49-F238E27FC236}">
                <a16:creationId xmlns:a16="http://schemas.microsoft.com/office/drawing/2014/main" id="{10AC6624-E1A5-44BC-8D67-236F6E97B848}"/>
              </a:ext>
            </a:extLst>
          </p:cNvPr>
          <p:cNvSpPr>
            <a:spLocks noGrp="1"/>
          </p:cNvSpPr>
          <p:nvPr>
            <p:ph type="dt" sz="half" idx="10"/>
          </p:nvPr>
        </p:nvSpPr>
        <p:spPr/>
        <p:txBody>
          <a:bodyPr/>
          <a:lstStyle/>
          <a:p>
            <a:fld id="{28CEFA07-F927-4A0B-A083-75EFD2D94D53}" type="datetime1">
              <a:rPr lang="en-US" smtClean="0"/>
              <a:t>8/26/2023</a:t>
            </a:fld>
            <a:endParaRPr lang="en-US"/>
          </a:p>
        </p:txBody>
      </p:sp>
      <p:sp>
        <p:nvSpPr>
          <p:cNvPr id="3" name="Slide Number Placeholder 2">
            <a:extLst>
              <a:ext uri="{FF2B5EF4-FFF2-40B4-BE49-F238E27FC236}">
                <a16:creationId xmlns:a16="http://schemas.microsoft.com/office/drawing/2014/main" id="{9097D73B-FB3A-41C4-8AF6-0F1732F81D44}"/>
              </a:ext>
            </a:extLst>
          </p:cNvPr>
          <p:cNvSpPr>
            <a:spLocks noGrp="1"/>
          </p:cNvSpPr>
          <p:nvPr>
            <p:ph type="sldNum" sz="quarter" idx="12"/>
          </p:nvPr>
        </p:nvSpPr>
        <p:spPr/>
        <p:txBody>
          <a:bodyPr/>
          <a:lstStyle/>
          <a:p>
            <a:fld id="{5B355701-1634-9947-B683-B8275B8528C8}" type="slidenum">
              <a:rPr lang="en-US" smtClean="0"/>
              <a:t>38</a:t>
            </a:fld>
            <a:endParaRPr lang="en-US"/>
          </a:p>
        </p:txBody>
      </p:sp>
      <p:sp>
        <p:nvSpPr>
          <p:cNvPr id="5" name="TextBox 4">
            <a:extLst>
              <a:ext uri="{FF2B5EF4-FFF2-40B4-BE49-F238E27FC236}">
                <a16:creationId xmlns:a16="http://schemas.microsoft.com/office/drawing/2014/main" id="{2F8A3615-1B85-4846-B9BD-B41433EB2428}"/>
              </a:ext>
            </a:extLst>
          </p:cNvPr>
          <p:cNvSpPr txBox="1"/>
          <p:nvPr/>
        </p:nvSpPr>
        <p:spPr>
          <a:xfrm>
            <a:off x="5409314" y="2766337"/>
            <a:ext cx="2850265" cy="523220"/>
          </a:xfrm>
          <a:prstGeom prst="rect">
            <a:avLst/>
          </a:prstGeom>
          <a:noFill/>
        </p:spPr>
        <p:txBody>
          <a:bodyPr wrap="square" rtlCol="0">
            <a:spAutoFit/>
          </a:bodyPr>
          <a:lstStyle/>
          <a:p>
            <a:r>
              <a:rPr lang="en-US" sz="1400" dirty="0">
                <a:latin typeface="Arial" panose="020B0604020202020204" pitchFamily="34" charset="0"/>
              </a:rPr>
              <a:t>Light chains have the same constant sequences in all B-cells.</a:t>
            </a:r>
          </a:p>
        </p:txBody>
      </p:sp>
      <p:cxnSp>
        <p:nvCxnSpPr>
          <p:cNvPr id="10" name="Straight Arrow Connector 9">
            <a:extLst>
              <a:ext uri="{FF2B5EF4-FFF2-40B4-BE49-F238E27FC236}">
                <a16:creationId xmlns:a16="http://schemas.microsoft.com/office/drawing/2014/main" id="{0DDE2394-F61B-4FBF-830D-3F62139C4148}"/>
              </a:ext>
            </a:extLst>
          </p:cNvPr>
          <p:cNvCxnSpPr>
            <a:cxnSpLocks/>
          </p:cNvCxnSpPr>
          <p:nvPr/>
        </p:nvCxnSpPr>
        <p:spPr>
          <a:xfrm flipH="1" flipV="1">
            <a:off x="5814621" y="2573572"/>
            <a:ext cx="233614" cy="2102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Footer Placeholder 10">
            <a:extLst>
              <a:ext uri="{FF2B5EF4-FFF2-40B4-BE49-F238E27FC236}">
                <a16:creationId xmlns:a16="http://schemas.microsoft.com/office/drawing/2014/main" id="{B54EF80F-9C35-432F-8510-A1903329A6FA}"/>
              </a:ext>
            </a:extLst>
          </p:cNvPr>
          <p:cNvSpPr>
            <a:spLocks noGrp="1"/>
          </p:cNvSpPr>
          <p:nvPr>
            <p:ph type="ftr" sz="quarter" idx="11"/>
          </p:nvPr>
        </p:nvSpPr>
        <p:spPr/>
        <p:txBody>
          <a:bodyPr/>
          <a:lstStyle/>
          <a:p>
            <a:r>
              <a:rPr lang="en-US"/>
              <a:t>D &amp; D - Lec 3 - Fall 2023</a:t>
            </a:r>
            <a:endParaRPr lang="en-US" dirty="0"/>
          </a:p>
        </p:txBody>
      </p:sp>
      <p:sp>
        <p:nvSpPr>
          <p:cNvPr id="15" name="TextBox 14">
            <a:extLst>
              <a:ext uri="{FF2B5EF4-FFF2-40B4-BE49-F238E27FC236}">
                <a16:creationId xmlns:a16="http://schemas.microsoft.com/office/drawing/2014/main" id="{30E5B006-FC3A-4BEF-9D54-F1943DFC200E}"/>
              </a:ext>
            </a:extLst>
          </p:cNvPr>
          <p:cNvSpPr txBox="1"/>
          <p:nvPr/>
        </p:nvSpPr>
        <p:spPr>
          <a:xfrm>
            <a:off x="5837880" y="3750647"/>
            <a:ext cx="3121428" cy="1077218"/>
          </a:xfrm>
          <a:prstGeom prst="rect">
            <a:avLst/>
          </a:prstGeom>
          <a:noFill/>
        </p:spPr>
        <p:txBody>
          <a:bodyPr wrap="square" rtlCol="0">
            <a:spAutoFit/>
          </a:bodyPr>
          <a:lstStyle/>
          <a:p>
            <a:r>
              <a:rPr lang="en-US" sz="1600" i="1" dirty="0">
                <a:solidFill>
                  <a:srgbClr val="00B0F0"/>
                </a:solidFill>
                <a:latin typeface="Arial" panose="020B0604020202020204" pitchFamily="34" charset="0"/>
              </a:rPr>
              <a:t>1. If there are 100 possible V-heavy segments and 5 possible J segments, how many different light chains can be made?</a:t>
            </a:r>
          </a:p>
        </p:txBody>
      </p:sp>
      <p:sp>
        <p:nvSpPr>
          <p:cNvPr id="17" name="TextBox 16">
            <a:extLst>
              <a:ext uri="{FF2B5EF4-FFF2-40B4-BE49-F238E27FC236}">
                <a16:creationId xmlns:a16="http://schemas.microsoft.com/office/drawing/2014/main" id="{3CFC9C7D-0F30-4D9B-9529-DE9192EF12E3}"/>
              </a:ext>
            </a:extLst>
          </p:cNvPr>
          <p:cNvSpPr txBox="1"/>
          <p:nvPr/>
        </p:nvSpPr>
        <p:spPr>
          <a:xfrm>
            <a:off x="5837880" y="4845063"/>
            <a:ext cx="3300805" cy="1569660"/>
          </a:xfrm>
          <a:prstGeom prst="rect">
            <a:avLst/>
          </a:prstGeom>
          <a:noFill/>
        </p:spPr>
        <p:txBody>
          <a:bodyPr wrap="square" rtlCol="0">
            <a:spAutoFit/>
          </a:bodyPr>
          <a:lstStyle/>
          <a:p>
            <a:r>
              <a:rPr lang="en-US" sz="1600" i="1" dirty="0">
                <a:solidFill>
                  <a:srgbClr val="00B0F0"/>
                </a:solidFill>
                <a:latin typeface="Arial" panose="020B0604020202020204" pitchFamily="34" charset="0"/>
              </a:rPr>
              <a:t>2. If any possible heavy chain can pair with any possible light chain, how many different antibodies can be generated, assuming there are 10,000 possible heavy chains and 500 different light chains?</a:t>
            </a:r>
          </a:p>
        </p:txBody>
      </p:sp>
      <p:sp>
        <p:nvSpPr>
          <p:cNvPr id="12" name="TextBox 11">
            <a:extLst>
              <a:ext uri="{FF2B5EF4-FFF2-40B4-BE49-F238E27FC236}">
                <a16:creationId xmlns:a16="http://schemas.microsoft.com/office/drawing/2014/main" id="{2D034E97-9133-45AB-80DA-D0B337B60EF3}"/>
              </a:ext>
            </a:extLst>
          </p:cNvPr>
          <p:cNvSpPr txBox="1"/>
          <p:nvPr/>
        </p:nvSpPr>
        <p:spPr>
          <a:xfrm>
            <a:off x="189919" y="4683070"/>
            <a:ext cx="5253643"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rPr>
              <a:t>In the case of the light chain, the variable region is generated by VJ joining.</a:t>
            </a:r>
          </a:p>
          <a:p>
            <a:pPr marL="285750" indent="-285750">
              <a:buFont typeface="Arial" panose="020B0604020202020204" pitchFamily="34" charset="0"/>
              <a:buChar char="•"/>
            </a:pPr>
            <a:r>
              <a:rPr lang="en-US" dirty="0">
                <a:latin typeface="Arial" panose="020B0604020202020204" pitchFamily="34" charset="0"/>
              </a:rPr>
              <a:t>Each B-cell will generate a unique sequence for its heavy and light chain DNA.</a:t>
            </a:r>
          </a:p>
          <a:p>
            <a:pPr marL="285750" indent="-285750">
              <a:buFont typeface="Arial" panose="020B0604020202020204" pitchFamily="34" charset="0"/>
              <a:buChar char="•"/>
            </a:pPr>
            <a:r>
              <a:rPr lang="en-US" dirty="0">
                <a:latin typeface="Arial" panose="020B0604020202020204" pitchFamily="34" charset="0"/>
              </a:rPr>
              <a:t>This is a permanent change to the DNA (</a:t>
            </a:r>
            <a:r>
              <a:rPr lang="en-US" b="1" i="1" dirty="0">
                <a:latin typeface="Arial" panose="020B0604020202020204" pitchFamily="34" charset="0"/>
              </a:rPr>
              <a:t>genome)</a:t>
            </a:r>
            <a:r>
              <a:rPr lang="en-US" dirty="0">
                <a:latin typeface="Arial" panose="020B0604020202020204" pitchFamily="34" charset="0"/>
              </a:rPr>
              <a:t> of the B-cell.</a:t>
            </a:r>
          </a:p>
        </p:txBody>
      </p:sp>
      <p:sp>
        <p:nvSpPr>
          <p:cNvPr id="7" name="TextBox 6">
            <a:extLst>
              <a:ext uri="{FF2B5EF4-FFF2-40B4-BE49-F238E27FC236}">
                <a16:creationId xmlns:a16="http://schemas.microsoft.com/office/drawing/2014/main" id="{B837A72B-DAC9-4604-879B-8D7DAEFF51F6}"/>
              </a:ext>
            </a:extLst>
          </p:cNvPr>
          <p:cNvSpPr txBox="1"/>
          <p:nvPr/>
        </p:nvSpPr>
        <p:spPr>
          <a:xfrm>
            <a:off x="189919" y="-25946"/>
            <a:ext cx="7430081" cy="830997"/>
          </a:xfrm>
          <a:prstGeom prst="rect">
            <a:avLst/>
          </a:prstGeom>
          <a:noFill/>
        </p:spPr>
        <p:txBody>
          <a:bodyPr wrap="square" rtlCol="0">
            <a:spAutoFit/>
          </a:bodyPr>
          <a:lstStyle/>
          <a:p>
            <a:r>
              <a:rPr lang="en-US" sz="2400" dirty="0">
                <a:latin typeface="Arial" panose="020B0604020202020204" pitchFamily="34" charset="0"/>
              </a:rPr>
              <a:t>Light-chain genes are assembled from DNA segments, giving many different sequences.</a:t>
            </a:r>
          </a:p>
        </p:txBody>
      </p:sp>
      <p:sp>
        <p:nvSpPr>
          <p:cNvPr id="9" name="TextBox 8">
            <a:extLst>
              <a:ext uri="{FF2B5EF4-FFF2-40B4-BE49-F238E27FC236}">
                <a16:creationId xmlns:a16="http://schemas.microsoft.com/office/drawing/2014/main" id="{4CC69542-F6E5-43EE-A415-C7ABCB68E806}"/>
              </a:ext>
            </a:extLst>
          </p:cNvPr>
          <p:cNvSpPr txBox="1"/>
          <p:nvPr/>
        </p:nvSpPr>
        <p:spPr>
          <a:xfrm>
            <a:off x="0" y="4362745"/>
            <a:ext cx="2422458" cy="369332"/>
          </a:xfrm>
          <a:prstGeom prst="rect">
            <a:avLst/>
          </a:prstGeom>
          <a:noFill/>
        </p:spPr>
        <p:txBody>
          <a:bodyPr wrap="none" rtlCol="0">
            <a:spAutoFit/>
          </a:bodyPr>
          <a:lstStyle/>
          <a:p>
            <a:r>
              <a:rPr lang="en-US" b="1" dirty="0">
                <a:latin typeface="Arial" panose="020B0604020202020204" pitchFamily="34" charset="0"/>
              </a:rPr>
              <a:t>Stem cells -&gt; B-cells</a:t>
            </a:r>
          </a:p>
        </p:txBody>
      </p:sp>
      <p:sp>
        <p:nvSpPr>
          <p:cNvPr id="28" name="TextBox 27">
            <a:extLst>
              <a:ext uri="{FF2B5EF4-FFF2-40B4-BE49-F238E27FC236}">
                <a16:creationId xmlns:a16="http://schemas.microsoft.com/office/drawing/2014/main" id="{AED6E503-5CD6-4589-A517-ED877AE648BF}"/>
              </a:ext>
            </a:extLst>
          </p:cNvPr>
          <p:cNvSpPr txBox="1"/>
          <p:nvPr/>
        </p:nvSpPr>
        <p:spPr>
          <a:xfrm>
            <a:off x="2590800" y="2793353"/>
            <a:ext cx="2676940" cy="523220"/>
          </a:xfrm>
          <a:prstGeom prst="rect">
            <a:avLst/>
          </a:prstGeom>
          <a:noFill/>
        </p:spPr>
        <p:txBody>
          <a:bodyPr wrap="square" rtlCol="0">
            <a:spAutoFit/>
          </a:bodyPr>
          <a:lstStyle/>
          <a:p>
            <a:r>
              <a:rPr lang="en-US" sz="1400" dirty="0">
                <a:latin typeface="Arial" panose="020B0604020202020204" pitchFamily="34" charset="0"/>
              </a:rPr>
              <a:t>Light chains have different V-sequences in different B-cells.</a:t>
            </a:r>
          </a:p>
        </p:txBody>
      </p:sp>
      <p:sp>
        <p:nvSpPr>
          <p:cNvPr id="16" name="TextBox 15">
            <a:extLst>
              <a:ext uri="{FF2B5EF4-FFF2-40B4-BE49-F238E27FC236}">
                <a16:creationId xmlns:a16="http://schemas.microsoft.com/office/drawing/2014/main" id="{EE7F5787-576E-47BD-AC87-0B871D32E48F}"/>
              </a:ext>
            </a:extLst>
          </p:cNvPr>
          <p:cNvSpPr txBox="1"/>
          <p:nvPr/>
        </p:nvSpPr>
        <p:spPr>
          <a:xfrm>
            <a:off x="5848780" y="3412474"/>
            <a:ext cx="2031325" cy="369332"/>
          </a:xfrm>
          <a:prstGeom prst="rect">
            <a:avLst/>
          </a:prstGeom>
          <a:noFill/>
        </p:spPr>
        <p:txBody>
          <a:bodyPr wrap="none" rtlCol="0">
            <a:spAutoFit/>
          </a:bodyPr>
          <a:lstStyle/>
          <a:p>
            <a:r>
              <a:rPr lang="en-US" dirty="0">
                <a:solidFill>
                  <a:srgbClr val="C00000"/>
                </a:solidFill>
                <a:latin typeface="Arial" panose="020B0604020202020204" pitchFamily="34" charset="0"/>
              </a:rPr>
              <a:t>Antibody Diversity</a:t>
            </a:r>
          </a:p>
        </p:txBody>
      </p:sp>
      <p:sp>
        <p:nvSpPr>
          <p:cNvPr id="30" name="TextBox 29">
            <a:extLst>
              <a:ext uri="{FF2B5EF4-FFF2-40B4-BE49-F238E27FC236}">
                <a16:creationId xmlns:a16="http://schemas.microsoft.com/office/drawing/2014/main" id="{77EC18FC-DDED-446F-8DDD-3FFFE055F810}"/>
              </a:ext>
            </a:extLst>
          </p:cNvPr>
          <p:cNvSpPr txBox="1"/>
          <p:nvPr/>
        </p:nvSpPr>
        <p:spPr>
          <a:xfrm>
            <a:off x="584611" y="2338068"/>
            <a:ext cx="1063112" cy="307777"/>
          </a:xfrm>
          <a:prstGeom prst="rect">
            <a:avLst/>
          </a:prstGeom>
          <a:solidFill>
            <a:schemeClr val="bg1">
              <a:lumMod val="95000"/>
            </a:schemeClr>
          </a:solidFill>
        </p:spPr>
        <p:txBody>
          <a:bodyPr wrap="none" rtlCol="0">
            <a:spAutoFit/>
          </a:bodyPr>
          <a:lstStyle/>
          <a:p>
            <a:r>
              <a:rPr lang="en-US" sz="1400" dirty="0">
                <a:latin typeface="Arial" panose="020B0604020202020204" pitchFamily="34" charset="0"/>
              </a:rPr>
              <a:t>B-cell DNA</a:t>
            </a:r>
          </a:p>
        </p:txBody>
      </p:sp>
      <p:pic>
        <p:nvPicPr>
          <p:cNvPr id="37" name="Picture 36">
            <a:extLst>
              <a:ext uri="{FF2B5EF4-FFF2-40B4-BE49-F238E27FC236}">
                <a16:creationId xmlns:a16="http://schemas.microsoft.com/office/drawing/2014/main" id="{A22C4BB0-1112-4D5D-929E-EED9298D0D92}"/>
              </a:ext>
            </a:extLst>
          </p:cNvPr>
          <p:cNvPicPr>
            <a:picLocks noChangeAspect="1"/>
          </p:cNvPicPr>
          <p:nvPr/>
        </p:nvPicPr>
        <p:blipFill rotWithShape="1">
          <a:blip r:embed="rId2"/>
          <a:srcRect l="46782" t="17755" r="11951" b="73786"/>
          <a:stretch/>
        </p:blipFill>
        <p:spPr>
          <a:xfrm rot="5400000">
            <a:off x="7238076" y="1595342"/>
            <a:ext cx="3011773" cy="430689"/>
          </a:xfrm>
          <a:prstGeom prst="rect">
            <a:avLst/>
          </a:prstGeom>
        </p:spPr>
      </p:pic>
      <p:pic>
        <p:nvPicPr>
          <p:cNvPr id="38" name="Picture 37">
            <a:extLst>
              <a:ext uri="{FF2B5EF4-FFF2-40B4-BE49-F238E27FC236}">
                <a16:creationId xmlns:a16="http://schemas.microsoft.com/office/drawing/2014/main" id="{85E195AC-7770-4943-A70B-603DA0E04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090" y="228508"/>
            <a:ext cx="2096481" cy="2918022"/>
          </a:xfrm>
          <a:prstGeom prst="rect">
            <a:avLst/>
          </a:prstGeom>
        </p:spPr>
      </p:pic>
      <p:sp>
        <p:nvSpPr>
          <p:cNvPr id="14" name="Right Brace 13">
            <a:extLst>
              <a:ext uri="{FF2B5EF4-FFF2-40B4-BE49-F238E27FC236}">
                <a16:creationId xmlns:a16="http://schemas.microsoft.com/office/drawing/2014/main" id="{540E1B06-6961-4ED3-97E5-16EFCBE2E358}"/>
              </a:ext>
            </a:extLst>
          </p:cNvPr>
          <p:cNvSpPr/>
          <p:nvPr/>
        </p:nvSpPr>
        <p:spPr>
          <a:xfrm>
            <a:off x="8959307" y="304800"/>
            <a:ext cx="184693" cy="1066800"/>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E5DAC29C-0E31-44B5-B188-96EA9CFD4BDB}"/>
              </a:ext>
            </a:extLst>
          </p:cNvPr>
          <p:cNvCxnSpPr>
            <a:stCxn id="14" idx="1"/>
          </p:cNvCxnSpPr>
          <p:nvPr/>
        </p:nvCxnSpPr>
        <p:spPr>
          <a:xfrm flipV="1">
            <a:off x="9144000" y="609600"/>
            <a:ext cx="647016" cy="2286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AE3B0A8-D927-4982-8A5D-23FF7DD2C403}"/>
              </a:ext>
            </a:extLst>
          </p:cNvPr>
          <p:cNvCxnSpPr/>
          <p:nvPr/>
        </p:nvCxnSpPr>
        <p:spPr>
          <a:xfrm flipV="1">
            <a:off x="8959307" y="1282456"/>
            <a:ext cx="1141076" cy="1483881"/>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BF5075C-F90D-43C3-AF2F-ED4C32549C6C}"/>
              </a:ext>
            </a:extLst>
          </p:cNvPr>
          <p:cNvSpPr txBox="1"/>
          <p:nvPr/>
        </p:nvSpPr>
        <p:spPr>
          <a:xfrm>
            <a:off x="96223" y="1334190"/>
            <a:ext cx="2127505" cy="307777"/>
          </a:xfrm>
          <a:prstGeom prst="rect">
            <a:avLst/>
          </a:prstGeom>
          <a:solidFill>
            <a:schemeClr val="bg1">
              <a:lumMod val="95000"/>
            </a:schemeClr>
          </a:solidFill>
        </p:spPr>
        <p:txBody>
          <a:bodyPr wrap="none" rtlCol="0">
            <a:spAutoFit/>
          </a:bodyPr>
          <a:lstStyle/>
          <a:p>
            <a:r>
              <a:rPr lang="en-US" sz="1400" dirty="0">
                <a:latin typeface="Arial" panose="020B0604020202020204" pitchFamily="34" charset="0"/>
              </a:rPr>
              <a:t>Germline/Stem cell DNA</a:t>
            </a:r>
          </a:p>
        </p:txBody>
      </p:sp>
      <p:sp>
        <p:nvSpPr>
          <p:cNvPr id="25" name="TextBox 24">
            <a:extLst>
              <a:ext uri="{FF2B5EF4-FFF2-40B4-BE49-F238E27FC236}">
                <a16:creationId xmlns:a16="http://schemas.microsoft.com/office/drawing/2014/main" id="{D787E379-8B59-429C-8362-D780C77959DB}"/>
              </a:ext>
            </a:extLst>
          </p:cNvPr>
          <p:cNvSpPr txBox="1"/>
          <p:nvPr/>
        </p:nvSpPr>
        <p:spPr>
          <a:xfrm>
            <a:off x="2331097" y="1326101"/>
            <a:ext cx="811441" cy="307777"/>
          </a:xfrm>
          <a:prstGeom prst="rect">
            <a:avLst/>
          </a:prstGeom>
          <a:solidFill>
            <a:schemeClr val="bg1"/>
          </a:solidFill>
        </p:spPr>
        <p:txBody>
          <a:bodyPr wrap="none" rtlCol="0">
            <a:spAutoFit/>
          </a:bodyPr>
          <a:lstStyle/>
          <a:p>
            <a:r>
              <a:rPr lang="en-US" sz="1400" dirty="0">
                <a:sym typeface="Wingdings" panose="05000000000000000000" pitchFamily="2" charset="2"/>
              </a:rPr>
              <a:t>1</a:t>
            </a:r>
            <a:r>
              <a:rPr lang="en-US" sz="1400" dirty="0"/>
              <a:t>00</a:t>
            </a:r>
            <a:r>
              <a:rPr lang="en-US" sz="1400" dirty="0">
                <a:sym typeface="Wingdings" panose="05000000000000000000" pitchFamily="2" charset="2"/>
              </a:rPr>
              <a:t></a:t>
            </a:r>
            <a:endParaRPr lang="en-US" sz="1400" dirty="0"/>
          </a:p>
        </p:txBody>
      </p:sp>
      <p:sp>
        <p:nvSpPr>
          <p:cNvPr id="26" name="Rectangle 25">
            <a:extLst>
              <a:ext uri="{FF2B5EF4-FFF2-40B4-BE49-F238E27FC236}">
                <a16:creationId xmlns:a16="http://schemas.microsoft.com/office/drawing/2014/main" id="{EB43CF02-0810-4DE4-8601-6DE31E1381BD}"/>
              </a:ext>
            </a:extLst>
          </p:cNvPr>
          <p:cNvSpPr/>
          <p:nvPr/>
        </p:nvSpPr>
        <p:spPr>
          <a:xfrm rot="10800000">
            <a:off x="3799257" y="2213732"/>
            <a:ext cx="158145" cy="27822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7" name="Rectangle 26">
            <a:extLst>
              <a:ext uri="{FF2B5EF4-FFF2-40B4-BE49-F238E27FC236}">
                <a16:creationId xmlns:a16="http://schemas.microsoft.com/office/drawing/2014/main" id="{45F26FB0-E1E4-483F-8070-44439B1CA713}"/>
              </a:ext>
            </a:extLst>
          </p:cNvPr>
          <p:cNvSpPr/>
          <p:nvPr/>
        </p:nvSpPr>
        <p:spPr>
          <a:xfrm rot="10800000">
            <a:off x="2737667" y="1671575"/>
            <a:ext cx="158145" cy="27822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9" name="Rectangle 28">
            <a:extLst>
              <a:ext uri="{FF2B5EF4-FFF2-40B4-BE49-F238E27FC236}">
                <a16:creationId xmlns:a16="http://schemas.microsoft.com/office/drawing/2014/main" id="{1FA07349-D404-471F-869E-76737A5220D7}"/>
              </a:ext>
            </a:extLst>
          </p:cNvPr>
          <p:cNvSpPr/>
          <p:nvPr/>
        </p:nvSpPr>
        <p:spPr>
          <a:xfrm rot="10800000">
            <a:off x="1614284" y="1667627"/>
            <a:ext cx="158145" cy="27822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2149307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B3F8-2A86-45D6-9911-9A7E7CF00C60}"/>
              </a:ext>
            </a:extLst>
          </p:cNvPr>
          <p:cNvSpPr>
            <a:spLocks noGrp="1"/>
          </p:cNvSpPr>
          <p:nvPr>
            <p:ph type="dt" sz="half" idx="10"/>
          </p:nvPr>
        </p:nvSpPr>
        <p:spPr/>
        <p:txBody>
          <a:bodyPr/>
          <a:lstStyle/>
          <a:p>
            <a:fld id="{DE45D567-1178-40FD-B590-D57923EE67EE}" type="datetime1">
              <a:rPr lang="en-US" smtClean="0"/>
              <a:t>8/26/2023</a:t>
            </a:fld>
            <a:endParaRPr lang="en-US"/>
          </a:p>
        </p:txBody>
      </p:sp>
      <p:sp>
        <p:nvSpPr>
          <p:cNvPr id="3" name="Footer Placeholder 2">
            <a:extLst>
              <a:ext uri="{FF2B5EF4-FFF2-40B4-BE49-F238E27FC236}">
                <a16:creationId xmlns:a16="http://schemas.microsoft.com/office/drawing/2014/main" id="{96993ED2-6E83-415F-9DDC-3D672D754431}"/>
              </a:ext>
            </a:extLst>
          </p:cNvPr>
          <p:cNvSpPr>
            <a:spLocks noGrp="1"/>
          </p:cNvSpPr>
          <p:nvPr>
            <p:ph type="ftr" sz="quarter" idx="11"/>
          </p:nvPr>
        </p:nvSpPr>
        <p:spPr/>
        <p:txBody>
          <a:bodyPr/>
          <a:lstStyle/>
          <a:p>
            <a:r>
              <a:rPr lang="en-US"/>
              <a:t>D &amp; D - Lec 3 - Fall 2023</a:t>
            </a:r>
          </a:p>
        </p:txBody>
      </p:sp>
      <p:sp>
        <p:nvSpPr>
          <p:cNvPr id="4" name="Slide Number Placeholder 3">
            <a:extLst>
              <a:ext uri="{FF2B5EF4-FFF2-40B4-BE49-F238E27FC236}">
                <a16:creationId xmlns:a16="http://schemas.microsoft.com/office/drawing/2014/main" id="{D8035B3C-D410-4ECB-B893-8057D688FE22}"/>
              </a:ext>
            </a:extLst>
          </p:cNvPr>
          <p:cNvSpPr>
            <a:spLocks noGrp="1"/>
          </p:cNvSpPr>
          <p:nvPr>
            <p:ph type="sldNum" sz="quarter" idx="12"/>
          </p:nvPr>
        </p:nvSpPr>
        <p:spPr/>
        <p:txBody>
          <a:bodyPr/>
          <a:lstStyle/>
          <a:p>
            <a:fld id="{5B355701-1634-9947-B683-B8275B8528C8}" type="slidenum">
              <a:rPr lang="en-US" smtClean="0"/>
              <a:t>39</a:t>
            </a:fld>
            <a:endParaRPr lang="en-US"/>
          </a:p>
        </p:txBody>
      </p:sp>
      <p:sp>
        <p:nvSpPr>
          <p:cNvPr id="5" name="Rectangle 2">
            <a:extLst>
              <a:ext uri="{FF2B5EF4-FFF2-40B4-BE49-F238E27FC236}">
                <a16:creationId xmlns:a16="http://schemas.microsoft.com/office/drawing/2014/main" id="{5F05779E-AFB5-4E27-AE16-075EF1A730E3}"/>
              </a:ext>
            </a:extLst>
          </p:cNvPr>
          <p:cNvSpPr>
            <a:spLocks noChangeArrowheads="1"/>
          </p:cNvSpPr>
          <p:nvPr/>
        </p:nvSpPr>
        <p:spPr bwMode="auto">
          <a:xfrm>
            <a:off x="966652" y="19594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a:extLst>
              <a:ext uri="{FF2B5EF4-FFF2-40B4-BE49-F238E27FC236}">
                <a16:creationId xmlns:a16="http://schemas.microsoft.com/office/drawing/2014/main" id="{8A189211-80C1-4785-801B-B989C3E820C2}"/>
              </a:ext>
            </a:extLst>
          </p:cNvPr>
          <p:cNvGraphicFramePr>
            <a:graphicFrameLocks/>
          </p:cNvGraphicFramePr>
          <p:nvPr/>
        </p:nvGraphicFramePr>
        <p:xfrm>
          <a:off x="349237" y="693526"/>
          <a:ext cx="8270005" cy="1574113"/>
        </p:xfrm>
        <a:graphic>
          <a:graphicData uri="http://schemas.openxmlformats.org/presentationml/2006/ole">
            <mc:AlternateContent xmlns:mc="http://schemas.openxmlformats.org/markup-compatibility/2006">
              <mc:Choice xmlns:v="urn:schemas-microsoft-com:vml" Requires="v">
                <p:oleObj name="MDLDrawObject Class" r:id="rId2" imgW="10039264" imgH="1542656" progId="MDLDrawOLE.MDLDrawObject.1">
                  <p:embed/>
                </p:oleObj>
              </mc:Choice>
              <mc:Fallback>
                <p:oleObj name="MDLDrawObject Class" r:id="rId2" imgW="10039264" imgH="1542656" progId="MDLDrawOLE.MDLDrawObject.1">
                  <p:embed/>
                  <p:pic>
                    <p:nvPicPr>
                      <p:cNvPr id="6" name="Object 5">
                        <a:extLst>
                          <a:ext uri="{FF2B5EF4-FFF2-40B4-BE49-F238E27FC236}">
                            <a16:creationId xmlns:a16="http://schemas.microsoft.com/office/drawing/2014/main" id="{8A189211-80C1-4785-801B-B989C3E820C2}"/>
                          </a:ext>
                        </a:extLst>
                      </p:cNvPr>
                      <p:cNvPicPr>
                        <a:picLocks noChangeArrowheads="1"/>
                      </p:cNvPicPr>
                      <p:nvPr/>
                    </p:nvPicPr>
                    <p:blipFill>
                      <a:blip r:embed="rId3"/>
                      <a:srcRect/>
                      <a:stretch>
                        <a:fillRect/>
                      </a:stretch>
                    </p:blipFill>
                    <p:spPr bwMode="auto">
                      <a:xfrm>
                        <a:off x="349237" y="693526"/>
                        <a:ext cx="8270005" cy="1574113"/>
                      </a:xfrm>
                      <a:prstGeom prst="rect">
                        <a:avLst/>
                      </a:prstGeom>
                      <a:noFill/>
                    </p:spPr>
                  </p:pic>
                </p:oleObj>
              </mc:Fallback>
            </mc:AlternateContent>
          </a:graphicData>
        </a:graphic>
      </p:graphicFrame>
      <p:cxnSp>
        <p:nvCxnSpPr>
          <p:cNvPr id="8" name="Straight Arrow Connector 7">
            <a:extLst>
              <a:ext uri="{FF2B5EF4-FFF2-40B4-BE49-F238E27FC236}">
                <a16:creationId xmlns:a16="http://schemas.microsoft.com/office/drawing/2014/main" id="{6B866509-63BB-411D-A9BE-6AF73DF2451A}"/>
              </a:ext>
            </a:extLst>
          </p:cNvPr>
          <p:cNvCxnSpPr>
            <a:cxnSpLocks/>
          </p:cNvCxnSpPr>
          <p:nvPr/>
        </p:nvCxnSpPr>
        <p:spPr>
          <a:xfrm>
            <a:off x="5112936" y="1224299"/>
            <a:ext cx="0" cy="6335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CB7322B-0D85-496D-BBD2-455F883B2609}"/>
              </a:ext>
            </a:extLst>
          </p:cNvPr>
          <p:cNvCxnSpPr>
            <a:cxnSpLocks/>
          </p:cNvCxnSpPr>
          <p:nvPr/>
        </p:nvCxnSpPr>
        <p:spPr>
          <a:xfrm>
            <a:off x="369570" y="1542004"/>
            <a:ext cx="1110996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88721150-3B83-492F-91CD-118FD2D42C53}"/>
              </a:ext>
            </a:extLst>
          </p:cNvPr>
          <p:cNvCxnSpPr>
            <a:cxnSpLocks/>
          </p:cNvCxnSpPr>
          <p:nvPr/>
        </p:nvCxnSpPr>
        <p:spPr>
          <a:xfrm>
            <a:off x="5092002" y="2728198"/>
            <a:ext cx="0" cy="3960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4F8BBA61-24DD-4474-9E17-468283559BBE}"/>
              </a:ext>
            </a:extLst>
          </p:cNvPr>
          <p:cNvSpPr txBox="1"/>
          <p:nvPr/>
        </p:nvSpPr>
        <p:spPr>
          <a:xfrm>
            <a:off x="6555801" y="2752619"/>
            <a:ext cx="1405321" cy="338554"/>
          </a:xfrm>
          <a:prstGeom prst="rect">
            <a:avLst/>
          </a:prstGeom>
          <a:noFill/>
        </p:spPr>
        <p:txBody>
          <a:bodyPr wrap="square" rtlCol="0">
            <a:spAutoFit/>
          </a:bodyPr>
          <a:lstStyle/>
          <a:p>
            <a:r>
              <a:rPr lang="en-US" sz="1600" dirty="0"/>
              <a:t>Transcription</a:t>
            </a:r>
          </a:p>
        </p:txBody>
      </p:sp>
      <p:sp>
        <p:nvSpPr>
          <p:cNvPr id="15" name="TextBox 14">
            <a:extLst>
              <a:ext uri="{FF2B5EF4-FFF2-40B4-BE49-F238E27FC236}">
                <a16:creationId xmlns:a16="http://schemas.microsoft.com/office/drawing/2014/main" id="{D0B22273-F663-4137-B8F4-8BE0E95DEE75}"/>
              </a:ext>
            </a:extLst>
          </p:cNvPr>
          <p:cNvSpPr txBox="1"/>
          <p:nvPr/>
        </p:nvSpPr>
        <p:spPr>
          <a:xfrm>
            <a:off x="6555802" y="3492164"/>
            <a:ext cx="1405320" cy="338554"/>
          </a:xfrm>
          <a:prstGeom prst="rect">
            <a:avLst/>
          </a:prstGeom>
          <a:noFill/>
        </p:spPr>
        <p:txBody>
          <a:bodyPr wrap="square" rtlCol="0">
            <a:spAutoFit/>
          </a:bodyPr>
          <a:lstStyle/>
          <a:p>
            <a:r>
              <a:rPr lang="en-US" sz="1600" dirty="0"/>
              <a:t>mRNA Splicing</a:t>
            </a:r>
          </a:p>
        </p:txBody>
      </p:sp>
      <p:sp>
        <p:nvSpPr>
          <p:cNvPr id="16" name="TextBox 15">
            <a:extLst>
              <a:ext uri="{FF2B5EF4-FFF2-40B4-BE49-F238E27FC236}">
                <a16:creationId xmlns:a16="http://schemas.microsoft.com/office/drawing/2014/main" id="{0D88DA5D-525C-4BC9-BFB0-2C4F2EC384A5}"/>
              </a:ext>
            </a:extLst>
          </p:cNvPr>
          <p:cNvSpPr txBox="1"/>
          <p:nvPr/>
        </p:nvSpPr>
        <p:spPr>
          <a:xfrm>
            <a:off x="6650923" y="4224066"/>
            <a:ext cx="1215076" cy="338554"/>
          </a:xfrm>
          <a:prstGeom prst="rect">
            <a:avLst/>
          </a:prstGeom>
          <a:noFill/>
        </p:spPr>
        <p:txBody>
          <a:bodyPr wrap="square" rtlCol="0">
            <a:spAutoFit/>
          </a:bodyPr>
          <a:lstStyle/>
          <a:p>
            <a:r>
              <a:rPr lang="en-US" sz="1600" dirty="0"/>
              <a:t>Translation</a:t>
            </a:r>
          </a:p>
        </p:txBody>
      </p:sp>
      <p:sp>
        <p:nvSpPr>
          <p:cNvPr id="17" name="TextBox 16">
            <a:extLst>
              <a:ext uri="{FF2B5EF4-FFF2-40B4-BE49-F238E27FC236}">
                <a16:creationId xmlns:a16="http://schemas.microsoft.com/office/drawing/2014/main" id="{560F0903-EE67-485C-9EDE-9CF93F2081A5}"/>
              </a:ext>
            </a:extLst>
          </p:cNvPr>
          <p:cNvSpPr txBox="1"/>
          <p:nvPr/>
        </p:nvSpPr>
        <p:spPr>
          <a:xfrm>
            <a:off x="7384263" y="5285763"/>
            <a:ext cx="4198137" cy="338554"/>
          </a:xfrm>
          <a:prstGeom prst="rect">
            <a:avLst/>
          </a:prstGeom>
          <a:noFill/>
        </p:spPr>
        <p:txBody>
          <a:bodyPr wrap="none" rtlCol="0">
            <a:spAutoFit/>
          </a:bodyPr>
          <a:lstStyle/>
          <a:p>
            <a:r>
              <a:rPr lang="en-US" sz="1600" dirty="0"/>
              <a:t>Export to cell surface (ER -&gt;  </a:t>
            </a:r>
            <a:r>
              <a:rPr lang="en-US" sz="1600" dirty="0" err="1"/>
              <a:t>golgi</a:t>
            </a:r>
            <a:r>
              <a:rPr lang="en-US" sz="1600" dirty="0"/>
              <a:t> -&gt; Membrane)</a:t>
            </a:r>
          </a:p>
        </p:txBody>
      </p:sp>
      <p:cxnSp>
        <p:nvCxnSpPr>
          <p:cNvPr id="27" name="Straight Arrow Connector 26">
            <a:extLst>
              <a:ext uri="{FF2B5EF4-FFF2-40B4-BE49-F238E27FC236}">
                <a16:creationId xmlns:a16="http://schemas.microsoft.com/office/drawing/2014/main" id="{1DEBB6F6-0E32-4416-B29E-582352AF7014}"/>
              </a:ext>
            </a:extLst>
          </p:cNvPr>
          <p:cNvCxnSpPr>
            <a:cxnSpLocks/>
          </p:cNvCxnSpPr>
          <p:nvPr/>
        </p:nvCxnSpPr>
        <p:spPr>
          <a:xfrm>
            <a:off x="5092002" y="3413998"/>
            <a:ext cx="0" cy="3960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67536AC4-3DB3-47CA-B159-68EB80532FED}"/>
              </a:ext>
            </a:extLst>
          </p:cNvPr>
          <p:cNvCxnSpPr>
            <a:cxnSpLocks/>
          </p:cNvCxnSpPr>
          <p:nvPr/>
        </p:nvCxnSpPr>
        <p:spPr>
          <a:xfrm>
            <a:off x="5092002" y="4197396"/>
            <a:ext cx="0" cy="3960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84B3A965-7287-4A57-96A4-A18FC474E864}"/>
              </a:ext>
            </a:extLst>
          </p:cNvPr>
          <p:cNvCxnSpPr>
            <a:cxnSpLocks/>
          </p:cNvCxnSpPr>
          <p:nvPr/>
        </p:nvCxnSpPr>
        <p:spPr>
          <a:xfrm>
            <a:off x="7272060" y="5257039"/>
            <a:ext cx="0" cy="3960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8" name="Content Placeholder 7">
            <a:extLst>
              <a:ext uri="{FF2B5EF4-FFF2-40B4-BE49-F238E27FC236}">
                <a16:creationId xmlns:a16="http://schemas.microsoft.com/office/drawing/2014/main" id="{82C3E74B-A676-42C6-C949-1934A14C9663}"/>
              </a:ext>
            </a:extLst>
          </p:cNvPr>
          <p:cNvPicPr>
            <a:picLocks noChangeAspect="1"/>
          </p:cNvPicPr>
          <p:nvPr/>
        </p:nvPicPr>
        <p:blipFill rotWithShape="1">
          <a:blip r:embed="rId4">
            <a:extLst>
              <a:ext uri="{28A0092B-C50C-407E-A947-70E740481C1C}">
                <a14:useLocalDpi xmlns:a14="http://schemas.microsoft.com/office/drawing/2010/main" val="0"/>
              </a:ext>
            </a:extLst>
          </a:blip>
          <a:srcRect t="923" b="47085"/>
          <a:stretch/>
        </p:blipFill>
        <p:spPr>
          <a:xfrm>
            <a:off x="826996" y="3826825"/>
            <a:ext cx="4031459" cy="2353112"/>
          </a:xfrm>
          <a:prstGeom prst="rect">
            <a:avLst/>
          </a:prstGeom>
        </p:spPr>
      </p:pic>
      <p:pic>
        <p:nvPicPr>
          <p:cNvPr id="19" name="Picture 18">
            <a:extLst>
              <a:ext uri="{FF2B5EF4-FFF2-40B4-BE49-F238E27FC236}">
                <a16:creationId xmlns:a16="http://schemas.microsoft.com/office/drawing/2014/main" id="{6CFAFA48-FDAF-437A-3162-0BC9DB909FA9}"/>
              </a:ext>
            </a:extLst>
          </p:cNvPr>
          <p:cNvPicPr>
            <a:picLocks noChangeAspect="1"/>
          </p:cNvPicPr>
          <p:nvPr/>
        </p:nvPicPr>
        <p:blipFill rotWithShape="1">
          <a:blip r:embed="rId5"/>
          <a:srcRect l="46782" t="17755" r="11951" b="73786"/>
          <a:stretch/>
        </p:blipFill>
        <p:spPr>
          <a:xfrm>
            <a:off x="8915833" y="2084518"/>
            <a:ext cx="2343602" cy="335139"/>
          </a:xfrm>
          <a:prstGeom prst="rect">
            <a:avLst/>
          </a:prstGeom>
        </p:spPr>
      </p:pic>
      <p:sp>
        <p:nvSpPr>
          <p:cNvPr id="9" name="TextBox 8">
            <a:extLst>
              <a:ext uri="{FF2B5EF4-FFF2-40B4-BE49-F238E27FC236}">
                <a16:creationId xmlns:a16="http://schemas.microsoft.com/office/drawing/2014/main" id="{06B6765B-2A4B-7A4D-B132-50BD707EE0A4}"/>
              </a:ext>
            </a:extLst>
          </p:cNvPr>
          <p:cNvSpPr txBox="1"/>
          <p:nvPr/>
        </p:nvSpPr>
        <p:spPr>
          <a:xfrm>
            <a:off x="331652" y="2024452"/>
            <a:ext cx="1700348" cy="923330"/>
          </a:xfrm>
          <a:prstGeom prst="rect">
            <a:avLst/>
          </a:prstGeom>
          <a:noFill/>
        </p:spPr>
        <p:txBody>
          <a:bodyPr wrap="square" rtlCol="0">
            <a:spAutoFit/>
          </a:bodyPr>
          <a:lstStyle/>
          <a:p>
            <a:r>
              <a:rPr lang="en-US" dirty="0"/>
              <a:t>Rearranged heavy chain gene</a:t>
            </a:r>
          </a:p>
        </p:txBody>
      </p:sp>
      <p:sp>
        <p:nvSpPr>
          <p:cNvPr id="21" name="TextBox 20">
            <a:extLst>
              <a:ext uri="{FF2B5EF4-FFF2-40B4-BE49-F238E27FC236}">
                <a16:creationId xmlns:a16="http://schemas.microsoft.com/office/drawing/2014/main" id="{8665B710-89C8-78CB-7EB6-D35DADDFD3B7}"/>
              </a:ext>
            </a:extLst>
          </p:cNvPr>
          <p:cNvSpPr txBox="1"/>
          <p:nvPr/>
        </p:nvSpPr>
        <p:spPr>
          <a:xfrm>
            <a:off x="10454127" y="1476551"/>
            <a:ext cx="1700348" cy="646331"/>
          </a:xfrm>
          <a:prstGeom prst="rect">
            <a:avLst/>
          </a:prstGeom>
          <a:noFill/>
        </p:spPr>
        <p:txBody>
          <a:bodyPr wrap="square" rtlCol="0">
            <a:spAutoFit/>
          </a:bodyPr>
          <a:lstStyle/>
          <a:p>
            <a:r>
              <a:rPr lang="en-US" dirty="0"/>
              <a:t>Rearranged light chain gene</a:t>
            </a:r>
          </a:p>
        </p:txBody>
      </p:sp>
      <p:pic>
        <p:nvPicPr>
          <p:cNvPr id="22" name="Picture 21">
            <a:extLst>
              <a:ext uri="{FF2B5EF4-FFF2-40B4-BE49-F238E27FC236}">
                <a16:creationId xmlns:a16="http://schemas.microsoft.com/office/drawing/2014/main" id="{41156495-6C87-69AD-2B9A-ED7A4D59E58B}"/>
              </a:ext>
            </a:extLst>
          </p:cNvPr>
          <p:cNvPicPr>
            <a:picLocks noChangeAspect="1"/>
          </p:cNvPicPr>
          <p:nvPr/>
        </p:nvPicPr>
        <p:blipFill rotWithShape="1">
          <a:blip r:embed="rId5"/>
          <a:srcRect r="7826" b="89926"/>
          <a:stretch/>
        </p:blipFill>
        <p:spPr>
          <a:xfrm>
            <a:off x="7505936" y="1133429"/>
            <a:ext cx="4305063" cy="328236"/>
          </a:xfrm>
          <a:prstGeom prst="rect">
            <a:avLst/>
          </a:prstGeom>
        </p:spPr>
      </p:pic>
      <p:cxnSp>
        <p:nvCxnSpPr>
          <p:cNvPr id="23" name="Straight Arrow Connector 22">
            <a:extLst>
              <a:ext uri="{FF2B5EF4-FFF2-40B4-BE49-F238E27FC236}">
                <a16:creationId xmlns:a16="http://schemas.microsoft.com/office/drawing/2014/main" id="{F06B003B-96FA-6C9B-84DF-F549463394F0}"/>
              </a:ext>
            </a:extLst>
          </p:cNvPr>
          <p:cNvCxnSpPr>
            <a:cxnSpLocks/>
          </p:cNvCxnSpPr>
          <p:nvPr/>
        </p:nvCxnSpPr>
        <p:spPr>
          <a:xfrm>
            <a:off x="9658467" y="1390903"/>
            <a:ext cx="0" cy="6335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2FA2951E-B184-E162-5ED7-45D6EB9231AB}"/>
              </a:ext>
            </a:extLst>
          </p:cNvPr>
          <p:cNvSpPr txBox="1"/>
          <p:nvPr/>
        </p:nvSpPr>
        <p:spPr>
          <a:xfrm>
            <a:off x="0" y="370982"/>
            <a:ext cx="1062214" cy="369332"/>
          </a:xfrm>
          <a:prstGeom prst="rect">
            <a:avLst/>
          </a:prstGeom>
          <a:noFill/>
        </p:spPr>
        <p:txBody>
          <a:bodyPr wrap="none" rtlCol="0">
            <a:spAutoFit/>
          </a:bodyPr>
          <a:lstStyle/>
          <a:p>
            <a:r>
              <a:rPr lang="en-US" dirty="0"/>
              <a:t>Stem Cell</a:t>
            </a:r>
          </a:p>
        </p:txBody>
      </p:sp>
      <p:sp>
        <p:nvSpPr>
          <p:cNvPr id="25" name="TextBox 24">
            <a:extLst>
              <a:ext uri="{FF2B5EF4-FFF2-40B4-BE49-F238E27FC236}">
                <a16:creationId xmlns:a16="http://schemas.microsoft.com/office/drawing/2014/main" id="{752B7327-1A0B-E6D7-C504-707487BD26AC}"/>
              </a:ext>
            </a:extLst>
          </p:cNvPr>
          <p:cNvSpPr txBox="1"/>
          <p:nvPr/>
        </p:nvSpPr>
        <p:spPr>
          <a:xfrm>
            <a:off x="27424" y="1541074"/>
            <a:ext cx="724878" cy="369332"/>
          </a:xfrm>
          <a:prstGeom prst="rect">
            <a:avLst/>
          </a:prstGeom>
          <a:noFill/>
        </p:spPr>
        <p:txBody>
          <a:bodyPr wrap="none" rtlCol="0">
            <a:spAutoFit/>
          </a:bodyPr>
          <a:lstStyle/>
          <a:p>
            <a:r>
              <a:rPr lang="en-US" dirty="0"/>
              <a:t>B-Cell</a:t>
            </a:r>
          </a:p>
        </p:txBody>
      </p:sp>
      <p:cxnSp>
        <p:nvCxnSpPr>
          <p:cNvPr id="26" name="Straight Arrow Connector 25">
            <a:extLst>
              <a:ext uri="{FF2B5EF4-FFF2-40B4-BE49-F238E27FC236}">
                <a16:creationId xmlns:a16="http://schemas.microsoft.com/office/drawing/2014/main" id="{26B6B42B-FD66-3791-97C1-B8061FC02EAF}"/>
              </a:ext>
            </a:extLst>
          </p:cNvPr>
          <p:cNvCxnSpPr>
            <a:cxnSpLocks/>
          </p:cNvCxnSpPr>
          <p:nvPr/>
        </p:nvCxnSpPr>
        <p:spPr>
          <a:xfrm>
            <a:off x="9689449" y="2556867"/>
            <a:ext cx="0" cy="3960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11166ACE-03F3-8CCB-0762-E464C3EC4778}"/>
              </a:ext>
            </a:extLst>
          </p:cNvPr>
          <p:cNvCxnSpPr>
            <a:cxnSpLocks/>
          </p:cNvCxnSpPr>
          <p:nvPr/>
        </p:nvCxnSpPr>
        <p:spPr>
          <a:xfrm>
            <a:off x="9689449" y="3242667"/>
            <a:ext cx="0" cy="3960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48B4A9D6-91E9-CD98-C70B-AABE9B533670}"/>
              </a:ext>
            </a:extLst>
          </p:cNvPr>
          <p:cNvCxnSpPr>
            <a:cxnSpLocks/>
          </p:cNvCxnSpPr>
          <p:nvPr/>
        </p:nvCxnSpPr>
        <p:spPr>
          <a:xfrm>
            <a:off x="9689449" y="4026065"/>
            <a:ext cx="0" cy="3960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5CD8314-79F6-777A-EBDC-55C640FB22F7}"/>
              </a:ext>
            </a:extLst>
          </p:cNvPr>
          <p:cNvCxnSpPr/>
          <p:nvPr/>
        </p:nvCxnSpPr>
        <p:spPr>
          <a:xfrm flipH="1">
            <a:off x="7505936" y="4562620"/>
            <a:ext cx="2152531" cy="6189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6B1069A-35FD-E07A-FD30-7394E32EF579}"/>
              </a:ext>
            </a:extLst>
          </p:cNvPr>
          <p:cNvCxnSpPr/>
          <p:nvPr/>
        </p:nvCxnSpPr>
        <p:spPr>
          <a:xfrm>
            <a:off x="5181600" y="4650715"/>
            <a:ext cx="1918399" cy="51467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30A7123-875F-19E9-0146-7DCAB697BB2D}"/>
              </a:ext>
            </a:extLst>
          </p:cNvPr>
          <p:cNvSpPr txBox="1"/>
          <p:nvPr/>
        </p:nvSpPr>
        <p:spPr>
          <a:xfrm>
            <a:off x="3183080" y="35187"/>
            <a:ext cx="6300251" cy="461665"/>
          </a:xfrm>
          <a:prstGeom prst="rect">
            <a:avLst/>
          </a:prstGeom>
          <a:noFill/>
        </p:spPr>
        <p:txBody>
          <a:bodyPr wrap="none" rtlCol="0">
            <a:spAutoFit/>
          </a:bodyPr>
          <a:lstStyle/>
          <a:p>
            <a:r>
              <a:rPr lang="en-US" sz="2400" dirty="0"/>
              <a:t>Antibody Production – From Stem Cells to B-Cells</a:t>
            </a:r>
          </a:p>
        </p:txBody>
      </p:sp>
    </p:spTree>
    <p:extLst>
      <p:ext uri="{BB962C8B-B14F-4D97-AF65-F5344CB8AC3E}">
        <p14:creationId xmlns:p14="http://schemas.microsoft.com/office/powerpoint/2010/main" val="3504491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4ACBE8-35A7-4A36-B960-FCA060508FE3}"/>
              </a:ext>
            </a:extLst>
          </p:cNvPr>
          <p:cNvSpPr txBox="1"/>
          <p:nvPr/>
        </p:nvSpPr>
        <p:spPr>
          <a:xfrm>
            <a:off x="228600" y="448842"/>
            <a:ext cx="4724399" cy="3477875"/>
          </a:xfrm>
          <a:prstGeom prst="rect">
            <a:avLst/>
          </a:prstGeom>
          <a:noFill/>
        </p:spPr>
        <p:txBody>
          <a:bodyPr wrap="square" rtlCol="0">
            <a:spAutoFit/>
          </a:bodyPr>
          <a:lstStyle/>
          <a:p>
            <a:pPr defTabSz="727895"/>
            <a:r>
              <a:rPr lang="en-US" sz="2000" dirty="0">
                <a:solidFill>
                  <a:prstClr val="black"/>
                </a:solidFill>
                <a:latin typeface="Calibri"/>
              </a:rPr>
              <a:t>DNA Sequencing - Determining the Order of Bases in the DNA.</a:t>
            </a:r>
          </a:p>
          <a:p>
            <a:pPr defTabSz="727895"/>
            <a:r>
              <a:rPr lang="en-US" sz="2000" dirty="0">
                <a:solidFill>
                  <a:prstClr val="black"/>
                </a:solidFill>
                <a:latin typeface="Calibri"/>
              </a:rPr>
              <a:t>Sanger Sequencing:</a:t>
            </a:r>
          </a:p>
          <a:p>
            <a:pPr marL="227486" indent="-227486" defTabSz="727895">
              <a:buFont typeface="Arial" panose="020B0604020202020204" pitchFamily="34" charset="0"/>
              <a:buChar char="•"/>
            </a:pPr>
            <a:r>
              <a:rPr lang="en-US" sz="2000" dirty="0">
                <a:solidFill>
                  <a:prstClr val="black"/>
                </a:solidFill>
                <a:latin typeface="Calibri"/>
              </a:rPr>
              <a:t>Second method to generate long (~1000 base) sequence information (an earlier chemical method developed by Gilbert proved to be impractical for most laboratories (hydrazine = rocket fuel was required)</a:t>
            </a:r>
          </a:p>
          <a:p>
            <a:pPr marL="227486" indent="-227486" defTabSz="727895">
              <a:buFont typeface="Arial" panose="020B0604020202020204" pitchFamily="34" charset="0"/>
              <a:buChar char="•"/>
            </a:pPr>
            <a:r>
              <a:rPr lang="en-US" sz="2000" dirty="0">
                <a:solidFill>
                  <a:prstClr val="black"/>
                </a:solidFill>
                <a:latin typeface="Calibri"/>
              </a:rPr>
              <a:t>Sanger was awarded his 2</a:t>
            </a:r>
            <a:r>
              <a:rPr lang="en-US" sz="2000" baseline="30000" dirty="0">
                <a:solidFill>
                  <a:prstClr val="black"/>
                </a:solidFill>
                <a:latin typeface="Calibri"/>
              </a:rPr>
              <a:t>nd</a:t>
            </a:r>
            <a:r>
              <a:rPr lang="en-US" sz="2000" dirty="0">
                <a:solidFill>
                  <a:prstClr val="black"/>
                </a:solidFill>
                <a:latin typeface="Calibri"/>
              </a:rPr>
              <a:t> Nobel prize for this work in 1980, shared with Gilbert.</a:t>
            </a:r>
          </a:p>
        </p:txBody>
      </p:sp>
      <p:pic>
        <p:nvPicPr>
          <p:cNvPr id="6" name="Sanger Sequencing">
            <a:hlinkClick r:id="" action="ppaction://media"/>
            <a:extLst>
              <a:ext uri="{FF2B5EF4-FFF2-40B4-BE49-F238E27FC236}">
                <a16:creationId xmlns:a16="http://schemas.microsoft.com/office/drawing/2014/main" id="{5636E833-B2A1-40F1-8C48-0CFBCD0E496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79165" y="772737"/>
            <a:ext cx="3686839" cy="2073847"/>
          </a:xfrm>
          <a:prstGeom prst="rect">
            <a:avLst/>
          </a:prstGeom>
        </p:spPr>
      </p:pic>
      <p:sp>
        <p:nvSpPr>
          <p:cNvPr id="2" name="TextBox 1">
            <a:extLst>
              <a:ext uri="{FF2B5EF4-FFF2-40B4-BE49-F238E27FC236}">
                <a16:creationId xmlns:a16="http://schemas.microsoft.com/office/drawing/2014/main" id="{B5A49790-28EC-49DE-A288-DA465B123A18}"/>
              </a:ext>
            </a:extLst>
          </p:cNvPr>
          <p:cNvSpPr txBox="1"/>
          <p:nvPr/>
        </p:nvSpPr>
        <p:spPr>
          <a:xfrm>
            <a:off x="6362918" y="2854054"/>
            <a:ext cx="3171305" cy="923330"/>
          </a:xfrm>
          <a:prstGeom prst="rect">
            <a:avLst/>
          </a:prstGeom>
          <a:noFill/>
        </p:spPr>
        <p:txBody>
          <a:bodyPr wrap="square" rtlCol="0">
            <a:spAutoFit/>
          </a:bodyPr>
          <a:lstStyle/>
          <a:p>
            <a:pPr defTabSz="727895"/>
            <a:r>
              <a:rPr lang="en-US" sz="1800" dirty="0">
                <a:solidFill>
                  <a:prstClr val="black"/>
                </a:solidFill>
                <a:latin typeface="Calibri"/>
              </a:rPr>
              <a:t>Determine the position of all four bases in a DNA strand = Sequence (video)</a:t>
            </a:r>
          </a:p>
        </p:txBody>
      </p:sp>
      <p:sp>
        <p:nvSpPr>
          <p:cNvPr id="5" name="Rectangle 2">
            <a:extLst>
              <a:ext uri="{FF2B5EF4-FFF2-40B4-BE49-F238E27FC236}">
                <a16:creationId xmlns:a16="http://schemas.microsoft.com/office/drawing/2014/main" id="{0D2AFAFC-98D4-411E-BF9C-707CD9181338}"/>
              </a:ext>
            </a:extLst>
          </p:cNvPr>
          <p:cNvSpPr txBox="1">
            <a:spLocks noChangeArrowheads="1"/>
          </p:cNvSpPr>
          <p:nvPr/>
        </p:nvSpPr>
        <p:spPr>
          <a:xfrm>
            <a:off x="2084933" y="10682"/>
            <a:ext cx="7745507" cy="39702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727895"/>
            <a:r>
              <a:rPr lang="en-US" sz="2800" dirty="0">
                <a:solidFill>
                  <a:prstClr val="black"/>
                </a:solidFill>
                <a:latin typeface="Calibri"/>
              </a:rPr>
              <a:t>DNA Sequencing – Sanger (dideoxy) Sequencing</a:t>
            </a:r>
            <a:br>
              <a:rPr lang="en-US" sz="2800" dirty="0">
                <a:solidFill>
                  <a:prstClr val="black"/>
                </a:solidFill>
                <a:latin typeface="Calibri"/>
              </a:rPr>
            </a:br>
            <a:endParaRPr lang="en-US" sz="2800" dirty="0">
              <a:solidFill>
                <a:prstClr val="black"/>
              </a:solidFill>
              <a:latin typeface="Calibri"/>
            </a:endParaRPr>
          </a:p>
        </p:txBody>
      </p:sp>
      <p:sp>
        <p:nvSpPr>
          <p:cNvPr id="19" name="TextBox 18">
            <a:extLst>
              <a:ext uri="{FF2B5EF4-FFF2-40B4-BE49-F238E27FC236}">
                <a16:creationId xmlns:a16="http://schemas.microsoft.com/office/drawing/2014/main" id="{E094EF39-7A54-49AE-B323-4BB45DE30D67}"/>
              </a:ext>
            </a:extLst>
          </p:cNvPr>
          <p:cNvSpPr txBox="1"/>
          <p:nvPr/>
        </p:nvSpPr>
        <p:spPr>
          <a:xfrm>
            <a:off x="2438177" y="4294615"/>
            <a:ext cx="8930330" cy="338554"/>
          </a:xfrm>
          <a:prstGeom prst="rect">
            <a:avLst/>
          </a:prstGeom>
          <a:noFill/>
        </p:spPr>
        <p:txBody>
          <a:bodyPr wrap="none" rtlCol="0">
            <a:spAutoFit/>
          </a:bodyPr>
          <a:lstStyle/>
          <a:p>
            <a:pPr defTabSz="727895"/>
            <a:r>
              <a:rPr lang="en-US" sz="1600" spc="120" dirty="0">
                <a:solidFill>
                  <a:prstClr val="black"/>
                </a:solidFill>
                <a:latin typeface="Courier New" panose="02070309020205020404" pitchFamily="49" charset="0"/>
                <a:cs typeface="Courier New" panose="02070309020205020404" pitchFamily="49" charset="0"/>
              </a:rPr>
              <a:t>5’----C-T-T-C-A-G-</a:t>
            </a:r>
            <a:r>
              <a:rPr lang="en-US" sz="1600" spc="120" dirty="0">
                <a:solidFill>
                  <a:prstClr val="black"/>
                </a:solidFill>
                <a:highlight>
                  <a:srgbClr val="FFFF00"/>
                </a:highlight>
                <a:latin typeface="Courier New" panose="02070309020205020404" pitchFamily="49" charset="0"/>
                <a:cs typeface="Courier New" panose="02070309020205020404" pitchFamily="49" charset="0"/>
              </a:rPr>
              <a:t>C-T-T-A</a:t>
            </a:r>
            <a:r>
              <a:rPr lang="en-US" sz="1600" spc="120" dirty="0">
                <a:solidFill>
                  <a:prstClr val="black"/>
                </a:solidFill>
                <a:latin typeface="Courier New" panose="02070309020205020404" pitchFamily="49" charset="0"/>
                <a:cs typeface="Courier New" panose="02070309020205020404" pitchFamily="49" charset="0"/>
              </a:rPr>
              <a:t>-</a:t>
            </a:r>
            <a:r>
              <a:rPr lang="en-US" sz="1600" spc="120" dirty="0">
                <a:solidFill>
                  <a:prstClr val="black"/>
                </a:solidFill>
                <a:highlight>
                  <a:srgbClr val="C0C0C0"/>
                </a:highlight>
                <a:latin typeface="Courier New" panose="02070309020205020404" pitchFamily="49" charset="0"/>
                <a:cs typeface="Courier New" panose="02070309020205020404" pitchFamily="49" charset="0"/>
              </a:rPr>
              <a:t>G-T-A-A-T-C-C-G-G-T-A-C-G-T-G-C-A----</a:t>
            </a:r>
          </a:p>
        </p:txBody>
      </p:sp>
      <p:sp>
        <p:nvSpPr>
          <p:cNvPr id="10" name="Rectangle 9">
            <a:extLst>
              <a:ext uri="{FF2B5EF4-FFF2-40B4-BE49-F238E27FC236}">
                <a16:creationId xmlns:a16="http://schemas.microsoft.com/office/drawing/2014/main" id="{BA175E4C-499A-485E-B3A5-A9B75A135497}"/>
              </a:ext>
            </a:extLst>
          </p:cNvPr>
          <p:cNvSpPr/>
          <p:nvPr/>
        </p:nvSpPr>
        <p:spPr>
          <a:xfrm>
            <a:off x="3048001" y="5287324"/>
            <a:ext cx="1524456" cy="338554"/>
          </a:xfrm>
          <a:prstGeom prst="rect">
            <a:avLst/>
          </a:prstGeom>
        </p:spPr>
        <p:txBody>
          <a:bodyPr wrap="none">
            <a:spAutoFit/>
          </a:bodyPr>
          <a:lstStyle/>
          <a:p>
            <a:pPr defTabSz="727895"/>
            <a:r>
              <a:rPr lang="en-US" sz="1600" b="1" spc="120" baseline="30000" dirty="0">
                <a:solidFill>
                  <a:prstClr val="black"/>
                </a:solidFill>
                <a:latin typeface="Courier New" panose="02070309020205020404" pitchFamily="49" charset="0"/>
                <a:cs typeface="Courier New" panose="02070309020205020404" pitchFamily="49" charset="0"/>
              </a:rPr>
              <a:t>5’</a:t>
            </a:r>
            <a:r>
              <a:rPr lang="en-US" sz="1600" b="1" spc="120" dirty="0">
                <a:solidFill>
                  <a:prstClr val="black"/>
                </a:solidFill>
                <a:latin typeface="Courier New" panose="02070309020205020404" pitchFamily="49" charset="0"/>
                <a:cs typeface="Courier New" panose="02070309020205020404" pitchFamily="49" charset="0"/>
              </a:rPr>
              <a:t>C-T-T-A</a:t>
            </a:r>
            <a:r>
              <a:rPr lang="en-US" sz="1600" b="1" spc="120" baseline="30000" dirty="0">
                <a:solidFill>
                  <a:prstClr val="black"/>
                </a:solidFill>
                <a:latin typeface="Courier New" panose="02070309020205020404" pitchFamily="49" charset="0"/>
                <a:cs typeface="Courier New" panose="02070309020205020404" pitchFamily="49" charset="0"/>
              </a:rPr>
              <a:t>OH</a:t>
            </a:r>
            <a:endParaRPr lang="en-US" sz="1600" b="1" spc="120" baseline="30000" dirty="0">
              <a:solidFill>
                <a:prstClr val="black"/>
              </a:solidFill>
              <a:latin typeface="Calibri"/>
            </a:endParaRPr>
          </a:p>
        </p:txBody>
      </p:sp>
      <p:sp>
        <p:nvSpPr>
          <p:cNvPr id="11" name="Rectangle 10">
            <a:extLst>
              <a:ext uri="{FF2B5EF4-FFF2-40B4-BE49-F238E27FC236}">
                <a16:creationId xmlns:a16="http://schemas.microsoft.com/office/drawing/2014/main" id="{A0CD1E80-D7BA-458F-9A77-0154D043F4EB}"/>
              </a:ext>
            </a:extLst>
          </p:cNvPr>
          <p:cNvSpPr/>
          <p:nvPr/>
        </p:nvSpPr>
        <p:spPr>
          <a:xfrm>
            <a:off x="2436338" y="4493617"/>
            <a:ext cx="8930330" cy="338554"/>
          </a:xfrm>
          <a:prstGeom prst="rect">
            <a:avLst/>
          </a:prstGeom>
        </p:spPr>
        <p:txBody>
          <a:bodyPr wrap="square">
            <a:spAutoFit/>
          </a:bodyPr>
          <a:lstStyle/>
          <a:p>
            <a:pPr defTabSz="727895"/>
            <a:r>
              <a:rPr lang="en-US" sz="1600" spc="120" dirty="0">
                <a:solidFill>
                  <a:prstClr val="black"/>
                </a:solidFill>
                <a:latin typeface="Courier New" panose="02070309020205020404" pitchFamily="49" charset="0"/>
                <a:cs typeface="Courier New" panose="02070309020205020404" pitchFamily="49" charset="0"/>
              </a:rPr>
              <a:t>3’----G-A-A-G-T-C-G-A-A-T-C-A-T-T-A-G-G-C-C-A-T-G-C-A-C-G-T----</a:t>
            </a:r>
          </a:p>
        </p:txBody>
      </p:sp>
      <p:sp>
        <p:nvSpPr>
          <p:cNvPr id="32" name="Rectangle 31">
            <a:extLst>
              <a:ext uri="{FF2B5EF4-FFF2-40B4-BE49-F238E27FC236}">
                <a16:creationId xmlns:a16="http://schemas.microsoft.com/office/drawing/2014/main" id="{A1E69CDB-886F-4FEE-A01E-71DFE631BA93}"/>
              </a:ext>
            </a:extLst>
          </p:cNvPr>
          <p:cNvSpPr/>
          <p:nvPr/>
        </p:nvSpPr>
        <p:spPr>
          <a:xfrm>
            <a:off x="2371708" y="5592955"/>
            <a:ext cx="8930331" cy="338554"/>
          </a:xfrm>
          <a:prstGeom prst="rect">
            <a:avLst/>
          </a:prstGeom>
        </p:spPr>
        <p:txBody>
          <a:bodyPr wrap="square">
            <a:spAutoFit/>
          </a:bodyPr>
          <a:lstStyle/>
          <a:p>
            <a:pPr defTabSz="727895"/>
            <a:r>
              <a:rPr lang="en-US" sz="1600" spc="120" dirty="0">
                <a:solidFill>
                  <a:prstClr val="black"/>
                </a:solidFill>
                <a:latin typeface="Courier New" panose="02070309020205020404" pitchFamily="49" charset="0"/>
                <a:cs typeface="Courier New" panose="02070309020205020404" pitchFamily="49" charset="0"/>
              </a:rPr>
              <a:t>3’----G-A-A-G-T-C-G-A-A-T-C-A-T-T-A-G-G-C-C-A-T-G-C-A-C-G-T----</a:t>
            </a:r>
          </a:p>
        </p:txBody>
      </p:sp>
      <p:sp>
        <p:nvSpPr>
          <p:cNvPr id="12" name="TextBox 11">
            <a:extLst>
              <a:ext uri="{FF2B5EF4-FFF2-40B4-BE49-F238E27FC236}">
                <a16:creationId xmlns:a16="http://schemas.microsoft.com/office/drawing/2014/main" id="{520D8430-1518-4ED5-A964-8422E480F4CB}"/>
              </a:ext>
            </a:extLst>
          </p:cNvPr>
          <p:cNvSpPr txBox="1"/>
          <p:nvPr/>
        </p:nvSpPr>
        <p:spPr>
          <a:xfrm>
            <a:off x="1537159" y="4493617"/>
            <a:ext cx="949042" cy="338554"/>
          </a:xfrm>
          <a:prstGeom prst="rect">
            <a:avLst/>
          </a:prstGeom>
          <a:noFill/>
        </p:spPr>
        <p:txBody>
          <a:bodyPr wrap="none" rtlCol="0">
            <a:spAutoFit/>
          </a:bodyPr>
          <a:lstStyle/>
          <a:p>
            <a:r>
              <a:rPr lang="en-US" sz="1600" i="1" dirty="0"/>
              <a:t>Template</a:t>
            </a:r>
          </a:p>
        </p:txBody>
      </p:sp>
      <p:sp>
        <p:nvSpPr>
          <p:cNvPr id="13" name="TextBox 12">
            <a:extLst>
              <a:ext uri="{FF2B5EF4-FFF2-40B4-BE49-F238E27FC236}">
                <a16:creationId xmlns:a16="http://schemas.microsoft.com/office/drawing/2014/main" id="{E11820D7-0B7A-434A-89EA-0AFD7C657BD5}"/>
              </a:ext>
            </a:extLst>
          </p:cNvPr>
          <p:cNvSpPr txBox="1"/>
          <p:nvPr/>
        </p:nvSpPr>
        <p:spPr>
          <a:xfrm>
            <a:off x="1498505" y="5248607"/>
            <a:ext cx="737702" cy="338554"/>
          </a:xfrm>
          <a:prstGeom prst="rect">
            <a:avLst/>
          </a:prstGeom>
          <a:noFill/>
        </p:spPr>
        <p:txBody>
          <a:bodyPr wrap="none" rtlCol="0">
            <a:spAutoFit/>
          </a:bodyPr>
          <a:lstStyle/>
          <a:p>
            <a:r>
              <a:rPr lang="en-US" sz="1600" i="1" dirty="0"/>
              <a:t>Primer</a:t>
            </a:r>
          </a:p>
        </p:txBody>
      </p:sp>
      <p:sp>
        <p:nvSpPr>
          <p:cNvPr id="14" name="TextBox 13">
            <a:extLst>
              <a:ext uri="{FF2B5EF4-FFF2-40B4-BE49-F238E27FC236}">
                <a16:creationId xmlns:a16="http://schemas.microsoft.com/office/drawing/2014/main" id="{81480A72-D60A-4211-A293-AFEBF65E2702}"/>
              </a:ext>
            </a:extLst>
          </p:cNvPr>
          <p:cNvSpPr txBox="1"/>
          <p:nvPr/>
        </p:nvSpPr>
        <p:spPr>
          <a:xfrm>
            <a:off x="6649120" y="4037459"/>
            <a:ext cx="2612062" cy="315792"/>
          </a:xfrm>
          <a:prstGeom prst="rect">
            <a:avLst/>
          </a:prstGeom>
          <a:noFill/>
        </p:spPr>
        <p:txBody>
          <a:bodyPr wrap="none" rtlCol="0">
            <a:spAutoFit/>
          </a:bodyPr>
          <a:lstStyle/>
          <a:p>
            <a:r>
              <a:rPr lang="en-US" sz="1452" i="1" dirty="0"/>
              <a:t>Sequenced region (~1000 bases)</a:t>
            </a:r>
          </a:p>
        </p:txBody>
      </p:sp>
      <p:cxnSp>
        <p:nvCxnSpPr>
          <p:cNvPr id="16" name="Straight Arrow Connector 15">
            <a:extLst>
              <a:ext uri="{FF2B5EF4-FFF2-40B4-BE49-F238E27FC236}">
                <a16:creationId xmlns:a16="http://schemas.microsoft.com/office/drawing/2014/main" id="{647784A7-7E82-4769-A5B2-F0EF6DE97F6B}"/>
              </a:ext>
            </a:extLst>
          </p:cNvPr>
          <p:cNvCxnSpPr>
            <a:cxnSpLocks/>
          </p:cNvCxnSpPr>
          <p:nvPr/>
        </p:nvCxnSpPr>
        <p:spPr>
          <a:xfrm flipV="1">
            <a:off x="6012494" y="4255858"/>
            <a:ext cx="4420179" cy="44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3716756C-9855-498E-9BA4-38D021FF100B}"/>
              </a:ext>
            </a:extLst>
          </p:cNvPr>
          <p:cNvPicPr>
            <a:picLocks noChangeAspect="1"/>
          </p:cNvPicPr>
          <p:nvPr/>
        </p:nvPicPr>
        <p:blipFill>
          <a:blip r:embed="rId6"/>
          <a:stretch>
            <a:fillRect/>
          </a:stretch>
        </p:blipFill>
        <p:spPr>
          <a:xfrm>
            <a:off x="5250115" y="1993103"/>
            <a:ext cx="726992" cy="1090488"/>
          </a:xfrm>
          <a:prstGeom prst="rect">
            <a:avLst/>
          </a:prstGeom>
        </p:spPr>
      </p:pic>
      <p:pic>
        <p:nvPicPr>
          <p:cNvPr id="20" name="Picture 19">
            <a:extLst>
              <a:ext uri="{FF2B5EF4-FFF2-40B4-BE49-F238E27FC236}">
                <a16:creationId xmlns:a16="http://schemas.microsoft.com/office/drawing/2014/main" id="{9078F45B-4305-44F0-9B03-0EAAE1013472}"/>
              </a:ext>
            </a:extLst>
          </p:cNvPr>
          <p:cNvPicPr>
            <a:picLocks noChangeAspect="1"/>
          </p:cNvPicPr>
          <p:nvPr/>
        </p:nvPicPr>
        <p:blipFill>
          <a:blip r:embed="rId7"/>
          <a:stretch>
            <a:fillRect/>
          </a:stretch>
        </p:blipFill>
        <p:spPr>
          <a:xfrm>
            <a:off x="4874604" y="751691"/>
            <a:ext cx="732917" cy="1099376"/>
          </a:xfrm>
          <a:prstGeom prst="rect">
            <a:avLst/>
          </a:prstGeom>
        </p:spPr>
      </p:pic>
      <p:sp>
        <p:nvSpPr>
          <p:cNvPr id="22" name="Rectangle 21">
            <a:extLst>
              <a:ext uri="{FF2B5EF4-FFF2-40B4-BE49-F238E27FC236}">
                <a16:creationId xmlns:a16="http://schemas.microsoft.com/office/drawing/2014/main" id="{7289F4BB-9D01-41BD-B079-313C70C755E5}"/>
              </a:ext>
            </a:extLst>
          </p:cNvPr>
          <p:cNvSpPr/>
          <p:nvPr/>
        </p:nvSpPr>
        <p:spPr>
          <a:xfrm>
            <a:off x="1246345" y="3967858"/>
            <a:ext cx="1848006" cy="338554"/>
          </a:xfrm>
          <a:prstGeom prst="rect">
            <a:avLst/>
          </a:prstGeom>
        </p:spPr>
        <p:txBody>
          <a:bodyPr wrap="none">
            <a:spAutoFit/>
          </a:bodyPr>
          <a:lstStyle/>
          <a:p>
            <a:pPr defTabSz="727895"/>
            <a:r>
              <a:rPr lang="en-US" sz="1600" b="1" dirty="0">
                <a:solidFill>
                  <a:prstClr val="black"/>
                </a:solidFill>
              </a:rPr>
              <a:t>Sanger Sequencing:</a:t>
            </a:r>
          </a:p>
        </p:txBody>
      </p:sp>
      <p:sp>
        <p:nvSpPr>
          <p:cNvPr id="7" name="TextBox 6">
            <a:extLst>
              <a:ext uri="{FF2B5EF4-FFF2-40B4-BE49-F238E27FC236}">
                <a16:creationId xmlns:a16="http://schemas.microsoft.com/office/drawing/2014/main" id="{1AE784E4-F12A-329E-B89A-E756457BBA9B}"/>
              </a:ext>
            </a:extLst>
          </p:cNvPr>
          <p:cNvSpPr txBox="1"/>
          <p:nvPr/>
        </p:nvSpPr>
        <p:spPr>
          <a:xfrm>
            <a:off x="1483322" y="5554238"/>
            <a:ext cx="949042" cy="338554"/>
          </a:xfrm>
          <a:prstGeom prst="rect">
            <a:avLst/>
          </a:prstGeom>
          <a:noFill/>
        </p:spPr>
        <p:txBody>
          <a:bodyPr wrap="none" rtlCol="0">
            <a:spAutoFit/>
          </a:bodyPr>
          <a:lstStyle/>
          <a:p>
            <a:r>
              <a:rPr lang="en-US" sz="1600" i="1" dirty="0"/>
              <a:t>Template</a:t>
            </a:r>
          </a:p>
        </p:txBody>
      </p:sp>
      <p:sp>
        <p:nvSpPr>
          <p:cNvPr id="3" name="Date Placeholder 2">
            <a:extLst>
              <a:ext uri="{FF2B5EF4-FFF2-40B4-BE49-F238E27FC236}">
                <a16:creationId xmlns:a16="http://schemas.microsoft.com/office/drawing/2014/main" id="{92AC6DFC-485E-DB5E-5460-788319D92AE2}"/>
              </a:ext>
            </a:extLst>
          </p:cNvPr>
          <p:cNvSpPr>
            <a:spLocks noGrp="1"/>
          </p:cNvSpPr>
          <p:nvPr>
            <p:ph type="dt" sz="half" idx="10"/>
          </p:nvPr>
        </p:nvSpPr>
        <p:spPr/>
        <p:txBody>
          <a:bodyPr/>
          <a:lstStyle/>
          <a:p>
            <a:fld id="{59776F2A-9426-42EA-9796-E93DC8EC9FCC}" type="datetime1">
              <a:rPr lang="en-US" smtClean="0"/>
              <a:t>8/26/2023</a:t>
            </a:fld>
            <a:endParaRPr lang="en-US"/>
          </a:p>
        </p:txBody>
      </p:sp>
      <p:sp>
        <p:nvSpPr>
          <p:cNvPr id="8" name="Footer Placeholder 7">
            <a:extLst>
              <a:ext uri="{FF2B5EF4-FFF2-40B4-BE49-F238E27FC236}">
                <a16:creationId xmlns:a16="http://schemas.microsoft.com/office/drawing/2014/main" id="{AE08653C-B652-0DA4-4116-992B104B5A66}"/>
              </a:ext>
            </a:extLst>
          </p:cNvPr>
          <p:cNvSpPr>
            <a:spLocks noGrp="1"/>
          </p:cNvSpPr>
          <p:nvPr>
            <p:ph type="ftr" sz="quarter" idx="11"/>
          </p:nvPr>
        </p:nvSpPr>
        <p:spPr/>
        <p:txBody>
          <a:bodyPr/>
          <a:lstStyle/>
          <a:p>
            <a:r>
              <a:rPr lang="en-US"/>
              <a:t>D &amp; D - Lec 3 - Fall 2023</a:t>
            </a:r>
          </a:p>
        </p:txBody>
      </p:sp>
      <p:sp>
        <p:nvSpPr>
          <p:cNvPr id="9" name="Slide Number Placeholder 8">
            <a:extLst>
              <a:ext uri="{FF2B5EF4-FFF2-40B4-BE49-F238E27FC236}">
                <a16:creationId xmlns:a16="http://schemas.microsoft.com/office/drawing/2014/main" id="{7CD7CB02-C19A-29A5-F59C-82D9F230A13F}"/>
              </a:ext>
            </a:extLst>
          </p:cNvPr>
          <p:cNvSpPr>
            <a:spLocks noGrp="1"/>
          </p:cNvSpPr>
          <p:nvPr>
            <p:ph type="sldNum" sz="quarter" idx="12"/>
          </p:nvPr>
        </p:nvSpPr>
        <p:spPr/>
        <p:txBody>
          <a:bodyPr/>
          <a:lstStyle/>
          <a:p>
            <a:fld id="{DC3BB032-4020-48F4-953B-341806DC4A2B}" type="slidenum">
              <a:rPr lang="en-US" smtClean="0"/>
              <a:t>4</a:t>
            </a:fld>
            <a:endParaRPr lang="en-US"/>
          </a:p>
        </p:txBody>
      </p:sp>
    </p:spTree>
    <p:extLst>
      <p:ext uri="{BB962C8B-B14F-4D97-AF65-F5344CB8AC3E}">
        <p14:creationId xmlns:p14="http://schemas.microsoft.com/office/powerpoint/2010/main" val="461967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AD233BE7-BBCB-7B0C-2C42-E5A2B5117C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2774" y="2273649"/>
            <a:ext cx="6866759" cy="3733800"/>
          </a:xfrm>
          <a:prstGeom prst="rect">
            <a:avLst/>
          </a:prstGeom>
        </p:spPr>
      </p:pic>
      <p:sp>
        <p:nvSpPr>
          <p:cNvPr id="5" name="Rectangle 4"/>
          <p:cNvSpPr/>
          <p:nvPr/>
        </p:nvSpPr>
        <p:spPr>
          <a:xfrm>
            <a:off x="3048000" y="864704"/>
            <a:ext cx="4034728" cy="338554"/>
          </a:xfrm>
          <a:prstGeom prst="rect">
            <a:avLst/>
          </a:prstGeom>
        </p:spPr>
        <p:txBody>
          <a:bodyPr wrap="square">
            <a:spAutoFit/>
          </a:bodyPr>
          <a:lstStyle/>
          <a:p>
            <a:r>
              <a:rPr lang="en-US" sz="1600" b="1" dirty="0">
                <a:latin typeface="Arial" panose="020B0604020202020204" pitchFamily="34" charset="0"/>
                <a:ea typeface="Comic Sans MS" charset="0"/>
                <a:cs typeface="Arial" panose="020B0604020202020204" pitchFamily="34" charset="0"/>
              </a:rPr>
              <a:t>Endocytosis of bacteria by a B-cell</a:t>
            </a:r>
          </a:p>
        </p:txBody>
      </p:sp>
      <p:sp>
        <p:nvSpPr>
          <p:cNvPr id="8" name="Rectangle 7"/>
          <p:cNvSpPr/>
          <p:nvPr/>
        </p:nvSpPr>
        <p:spPr>
          <a:xfrm>
            <a:off x="422609" y="179092"/>
            <a:ext cx="6515934" cy="400110"/>
          </a:xfrm>
          <a:prstGeom prst="rect">
            <a:avLst/>
          </a:prstGeom>
        </p:spPr>
        <p:txBody>
          <a:bodyPr wrap="square">
            <a:spAutoFit/>
          </a:bodyPr>
          <a:lstStyle/>
          <a:p>
            <a:r>
              <a:rPr lang="en-US" sz="2000" dirty="0">
                <a:latin typeface="Arial" panose="020B0604020202020204" pitchFamily="34" charset="0"/>
                <a:ea typeface="Comic Sans MS" charset="0"/>
                <a:cs typeface="Arial" panose="020B0604020202020204" pitchFamily="34" charset="0"/>
              </a:rPr>
              <a:t>Antigen Capture by B-Cells - Endocytic Pathways</a:t>
            </a:r>
          </a:p>
        </p:txBody>
      </p:sp>
      <p:sp>
        <p:nvSpPr>
          <p:cNvPr id="2" name="Rectangle 1"/>
          <p:cNvSpPr/>
          <p:nvPr/>
        </p:nvSpPr>
        <p:spPr>
          <a:xfrm>
            <a:off x="8077200" y="6248400"/>
            <a:ext cx="12954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6EC75E0-CF8C-4991-9C3C-3417C7758AC0}"/>
              </a:ext>
            </a:extLst>
          </p:cNvPr>
          <p:cNvSpPr txBox="1"/>
          <p:nvPr/>
        </p:nvSpPr>
        <p:spPr>
          <a:xfrm>
            <a:off x="304800" y="838200"/>
            <a:ext cx="2133600" cy="3970318"/>
          </a:xfrm>
          <a:prstGeom prst="rect">
            <a:avLst/>
          </a:prstGeom>
          <a:noFill/>
        </p:spPr>
        <p:txBody>
          <a:bodyPr wrap="square" rtlCol="0">
            <a:spAutoFit/>
          </a:bodyPr>
          <a:lstStyle/>
          <a:p>
            <a:pPr marL="342900" indent="-342900">
              <a:buFont typeface="+mj-lt"/>
              <a:buAutoNum type="arabicPeriod"/>
            </a:pPr>
            <a:r>
              <a:rPr lang="en-US" dirty="0">
                <a:cs typeface="Arial" panose="020B0604020202020204" pitchFamily="34" charset="0"/>
              </a:rPr>
              <a:t>Antigen binds to variable domains of antibody on the BCR (B-cell receptor)</a:t>
            </a:r>
          </a:p>
          <a:p>
            <a:pPr marL="342900" indent="-342900">
              <a:buFont typeface="+mj-lt"/>
              <a:buAutoNum type="arabicPeriod"/>
            </a:pPr>
            <a:r>
              <a:rPr lang="en-US" dirty="0">
                <a:cs typeface="Arial" panose="020B0604020202020204" pitchFamily="34" charset="0"/>
              </a:rPr>
              <a:t>Antigen is internalized and digested into peptides</a:t>
            </a:r>
          </a:p>
          <a:p>
            <a:pPr marL="342900" indent="-342900">
              <a:buFont typeface="+mj-lt"/>
              <a:buAutoNum type="arabicPeriod"/>
            </a:pPr>
            <a:r>
              <a:rPr lang="en-US" dirty="0">
                <a:cs typeface="Arial" panose="020B0604020202020204" pitchFamily="34" charset="0"/>
              </a:rPr>
              <a:t>Peptides are loaded on to class II MHC for presentation to T-cells</a:t>
            </a:r>
          </a:p>
        </p:txBody>
      </p:sp>
      <p:sp>
        <p:nvSpPr>
          <p:cNvPr id="11" name="Date Placeholder 10">
            <a:extLst>
              <a:ext uri="{FF2B5EF4-FFF2-40B4-BE49-F238E27FC236}">
                <a16:creationId xmlns:a16="http://schemas.microsoft.com/office/drawing/2014/main" id="{E3BF30B5-0CCB-4A3B-A969-4FCAEFFD357A}"/>
              </a:ext>
            </a:extLst>
          </p:cNvPr>
          <p:cNvSpPr>
            <a:spLocks noGrp="1"/>
          </p:cNvSpPr>
          <p:nvPr>
            <p:ph type="dt" sz="half" idx="10"/>
          </p:nvPr>
        </p:nvSpPr>
        <p:spPr/>
        <p:txBody>
          <a:bodyPr/>
          <a:lstStyle/>
          <a:p>
            <a:fld id="{08B1CBBD-551A-40B9-B803-864327B7EA80}" type="datetime1">
              <a:rPr lang="en-US" smtClean="0"/>
              <a:t>8/26/2023</a:t>
            </a:fld>
            <a:endParaRPr lang="en-US"/>
          </a:p>
        </p:txBody>
      </p:sp>
      <p:sp>
        <p:nvSpPr>
          <p:cNvPr id="12" name="Footer Placeholder 11">
            <a:extLst>
              <a:ext uri="{FF2B5EF4-FFF2-40B4-BE49-F238E27FC236}">
                <a16:creationId xmlns:a16="http://schemas.microsoft.com/office/drawing/2014/main" id="{069F89E5-FF21-431B-B510-2F13A164F127}"/>
              </a:ext>
            </a:extLst>
          </p:cNvPr>
          <p:cNvSpPr>
            <a:spLocks noGrp="1"/>
          </p:cNvSpPr>
          <p:nvPr>
            <p:ph type="ftr" sz="quarter" idx="11"/>
          </p:nvPr>
        </p:nvSpPr>
        <p:spPr/>
        <p:txBody>
          <a:bodyPr/>
          <a:lstStyle/>
          <a:p>
            <a:r>
              <a:rPr lang="fr-FR"/>
              <a:t>D &amp; D - Lec 3 - Fall 2023</a:t>
            </a:r>
            <a:endParaRPr lang="en-US"/>
          </a:p>
        </p:txBody>
      </p:sp>
      <p:sp>
        <p:nvSpPr>
          <p:cNvPr id="13" name="Slide Number Placeholder 12">
            <a:extLst>
              <a:ext uri="{FF2B5EF4-FFF2-40B4-BE49-F238E27FC236}">
                <a16:creationId xmlns:a16="http://schemas.microsoft.com/office/drawing/2014/main" id="{236B7C46-91C7-42C5-85FD-01634A3B92D7}"/>
              </a:ext>
            </a:extLst>
          </p:cNvPr>
          <p:cNvSpPr>
            <a:spLocks noGrp="1"/>
          </p:cNvSpPr>
          <p:nvPr>
            <p:ph type="sldNum" sz="quarter" idx="12"/>
          </p:nvPr>
        </p:nvSpPr>
        <p:spPr/>
        <p:txBody>
          <a:bodyPr/>
          <a:lstStyle/>
          <a:p>
            <a:fld id="{38353A5B-3686-EA47-8FB2-352DAC135233}" type="slidenum">
              <a:rPr lang="en-US" smtClean="0"/>
              <a:t>40</a:t>
            </a:fld>
            <a:endParaRPr lang="en-US"/>
          </a:p>
        </p:txBody>
      </p:sp>
      <p:pic>
        <p:nvPicPr>
          <p:cNvPr id="3" name="Phagocytosis of MRSA by a human neutrophil">
            <a:hlinkClick r:id="" action="ppaction://media"/>
            <a:extLst>
              <a:ext uri="{FF2B5EF4-FFF2-40B4-BE49-F238E27FC236}">
                <a16:creationId xmlns:a16="http://schemas.microsoft.com/office/drawing/2014/main" id="{BF82D3C4-3943-408C-B812-60CCAF19DBB0}"/>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8382000" y="144200"/>
            <a:ext cx="3633816" cy="2650808"/>
          </a:xfrm>
          <a:prstGeom prst="rect">
            <a:avLst/>
          </a:prstGeom>
        </p:spPr>
      </p:pic>
      <p:sp>
        <p:nvSpPr>
          <p:cNvPr id="15" name="TextBox 14">
            <a:extLst>
              <a:ext uri="{FF2B5EF4-FFF2-40B4-BE49-F238E27FC236}">
                <a16:creationId xmlns:a16="http://schemas.microsoft.com/office/drawing/2014/main" id="{3FFC8BD0-0023-8E22-FF45-FA63E2CA0ECF}"/>
              </a:ext>
            </a:extLst>
          </p:cNvPr>
          <p:cNvSpPr txBox="1"/>
          <p:nvPr/>
        </p:nvSpPr>
        <p:spPr>
          <a:xfrm>
            <a:off x="3276600" y="6047854"/>
            <a:ext cx="6096000" cy="369332"/>
          </a:xfrm>
          <a:prstGeom prst="rect">
            <a:avLst/>
          </a:prstGeom>
          <a:noFill/>
        </p:spPr>
        <p:txBody>
          <a:bodyPr wrap="square">
            <a:spAutoFit/>
          </a:bodyPr>
          <a:lstStyle/>
          <a:p>
            <a:r>
              <a:rPr lang="en-US" i="1" dirty="0"/>
              <a:t>Journal of Cell Science</a:t>
            </a:r>
            <a:r>
              <a:rPr lang="en-US" dirty="0"/>
              <a:t> </a:t>
            </a:r>
            <a:r>
              <a:rPr lang="en-US" dirty="0" err="1"/>
              <a:t>doi</a:t>
            </a:r>
            <a:r>
              <a:rPr lang="en-US" dirty="0"/>
              <a:t>: </a:t>
            </a:r>
            <a:r>
              <a:rPr lang="en-US" dirty="0">
                <a:solidFill>
                  <a:srgbClr val="BC2635"/>
                </a:solidFill>
                <a:effectLst/>
                <a:hlinkClick r:id="rId7"/>
              </a:rPr>
              <a:t>10.1242/jcs.235192</a:t>
            </a:r>
            <a:endParaRPr lang="en-US" dirty="0"/>
          </a:p>
        </p:txBody>
      </p:sp>
    </p:spTree>
    <p:custDataLst>
      <p:tags r:id="rId1"/>
    </p:custDataLst>
    <p:extLst>
      <p:ext uri="{BB962C8B-B14F-4D97-AF65-F5344CB8AC3E}">
        <p14:creationId xmlns:p14="http://schemas.microsoft.com/office/powerpoint/2010/main" val="979592856"/>
      </p:ext>
    </p:extLst>
  </p:cSld>
  <p:clrMapOvr>
    <a:masterClrMapping/>
  </p:clrMapOvr>
  <mc:AlternateContent xmlns:mc="http://schemas.openxmlformats.org/markup-compatibility/2006" xmlns:p14="http://schemas.microsoft.com/office/powerpoint/2010/main">
    <mc:Choice Requires="p14">
      <p:transition spd="slow" p14:dur="2000" advTm="27058"/>
    </mc:Choice>
    <mc:Fallback xmlns="">
      <p:transition spd="slow" advTm="270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3A86A75C-4F4B-4683-9AE1-C65F6400EC91}">
      <p14:laserTraceLst xmlns:p14="http://schemas.microsoft.com/office/powerpoint/2010/main">
        <p14:tracePtLst>
          <p14:tracePt t="357" x="1400175" y="882650"/>
          <p14:tracePt t="427" x="1393825" y="882650"/>
          <p14:tracePt t="443" x="1389063" y="882650"/>
          <p14:tracePt t="450" x="1382713" y="876300"/>
          <p14:tracePt t="459" x="1376363" y="871538"/>
          <p14:tracePt t="466" x="1371600" y="860425"/>
          <p14:tracePt t="475" x="1365250" y="854075"/>
          <p14:tracePt t="482" x="1360488" y="849313"/>
          <p14:tracePt t="491" x="1349375" y="831850"/>
          <p14:tracePt t="498" x="1331913" y="827088"/>
          <p14:tracePt t="506" x="1320800" y="814388"/>
          <p14:tracePt t="514" x="1303338" y="803275"/>
          <p14:tracePt t="523" x="1292225" y="792163"/>
          <p14:tracePt t="530" x="1270000" y="787400"/>
          <p14:tracePt t="538" x="1247775" y="776288"/>
          <p14:tracePt t="546" x="1219200" y="765175"/>
          <p14:tracePt t="554" x="1196975" y="752475"/>
          <p14:tracePt t="562" x="1163638" y="741363"/>
          <p14:tracePt t="571" x="1141413" y="741363"/>
          <p14:tracePt t="578" x="1123950" y="736600"/>
          <p14:tracePt t="588" x="1108075" y="725488"/>
          <p14:tracePt t="595" x="1090613" y="725488"/>
          <p14:tracePt t="603" x="1073150" y="725488"/>
          <p14:tracePt t="610" x="1068388" y="725488"/>
          <p14:tracePt t="618" x="1057275" y="725488"/>
          <p14:tracePt t="627" x="1050925" y="725488"/>
          <p14:tracePt t="634" x="1039813" y="725488"/>
          <p14:tracePt t="643" x="1028700" y="725488"/>
          <p14:tracePt t="650" x="1022350" y="725488"/>
          <p14:tracePt t="659" x="1017588" y="725488"/>
          <p14:tracePt t="666" x="1006475" y="725488"/>
          <p14:tracePt t="675" x="995363" y="725488"/>
          <p14:tracePt t="682" x="973138" y="725488"/>
          <p14:tracePt t="691" x="955675" y="725488"/>
          <p14:tracePt t="699" x="944563" y="725488"/>
          <p14:tracePt t="707" x="938213" y="725488"/>
          <p14:tracePt t="714" x="927100" y="725488"/>
          <p14:tracePt t="722" x="922338" y="725488"/>
          <p14:tracePt t="739" x="915988" y="725488"/>
          <p14:tracePt t="746" x="911225" y="725488"/>
          <p14:tracePt t="762" x="904875" y="725488"/>
          <p14:tracePt t="771" x="900113" y="725488"/>
          <p14:tracePt t="778" x="893763" y="725488"/>
          <p14:tracePt t="787" x="887413" y="725488"/>
          <p14:tracePt t="795" x="876300" y="725488"/>
          <p14:tracePt t="803" x="871538" y="725488"/>
          <p14:tracePt t="810" x="865188" y="725488"/>
          <p14:tracePt t="818" x="860425" y="725488"/>
          <p14:tracePt t="826" x="854075" y="725488"/>
          <p14:tracePt t="834" x="849313" y="725488"/>
          <p14:tracePt t="842" x="842963" y="730250"/>
          <p14:tracePt t="850" x="838200" y="730250"/>
          <p14:tracePt t="882" x="831850" y="730250"/>
          <p14:tracePt t="970" x="825500" y="730250"/>
          <p14:tracePt t="987" x="820738" y="730250"/>
          <p14:tracePt t="1034" x="814388" y="730250"/>
          <p14:tracePt t="1050" x="809625" y="730250"/>
          <p14:tracePt t="1082" x="803275" y="730250"/>
          <p14:tracePt t="1091" x="798513" y="730250"/>
          <p14:tracePt t="1107" x="792163" y="730250"/>
          <p14:tracePt t="1258" x="798513" y="730250"/>
          <p14:tracePt t="1275" x="809625" y="730250"/>
          <p14:tracePt t="1282" x="820738" y="730250"/>
          <p14:tracePt t="1291" x="831850" y="730250"/>
          <p14:tracePt t="1298" x="838200" y="730250"/>
          <p14:tracePt t="1306" x="849313" y="730250"/>
          <p14:tracePt t="1314" x="854075" y="730250"/>
          <p14:tracePt t="1323" x="865188" y="730250"/>
          <p14:tracePt t="1331" x="871538" y="730250"/>
          <p14:tracePt t="1338" x="876300" y="730250"/>
          <p14:tracePt t="1347" x="887413" y="730250"/>
          <p14:tracePt t="1354" x="900113" y="730250"/>
          <p14:tracePt t="1362" x="915988" y="730250"/>
          <p14:tracePt t="1371" x="927100" y="730250"/>
          <p14:tracePt t="1379" x="938213" y="730250"/>
          <p14:tracePt t="1388" x="949325" y="730250"/>
          <p14:tracePt t="1394" x="955675" y="730250"/>
          <p14:tracePt t="1402" x="973138" y="725488"/>
          <p14:tracePt t="1412" x="989013" y="725488"/>
          <p14:tracePt t="1420" x="1000125" y="725488"/>
          <p14:tracePt t="1427" x="1022350" y="725488"/>
          <p14:tracePt t="1434" x="1039813" y="725488"/>
          <p14:tracePt t="1444" x="1062038" y="725488"/>
          <p14:tracePt t="1450" x="1090613" y="725488"/>
          <p14:tracePt t="1459" x="1112838" y="725488"/>
          <p14:tracePt t="1466" x="1135063" y="725488"/>
          <p14:tracePt t="1475" x="1157288" y="725488"/>
          <p14:tracePt t="1482" x="1185863" y="725488"/>
          <p14:tracePt t="1491" x="1214438" y="725488"/>
          <p14:tracePt t="1498" x="1236663" y="725488"/>
          <p14:tracePt t="1506" x="1258888" y="725488"/>
          <p14:tracePt t="1514" x="1281113" y="725488"/>
          <p14:tracePt t="1523" x="1298575" y="725488"/>
          <p14:tracePt t="1530" x="1316038" y="725488"/>
          <p14:tracePt t="1538" x="1327150" y="725488"/>
          <p14:tracePt t="1546" x="1338263" y="725488"/>
          <p14:tracePt t="1554" x="1349375" y="725488"/>
          <p14:tracePt t="1570" x="1354138" y="725488"/>
          <p14:tracePt t="1578" x="1360488" y="725488"/>
          <p14:tracePt t="1603" x="1365250" y="725488"/>
          <p14:tracePt t="1618" x="1365250" y="719138"/>
          <p14:tracePt t="1634" x="1371600" y="719138"/>
          <p14:tracePt t="1699" x="1376363" y="719138"/>
          <p14:tracePt t="1707" x="1382713" y="719138"/>
          <p14:tracePt t="1714" x="1389063" y="719138"/>
          <p14:tracePt t="1730" x="1393825" y="719138"/>
          <p14:tracePt t="1739" x="1400175" y="719138"/>
          <p14:tracePt t="1747" x="1404938" y="719138"/>
          <p14:tracePt t="1778" x="1411288" y="719138"/>
          <p14:tracePt t="1978" x="1416050" y="719138"/>
          <p14:tracePt t="1987" x="1422400" y="719138"/>
          <p14:tracePt t="2042" x="1427163" y="719138"/>
          <p14:tracePt t="2050" x="1433513" y="719138"/>
          <p14:tracePt t="2106" x="1438275" y="719138"/>
          <p14:tracePt t="2114" x="1444625" y="719138"/>
          <p14:tracePt t="2131" x="1450975" y="719138"/>
          <p14:tracePt t="2138" x="1455738" y="719138"/>
          <p14:tracePt t="2186" x="1462088" y="719138"/>
          <p14:tracePt t="2365" x="1466850" y="719138"/>
          <p14:tracePt t="2381" x="1473200" y="719138"/>
          <p14:tracePt t="2398" x="1477963" y="719138"/>
          <p14:tracePt t="2418" x="1484313" y="719138"/>
          <p14:tracePt t="2434" x="1484313" y="725488"/>
          <p14:tracePt t="2938" x="1489075" y="725488"/>
          <p14:tracePt t="3475" x="1495425" y="725488"/>
          <p14:tracePt t="3483" x="1511300" y="730250"/>
          <p14:tracePt t="3492" x="1524000" y="741363"/>
          <p14:tracePt t="3498" x="1539875" y="747713"/>
          <p14:tracePt t="3506" x="1562100" y="758825"/>
          <p14:tracePt t="3514" x="1590675" y="769938"/>
          <p14:tracePt t="3522" x="1635125" y="781050"/>
          <p14:tracePt t="3530" x="1670050" y="798513"/>
          <p14:tracePt t="3538" x="1731963" y="803275"/>
          <p14:tracePt t="3546" x="1754188" y="814388"/>
          <p14:tracePt t="3554" x="1816100" y="820738"/>
          <p14:tracePt t="3562" x="1878013" y="831850"/>
          <p14:tracePt t="3570" x="1944688" y="831850"/>
          <p14:tracePt t="3578" x="2017713" y="842963"/>
          <p14:tracePt t="3588" x="2085975" y="849313"/>
          <p14:tracePt t="3594" x="2163763" y="849313"/>
          <p14:tracePt t="3603" x="2254250" y="849313"/>
          <p14:tracePt t="3610" x="2349500" y="854075"/>
          <p14:tracePt t="3620" x="2433638" y="865188"/>
          <p14:tracePt t="3626" x="2513013" y="865188"/>
          <p14:tracePt t="3634" x="2601913" y="865188"/>
          <p14:tracePt t="3642" x="2725738" y="865188"/>
          <p14:tracePt t="3650" x="2838450" y="871538"/>
          <p14:tracePt t="3659" x="2933700" y="871538"/>
          <p14:tracePt t="3666" x="3013075" y="871538"/>
          <p14:tracePt t="3676" x="3097213" y="871538"/>
          <p14:tracePt t="3682" x="3187700" y="876300"/>
          <p14:tracePt t="3691" x="3271838" y="876300"/>
          <p14:tracePt t="3700" x="3349625" y="876300"/>
          <p14:tracePt t="3708" x="3422650" y="876300"/>
          <p14:tracePt t="3715" x="3502025" y="876300"/>
          <p14:tracePt t="3723" x="3568700" y="876300"/>
          <p14:tracePt t="3730" x="3636963" y="876300"/>
          <p14:tracePt t="3738" x="3681413" y="876300"/>
          <p14:tracePt t="3746" x="3732213" y="876300"/>
          <p14:tracePt t="3755" x="3771900" y="876300"/>
          <p14:tracePt t="3762" x="3805238" y="876300"/>
          <p14:tracePt t="3770" x="3838575" y="876300"/>
          <p14:tracePt t="3778" x="3862388" y="876300"/>
          <p14:tracePt t="3788" x="3884613" y="876300"/>
          <p14:tracePt t="3794" x="3895725" y="882650"/>
          <p14:tracePt t="3803" x="3906838" y="882650"/>
          <p14:tracePt t="3810" x="3917950" y="882650"/>
          <p14:tracePt t="3818" x="3929063" y="882650"/>
          <p14:tracePt t="3826" x="3940175" y="882650"/>
          <p14:tracePt t="3834" x="3951288" y="882650"/>
          <p14:tracePt t="3842" x="3957638" y="882650"/>
          <p14:tracePt t="3850" x="3968750" y="882650"/>
          <p14:tracePt t="3858" x="3984625" y="882650"/>
          <p14:tracePt t="3866" x="3990975" y="882650"/>
          <p14:tracePt t="3875" x="4008438" y="882650"/>
          <p14:tracePt t="3882" x="4019550" y="882650"/>
          <p14:tracePt t="3891" x="4024313" y="882650"/>
          <p14:tracePt t="3898" x="4035425" y="882650"/>
          <p14:tracePt t="3907" x="4041775" y="882650"/>
          <p14:tracePt t="3914" x="4057650" y="882650"/>
          <p14:tracePt t="3922" x="4070350" y="876300"/>
          <p14:tracePt t="3930" x="4097338" y="871538"/>
          <p14:tracePt t="3939" x="4130675" y="865188"/>
          <p14:tracePt t="3946" x="4192588" y="865188"/>
          <p14:tracePt t="3954" x="4243388" y="860425"/>
          <p14:tracePt t="3962" x="4311650" y="860425"/>
          <p14:tracePt t="3972" x="4378325" y="860425"/>
          <p14:tracePt t="3978" x="4435475" y="860425"/>
          <p14:tracePt t="3987" x="4491038" y="860425"/>
          <p14:tracePt t="3994" x="4548188" y="860425"/>
          <p14:tracePt t="4004" x="4603750" y="860425"/>
          <p14:tracePt t="4010" x="4654550" y="860425"/>
          <p14:tracePt t="4019" x="4699000" y="860425"/>
          <p14:tracePt t="4026" x="4749800" y="860425"/>
          <p14:tracePt t="4034" x="4805363" y="860425"/>
          <p14:tracePt t="4042" x="4856163" y="860425"/>
          <p14:tracePt t="4050" x="4918075" y="860425"/>
          <p14:tracePt t="4058" x="4975225" y="860425"/>
          <p14:tracePt t="4067" x="5041900" y="860425"/>
          <p14:tracePt t="4074" x="5103813" y="860425"/>
          <p14:tracePt t="4082" x="5154613" y="860425"/>
          <p14:tracePt t="4090" x="5210175" y="860425"/>
          <p14:tracePt t="4098" x="5260975" y="860425"/>
          <p14:tracePt t="4107" x="5307013" y="860425"/>
          <p14:tracePt t="4114" x="5345113" y="865188"/>
          <p14:tracePt t="4122" x="5373688" y="865188"/>
          <p14:tracePt t="4130" x="5407025" y="865188"/>
          <p14:tracePt t="4139" x="5435600" y="865188"/>
          <p14:tracePt t="4146" x="5468938" y="865188"/>
          <p14:tracePt t="4154" x="5497513" y="865188"/>
          <p14:tracePt t="4162" x="5530850" y="871538"/>
          <p14:tracePt t="4170" x="5553075" y="871538"/>
          <p14:tracePt t="4178" x="5588000" y="871538"/>
          <p14:tracePt t="4187" x="5614988" y="871538"/>
          <p14:tracePt t="4194" x="5643563" y="871538"/>
          <p14:tracePt t="4204" x="5661025" y="871538"/>
          <p14:tracePt t="4210" x="5672138" y="871538"/>
          <p14:tracePt t="4218" x="5683250" y="871538"/>
          <p14:tracePt t="4234" x="5688013" y="876300"/>
          <p14:tracePt t="4242" x="5694363" y="876300"/>
          <p14:tracePt t="4490" x="5699125" y="876300"/>
          <p14:tracePt t="4787" x="5699125" y="882650"/>
          <p14:tracePt t="4794" x="5699125" y="904875"/>
          <p14:tracePt t="4803" x="5699125" y="933450"/>
          <p14:tracePt t="4810" x="5694363" y="966788"/>
          <p14:tracePt t="4818" x="5694363" y="1006475"/>
          <p14:tracePt t="4826" x="5688013" y="1022350"/>
          <p14:tracePt t="5227" x="5710238" y="1039813"/>
          <p14:tracePt t="5235" x="5749925" y="1050925"/>
          <p14:tracePt t="5243" x="5789613" y="1068388"/>
          <p14:tracePt t="5250" x="5822950" y="1079500"/>
          <p14:tracePt t="5258" x="5862638" y="1095375"/>
          <p14:tracePt t="5266" x="5895975" y="1119188"/>
          <p14:tracePt t="5274" x="5942013" y="1146175"/>
          <p14:tracePt t="5282" x="5991225" y="1174750"/>
          <p14:tracePt t="5291" x="6048375" y="1208088"/>
          <p14:tracePt t="5298" x="6126163" y="1243013"/>
          <p14:tracePt t="5307" x="6205538" y="1258888"/>
          <p14:tracePt t="5318" x="6334125" y="1292225"/>
          <p14:tracePt t="5324" x="6457950" y="1320800"/>
          <p14:tracePt t="5333" x="6621463" y="1360488"/>
          <p14:tracePt t="5340" x="6767513" y="1377950"/>
          <p14:tracePt t="5347" x="6913563" y="1404938"/>
          <p14:tracePt t="5354" x="7092950" y="1427163"/>
          <p14:tracePt t="5362" x="7267575" y="1450975"/>
          <p14:tracePt t="5370" x="7431088" y="1477963"/>
          <p14:tracePt t="5379" x="7599363" y="1484313"/>
          <p14:tracePt t="5386" x="7773988" y="1500188"/>
          <p14:tracePt t="5395" x="7926388" y="1500188"/>
          <p14:tracePt t="5403" x="8116888" y="1512888"/>
          <p14:tracePt t="5410" x="8285163" y="1524000"/>
          <p14:tracePt t="5418" x="8442325" y="1528763"/>
          <p14:tracePt t="5426" x="8612188" y="1528763"/>
          <p14:tracePt t="5434" x="8763000" y="1528763"/>
          <p14:tracePt t="5442" x="8931275" y="1528763"/>
          <p14:tracePt t="5450" x="9088438" y="1539875"/>
          <p14:tracePt t="5458" x="9223375" y="1539875"/>
          <p14:tracePt t="5466" x="9336088" y="1539875"/>
          <p14:tracePt t="5474" x="9444038" y="1539875"/>
          <p14:tracePt t="5482" x="9532938" y="1539875"/>
          <p14:tracePt t="5491" x="9628188" y="1539875"/>
          <p14:tracePt t="5498" x="9707563" y="1539875"/>
          <p14:tracePt t="5506" x="9802813" y="1539875"/>
          <p14:tracePt t="5514" x="9875838" y="1524000"/>
          <p14:tracePt t="5523" x="9971088" y="1512888"/>
          <p14:tracePt t="5530" x="10044113" y="1506538"/>
          <p14:tracePt t="5538" x="10134600" y="1484313"/>
          <p14:tracePt t="5546" x="10202863" y="1473200"/>
          <p14:tracePt t="5554" x="10269538" y="1466850"/>
          <p14:tracePt t="5562" x="10313988" y="1450975"/>
          <p14:tracePt t="5570" x="10353675" y="1444625"/>
          <p14:tracePt t="5578" x="10382250" y="1433513"/>
          <p14:tracePt t="5586" x="10398125" y="1411288"/>
          <p14:tracePt t="5594" x="10410825" y="1404938"/>
          <p14:tracePt t="5603" x="10421938" y="1393825"/>
          <p14:tracePt t="5610" x="10433050" y="1371600"/>
          <p14:tracePt t="5620" x="10455275" y="1338263"/>
          <p14:tracePt t="5626" x="10477500" y="1316038"/>
          <p14:tracePt t="5634" x="10510838" y="1276350"/>
          <p14:tracePt t="5642" x="10539413" y="1254125"/>
          <p14:tracePt t="5650" x="10567988" y="1230313"/>
          <p14:tracePt t="5659" x="10594975" y="1203325"/>
          <p14:tracePt t="5666" x="10623550" y="1181100"/>
          <p14:tracePt t="5675" x="10645775" y="1141413"/>
          <p14:tracePt t="5682" x="10668000" y="1119188"/>
          <p14:tracePt t="5692" x="10674350" y="1101725"/>
          <p14:tracePt t="5698" x="10691813" y="1073150"/>
          <p14:tracePt t="5707" x="10696575" y="1057275"/>
          <p14:tracePt t="5714" x="10707688" y="1039813"/>
          <p14:tracePt t="5722" x="10707688" y="1006475"/>
          <p14:tracePt t="5730" x="10736263" y="977900"/>
          <p14:tracePt t="5738" x="10747375" y="944563"/>
          <p14:tracePt t="5746" x="10764838" y="933450"/>
          <p14:tracePt t="5754" x="10764838" y="893763"/>
          <p14:tracePt t="5762" x="10769600" y="842963"/>
          <p14:tracePt t="5771" x="10787063" y="792163"/>
          <p14:tracePt t="5778" x="10791825" y="758825"/>
          <p14:tracePt t="5787" x="10798175" y="708025"/>
          <p14:tracePt t="5794" x="10798175" y="679450"/>
          <p14:tracePt t="5802" x="10798175" y="641350"/>
          <p14:tracePt t="5810" x="10798175" y="619125"/>
          <p14:tracePt t="5818" x="10798175" y="595313"/>
          <p14:tracePt t="5826" x="10798175" y="573088"/>
          <p14:tracePt t="5834" x="10798175" y="557213"/>
          <p14:tracePt t="5842" x="10798175" y="533400"/>
          <p14:tracePt t="5850" x="10791825" y="517525"/>
          <p14:tracePt t="5858" x="10791825" y="500063"/>
          <p14:tracePt t="5866" x="10787063" y="477838"/>
          <p14:tracePt t="5875" x="10787063" y="460375"/>
          <p14:tracePt t="5882" x="10787063" y="438150"/>
          <p14:tracePt t="5891" x="10780713" y="427038"/>
          <p14:tracePt t="5898" x="10764838" y="409575"/>
          <p14:tracePt t="5906" x="10747375" y="387350"/>
          <p14:tracePt t="5914" x="10725150" y="376238"/>
          <p14:tracePt t="5922" x="10714038" y="365125"/>
          <p14:tracePt t="5930" x="10691813" y="360363"/>
          <p14:tracePt t="5938" x="10663238" y="336550"/>
          <p14:tracePt t="5946" x="10641013" y="309563"/>
          <p14:tracePt t="5955" x="10606088" y="298450"/>
          <p14:tracePt t="5962" x="10583863" y="280988"/>
          <p14:tracePt t="5970" x="10550525" y="269875"/>
          <p14:tracePt t="5978" x="10528300" y="263525"/>
          <p14:tracePt t="5986" x="10499725" y="263525"/>
          <p14:tracePt t="5994" x="10477500" y="263525"/>
          <p14:tracePt t="6004" x="10455275" y="263525"/>
          <p14:tracePt t="6010" x="10426700" y="263525"/>
          <p14:tracePt t="6020" x="10404475" y="263525"/>
          <p14:tracePt t="6026" x="10371138" y="263525"/>
          <p14:tracePt t="6034" x="10348913" y="263525"/>
          <p14:tracePt t="6042" x="10320338" y="263525"/>
          <p14:tracePt t="6050" x="10287000" y="263525"/>
          <p14:tracePt t="6058" x="10264775" y="263525"/>
          <p14:tracePt t="6066" x="10236200" y="263525"/>
          <p14:tracePt t="6075" x="10207625" y="263525"/>
          <p14:tracePt t="6082" x="10190163" y="263525"/>
          <p14:tracePt t="6090" x="10174288" y="263525"/>
          <p14:tracePt t="6098" x="10156825" y="269875"/>
          <p14:tracePt t="6120" x="10145713" y="269875"/>
          <p14:tracePt t="6122" x="10134600" y="269875"/>
          <p14:tracePt t="6130" x="10129838" y="269875"/>
          <p14:tracePt t="6138" x="10123488" y="276225"/>
          <p14:tracePt t="6146" x="10112375" y="292100"/>
          <p14:tracePt t="6154" x="10106025" y="298450"/>
          <p14:tracePt t="6162" x="10090150" y="314325"/>
          <p14:tracePt t="6171" x="10083800" y="331788"/>
          <p14:tracePt t="6178" x="10079038" y="349250"/>
          <p14:tracePt t="6188" x="10072688" y="376238"/>
          <p14:tracePt t="6194" x="10061575" y="404813"/>
          <p14:tracePt t="6203" x="10061575" y="433388"/>
          <p14:tracePt t="6210" x="10050463" y="460375"/>
          <p14:tracePt t="6220" x="10044113" y="484188"/>
          <p14:tracePt t="6226" x="10039350" y="511175"/>
          <p14:tracePt t="6234" x="10033000" y="539750"/>
          <p14:tracePt t="6242" x="10028238" y="579438"/>
          <p14:tracePt t="6250" x="10021888" y="612775"/>
          <p14:tracePt t="6260" x="10021888" y="652463"/>
          <p14:tracePt t="6268" x="10017125" y="685800"/>
          <p14:tracePt t="6276" x="10017125" y="719138"/>
          <p14:tracePt t="6283" x="10017125" y="758825"/>
          <p14:tracePt t="6290" x="10017125" y="792163"/>
          <p14:tracePt t="6298" x="10017125" y="831850"/>
          <p14:tracePt t="6308" x="10017125" y="871538"/>
          <p14:tracePt t="6314" x="10017125" y="904875"/>
          <p14:tracePt t="6324" x="10017125" y="944563"/>
          <p14:tracePt t="6330" x="10017125" y="984250"/>
          <p14:tracePt t="6338" x="10017125" y="1022350"/>
          <p14:tracePt t="6347" x="10021888" y="1062038"/>
          <p14:tracePt t="6354" x="10028238" y="1101725"/>
          <p14:tracePt t="6362" x="10033000" y="1146175"/>
          <p14:tracePt t="6371" x="10044113" y="1174750"/>
          <p14:tracePt t="6379" x="10050463" y="1203325"/>
          <p14:tracePt t="6387" x="10055225" y="1230313"/>
          <p14:tracePt t="6394" x="10072688" y="1276350"/>
          <p14:tracePt t="6404" x="10083800" y="1292225"/>
          <p14:tracePt t="6410" x="10112375" y="1327150"/>
          <p14:tracePt t="6418" x="10134600" y="1354138"/>
          <p14:tracePt t="6427" x="10156825" y="1377950"/>
          <p14:tracePt t="6434" x="10179050" y="1389063"/>
          <p14:tracePt t="6442" x="10207625" y="1404938"/>
          <p14:tracePt t="6450" x="10229850" y="1427163"/>
          <p14:tracePt t="6458" x="10252075" y="1438275"/>
          <p14:tracePt t="6466" x="10280650" y="1438275"/>
          <p14:tracePt t="6474" x="10302875" y="1444625"/>
          <p14:tracePt t="6482" x="10325100" y="1455738"/>
          <p14:tracePt t="6491" x="10353675" y="1455738"/>
          <p14:tracePt t="6498" x="10382250" y="1466850"/>
          <p14:tracePt t="6507" x="10404475" y="1466850"/>
          <p14:tracePt t="6514" x="10444163" y="1473200"/>
          <p14:tracePt t="6523" x="10477500" y="1473200"/>
          <p14:tracePt t="6530" x="10517188" y="1473200"/>
          <p14:tracePt t="6538" x="10545763" y="1466850"/>
          <p14:tracePt t="6546" x="10583863" y="1455738"/>
          <p14:tracePt t="6554" x="10623550" y="1444625"/>
          <p14:tracePt t="6562" x="10674350" y="1427163"/>
          <p14:tracePt t="6570" x="10714038" y="1404938"/>
          <p14:tracePt t="6578" x="10741025" y="1382713"/>
          <p14:tracePt t="6587" x="10769600" y="1354138"/>
          <p14:tracePt t="6594" x="10798175" y="1327150"/>
          <p14:tracePt t="6603" x="10809288" y="1309688"/>
          <p14:tracePt t="6610" x="10826750" y="1276350"/>
          <p14:tracePt t="6619" x="10837863" y="1243013"/>
          <p14:tracePt t="6626" x="10842625" y="1196975"/>
          <p14:tracePt t="6634" x="10848975" y="1157288"/>
          <p14:tracePt t="6642" x="10848975" y="1112838"/>
          <p14:tracePt t="6650" x="10848975" y="1073150"/>
          <p14:tracePt t="6658" x="10848975" y="1028700"/>
          <p14:tracePt t="6666" x="10848975" y="984250"/>
          <p14:tracePt t="6674" x="10848975" y="938213"/>
          <p14:tracePt t="6682" x="10842625" y="900113"/>
          <p14:tracePt t="6691" x="10842625" y="854075"/>
          <p14:tracePt t="6698" x="10842625" y="814388"/>
          <p14:tracePt t="6707" x="10826750" y="769938"/>
          <p14:tracePt t="6714" x="10809288" y="730250"/>
          <p14:tracePt t="6722" x="10791825" y="696913"/>
          <p14:tracePt t="6730" x="10769600" y="657225"/>
          <p14:tracePt t="6738" x="10736263" y="619125"/>
          <p14:tracePt t="6746" x="10691813" y="579438"/>
          <p14:tracePt t="6754" x="10656888" y="544513"/>
          <p14:tracePt t="6762" x="10623550" y="511175"/>
          <p14:tracePt t="6771" x="10590213" y="484188"/>
          <p14:tracePt t="6778" x="10556875" y="460375"/>
          <p14:tracePt t="6787" x="10528300" y="449263"/>
          <p14:tracePt t="6794" x="10494963" y="433388"/>
          <p14:tracePt t="6803" x="10460038" y="422275"/>
          <p14:tracePt t="6810" x="10444163" y="409575"/>
          <p14:tracePt t="6820" x="10421938" y="404813"/>
          <p14:tracePt t="6826" x="10393363" y="398463"/>
          <p14:tracePt t="6834" x="10371138" y="398463"/>
          <p14:tracePt t="6842" x="10337800" y="398463"/>
          <p14:tracePt t="6850" x="10313988" y="398463"/>
          <p14:tracePt t="6858" x="10291763" y="398463"/>
          <p14:tracePt t="6866" x="10275888" y="398463"/>
          <p14:tracePt t="6874" x="10252075" y="398463"/>
          <p14:tracePt t="6882" x="10236200" y="398463"/>
          <p14:tracePt t="6891" x="10218738" y="398463"/>
          <p14:tracePt t="6898" x="10207625" y="398463"/>
          <p14:tracePt t="6907" x="10202863" y="398463"/>
          <p14:tracePt t="6914" x="10190163" y="415925"/>
          <p14:tracePt t="6922" x="10174288" y="427038"/>
          <p14:tracePt t="6930" x="10163175" y="438150"/>
          <p14:tracePt t="6938" x="10140950" y="455613"/>
          <p14:tracePt t="6946" x="10123488" y="471488"/>
          <p14:tracePt t="6955" x="10106025" y="495300"/>
          <p14:tracePt t="6962" x="10079038" y="522288"/>
          <p14:tracePt t="6971" x="10055225" y="557213"/>
          <p14:tracePt t="6978" x="10028238" y="579438"/>
          <p14:tracePt t="6986" x="10006013" y="595313"/>
          <p14:tracePt t="6994" x="9994900" y="619125"/>
          <p14:tracePt t="7005" x="9971088" y="652463"/>
          <p14:tracePt t="7010" x="9944100" y="679450"/>
          <p14:tracePt t="7019" x="9926638" y="714375"/>
          <p14:tracePt t="7026" x="9898063" y="747713"/>
          <p14:tracePt t="7034" x="9886950" y="776288"/>
          <p14:tracePt t="7042" x="9871075" y="803275"/>
          <p14:tracePt t="7050" x="9864725" y="838200"/>
          <p14:tracePt t="7058" x="9853613" y="860425"/>
          <p14:tracePt t="7066" x="9847263" y="900113"/>
          <p14:tracePt t="7074" x="9842500" y="938213"/>
          <p14:tracePt t="7082" x="9842500" y="962025"/>
          <p14:tracePt t="7091" x="9842500" y="995363"/>
          <p14:tracePt t="7098" x="9842500" y="1017588"/>
          <p14:tracePt t="7107" x="9842500" y="1039813"/>
          <p14:tracePt t="7114" x="9842500" y="1068388"/>
          <p14:tracePt t="7123" x="9842500" y="1095375"/>
          <p14:tracePt t="7130" x="9842500" y="1123950"/>
          <p14:tracePt t="7138" x="9842500" y="1141413"/>
          <p14:tracePt t="7146" x="9847263" y="1169988"/>
          <p14:tracePt t="7154" x="9864725" y="1185863"/>
          <p14:tracePt t="7162" x="9864725" y="1203325"/>
          <p14:tracePt t="7170" x="9875838" y="1219200"/>
          <p14:tracePt t="7178" x="9886950" y="1243013"/>
          <p14:tracePt t="7186" x="9898063" y="1265238"/>
          <p14:tracePt t="7194" x="9909175" y="1287463"/>
          <p14:tracePt t="7203" x="9932988" y="1316038"/>
          <p14:tracePt t="7210" x="9959975" y="1338263"/>
          <p14:tracePt t="7220" x="9977438" y="1360488"/>
          <p14:tracePt t="7226" x="9999663" y="1389063"/>
          <p14:tracePt t="7234" x="10021888" y="1427163"/>
          <p14:tracePt t="7242" x="10061575" y="1455738"/>
          <p14:tracePt t="7250" x="10090150" y="1484313"/>
          <p14:tracePt t="7258" x="10094913" y="1489075"/>
          <p14:tracePt t="7266" x="10123488" y="1506538"/>
          <p14:tracePt t="7274" x="10156825" y="1517650"/>
          <p14:tracePt t="7282" x="10185400" y="1528763"/>
          <p14:tracePt t="7290" x="10225088" y="1539875"/>
          <p14:tracePt t="7298" x="10240963" y="1550988"/>
          <p14:tracePt t="7307" x="10275888" y="1568450"/>
          <p14:tracePt t="7314" x="10313988" y="1579563"/>
          <p14:tracePt t="7323" x="10353675" y="1579563"/>
          <p14:tracePt t="7330" x="10398125" y="1579563"/>
          <p14:tracePt t="7338" x="10448925" y="1579563"/>
          <p14:tracePt t="7346" x="10494963" y="1579563"/>
          <p14:tracePt t="7354" x="10539413" y="1579563"/>
          <p14:tracePt t="7362" x="10583863" y="1579563"/>
          <p14:tracePt t="7370" x="10612438" y="1579563"/>
          <p14:tracePt t="7378" x="10652125" y="1579563"/>
          <p14:tracePt t="7386" x="10696575" y="1573213"/>
          <p14:tracePt t="7394" x="10729913" y="1550988"/>
          <p14:tracePt t="7403" x="10775950" y="1524000"/>
          <p14:tracePt t="7410" x="10802938" y="1495425"/>
          <p14:tracePt t="7420" x="10842625" y="1462088"/>
          <p14:tracePt t="7426" x="10875963" y="1427163"/>
          <p14:tracePt t="7434" x="10915650" y="1389063"/>
          <p14:tracePt t="7442" x="10933113" y="1360488"/>
          <p14:tracePt t="7450" x="10944225" y="1327150"/>
          <p14:tracePt t="7458" x="10955338" y="1304925"/>
          <p14:tracePt t="7466" x="10961688" y="1270000"/>
          <p14:tracePt t="7475" x="10961688" y="1243013"/>
          <p14:tracePt t="7482" x="10961688" y="1208088"/>
          <p14:tracePt t="7492" x="10961688" y="1181100"/>
          <p14:tracePt t="7498" x="10966450" y="1146175"/>
          <p14:tracePt t="7506" x="10966450" y="1108075"/>
          <p14:tracePt t="7514" x="10966450" y="1073150"/>
          <p14:tracePt t="7523" x="10966450" y="1039813"/>
          <p14:tracePt t="7530" x="10966450" y="1011238"/>
          <p14:tracePt t="7538" x="10966450" y="977900"/>
          <p14:tracePt t="7546" x="10966450" y="933450"/>
          <p14:tracePt t="7554" x="10966450" y="904875"/>
          <p14:tracePt t="7562" x="10966450" y="865188"/>
          <p14:tracePt t="7570" x="10966450" y="831850"/>
          <p14:tracePt t="7578" x="10961688" y="803275"/>
          <p14:tracePt t="7586" x="10955338" y="781050"/>
          <p14:tracePt t="7594" x="10948988" y="758825"/>
          <p14:tracePt t="7604" x="10937875" y="736600"/>
          <p14:tracePt t="7610" x="10922000" y="714375"/>
          <p14:tracePt t="7619" x="10910888" y="696913"/>
          <p14:tracePt t="7626" x="10882313" y="674688"/>
          <p14:tracePt t="7634" x="10853738" y="652463"/>
          <p14:tracePt t="7642" x="10837863" y="635000"/>
          <p14:tracePt t="7650" x="10798175" y="601663"/>
          <p14:tracePt t="7662" x="10780713" y="595313"/>
          <p14:tracePt t="7668" x="10747375" y="579438"/>
          <p14:tracePt t="7678" x="10725150" y="573088"/>
          <p14:tracePt t="7684" x="10691813" y="568325"/>
          <p14:tracePt t="7691" x="10652125" y="557213"/>
          <p14:tracePt t="7698" x="10623550" y="557213"/>
          <p14:tracePt t="7707" x="10606088" y="557213"/>
          <p14:tracePt t="7714" x="10572750" y="557213"/>
          <p14:tracePt t="7723" x="10539413" y="557213"/>
          <p14:tracePt t="7730" x="10510838" y="557213"/>
          <p14:tracePt t="7739" x="10483850" y="561975"/>
          <p14:tracePt t="7746" x="10460038" y="568325"/>
          <p14:tracePt t="7754" x="10444163" y="568325"/>
          <p14:tracePt t="7762" x="10415588" y="568325"/>
          <p14:tracePt t="7770" x="10404475" y="579438"/>
          <p14:tracePt t="7778" x="10393363" y="584200"/>
          <p14:tracePt t="7786" x="10375900" y="590550"/>
          <p14:tracePt t="7794" x="10364788" y="595313"/>
          <p14:tracePt t="7802" x="10348913" y="606425"/>
          <p14:tracePt t="7810" x="10331450" y="606425"/>
          <p14:tracePt t="7819" x="10325100" y="612775"/>
          <p14:tracePt t="7826" x="10320338" y="619125"/>
          <p14:tracePt t="7834" x="10302875" y="623888"/>
          <p14:tracePt t="7842" x="10298113" y="630238"/>
          <p14:tracePt t="7850" x="10291763" y="635000"/>
          <p14:tracePt t="7858" x="10275888" y="641350"/>
          <p14:tracePt t="7866" x="10275888" y="646113"/>
          <p14:tracePt t="7874" x="10258425" y="657225"/>
          <p14:tracePt t="7882" x="10252075" y="663575"/>
          <p14:tracePt t="7890" x="10247313" y="674688"/>
          <p14:tracePt t="7898" x="10236200" y="679450"/>
          <p14:tracePt t="7906" x="10225088" y="692150"/>
          <p14:tracePt t="7914" x="10218738" y="703263"/>
          <p14:tracePt t="7922" x="10202863" y="719138"/>
          <p14:tracePt t="7930" x="10190163" y="741363"/>
          <p14:tracePt t="7946" x="10174288" y="752475"/>
          <p14:tracePt t="7954" x="10163175" y="765175"/>
          <p14:tracePt t="7962" x="10156825" y="769938"/>
          <p14:tracePt t="7970" x="10152063" y="781050"/>
          <p14:tracePt t="7978" x="10145713" y="792163"/>
          <p14:tracePt t="7987" x="10140950" y="803275"/>
          <p14:tracePt t="7994" x="10140950" y="820738"/>
          <p14:tracePt t="8005" x="10134600" y="827088"/>
          <p14:tracePt t="8010" x="10134600" y="842963"/>
          <p14:tracePt t="8020" x="10134600" y="854075"/>
          <p14:tracePt t="8026" x="10134600" y="860425"/>
          <p14:tracePt t="8034" x="10134600" y="865188"/>
          <p14:tracePt t="8042" x="10134600" y="871538"/>
          <p14:tracePt t="8058" x="10134600" y="882650"/>
          <p14:tracePt t="8082" x="10134600" y="887413"/>
          <p14:tracePt t="8266" x="10140950" y="887413"/>
          <p14:tracePt t="8282" x="10145713" y="887413"/>
          <p14:tracePt t="8298" x="10152063" y="887413"/>
          <p14:tracePt t="8307" x="10156825" y="887413"/>
          <p14:tracePt t="8323" x="10163175" y="887413"/>
          <p14:tracePt t="8346" x="10167938" y="887413"/>
          <p14:tracePt t="10834" x="10152063" y="887413"/>
          <p14:tracePt t="10842" x="10134600" y="893763"/>
          <p14:tracePt t="10850" x="10123488" y="904875"/>
          <p14:tracePt t="10858" x="10094913" y="915988"/>
          <p14:tracePt t="10866" x="10067925" y="927100"/>
          <p14:tracePt t="10874" x="10039350" y="927100"/>
          <p14:tracePt t="10882" x="9994900" y="938213"/>
          <p14:tracePt t="10890" x="9944100" y="955675"/>
          <p14:tracePt t="10897" x="9893300" y="973138"/>
          <p14:tracePt t="10906" x="9836150" y="977900"/>
          <p14:tracePt t="10914" x="9791700" y="977900"/>
          <p14:tracePt t="10922" x="9729788" y="1000125"/>
          <p14:tracePt t="10930" x="9685338" y="1017588"/>
          <p14:tracePt t="10938" x="9623425" y="1028700"/>
          <p14:tracePt t="10946" x="9578975" y="1046163"/>
          <p14:tracePt t="10954" x="9528175" y="1062038"/>
          <p14:tracePt t="10962" x="9488488" y="1073150"/>
          <p14:tracePt t="10970" x="9437688" y="1090613"/>
          <p14:tracePt t="10978" x="9393238" y="1108075"/>
          <p14:tracePt t="10986" x="9347200" y="1123950"/>
          <p14:tracePt t="10994" x="9320213" y="1135063"/>
          <p14:tracePt t="11001" x="9274175" y="1169988"/>
          <p14:tracePt t="11010" x="9236075" y="1185863"/>
          <p14:tracePt t="11020" x="9174163" y="1214438"/>
          <p14:tracePt t="11026" x="9101138" y="1254125"/>
          <p14:tracePt t="11033" x="9039225" y="1292225"/>
          <p14:tracePt t="11042" x="8953500" y="1331913"/>
          <p14:tracePt t="11050" x="8869363" y="1365250"/>
          <p14:tracePt t="11058" x="8796338" y="1404938"/>
          <p14:tracePt t="11066" x="8696325" y="1462088"/>
          <p14:tracePt t="11074" x="8612188" y="1506538"/>
          <p14:tracePt t="11081" x="8521700" y="1550988"/>
          <p14:tracePt t="11090" x="8426450" y="1597025"/>
          <p14:tracePt t="11098" x="8342313" y="1630363"/>
          <p14:tracePt t="11106" x="8223250" y="1697038"/>
          <p14:tracePt t="11114" x="8150225" y="1736725"/>
          <p14:tracePt t="11122" x="8043863" y="1793875"/>
          <p14:tracePt t="11130" x="7953375" y="1855788"/>
          <p14:tracePt t="11138" x="7864475" y="1905000"/>
          <p14:tracePt t="11146" x="7734300" y="1966913"/>
          <p14:tracePt t="11154" x="7632700" y="2024063"/>
          <p14:tracePt t="11162" x="7526338" y="2085975"/>
          <p14:tracePt t="11171" x="7453313" y="2130425"/>
          <p14:tracePt t="11178" x="7375525" y="2174875"/>
          <p14:tracePt t="11187" x="7329488" y="2214563"/>
          <p14:tracePt t="11194" x="7278688" y="2254250"/>
          <p14:tracePt t="11204" x="7245350" y="2293938"/>
          <p14:tracePt t="11210" x="7216775" y="2327275"/>
          <p14:tracePt t="11219" x="7194550" y="2349500"/>
          <p14:tracePt t="11226" x="7167563" y="2366963"/>
          <p14:tracePt t="11234" x="7161213" y="2389188"/>
          <p14:tracePt t="11242" x="7143750" y="2411413"/>
          <p14:tracePt t="11250" x="7121525" y="2439988"/>
          <p14:tracePt t="11258" x="7099300" y="2466975"/>
          <p14:tracePt t="11265" x="7077075" y="2495550"/>
          <p14:tracePt t="11274" x="7048500" y="2524125"/>
          <p14:tracePt t="11282" x="7008813" y="2557463"/>
          <p14:tracePt t="11290" x="6964363" y="2597150"/>
          <p14:tracePt t="11298" x="6924675" y="2630488"/>
          <p14:tracePt t="11307" x="6884988" y="2659063"/>
          <p14:tracePt t="11314" x="6835775" y="2687638"/>
          <p14:tracePt t="11323" x="6807200" y="2709863"/>
          <p14:tracePt t="11330" x="6778625" y="2736850"/>
          <p14:tracePt t="11338" x="6745288" y="2765425"/>
          <p14:tracePt t="11347" x="6716713" y="2794000"/>
          <p14:tracePt t="11354" x="6700838" y="2816225"/>
          <p14:tracePt t="11362" x="6689725" y="2827338"/>
          <p14:tracePt t="11370" x="6677025" y="2844800"/>
          <p14:tracePt t="11378" x="6661150" y="2867025"/>
          <p14:tracePt t="11386" x="6638925" y="2884488"/>
          <p14:tracePt t="11394" x="6621463" y="2900363"/>
          <p14:tracePt t="11402" x="6610350" y="2911475"/>
          <p14:tracePt t="11410" x="6588125" y="2933700"/>
          <p14:tracePt t="11420" x="6577013" y="2940050"/>
          <p14:tracePt t="11426" x="6559550" y="2944813"/>
          <p14:tracePt t="11434" x="6548438" y="2957513"/>
          <p14:tracePt t="11442" x="6537325" y="2968625"/>
          <p14:tracePt t="11449" x="6526213" y="2979738"/>
          <p14:tracePt t="11458" x="6519863" y="2990850"/>
          <p14:tracePt t="11474" x="6519863" y="2995613"/>
          <p14:tracePt t="11482" x="6519863" y="3001963"/>
          <p14:tracePt t="11498" x="6519863" y="3013075"/>
          <p14:tracePt t="11506" x="6530975" y="3013075"/>
          <p14:tracePt t="11514" x="6530975" y="3019425"/>
          <p14:tracePt t="11522" x="6537325" y="3024188"/>
          <p14:tracePt t="11530" x="6537325" y="3030538"/>
          <p14:tracePt t="11538" x="6537325" y="3041650"/>
          <p14:tracePt t="11546" x="6542088" y="3041650"/>
          <p14:tracePt t="11554" x="6542088" y="3052763"/>
          <p14:tracePt t="11562" x="6542088" y="3057525"/>
          <p14:tracePt t="11570" x="6548438" y="3057525"/>
          <p14:tracePt t="11578" x="6548438" y="3068638"/>
          <p14:tracePt t="11586" x="6548438" y="3074988"/>
          <p14:tracePt t="11594" x="6548438" y="3079750"/>
          <p14:tracePt t="11602" x="6548438" y="3086100"/>
          <p14:tracePt t="11626" x="6548438" y="3092450"/>
          <p14:tracePt t="11634" x="6548438" y="3097213"/>
          <p14:tracePt t="11650" x="6542088" y="3103563"/>
          <p14:tracePt t="11666" x="6537325" y="3108325"/>
          <p14:tracePt t="11698" x="6530975" y="3114675"/>
          <p14:tracePt t="11707" x="6526213" y="3114675"/>
          <p14:tracePt t="11730" x="6519863" y="3114675"/>
          <p14:tracePt t="11746" x="6519863" y="3119438"/>
          <p14:tracePt t="11842" x="6515100" y="3119438"/>
          <p14:tracePt t="11874" x="6515100" y="3125788"/>
          <p14:tracePt t="11881" x="6515100" y="3130550"/>
          <p14:tracePt t="11890" x="6497638" y="3136900"/>
          <p14:tracePt t="11898" x="6497638" y="3141663"/>
          <p14:tracePt t="11906" x="6486525" y="3152775"/>
          <p14:tracePt t="11914" x="6475413" y="3159125"/>
          <p14:tracePt t="11922" x="6464300" y="3176588"/>
          <p14:tracePt t="11930" x="6453188" y="3187700"/>
          <p14:tracePt t="11938" x="6446838" y="3192463"/>
          <p14:tracePt t="11946" x="6435725" y="3203575"/>
          <p14:tracePt t="11954" x="6424613" y="3214688"/>
          <p14:tracePt t="11962" x="6419850" y="3221038"/>
          <p14:tracePt t="11972" x="6402388" y="3232150"/>
          <p14:tracePt t="11986" x="6396038" y="3243263"/>
          <p14:tracePt t="11994" x="6384925" y="3243263"/>
          <p14:tracePt t="12002" x="6373813" y="3249613"/>
          <p14:tracePt t="12010" x="6369050" y="3254375"/>
          <p14:tracePt t="12018" x="6351588" y="3254375"/>
          <p14:tracePt t="12026" x="6346825" y="3254375"/>
          <p14:tracePt t="12035" x="6334125" y="3254375"/>
          <p14:tracePt t="12050" x="6323013" y="3254375"/>
          <p14:tracePt t="12058" x="6311900" y="3260725"/>
          <p14:tracePt t="12066" x="6307138" y="3260725"/>
          <p14:tracePt t="12075" x="6296025" y="3260725"/>
          <p14:tracePt t="12083" x="6278563" y="3260725"/>
          <p14:tracePt t="12092" x="6261100" y="3260725"/>
          <p14:tracePt t="12099" x="6245225" y="3260725"/>
          <p14:tracePt t="12107" x="6223000" y="3260725"/>
          <p14:tracePt t="12115" x="6211888" y="3254375"/>
          <p14:tracePt t="12122" x="6194425" y="3254375"/>
          <p14:tracePt t="12130" x="6176963" y="3254375"/>
          <p14:tracePt t="12138" x="6165850" y="3249613"/>
          <p14:tracePt t="12146" x="6154738" y="3243263"/>
          <p14:tracePt t="12154" x="6143625" y="3243263"/>
          <p14:tracePt t="12162" x="6132513" y="3232150"/>
          <p14:tracePt t="12170" x="6126163" y="3227388"/>
          <p14:tracePt t="12178" x="6121400" y="3214688"/>
          <p14:tracePt t="12186" x="6110288" y="3203575"/>
          <p14:tracePt t="12194" x="6099175" y="3198813"/>
          <p14:tracePt t="12203" x="6088063" y="3187700"/>
          <p14:tracePt t="12210" x="6081713" y="3181350"/>
          <p14:tracePt t="12219" x="6076950" y="3176588"/>
          <p14:tracePt t="12226" x="6065838" y="3165475"/>
          <p14:tracePt t="12234" x="6059488" y="3152775"/>
          <p14:tracePt t="12242" x="6048375" y="3141663"/>
          <p14:tracePt t="12250" x="6042025" y="3136900"/>
          <p14:tracePt t="12260" x="6037263" y="3125788"/>
          <p14:tracePt t="12268" x="6037263" y="3108325"/>
          <p14:tracePt t="12275" x="6037263" y="3092450"/>
          <p14:tracePt t="12284" x="6030913" y="3074988"/>
          <p14:tracePt t="12291" x="6030913" y="3057525"/>
          <p14:tracePt t="12298" x="6030913" y="3041650"/>
          <p14:tracePt t="12307" x="6030913" y="3024188"/>
          <p14:tracePt t="12313" x="6030913" y="3013075"/>
          <p14:tracePt t="12322" x="6030913" y="3001963"/>
          <p14:tracePt t="12330" x="6030913" y="2990850"/>
          <p14:tracePt t="12338" x="6030913" y="2979738"/>
          <p14:tracePt t="12346" x="6030913" y="2968625"/>
          <p14:tracePt t="12354" x="6030913" y="2957513"/>
          <p14:tracePt t="12362" x="6030913" y="2951163"/>
          <p14:tracePt t="12370" x="6030913" y="2944813"/>
          <p14:tracePt t="12377" x="6030913" y="2933700"/>
          <p14:tracePt t="12386" x="6030913" y="2922588"/>
          <p14:tracePt t="12394" x="6030913" y="2911475"/>
          <p14:tracePt t="12402" x="6030913" y="2906713"/>
          <p14:tracePt t="12410" x="6026150" y="2900363"/>
          <p14:tracePt t="12419" x="6019800" y="2889250"/>
          <p14:tracePt t="12426" x="6015038" y="2884488"/>
          <p14:tracePt t="12434" x="6015038" y="2878138"/>
          <p14:tracePt t="12442" x="6008688" y="2867025"/>
          <p14:tracePt t="12449" x="6003925" y="2855913"/>
          <p14:tracePt t="12458" x="5997575" y="2849563"/>
          <p14:tracePt t="12465" x="5991225" y="2844800"/>
          <p14:tracePt t="12474" x="5986463" y="2838450"/>
          <p14:tracePt t="12491" x="5986463" y="2833688"/>
          <p14:tracePt t="12570" x="5986463" y="2844800"/>
          <p14:tracePt t="12586" x="5986463" y="2849563"/>
          <p14:tracePt t="12595" x="5986463" y="2860675"/>
          <p14:tracePt t="12602" x="5986463" y="2867025"/>
          <p14:tracePt t="12614" x="5986463" y="2871788"/>
          <p14:tracePt t="12620" x="5986463" y="2884488"/>
          <p14:tracePt t="12641" x="5991225" y="2911475"/>
          <p14:tracePt t="12650" x="5997575" y="2922588"/>
          <p14:tracePt t="12658" x="6003925" y="2928938"/>
          <p14:tracePt t="12666" x="6003925" y="2940050"/>
          <p14:tracePt t="12674" x="6003925" y="2951163"/>
          <p14:tracePt t="12682" x="6008688" y="2968625"/>
          <p14:tracePt t="12690" x="6019800" y="2968625"/>
          <p14:tracePt t="12699" x="6026150" y="2979738"/>
          <p14:tracePt t="12707" x="6030913" y="2995613"/>
          <p14:tracePt t="12713" x="6030913" y="3006725"/>
          <p14:tracePt t="12723" x="6042025" y="3024188"/>
          <p14:tracePt t="12730" x="6053138" y="3030538"/>
          <p14:tracePt t="12738" x="6059488" y="3041650"/>
          <p14:tracePt t="12745" x="6070600" y="3057525"/>
          <p14:tracePt t="12754" x="6076950" y="3063875"/>
          <p14:tracePt t="12762" x="6081713" y="3068638"/>
          <p14:tracePt t="12770" x="6099175" y="3086100"/>
          <p14:tracePt t="12777" x="6110288" y="3097213"/>
          <p14:tracePt t="12786" x="6115050" y="3103563"/>
          <p14:tracePt t="12795" x="6126163" y="3114675"/>
          <p14:tracePt t="12806" x="6132513" y="3125788"/>
          <p14:tracePt t="12811" x="6143625" y="3130550"/>
          <p14:tracePt t="12820" x="6154738" y="3130550"/>
          <p14:tracePt t="12826" x="6161088" y="3130550"/>
          <p14:tracePt t="12835" x="6165850" y="3136900"/>
          <p14:tracePt t="12842" x="6165850" y="3141663"/>
          <p14:tracePt t="12858" x="6172200" y="3152775"/>
          <p14:tracePt t="12866" x="6176963" y="3165475"/>
          <p14:tracePt t="12874" x="6183313" y="3165475"/>
          <p14:tracePt t="12882" x="6188075" y="3170238"/>
          <p14:tracePt t="12890" x="6194425" y="3176588"/>
          <p14:tracePt t="12898" x="6205538" y="3176588"/>
          <p14:tracePt t="12906" x="6216650" y="3181350"/>
          <p14:tracePt t="12913" x="6227763" y="3181350"/>
          <p14:tracePt t="12922" x="6245225" y="3187700"/>
          <p14:tracePt t="12930" x="6256338" y="3187700"/>
          <p14:tracePt t="12938" x="6273800" y="3187700"/>
          <p14:tracePt t="12946" x="6284913" y="3187700"/>
          <p14:tracePt t="12954" x="6296025" y="3187700"/>
          <p14:tracePt t="12962" x="6307138" y="3187700"/>
          <p14:tracePt t="12970" x="6318250" y="3187700"/>
          <p14:tracePt t="12986" x="6329363" y="3187700"/>
          <p14:tracePt t="12993" x="6340475" y="3181350"/>
          <p14:tracePt t="13004" x="6346825" y="3181350"/>
          <p14:tracePt t="13009" x="6351588" y="3181350"/>
          <p14:tracePt t="13019" x="6351588" y="3176588"/>
          <p14:tracePt t="13026" x="6357938" y="3176588"/>
          <p14:tracePt t="13035" x="6362700" y="3176588"/>
          <p14:tracePt t="13042" x="6369050" y="3165475"/>
          <p14:tracePt t="13060" x="6380163" y="3165475"/>
          <p14:tracePt t="13072" x="6384925" y="3165475"/>
          <p14:tracePt t="13076" x="6391275" y="3165475"/>
          <p14:tracePt t="13083" x="6396038" y="3165475"/>
          <p14:tracePt t="13092" x="6402388" y="3165475"/>
          <p14:tracePt t="13100" x="6402388" y="3159125"/>
          <p14:tracePt t="13114" x="6408738" y="3159125"/>
          <p14:tracePt t="13169" x="6413500" y="3159125"/>
          <p14:tracePt t="13194" x="6413500" y="3165475"/>
          <p14:tracePt t="13210" x="6413500" y="3170238"/>
          <p14:tracePt t="13218" x="6413500" y="3176588"/>
          <p14:tracePt t="13226" x="6413500" y="3187700"/>
          <p14:tracePt t="13242" x="6396038" y="3203575"/>
          <p14:tracePt t="13250" x="6380163" y="3221038"/>
          <p14:tracePt t="13266" x="6369050" y="3232150"/>
          <p14:tracePt t="13274" x="6362700" y="3232150"/>
          <p14:tracePt t="13290" x="6357938" y="3238500"/>
          <p14:tracePt t="13298" x="6351588" y="3238500"/>
          <p14:tracePt t="13306" x="6346825" y="3238500"/>
          <p14:tracePt t="13313" x="6340475" y="3238500"/>
          <p14:tracePt t="13330" x="6334125" y="3238500"/>
          <p14:tracePt t="13338" x="6329363" y="3238500"/>
          <p14:tracePt t="13345" x="6323013" y="3238500"/>
          <p14:tracePt t="13354" x="6318250" y="3238500"/>
          <p14:tracePt t="13362" x="6307138" y="3238500"/>
          <p14:tracePt t="13370" x="6289675" y="3238500"/>
          <p14:tracePt t="13379" x="6278563" y="3238500"/>
          <p14:tracePt t="13386" x="6267450" y="3232150"/>
          <p14:tracePt t="13394" x="6256338" y="3232150"/>
          <p14:tracePt t="13402" x="6245225" y="3227388"/>
          <p14:tracePt t="13410" x="6234113" y="3221038"/>
          <p14:tracePt t="13419" x="6227763" y="3214688"/>
          <p14:tracePt t="13425" x="6211888" y="3214688"/>
          <p14:tracePt t="13435" x="6205538" y="3209925"/>
          <p14:tracePt t="13441" x="6194425" y="3198813"/>
          <p14:tracePt t="13454" x="6176963" y="3192463"/>
          <p14:tracePt t="13458" x="6172200" y="3187700"/>
          <p14:tracePt t="13465" x="6161088" y="3170238"/>
          <p14:tracePt t="13474" x="6149975" y="3152775"/>
          <p14:tracePt t="13481" x="6138863" y="3141663"/>
          <p14:tracePt t="13490" x="6126163" y="3130550"/>
          <p14:tracePt t="13497" x="6115050" y="3119438"/>
          <p14:tracePt t="13507" x="6103938" y="3092450"/>
          <p14:tracePt t="13514" x="6099175" y="3079750"/>
          <p14:tracePt t="13523" x="6088063" y="3068638"/>
          <p14:tracePt t="13530" x="6081713" y="3057525"/>
          <p14:tracePt t="13539" x="6076950" y="3041650"/>
          <p14:tracePt t="13546" x="6076950" y="3030538"/>
          <p14:tracePt t="13555" x="6070600" y="3024188"/>
          <p14:tracePt t="13562" x="6065838" y="3019425"/>
          <p14:tracePt t="13571" x="6065838" y="3001963"/>
          <p14:tracePt t="13578" x="6065838" y="2984500"/>
          <p14:tracePt t="13586" x="6059488" y="2973388"/>
          <p14:tracePt t="13594" x="6059488" y="2968625"/>
          <p14:tracePt t="13602" x="6059488" y="2962275"/>
          <p14:tracePt t="13610" x="6059488" y="2951163"/>
          <p14:tracePt t="13626" x="6059488" y="2944813"/>
          <p14:tracePt t="13642" x="6059488" y="2940050"/>
          <p14:tracePt t="13652" x="6059488" y="2933700"/>
          <p14:tracePt t="13729" x="6059488" y="2940050"/>
          <p14:tracePt t="13738" x="6059488" y="2944813"/>
          <p14:tracePt t="13745" x="6059488" y="2951163"/>
          <p14:tracePt t="13754" x="6059488" y="2968625"/>
          <p14:tracePt t="13761" x="6065838" y="2979738"/>
          <p14:tracePt t="13770" x="6065838" y="3001963"/>
          <p14:tracePt t="13777" x="6076950" y="3013075"/>
          <p14:tracePt t="13787" x="6076950" y="3030538"/>
          <p14:tracePt t="13795" x="6088063" y="3046413"/>
          <p14:tracePt t="13804" x="6088063" y="3063875"/>
          <p14:tracePt t="13815" x="6103938" y="3086100"/>
          <p14:tracePt t="13822" x="6110288" y="3097213"/>
          <p14:tracePt t="13827" x="6115050" y="3114675"/>
          <p14:tracePt t="13838" x="6126163" y="3130550"/>
          <p14:tracePt t="13843" x="6132513" y="3141663"/>
          <p14:tracePt t="13850" x="6149975" y="3159125"/>
          <p14:tracePt t="13858" x="6161088" y="3176588"/>
          <p14:tracePt t="13866" x="6183313" y="3198813"/>
          <p14:tracePt t="13876" x="6194425" y="3203575"/>
          <p14:tracePt t="13884" x="6205538" y="3221038"/>
          <p14:tracePt t="13890" x="6227763" y="3238500"/>
          <p14:tracePt t="13900" x="6245225" y="3249613"/>
          <p14:tracePt t="13911" x="6273800" y="3260725"/>
          <p14:tracePt t="13916" x="6278563" y="3260725"/>
          <p14:tracePt t="13926" x="6289675" y="3265488"/>
          <p14:tracePt t="13932" x="6307138" y="3271838"/>
          <p14:tracePt t="13939" x="6318250" y="3271838"/>
          <p14:tracePt t="13947" x="6334125" y="3271838"/>
          <p14:tracePt t="13955" x="6346825" y="3271838"/>
          <p14:tracePt t="13963" x="6357938" y="3271838"/>
          <p14:tracePt t="13975" x="6369050" y="3271838"/>
          <p14:tracePt t="13978" x="6373813" y="3271838"/>
          <p14:tracePt t="13986" x="6391275" y="3271838"/>
          <p14:tracePt t="13994" x="6402388" y="3271838"/>
          <p14:tracePt t="14005" x="6408738" y="3271838"/>
          <p14:tracePt t="14010" x="6413500" y="3271838"/>
          <p14:tracePt t="14038" x="6419850" y="3271838"/>
          <p14:tracePt t="14059" x="6424613" y="3265488"/>
          <p14:tracePt t="14517" x="6430963" y="3265488"/>
          <p14:tracePt t="14522" x="6435725" y="3265488"/>
          <p14:tracePt t="14538" x="6442075" y="3265488"/>
          <p14:tracePt t="14546" x="6446838" y="3265488"/>
          <p14:tracePt t="14554" x="6453188" y="3265488"/>
          <p14:tracePt t="14569" x="6457950" y="3265488"/>
          <p14:tracePt t="14578" x="6464300" y="3265488"/>
          <p14:tracePt t="14585" x="6475413" y="3265488"/>
          <p14:tracePt t="14602" x="6481763" y="3265488"/>
          <p14:tracePt t="14610" x="6486525" y="3265488"/>
          <p14:tracePt t="14618" x="6492875" y="3265488"/>
          <p14:tracePt t="14626" x="6497638" y="3271838"/>
          <p14:tracePt t="14635" x="6503988" y="3276600"/>
          <p14:tracePt t="14641" x="6519863" y="3287713"/>
          <p14:tracePt t="14651" x="6530975" y="3294063"/>
          <p14:tracePt t="14658" x="6542088" y="3300413"/>
          <p14:tracePt t="14666" x="6548438" y="3300413"/>
          <p14:tracePt t="15090" x="6548438" y="3305175"/>
          <p14:tracePt t="15098" x="6588125" y="3333750"/>
          <p14:tracePt t="15106" x="6616700" y="3355975"/>
          <p14:tracePt t="15113" x="6650038" y="3395663"/>
          <p14:tracePt t="15122" x="6665913" y="3406775"/>
          <p14:tracePt t="15138" x="6689725" y="3422650"/>
          <p14:tracePt t="15146" x="6734175" y="3446463"/>
          <p14:tracePt t="15154" x="6807200" y="3490913"/>
          <p14:tracePt t="15162" x="6862763" y="3541713"/>
          <p14:tracePt t="15170" x="6919913" y="3581400"/>
          <p14:tracePt t="15178" x="6986588" y="3630613"/>
          <p14:tracePt t="15186" x="7048500" y="3670300"/>
          <p14:tracePt t="15194" x="7138988" y="3705225"/>
          <p14:tracePt t="15203" x="7245350" y="3732213"/>
          <p14:tracePt t="15210" x="7346950" y="3749675"/>
          <p14:tracePt t="15219" x="7459663" y="3800475"/>
          <p14:tracePt t="15225" x="7588250" y="3851275"/>
          <p14:tracePt t="15235" x="7734300" y="3913188"/>
          <p14:tracePt t="15242" x="7891463" y="3986213"/>
          <p14:tracePt t="15250" x="8026400" y="4070350"/>
          <p14:tracePt t="15258" x="8145463" y="4137025"/>
          <p14:tracePt t="15265" x="8256588" y="4210050"/>
          <p14:tracePt t="15274" x="8358188" y="4278313"/>
          <p14:tracePt t="15281" x="8470900" y="4351338"/>
          <p14:tracePt t="15289" x="8550275" y="4418013"/>
          <p14:tracePt t="15298" x="8661400" y="4513263"/>
          <p14:tracePt t="15306" x="8758238" y="4586288"/>
          <p14:tracePt t="15314" x="8869363" y="4672013"/>
          <p14:tracePt t="15322" x="9028113" y="4789488"/>
          <p14:tracePt t="15330" x="9163050" y="4891088"/>
          <p14:tracePt t="15338" x="9274175" y="4964113"/>
          <p14:tracePt t="15345" x="9371013" y="5048250"/>
          <p14:tracePt t="15354" x="9477375" y="5121275"/>
          <p14:tracePt t="15363" x="9583738" y="5176838"/>
          <p14:tracePt t="15370" x="9667875" y="5227638"/>
          <p14:tracePt t="15378" x="9763125" y="5289550"/>
          <p14:tracePt t="15386" x="9836150" y="5329238"/>
          <p14:tracePt t="15393" x="9898063" y="5373688"/>
          <p14:tracePt t="15401" x="9959975" y="5413375"/>
          <p14:tracePt t="15409" x="10021888" y="5441950"/>
          <p14:tracePt t="15418" x="10072688" y="5475288"/>
          <p14:tracePt t="15426" x="10134600" y="5497513"/>
          <p14:tracePt t="15434" x="10207625" y="5537200"/>
          <p14:tracePt t="15442" x="10258425" y="5559425"/>
          <p14:tracePt t="15451" x="10309225" y="5570538"/>
          <p14:tracePt t="15458" x="10360025" y="5599113"/>
          <p14:tracePt t="15466" x="10393363" y="5603875"/>
          <p14:tracePt t="15474" x="10426700" y="5603875"/>
          <p14:tracePt t="15482" x="10460038" y="5603875"/>
          <p14:tracePt t="15490" x="10488613" y="5603875"/>
          <p14:tracePt t="15498" x="10506075" y="5603875"/>
          <p14:tracePt t="15506" x="10521950" y="5603875"/>
          <p14:tracePt t="15513" x="10528300" y="5603875"/>
          <p14:tracePt t="15562" x="10533063" y="5603875"/>
          <p14:tracePt t="15618" x="10539413" y="5599113"/>
          <p14:tracePt t="15626" x="10539413" y="5592763"/>
          <p14:tracePt t="15634" x="10539413" y="5588000"/>
          <p14:tracePt t="15642" x="10539413" y="5581650"/>
          <p14:tracePt t="15652" x="10539413" y="5576888"/>
          <p14:tracePt t="15658" x="10528300" y="5576888"/>
          <p14:tracePt t="15666" x="10521950" y="5559425"/>
          <p14:tracePt t="15674" x="10510838" y="5548313"/>
          <p14:tracePt t="15682" x="10494963" y="5530850"/>
          <p14:tracePt t="15691" x="10460038" y="5503863"/>
          <p14:tracePt t="15698" x="10437813" y="5475288"/>
          <p14:tracePt t="15706" x="10404475" y="5441950"/>
          <p14:tracePt t="15714" x="10382250" y="5413375"/>
          <p14:tracePt t="15723" x="10360025" y="5384800"/>
          <p14:tracePt t="15730" x="10331450" y="5362575"/>
          <p14:tracePt t="15738" x="10320338" y="5334000"/>
          <p14:tracePt t="15746" x="10309225" y="5311775"/>
          <p14:tracePt t="15754" x="10291763" y="5289550"/>
          <p14:tracePt t="15762" x="10275888" y="5267325"/>
          <p14:tracePt t="15770" x="10258425" y="5245100"/>
          <p14:tracePt t="15777" x="10247313" y="5233988"/>
          <p14:tracePt t="15786" x="10236200" y="5222875"/>
          <p14:tracePt t="15793" x="10229850" y="5210175"/>
          <p14:tracePt t="15802" x="10218738" y="5205413"/>
          <p14:tracePt t="15810" x="10207625" y="5199063"/>
          <p14:tracePt t="15818" x="10202863" y="5199063"/>
          <p14:tracePt t="15826" x="10190163" y="5194300"/>
          <p14:tracePt t="15835" x="10185400" y="5194300"/>
          <p14:tracePt t="15842" x="10167938" y="5194300"/>
          <p14:tracePt t="15850" x="10152063" y="5194300"/>
          <p14:tracePt t="15857" x="10134600" y="5194300"/>
          <p14:tracePt t="15866" x="10112375" y="5194300"/>
          <p14:tracePt t="15874" x="10083800" y="5194300"/>
          <p14:tracePt t="15881" x="10050463" y="5194300"/>
          <p14:tracePt t="15890" x="10021888" y="5194300"/>
          <p14:tracePt t="15897" x="9999663" y="5194300"/>
          <p14:tracePt t="15906" x="9971088" y="5194300"/>
          <p14:tracePt t="15914" x="9944100" y="5187950"/>
          <p14:tracePt t="15923" x="9926638" y="5187950"/>
          <p14:tracePt t="15929" x="9904413" y="5187950"/>
          <p14:tracePt t="15938" x="9882188" y="5187950"/>
          <p14:tracePt t="15945" x="9864725" y="5187950"/>
          <p14:tracePt t="15954" x="9842500" y="5187950"/>
          <p14:tracePt t="15961" x="9813925" y="5187950"/>
          <p14:tracePt t="15991" x="9769475" y="5187950"/>
          <p14:tracePt t="15993" x="9758363" y="5187950"/>
          <p14:tracePt t="16002" x="9747250" y="5187950"/>
          <p14:tracePt t="16009" x="9736138" y="5183188"/>
          <p14:tracePt t="16018" x="9729788" y="5176838"/>
          <p14:tracePt t="16026" x="9718675" y="5176838"/>
          <p14:tracePt t="16035" x="9713913" y="5176838"/>
          <p14:tracePt t="16041" x="9701213" y="5176838"/>
          <p14:tracePt t="16051" x="9696450" y="5176838"/>
          <p14:tracePt t="16057" x="9685338" y="5176838"/>
          <p14:tracePt t="16068" x="9678988" y="5176838"/>
          <p14:tracePt t="16073" x="9674225" y="5176838"/>
          <p14:tracePt t="16090" x="9667875" y="5172075"/>
          <p14:tracePt t="16098" x="9667875" y="5165725"/>
          <p14:tracePt t="16114" x="9663113" y="5165725"/>
          <p14:tracePt t="16130" x="9663113" y="5160963"/>
          <p14:tracePt t="16145" x="9663113" y="5154613"/>
          <p14:tracePt t="16161" x="9663113" y="5143500"/>
          <p14:tracePt t="16170" x="9663113" y="5137150"/>
          <p14:tracePt t="16178" x="9656763" y="5132388"/>
          <p14:tracePt t="16186" x="9656763" y="5126038"/>
          <p14:tracePt t="16201" x="9656763" y="5121275"/>
          <p14:tracePt t="16210" x="9656763" y="5114925"/>
          <p14:tracePt t="16218" x="9656763" y="5110163"/>
          <p14:tracePt t="16226" x="9656763" y="5103813"/>
          <p14:tracePt t="16235" x="9656763" y="5099050"/>
          <p14:tracePt t="16242" x="9663113" y="5081588"/>
          <p14:tracePt t="16251" x="9663113" y="5076825"/>
          <p14:tracePt t="16257" x="9674225" y="5070475"/>
          <p14:tracePt t="16265" x="9674225" y="5064125"/>
          <p14:tracePt t="16273" x="9678988" y="5059363"/>
          <p14:tracePt t="16282" x="9685338" y="5048250"/>
          <p14:tracePt t="16290" x="9696450" y="5041900"/>
          <p14:tracePt t="16297" x="9707563" y="5041900"/>
          <p14:tracePt t="16313" x="9713913" y="5041900"/>
          <p14:tracePt t="16346" x="9718675" y="5041900"/>
          <p14:tracePt t="16946" x="9713913" y="5041900"/>
          <p14:tracePt t="16954" x="9707563" y="5041900"/>
          <p14:tracePt t="16962" x="9707563" y="5037138"/>
          <p14:tracePt t="16970" x="9701213" y="5037138"/>
          <p14:tracePt t="17002" x="9701213" y="5030788"/>
          <p14:tracePt t="17010" x="9701213" y="5026025"/>
          <p14:tracePt t="17034" x="9701213" y="5019675"/>
          <p14:tracePt t="17329" x="9690100" y="5019675"/>
          <p14:tracePt t="17338" x="9690100" y="5008563"/>
          <p14:tracePt t="17345" x="9678988" y="5008563"/>
          <p14:tracePt t="17362" x="9674225" y="5008563"/>
          <p14:tracePt t="17369" x="9667875" y="5008563"/>
          <p14:tracePt t="17385" x="9667875" y="5002213"/>
          <p14:tracePt t="17401" x="9663113" y="4997450"/>
          <p14:tracePt t="17417" x="9656763" y="4997450"/>
          <p14:tracePt t="17713" x="9652000" y="4997450"/>
          <p14:tracePt t="17729" x="9645650" y="4997450"/>
          <p14:tracePt t="17739" x="9639300" y="4997450"/>
          <p14:tracePt t="18058" x="9645650" y="4997450"/>
          <p14:tracePt t="18073" x="9652000" y="4997450"/>
          <p14:tracePt t="18081" x="9656763" y="4991100"/>
          <p14:tracePt t="18089" x="9663113" y="4991100"/>
          <p14:tracePt t="18098" x="9674225" y="4991100"/>
          <p14:tracePt t="18106" x="9685338" y="4991100"/>
          <p14:tracePt t="18113" x="9701213" y="4991100"/>
          <p14:tracePt t="18122" x="9713913" y="4997450"/>
          <p14:tracePt t="18130" x="9729788" y="5002213"/>
          <p14:tracePt t="18138" x="9740900" y="5002213"/>
          <p14:tracePt t="18146" x="9763125" y="5002213"/>
          <p14:tracePt t="18154" x="9780588" y="5002213"/>
          <p14:tracePt t="18162" x="9802813" y="5002213"/>
          <p14:tracePt t="18170" x="9820275" y="5002213"/>
          <p14:tracePt t="18177" x="9842500" y="5002213"/>
          <p14:tracePt t="18186" x="9871075" y="5008563"/>
          <p14:tracePt t="18194" x="9893300" y="5008563"/>
          <p14:tracePt t="18201" x="9915525" y="5008563"/>
          <p14:tracePt t="18211" x="9944100" y="5008563"/>
          <p14:tracePt t="18218" x="9971088" y="5008563"/>
          <p14:tracePt t="18225" x="9988550" y="5008563"/>
          <p14:tracePt t="18234" x="9999663" y="5008563"/>
          <p14:tracePt t="18241" x="10017125" y="5008563"/>
          <p14:tracePt t="18250" x="10021888" y="5008563"/>
          <p14:tracePt t="18257" x="10028238" y="5008563"/>
          <p14:tracePt t="18266" x="10033000" y="5008563"/>
          <p14:tracePt t="18313" x="10039350" y="5008563"/>
          <p14:tracePt t="18332" x="10044113" y="5008563"/>
          <p14:tracePt t="18340" x="10055225" y="5008563"/>
          <p14:tracePt t="18348" x="10061575" y="5008563"/>
          <p14:tracePt t="18353" x="10079038" y="5002213"/>
          <p14:tracePt t="18361" x="10094913" y="5002213"/>
          <p14:tracePt t="18370" x="10112375" y="5002213"/>
          <p14:tracePt t="18378" x="10134600" y="5002213"/>
          <p14:tracePt t="18386" x="10152063" y="5002213"/>
          <p14:tracePt t="18393" x="10167938" y="5002213"/>
          <p14:tracePt t="18401" x="10185400" y="5002213"/>
          <p14:tracePt t="18411" x="10196513" y="5002213"/>
          <p14:tracePt t="18417" x="10213975" y="5002213"/>
          <p14:tracePt t="18426" x="10229850" y="5002213"/>
          <p14:tracePt t="18434" x="10252075" y="5002213"/>
          <p14:tracePt t="18442" x="10269538" y="5002213"/>
          <p14:tracePt t="18451" x="10287000" y="5002213"/>
          <p14:tracePt t="18457" x="10302875" y="5002213"/>
          <p14:tracePt t="18467" x="10313988" y="5002213"/>
          <p14:tracePt t="18473" x="10331450" y="5002213"/>
          <p14:tracePt t="18482" x="10353675" y="5002213"/>
          <p14:tracePt t="18490" x="10364788" y="5002213"/>
          <p14:tracePt t="18499" x="10382250" y="5002213"/>
          <p14:tracePt t="18509" x="10393363" y="5002213"/>
          <p14:tracePt t="18516" x="10398125" y="5002213"/>
          <p14:tracePt t="18530" x="10404475" y="5002213"/>
          <p14:tracePt t="18538" x="10410825" y="5002213"/>
          <p14:tracePt t="18562" x="10415588" y="5002213"/>
          <p14:tracePt t="18577" x="10421938" y="5002213"/>
          <p14:tracePt t="18585" x="10437813" y="5002213"/>
          <p14:tracePt t="18593" x="10448925" y="5002213"/>
          <p14:tracePt t="18602" x="10466388" y="5002213"/>
          <p14:tracePt t="18609" x="10483850" y="5002213"/>
          <p14:tracePt t="18617" x="10499725" y="5002213"/>
          <p14:tracePt t="18625" x="10510838" y="5002213"/>
          <p14:tracePt t="18634" x="10521950" y="5002213"/>
          <p14:tracePt t="18641" x="10533063" y="5002213"/>
          <p14:tracePt t="18651" x="10539413" y="5002213"/>
          <p14:tracePt t="18657" x="10550525" y="5002213"/>
          <p14:tracePt t="18674" x="10556875" y="4997450"/>
          <p14:tracePt t="18691" x="10556875" y="4991100"/>
          <p14:tracePt t="18697" x="10567988" y="4991100"/>
          <p14:tracePt t="18706" x="10567988" y="4986338"/>
          <p14:tracePt t="18714" x="10579100" y="4979988"/>
          <p14:tracePt t="18729" x="10583863" y="4979988"/>
          <p14:tracePt t="18746" x="10590213" y="4975225"/>
          <p14:tracePt t="18762" x="10594975" y="4975225"/>
          <p14:tracePt t="18777" x="10601325" y="4975225"/>
          <p14:tracePt t="18794" x="10612438" y="4979988"/>
          <p14:tracePt t="18801" x="10623550" y="4979988"/>
          <p14:tracePt t="18809" x="10629900" y="4986338"/>
          <p14:tracePt t="18818" x="10641013" y="5002213"/>
          <p14:tracePt t="18825" x="10652125" y="5008563"/>
          <p14:tracePt t="18834" x="10656888" y="5014913"/>
          <p14:tracePt t="18842" x="10663238" y="5026025"/>
          <p14:tracePt t="18851" x="10668000" y="5026025"/>
          <p14:tracePt t="18857" x="10680700" y="5037138"/>
          <p14:tracePt t="18873" x="10691813" y="5041900"/>
          <p14:tracePt t="18882" x="10691813" y="5048250"/>
          <p14:tracePt t="18890" x="10696575" y="5048250"/>
          <p14:tracePt t="18898" x="10702925" y="5053013"/>
          <p14:tracePt t="18914" x="10707688" y="5059363"/>
          <p14:tracePt t="19026" x="10707688" y="5064125"/>
          <p14:tracePt t="19033" x="10707688" y="5070475"/>
          <p14:tracePt t="19041" x="10707688" y="5076825"/>
          <p14:tracePt t="19058" x="10702925" y="5081588"/>
          <p14:tracePt t="19081" x="10702925" y="5087938"/>
          <p14:tracePt t="19097" x="10702925" y="5092700"/>
          <p14:tracePt t="19113" x="10696575" y="5092700"/>
          <p14:tracePt t="19306" x="10696575" y="5087938"/>
          <p14:tracePt t="19313" x="10707688" y="5087938"/>
          <p14:tracePt t="19330" x="10714038" y="5081588"/>
          <p14:tracePt t="19345" x="10725150" y="5076825"/>
          <p14:tracePt t="19354" x="10725150" y="5070475"/>
          <p14:tracePt t="19361" x="10729913" y="5064125"/>
          <p14:tracePt t="19378" x="10736263" y="5064125"/>
          <p14:tracePt t="19385" x="10741025" y="5059363"/>
          <p14:tracePt t="19491" x="10741025" y="5053013"/>
          <p14:tracePt t="19506" x="10741025" y="5048250"/>
          <p14:tracePt t="19530" x="10741025" y="5041900"/>
          <p14:tracePt t="19546" x="10741025" y="5037138"/>
          <p14:tracePt t="19554" x="10741025" y="5030788"/>
          <p14:tracePt t="19570" x="10741025" y="5026025"/>
          <p14:tracePt t="19586" x="10741025" y="5019675"/>
          <p14:tracePt t="19594" x="10741025" y="5014913"/>
          <p14:tracePt t="19609" x="10741025" y="5008563"/>
          <p14:tracePt t="19626" x="10741025" y="5002213"/>
          <p14:tracePt t="19650" x="10741025" y="4997450"/>
          <p14:tracePt t="19665" x="10741025" y="4991100"/>
          <p14:tracePt t="19698" x="10741025" y="4986338"/>
          <p14:tracePt t="19722" x="10741025" y="4979988"/>
          <p14:tracePt t="19729" x="10747375" y="4975225"/>
          <p14:tracePt t="19738" x="10747375" y="4968875"/>
          <p14:tracePt t="19754" x="10747375" y="4964113"/>
          <p14:tracePt t="19762" x="10753725" y="4957763"/>
          <p14:tracePt t="19770" x="10753725" y="4953000"/>
          <p14:tracePt t="19778" x="10758488" y="4953000"/>
          <p14:tracePt t="19785" x="10758488" y="4946650"/>
          <p14:tracePt t="19802" x="10758488" y="4941888"/>
          <p14:tracePt t="19834" x="10758488" y="4935538"/>
          <p14:tracePt t="19857" x="10758488" y="4929188"/>
          <p14:tracePt t="19866" x="10758488" y="4924425"/>
          <p14:tracePt t="19882" x="10758488" y="4918075"/>
          <p14:tracePt t="19906" x="10758488" y="4913313"/>
          <p14:tracePt t="19914" x="10758488" y="4906963"/>
          <p14:tracePt t="19930" x="10758488" y="4902200"/>
          <p14:tracePt t="19938" x="10753725" y="4895850"/>
          <p14:tracePt t="19954" x="10753725" y="4891088"/>
          <p14:tracePt t="19962" x="10753725" y="4884738"/>
          <p14:tracePt t="19969" x="10753725" y="4879975"/>
          <p14:tracePt t="19977" x="10753725" y="4873625"/>
          <p14:tracePt t="19993" x="10753725" y="4867275"/>
          <p14:tracePt t="20170" x="10758488" y="4867275"/>
          <p14:tracePt t="20217" x="10764838" y="4867275"/>
          <p14:tracePt t="20233" x="10775950" y="4867275"/>
          <p14:tracePt t="20269" x="10780713" y="4867275"/>
          <p14:tracePt t="20276" x="10787063" y="4867275"/>
          <p14:tracePt t="20290" x="10791825" y="4867275"/>
          <p14:tracePt t="20322" x="10798175" y="4867275"/>
          <p14:tracePt t="20401" x="10802938" y="4867275"/>
          <p14:tracePt t="22810" x="10809288" y="4867275"/>
          <p14:tracePt t="22818" x="10820400" y="4867275"/>
          <p14:tracePt t="22826" x="10837863" y="4867275"/>
          <p14:tracePt t="22834" x="10864850" y="4867275"/>
          <p14:tracePt t="22842" x="10893425" y="4867275"/>
          <p14:tracePt t="22850" x="10915650" y="4867275"/>
          <p14:tracePt t="22857" x="10933113" y="4867275"/>
          <p14:tracePt t="22866" x="10966450" y="4867275"/>
          <p14:tracePt t="22873" x="10988675" y="4867275"/>
          <p14:tracePt t="22881" x="11010900" y="4867275"/>
          <p14:tracePt t="22889" x="11050588" y="4867275"/>
          <p14:tracePt t="22897" x="11072813" y="4867275"/>
          <p14:tracePt t="22905" x="11101388" y="4867275"/>
          <p14:tracePt t="22913" x="11141075" y="4867275"/>
          <p14:tracePt t="22921" x="11169650" y="4867275"/>
          <p14:tracePt t="22929" x="11202988" y="4867275"/>
          <p14:tracePt t="22938" x="11247438" y="4867275"/>
          <p14:tracePt t="22945" x="11280775" y="4867275"/>
          <p14:tracePt t="22954" x="11315700" y="4867275"/>
          <p14:tracePt t="22961" x="11342688" y="4867275"/>
          <p14:tracePt t="22983" x="11404600" y="4867275"/>
          <p14:tracePt t="22986" x="11426825" y="4867275"/>
          <p14:tracePt t="22993" x="11461750" y="4862513"/>
          <p14:tracePt t="23001" x="11477625" y="4856163"/>
          <p14:tracePt t="23009" x="11512550" y="4851400"/>
          <p14:tracePt t="23017" x="11534775" y="4833938"/>
          <p14:tracePt t="23025" x="11557000" y="4829175"/>
          <p14:tracePt t="23034" x="11579225" y="4829175"/>
          <p14:tracePt t="23042" x="11607800" y="4811713"/>
          <p14:tracePt t="23051" x="11623675" y="4794250"/>
          <p14:tracePt t="23057" x="11641138" y="4783138"/>
          <p14:tracePt t="23068" x="11669713" y="4772025"/>
          <p14:tracePt t="23073" x="11685588" y="4756150"/>
          <p14:tracePt t="23084" x="11707813" y="4745038"/>
          <p14:tracePt t="23089" x="11720513" y="4727575"/>
          <p14:tracePt t="23098" x="11725275" y="4716463"/>
          <p14:tracePt t="23105" x="11731625" y="4705350"/>
          <p14:tracePt t="23113" x="11731625" y="4694238"/>
          <p14:tracePt t="23121" x="11731625" y="4683125"/>
          <p14:tracePt t="23130" x="11731625" y="4672013"/>
          <p14:tracePt t="23145" x="11731625" y="4665663"/>
          <p14:tracePt t="23154" x="11725275" y="4659313"/>
          <p14:tracePt t="23161" x="11725275" y="4654550"/>
          <p14:tracePt t="23178" x="11725275" y="4648200"/>
          <p14:tracePt t="23201" x="11725275" y="4643438"/>
          <p14:tracePt t="23225" x="11725275" y="4637088"/>
          <p14:tracePt t="23233" x="11725275" y="4632325"/>
          <p14:tracePt t="23257" x="11725275" y="4625975"/>
          <p14:tracePt t="23266" x="11725275" y="4621213"/>
          <p14:tracePt t="23282" x="11720513" y="4610100"/>
          <p14:tracePt t="23297" x="11707813" y="4598988"/>
          <p14:tracePt t="23313" x="11703050" y="4592638"/>
          <p14:tracePt t="23321" x="11703050" y="4586288"/>
          <p14:tracePt t="23338" x="11703050" y="4581525"/>
          <p14:tracePt t="23361" x="11696700" y="4570413"/>
          <p14:tracePt t="23379" x="11696700" y="4564063"/>
          <p14:tracePt t="23385" x="11691938" y="4564063"/>
          <p14:tracePt t="23393" x="11691938" y="4559300"/>
          <p14:tracePt t="23409" x="11691938" y="4552950"/>
          <p14:tracePt t="23417" x="11691938" y="4548188"/>
          <p14:tracePt t="23426" x="11685588" y="4548188"/>
          <p14:tracePt t="23433" x="11685588" y="4541838"/>
          <p14:tracePt t="23441" x="11680825" y="4541838"/>
          <p14:tracePt t="23450" x="11674475" y="4537075"/>
          <p14:tracePt t="23457" x="11669713" y="4530725"/>
          <p14:tracePt t="23473" x="11663363" y="4524375"/>
          <p14:tracePt t="23483" x="11652250" y="4524375"/>
          <p14:tracePt t="23505" x="11652250" y="4519613"/>
          <p14:tracePt t="23513" x="11647488" y="4519613"/>
          <p14:tracePt t="23530" x="11647488" y="4513263"/>
          <p14:tracePt t="23545" x="11641138" y="4513263"/>
          <p14:tracePt t="23554" x="11634788" y="4513263"/>
          <p14:tracePt t="23577" x="11634788" y="4508500"/>
          <p14:tracePt t="23593" x="11630025" y="4508500"/>
          <p14:tracePt t="23609" x="11623675" y="4508500"/>
          <p14:tracePt t="23617" x="11618913" y="4508500"/>
          <p14:tracePt t="23625" x="11618913" y="4502150"/>
          <p14:tracePt t="23633" x="11612563" y="4502150"/>
          <p14:tracePt t="23642" x="11607800" y="4502150"/>
          <p14:tracePt t="23650" x="11601450" y="4502150"/>
          <p14:tracePt t="23658" x="11601450" y="4497388"/>
          <p14:tracePt t="23673" x="11596688" y="4497388"/>
          <p14:tracePt t="25490" x="11601450" y="4497388"/>
          <p14:tracePt t="25497" x="11607800" y="4497388"/>
          <p14:tracePt t="25561" x="11601450" y="4491038"/>
          <p14:tracePt t="25569" x="11579225" y="4491038"/>
          <p14:tracePt t="25577" x="11561763" y="4491038"/>
          <p14:tracePt t="25585" x="11528425" y="4491038"/>
          <p14:tracePt t="25593" x="11495088" y="4491038"/>
          <p14:tracePt t="25602" x="11472863" y="4491038"/>
          <p14:tracePt t="25622" x="11426825" y="4491038"/>
          <p14:tracePt t="25625" x="11404600" y="4491038"/>
          <p14:tracePt t="25633" x="11388725" y="4491038"/>
          <p14:tracePt t="25645" x="11371263" y="4491038"/>
          <p14:tracePt t="25654" x="11353800" y="4479925"/>
          <p14:tracePt t="25661" x="11342688" y="4479925"/>
          <p14:tracePt t="25669" x="11320463" y="4479925"/>
          <p14:tracePt t="25681" x="11287125" y="4464050"/>
          <p14:tracePt t="25685" x="11242675" y="4446588"/>
          <p14:tracePt t="25689" x="11180763" y="4402138"/>
          <p14:tracePt t="25699" x="11083925" y="4351338"/>
          <p14:tracePt t="25710" x="10961688" y="4271963"/>
          <p14:tracePt t="25715" x="10769600" y="4181475"/>
          <p14:tracePt t="25726" x="10561638" y="4041775"/>
          <p14:tracePt t="25739" x="10140950" y="3789363"/>
          <p14:tracePt t="25745" x="9966325" y="3670300"/>
          <p14:tracePt t="25754" x="9740900" y="3519488"/>
          <p14:tracePt t="25775" x="9229725" y="3232150"/>
          <p14:tracePt t="25777" x="8824913" y="3024188"/>
          <p14:tracePt t="25785" x="8464550" y="2816225"/>
          <p14:tracePt t="25793" x="8077200" y="2614613"/>
          <p14:tracePt t="25801" x="7672388" y="2378075"/>
          <p14:tracePt t="25809" x="7234238" y="2141538"/>
          <p14:tracePt t="25817" x="6784975" y="1916113"/>
          <p14:tracePt t="25826" x="6396038" y="1708150"/>
          <p14:tracePt t="25833" x="5930900" y="1473200"/>
          <p14:tracePt t="25841" x="5480050" y="1219200"/>
          <p14:tracePt t="25850" x="5030788" y="995363"/>
          <p14:tracePt t="25858" x="4581525" y="758825"/>
          <p14:tracePt t="25867" x="4210050" y="579438"/>
          <p14:tracePt t="25873" x="3714750" y="336550"/>
          <p14:tracePt t="25884" x="3298825" y="128588"/>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D95896-FB91-4FA6-AA78-4204D2BFFB6A}"/>
              </a:ext>
            </a:extLst>
          </p:cNvPr>
          <p:cNvSpPr/>
          <p:nvPr/>
        </p:nvSpPr>
        <p:spPr>
          <a:xfrm>
            <a:off x="9279553" y="454022"/>
            <a:ext cx="2879969" cy="2862322"/>
          </a:xfrm>
          <a:prstGeom prst="rect">
            <a:avLst/>
          </a:prstGeom>
        </p:spPr>
        <p:txBody>
          <a:bodyPr wrap="square">
            <a:spAutoFit/>
          </a:bodyPr>
          <a:lstStyle/>
          <a:p>
            <a:pPr marL="468630" marR="0" indent="-285750">
              <a:spcBef>
                <a:spcPts val="0"/>
              </a:spcBef>
              <a:spcAft>
                <a:spcPts val="0"/>
              </a:spcAft>
              <a:buFont typeface="Arial" panose="020B0604020202020204" pitchFamily="34" charset="0"/>
              <a:buChar char="•"/>
            </a:pPr>
            <a:r>
              <a:rPr lang="en-US" dirty="0">
                <a:latin typeface="Calibri" panose="020F0502020204030204" pitchFamily="34" charset="0"/>
                <a:ea typeface="Times New Roman" panose="02020603050405020304" pitchFamily="18" charset="0"/>
                <a:cs typeface="Times New Roman" panose="02020603050405020304" pitchFamily="18" charset="0"/>
              </a:rPr>
              <a:t>B-cells develop into antibody secreting </a:t>
            </a:r>
            <a:r>
              <a:rPr lang="en-US" i="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plasma cells</a:t>
            </a:r>
            <a:r>
              <a:rPr lang="en-US" dirty="0">
                <a:latin typeface="Calibri" panose="020F0502020204030204" pitchFamily="34" charset="0"/>
                <a:ea typeface="Times New Roman" panose="02020603050405020304" pitchFamily="18" charset="0"/>
                <a:cs typeface="Times New Roman" panose="02020603050405020304" pitchFamily="18" charset="0"/>
              </a:rPr>
              <a:t>. </a:t>
            </a:r>
          </a:p>
          <a:p>
            <a:pPr marL="468630" marR="0" indent="-285750">
              <a:spcBef>
                <a:spcPts val="0"/>
              </a:spcBef>
              <a:spcAft>
                <a:spcPts val="0"/>
              </a:spcAft>
              <a:buFont typeface="Arial" panose="020B0604020202020204" pitchFamily="34" charset="0"/>
              <a:buChar char="•"/>
            </a:pPr>
            <a:r>
              <a:rPr lang="en-US" dirty="0">
                <a:latin typeface="Calibri" panose="020F0502020204030204" pitchFamily="34" charset="0"/>
                <a:ea typeface="Times New Roman" panose="02020603050405020304" pitchFamily="18" charset="0"/>
                <a:cs typeface="Times New Roman" panose="02020603050405020304" pitchFamily="18" charset="0"/>
              </a:rPr>
              <a:t>B and T-helper cells develop  into</a:t>
            </a:r>
            <a:r>
              <a:rPr lang="en-US" b="1" dirty="0">
                <a:latin typeface="Calibri" panose="020F0502020204030204" pitchFamily="34" charset="0"/>
                <a:ea typeface="Times New Roman" panose="02020603050405020304" pitchFamily="18" charset="0"/>
                <a:cs typeface="Times New Roman" panose="02020603050405020304" pitchFamily="18" charset="0"/>
              </a:rPr>
              <a:t> memory</a:t>
            </a:r>
            <a:r>
              <a:rPr lang="en-US" dirty="0">
                <a:latin typeface="Calibri" panose="020F0502020204030204" pitchFamily="34" charset="0"/>
                <a:ea typeface="Times New Roman" panose="02020603050405020304" pitchFamily="18" charset="0"/>
                <a:cs typeface="Times New Roman" panose="02020603050405020304" pitchFamily="18" charset="0"/>
              </a:rPr>
              <a:t> cells, that are long-lived and are quickly activated by the same pathogen. </a:t>
            </a:r>
            <a:r>
              <a:rPr lang="en-US" b="1" i="1" dirty="0">
                <a:latin typeface="Calibri" panose="020F0502020204030204" pitchFamily="34" charset="0"/>
                <a:ea typeface="Times New Roman" panose="02020603050405020304" pitchFamily="18" charset="0"/>
                <a:cs typeface="Times New Roman" panose="02020603050405020304" pitchFamily="18" charset="0"/>
              </a:rPr>
              <a:t>This is the basis of vaccination.</a:t>
            </a:r>
            <a:endParaRPr lang="en-US" sz="2000" b="1" i="1" dirty="0">
              <a:effectLst/>
              <a:latin typeface="New York"/>
              <a:ea typeface="Times New Roman" panose="02020603050405020304" pitchFamily="18" charset="0"/>
              <a:cs typeface="Times New Roman" panose="02020603050405020304" pitchFamily="18" charset="0"/>
            </a:endParaRPr>
          </a:p>
        </p:txBody>
      </p:sp>
      <p:pic>
        <p:nvPicPr>
          <p:cNvPr id="6" name="Graphic 5">
            <a:extLst>
              <a:ext uri="{FF2B5EF4-FFF2-40B4-BE49-F238E27FC236}">
                <a16:creationId xmlns:a16="http://schemas.microsoft.com/office/drawing/2014/main" id="{1D23DB94-53F9-47E2-B110-3098BD8C68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70" y="-73886"/>
            <a:ext cx="4293189" cy="6594760"/>
          </a:xfrm>
          <a:prstGeom prst="rect">
            <a:avLst/>
          </a:prstGeom>
        </p:spPr>
      </p:pic>
      <p:sp>
        <p:nvSpPr>
          <p:cNvPr id="7" name="TextBox 6">
            <a:extLst>
              <a:ext uri="{FF2B5EF4-FFF2-40B4-BE49-F238E27FC236}">
                <a16:creationId xmlns:a16="http://schemas.microsoft.com/office/drawing/2014/main" id="{B837A72B-DAC9-4604-879B-8D7DAEFF51F6}"/>
              </a:ext>
            </a:extLst>
          </p:cNvPr>
          <p:cNvSpPr txBox="1"/>
          <p:nvPr/>
        </p:nvSpPr>
        <p:spPr>
          <a:xfrm>
            <a:off x="2448838" y="-13047"/>
            <a:ext cx="6999316" cy="523220"/>
          </a:xfrm>
          <a:prstGeom prst="rect">
            <a:avLst/>
          </a:prstGeom>
          <a:noFill/>
        </p:spPr>
        <p:txBody>
          <a:bodyPr wrap="square" rtlCol="0">
            <a:spAutoFit/>
          </a:bodyPr>
          <a:lstStyle/>
          <a:p>
            <a:r>
              <a:rPr lang="en-US" sz="2800" dirty="0"/>
              <a:t>Activation of B cells by Antigen - Lymph Node</a:t>
            </a:r>
          </a:p>
        </p:txBody>
      </p:sp>
      <p:sp>
        <p:nvSpPr>
          <p:cNvPr id="11" name="TextBox 10">
            <a:extLst>
              <a:ext uri="{FF2B5EF4-FFF2-40B4-BE49-F238E27FC236}">
                <a16:creationId xmlns:a16="http://schemas.microsoft.com/office/drawing/2014/main" id="{A04A1A5C-D7A1-4B2B-9F0C-0765AE6E68E8}"/>
              </a:ext>
            </a:extLst>
          </p:cNvPr>
          <p:cNvSpPr txBox="1"/>
          <p:nvPr/>
        </p:nvSpPr>
        <p:spPr>
          <a:xfrm>
            <a:off x="6625016" y="1224910"/>
            <a:ext cx="2879969" cy="646331"/>
          </a:xfrm>
          <a:prstGeom prst="rect">
            <a:avLst/>
          </a:prstGeom>
          <a:noFill/>
        </p:spPr>
        <p:txBody>
          <a:bodyPr wrap="square" rtlCol="0">
            <a:spAutoFit/>
          </a:bodyPr>
          <a:lstStyle/>
          <a:p>
            <a:r>
              <a:rPr lang="en-US" dirty="0"/>
              <a:t>MHC II - Major histocompatibility complex</a:t>
            </a:r>
          </a:p>
        </p:txBody>
      </p:sp>
      <p:grpSp>
        <p:nvGrpSpPr>
          <p:cNvPr id="8" name="Group 7">
            <a:extLst>
              <a:ext uri="{FF2B5EF4-FFF2-40B4-BE49-F238E27FC236}">
                <a16:creationId xmlns:a16="http://schemas.microsoft.com/office/drawing/2014/main" id="{2289EFF6-AADF-4CB3-BA2A-063730993163}"/>
              </a:ext>
            </a:extLst>
          </p:cNvPr>
          <p:cNvGrpSpPr/>
          <p:nvPr/>
        </p:nvGrpSpPr>
        <p:grpSpPr>
          <a:xfrm>
            <a:off x="4572000" y="772152"/>
            <a:ext cx="4301992" cy="3084258"/>
            <a:chOff x="4888352" y="2597264"/>
            <a:chExt cx="4301992" cy="3084258"/>
          </a:xfrm>
        </p:grpSpPr>
        <p:pic>
          <p:nvPicPr>
            <p:cNvPr id="3" name="Picture 2" descr="C:\Users\rule\Desktop\andrew_www\gdd_f2015\Lec08\mhc_tcr..png">
              <a:extLst>
                <a:ext uri="{FF2B5EF4-FFF2-40B4-BE49-F238E27FC236}">
                  <a16:creationId xmlns:a16="http://schemas.microsoft.com/office/drawing/2014/main" id="{AC7E17CD-5BF9-4C41-A603-41F1250368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88352" y="2597264"/>
              <a:ext cx="1705639" cy="3084258"/>
            </a:xfrm>
            <a:prstGeom prst="rect">
              <a:avLst/>
            </a:prstGeom>
            <a:noFill/>
            <a:ln>
              <a:solidFill>
                <a:schemeClr val="accent1"/>
              </a:solidFill>
            </a:ln>
          </p:spPr>
        </p:pic>
        <p:sp>
          <p:nvSpPr>
            <p:cNvPr id="9" name="TextBox 8">
              <a:extLst>
                <a:ext uri="{FF2B5EF4-FFF2-40B4-BE49-F238E27FC236}">
                  <a16:creationId xmlns:a16="http://schemas.microsoft.com/office/drawing/2014/main" id="{34A98DF9-1E51-4B88-8E68-DE94B5CA10B5}"/>
                </a:ext>
              </a:extLst>
            </p:cNvPr>
            <p:cNvSpPr txBox="1"/>
            <p:nvPr/>
          </p:nvSpPr>
          <p:spPr>
            <a:xfrm>
              <a:off x="6818733" y="2597264"/>
              <a:ext cx="699230" cy="369332"/>
            </a:xfrm>
            <a:prstGeom prst="rect">
              <a:avLst/>
            </a:prstGeom>
            <a:noFill/>
          </p:spPr>
          <p:txBody>
            <a:bodyPr wrap="none" rtlCol="0">
              <a:spAutoFit/>
            </a:bodyPr>
            <a:lstStyle/>
            <a:p>
              <a:r>
                <a:rPr lang="en-US" dirty="0"/>
                <a:t>B-cell</a:t>
              </a:r>
            </a:p>
          </p:txBody>
        </p:sp>
        <p:sp>
          <p:nvSpPr>
            <p:cNvPr id="10" name="TextBox 9">
              <a:extLst>
                <a:ext uri="{FF2B5EF4-FFF2-40B4-BE49-F238E27FC236}">
                  <a16:creationId xmlns:a16="http://schemas.microsoft.com/office/drawing/2014/main" id="{175AEB6C-9F88-4DDF-BD3E-663506E7B455}"/>
                </a:ext>
              </a:extLst>
            </p:cNvPr>
            <p:cNvSpPr txBox="1"/>
            <p:nvPr/>
          </p:nvSpPr>
          <p:spPr>
            <a:xfrm>
              <a:off x="6818733" y="3756167"/>
              <a:ext cx="2371611" cy="646331"/>
            </a:xfrm>
            <a:prstGeom prst="rect">
              <a:avLst/>
            </a:prstGeom>
            <a:noFill/>
          </p:spPr>
          <p:txBody>
            <a:bodyPr wrap="none" rtlCol="0">
              <a:spAutoFit/>
            </a:bodyPr>
            <a:lstStyle/>
            <a:p>
              <a:r>
                <a:rPr lang="en-US" b="1" dirty="0"/>
                <a:t>Peptide</a:t>
              </a:r>
              <a:r>
                <a:rPr lang="en-US" dirty="0"/>
                <a:t> from pathogen</a:t>
              </a:r>
            </a:p>
            <a:p>
              <a:r>
                <a:rPr lang="en-US" dirty="0"/>
                <a:t>(foreign peptide)</a:t>
              </a:r>
            </a:p>
          </p:txBody>
        </p:sp>
        <p:sp>
          <p:nvSpPr>
            <p:cNvPr id="12" name="TextBox 11">
              <a:extLst>
                <a:ext uri="{FF2B5EF4-FFF2-40B4-BE49-F238E27FC236}">
                  <a16:creationId xmlns:a16="http://schemas.microsoft.com/office/drawing/2014/main" id="{B6D258BC-ACA5-4667-B797-8286E1A72B14}"/>
                </a:ext>
              </a:extLst>
            </p:cNvPr>
            <p:cNvSpPr txBox="1"/>
            <p:nvPr/>
          </p:nvSpPr>
          <p:spPr>
            <a:xfrm>
              <a:off x="6673115" y="4903630"/>
              <a:ext cx="1326520" cy="369332"/>
            </a:xfrm>
            <a:prstGeom prst="rect">
              <a:avLst/>
            </a:prstGeom>
            <a:solidFill>
              <a:schemeClr val="bg1"/>
            </a:solidFill>
          </p:spPr>
          <p:txBody>
            <a:bodyPr wrap="square" rtlCol="0">
              <a:spAutoFit/>
            </a:bodyPr>
            <a:lstStyle/>
            <a:p>
              <a:r>
                <a:rPr lang="en-US" dirty="0"/>
                <a:t>T</a:t>
              </a:r>
              <a:r>
                <a:rPr lang="en-US" baseline="-25000" dirty="0"/>
                <a:t>H </a:t>
              </a:r>
              <a:r>
                <a:rPr lang="en-US" dirty="0"/>
                <a:t>cell</a:t>
              </a:r>
            </a:p>
          </p:txBody>
        </p:sp>
        <p:cxnSp>
          <p:nvCxnSpPr>
            <p:cNvPr id="19" name="Straight Arrow Connector 18">
              <a:extLst>
                <a:ext uri="{FF2B5EF4-FFF2-40B4-BE49-F238E27FC236}">
                  <a16:creationId xmlns:a16="http://schemas.microsoft.com/office/drawing/2014/main" id="{04B62B0F-E854-41D4-8A06-7229A041549B}"/>
                </a:ext>
              </a:extLst>
            </p:cNvPr>
            <p:cNvCxnSpPr>
              <a:stCxn id="9" idx="1"/>
            </p:cNvCxnSpPr>
            <p:nvPr/>
          </p:nvCxnSpPr>
          <p:spPr>
            <a:xfrm flipH="1">
              <a:off x="6492022" y="2781930"/>
              <a:ext cx="32671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B02081BB-502F-41E9-9F3C-A6729F809765}"/>
                </a:ext>
              </a:extLst>
            </p:cNvPr>
            <p:cNvCxnSpPr>
              <a:cxnSpLocks/>
            </p:cNvCxnSpPr>
            <p:nvPr/>
          </p:nvCxnSpPr>
          <p:spPr>
            <a:xfrm flipH="1" flipV="1">
              <a:off x="5830301" y="3429000"/>
              <a:ext cx="988432" cy="40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484CDCBF-74B5-4E0A-B0A2-27CFAF92C1A1}"/>
                </a:ext>
              </a:extLst>
            </p:cNvPr>
            <p:cNvCxnSpPr>
              <a:cxnSpLocks/>
            </p:cNvCxnSpPr>
            <p:nvPr/>
          </p:nvCxnSpPr>
          <p:spPr>
            <a:xfrm flipH="1" flipV="1">
              <a:off x="5551220" y="3738088"/>
              <a:ext cx="1302756" cy="2254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A0748E4D-66F4-43CA-9948-C8557BE256B8}"/>
                </a:ext>
              </a:extLst>
            </p:cNvPr>
            <p:cNvSpPr txBox="1"/>
            <p:nvPr/>
          </p:nvSpPr>
          <p:spPr>
            <a:xfrm>
              <a:off x="6935778" y="4517604"/>
              <a:ext cx="2136290" cy="369332"/>
            </a:xfrm>
            <a:prstGeom prst="rect">
              <a:avLst/>
            </a:prstGeom>
            <a:noFill/>
          </p:spPr>
          <p:txBody>
            <a:bodyPr wrap="none" rtlCol="0">
              <a:spAutoFit/>
            </a:bodyPr>
            <a:lstStyle/>
            <a:p>
              <a:r>
                <a:rPr lang="en-US" dirty="0"/>
                <a:t>T-cell Receptor (TCR)</a:t>
              </a:r>
            </a:p>
          </p:txBody>
        </p:sp>
        <p:cxnSp>
          <p:nvCxnSpPr>
            <p:cNvPr id="26" name="Straight Arrow Connector 25">
              <a:extLst>
                <a:ext uri="{FF2B5EF4-FFF2-40B4-BE49-F238E27FC236}">
                  <a16:creationId xmlns:a16="http://schemas.microsoft.com/office/drawing/2014/main" id="{76A5DB4A-A2DC-4A4F-B60B-58C5A8886913}"/>
                </a:ext>
              </a:extLst>
            </p:cNvPr>
            <p:cNvCxnSpPr>
              <a:stCxn id="24" idx="1"/>
            </p:cNvCxnSpPr>
            <p:nvPr/>
          </p:nvCxnSpPr>
          <p:spPr>
            <a:xfrm flipH="1">
              <a:off x="6112254" y="4702270"/>
              <a:ext cx="82352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27" name="TextBox 26">
            <a:extLst>
              <a:ext uri="{FF2B5EF4-FFF2-40B4-BE49-F238E27FC236}">
                <a16:creationId xmlns:a16="http://schemas.microsoft.com/office/drawing/2014/main" id="{B8E10823-F859-43B0-9774-4E838B56CC80}"/>
              </a:ext>
            </a:extLst>
          </p:cNvPr>
          <p:cNvSpPr txBox="1"/>
          <p:nvPr/>
        </p:nvSpPr>
        <p:spPr>
          <a:xfrm>
            <a:off x="744621" y="833707"/>
            <a:ext cx="3063813" cy="307777"/>
          </a:xfrm>
          <a:prstGeom prst="rect">
            <a:avLst/>
          </a:prstGeom>
          <a:noFill/>
        </p:spPr>
        <p:txBody>
          <a:bodyPr wrap="square" rtlCol="0">
            <a:spAutoFit/>
          </a:bodyPr>
          <a:lstStyle/>
          <a:p>
            <a:r>
              <a:rPr lang="en-US" sz="1400" dirty="0"/>
              <a:t>(e.g. carbohydrate on bact. cell wall)</a:t>
            </a:r>
          </a:p>
        </p:txBody>
      </p:sp>
      <p:sp>
        <p:nvSpPr>
          <p:cNvPr id="4" name="Date Placeholder 3">
            <a:extLst>
              <a:ext uri="{FF2B5EF4-FFF2-40B4-BE49-F238E27FC236}">
                <a16:creationId xmlns:a16="http://schemas.microsoft.com/office/drawing/2014/main" id="{F1B60240-A822-45A6-8E1B-34D8089111C7}"/>
              </a:ext>
            </a:extLst>
          </p:cNvPr>
          <p:cNvSpPr>
            <a:spLocks noGrp="1"/>
          </p:cNvSpPr>
          <p:nvPr>
            <p:ph type="dt" sz="half" idx="10"/>
          </p:nvPr>
        </p:nvSpPr>
        <p:spPr/>
        <p:txBody>
          <a:bodyPr/>
          <a:lstStyle/>
          <a:p>
            <a:fld id="{B662EF36-6E82-4E2E-B047-A9CC687D383E}" type="datetime1">
              <a:rPr lang="en-US" smtClean="0"/>
              <a:t>8/26/2023</a:t>
            </a:fld>
            <a:endParaRPr lang="en-US"/>
          </a:p>
        </p:txBody>
      </p:sp>
      <p:sp>
        <p:nvSpPr>
          <p:cNvPr id="13" name="Slide Number Placeholder 12">
            <a:extLst>
              <a:ext uri="{FF2B5EF4-FFF2-40B4-BE49-F238E27FC236}">
                <a16:creationId xmlns:a16="http://schemas.microsoft.com/office/drawing/2014/main" id="{FE4458D1-F195-41D7-A3D6-341DBE73581C}"/>
              </a:ext>
            </a:extLst>
          </p:cNvPr>
          <p:cNvSpPr>
            <a:spLocks noGrp="1"/>
          </p:cNvSpPr>
          <p:nvPr>
            <p:ph type="sldNum" sz="quarter" idx="12"/>
          </p:nvPr>
        </p:nvSpPr>
        <p:spPr/>
        <p:txBody>
          <a:bodyPr/>
          <a:lstStyle/>
          <a:p>
            <a:fld id="{5B355701-1634-9947-B683-B8275B8528C8}" type="slidenum">
              <a:rPr lang="en-US" smtClean="0"/>
              <a:t>41</a:t>
            </a:fld>
            <a:endParaRPr lang="en-US"/>
          </a:p>
        </p:txBody>
      </p:sp>
      <p:sp>
        <p:nvSpPr>
          <p:cNvPr id="39" name="Oval 38">
            <a:extLst>
              <a:ext uri="{FF2B5EF4-FFF2-40B4-BE49-F238E27FC236}">
                <a16:creationId xmlns:a16="http://schemas.microsoft.com/office/drawing/2014/main" id="{65DD6E84-B896-418C-98EC-F743BCD89B61}"/>
              </a:ext>
            </a:extLst>
          </p:cNvPr>
          <p:cNvSpPr/>
          <p:nvPr/>
        </p:nvSpPr>
        <p:spPr>
          <a:xfrm>
            <a:off x="10182034" y="3856410"/>
            <a:ext cx="537504" cy="573058"/>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0" name="Footer Placeholder 39">
            <a:extLst>
              <a:ext uri="{FF2B5EF4-FFF2-40B4-BE49-F238E27FC236}">
                <a16:creationId xmlns:a16="http://schemas.microsoft.com/office/drawing/2014/main" id="{CE42E9B2-5AE9-4692-8163-4A239D998D9E}"/>
              </a:ext>
            </a:extLst>
          </p:cNvPr>
          <p:cNvSpPr>
            <a:spLocks noGrp="1"/>
          </p:cNvSpPr>
          <p:nvPr>
            <p:ph type="ftr" sz="quarter" idx="11"/>
          </p:nvPr>
        </p:nvSpPr>
        <p:spPr/>
        <p:txBody>
          <a:bodyPr/>
          <a:lstStyle/>
          <a:p>
            <a:r>
              <a:rPr lang="en-US"/>
              <a:t>D &amp; D - Lec 3 - Fall 2023</a:t>
            </a:r>
          </a:p>
        </p:txBody>
      </p:sp>
      <p:sp>
        <p:nvSpPr>
          <p:cNvPr id="5" name="TextBox 4">
            <a:extLst>
              <a:ext uri="{FF2B5EF4-FFF2-40B4-BE49-F238E27FC236}">
                <a16:creationId xmlns:a16="http://schemas.microsoft.com/office/drawing/2014/main" id="{436141B8-D36B-4937-BC23-EBB73140BD64}"/>
              </a:ext>
            </a:extLst>
          </p:cNvPr>
          <p:cNvSpPr txBox="1"/>
          <p:nvPr/>
        </p:nvSpPr>
        <p:spPr>
          <a:xfrm>
            <a:off x="4495800" y="3925006"/>
            <a:ext cx="4495800" cy="1477328"/>
          </a:xfrm>
          <a:prstGeom prst="rect">
            <a:avLst/>
          </a:prstGeom>
          <a:noFill/>
        </p:spPr>
        <p:txBody>
          <a:bodyPr wrap="square" rtlCol="0">
            <a:spAutoFit/>
          </a:bodyPr>
          <a:lstStyle/>
          <a:p>
            <a:r>
              <a:rPr lang="en-US" dirty="0">
                <a:solidFill>
                  <a:srgbClr val="C00000"/>
                </a:solidFill>
              </a:rPr>
              <a:t>Events:</a:t>
            </a:r>
          </a:p>
          <a:p>
            <a:pPr marL="342900" indent="-342900">
              <a:buFont typeface="+mj-lt"/>
              <a:buAutoNum type="arabicPeriod"/>
            </a:pPr>
            <a:r>
              <a:rPr lang="en-US" dirty="0"/>
              <a:t>Recognition of MHC II-peptide by TCR</a:t>
            </a:r>
          </a:p>
          <a:p>
            <a:pPr marL="342900" indent="-342900">
              <a:buFont typeface="+mj-lt"/>
              <a:buAutoNum type="arabicPeriod"/>
            </a:pPr>
            <a:r>
              <a:rPr lang="en-US" dirty="0"/>
              <a:t>Tyrosine kinase signaling in T</a:t>
            </a:r>
            <a:r>
              <a:rPr lang="en-US" baseline="-25000" dirty="0"/>
              <a:t>H</a:t>
            </a:r>
            <a:r>
              <a:rPr lang="en-US" dirty="0"/>
              <a:t> cell</a:t>
            </a:r>
          </a:p>
          <a:p>
            <a:pPr marL="342900" indent="-342900">
              <a:buFont typeface="+mj-lt"/>
              <a:buAutoNum type="arabicPeriod"/>
            </a:pPr>
            <a:r>
              <a:rPr lang="en-US" dirty="0"/>
              <a:t>Cytokines (protein messengers) produced.</a:t>
            </a:r>
          </a:p>
          <a:p>
            <a:pPr marL="342900" indent="-342900">
              <a:buFont typeface="+mj-lt"/>
              <a:buAutoNum type="arabicPeriod"/>
            </a:pPr>
            <a:r>
              <a:rPr lang="en-US" dirty="0"/>
              <a:t>Cytokines activate B-cells (paracrine)</a:t>
            </a:r>
          </a:p>
        </p:txBody>
      </p:sp>
      <p:sp>
        <p:nvSpPr>
          <p:cNvPr id="22" name="Rectangle 21">
            <a:extLst>
              <a:ext uri="{FF2B5EF4-FFF2-40B4-BE49-F238E27FC236}">
                <a16:creationId xmlns:a16="http://schemas.microsoft.com/office/drawing/2014/main" id="{2990B3D1-59AD-45E2-9D48-364CB7D2C8AC}"/>
              </a:ext>
            </a:extLst>
          </p:cNvPr>
          <p:cNvSpPr/>
          <p:nvPr/>
        </p:nvSpPr>
        <p:spPr>
          <a:xfrm>
            <a:off x="4293189" y="464109"/>
            <a:ext cx="5154965" cy="493822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4398B9F-3250-75AE-D98D-07C0EDA7DF8F}"/>
              </a:ext>
            </a:extLst>
          </p:cNvPr>
          <p:cNvSpPr txBox="1"/>
          <p:nvPr/>
        </p:nvSpPr>
        <p:spPr>
          <a:xfrm>
            <a:off x="4253089" y="5493248"/>
            <a:ext cx="7546622" cy="923330"/>
          </a:xfrm>
          <a:prstGeom prst="rect">
            <a:avLst/>
          </a:prstGeom>
          <a:noFill/>
        </p:spPr>
        <p:txBody>
          <a:bodyPr wrap="square" rtlCol="0">
            <a:spAutoFit/>
          </a:bodyPr>
          <a:lstStyle/>
          <a:p>
            <a:r>
              <a:rPr lang="en-US" dirty="0"/>
              <a:t>Soluble antibody from plasma cells has the same light and heavy chains as the original B-cell.</a:t>
            </a:r>
          </a:p>
          <a:p>
            <a:r>
              <a:rPr lang="en-US" dirty="0"/>
              <a:t>Membrane anchors are missing, so antibody is secreted outside the cell.</a:t>
            </a:r>
          </a:p>
        </p:txBody>
      </p:sp>
    </p:spTree>
    <p:extLst>
      <p:ext uri="{BB962C8B-B14F-4D97-AF65-F5344CB8AC3E}">
        <p14:creationId xmlns:p14="http://schemas.microsoft.com/office/powerpoint/2010/main" val="18847341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F806B3-18F3-4F1A-B0E9-3D88FBE63B57}"/>
              </a:ext>
            </a:extLst>
          </p:cNvPr>
          <p:cNvSpPr>
            <a:spLocks noGrp="1"/>
          </p:cNvSpPr>
          <p:nvPr>
            <p:ph type="dt" sz="half" idx="10"/>
          </p:nvPr>
        </p:nvSpPr>
        <p:spPr/>
        <p:txBody>
          <a:bodyPr/>
          <a:lstStyle/>
          <a:p>
            <a:fld id="{AFACD0C5-AB87-4EBB-8F4D-804408A12996}" type="datetime1">
              <a:rPr lang="en-US" smtClean="0"/>
              <a:t>8/26/2023</a:t>
            </a:fld>
            <a:endParaRPr lang="en-US"/>
          </a:p>
        </p:txBody>
      </p:sp>
      <p:sp>
        <p:nvSpPr>
          <p:cNvPr id="3" name="Footer Placeholder 2">
            <a:extLst>
              <a:ext uri="{FF2B5EF4-FFF2-40B4-BE49-F238E27FC236}">
                <a16:creationId xmlns:a16="http://schemas.microsoft.com/office/drawing/2014/main" id="{910C88CF-E187-4820-98D9-3CEDC6CE54DA}"/>
              </a:ext>
            </a:extLst>
          </p:cNvPr>
          <p:cNvSpPr>
            <a:spLocks noGrp="1"/>
          </p:cNvSpPr>
          <p:nvPr>
            <p:ph type="ftr" sz="quarter" idx="11"/>
          </p:nvPr>
        </p:nvSpPr>
        <p:spPr/>
        <p:txBody>
          <a:bodyPr/>
          <a:lstStyle/>
          <a:p>
            <a:r>
              <a:rPr lang="en-US"/>
              <a:t>D &amp; D - Lec 3 - Fall 2023</a:t>
            </a:r>
          </a:p>
        </p:txBody>
      </p:sp>
      <p:sp>
        <p:nvSpPr>
          <p:cNvPr id="4" name="Slide Number Placeholder 3">
            <a:extLst>
              <a:ext uri="{FF2B5EF4-FFF2-40B4-BE49-F238E27FC236}">
                <a16:creationId xmlns:a16="http://schemas.microsoft.com/office/drawing/2014/main" id="{98938E06-0B14-49EA-B054-81879B03CADA}"/>
              </a:ext>
            </a:extLst>
          </p:cNvPr>
          <p:cNvSpPr>
            <a:spLocks noGrp="1"/>
          </p:cNvSpPr>
          <p:nvPr>
            <p:ph type="sldNum" sz="quarter" idx="12"/>
          </p:nvPr>
        </p:nvSpPr>
        <p:spPr/>
        <p:txBody>
          <a:bodyPr/>
          <a:lstStyle/>
          <a:p>
            <a:fld id="{5B355701-1634-9947-B683-B8275B8528C8}" type="slidenum">
              <a:rPr lang="en-US" smtClean="0"/>
              <a:t>42</a:t>
            </a:fld>
            <a:endParaRPr lang="en-US"/>
          </a:p>
        </p:txBody>
      </p:sp>
      <p:sp>
        <p:nvSpPr>
          <p:cNvPr id="6" name="TextBox 5">
            <a:extLst>
              <a:ext uri="{FF2B5EF4-FFF2-40B4-BE49-F238E27FC236}">
                <a16:creationId xmlns:a16="http://schemas.microsoft.com/office/drawing/2014/main" id="{48B824E7-E1EB-4EA3-B061-06F42C9942E3}"/>
              </a:ext>
            </a:extLst>
          </p:cNvPr>
          <p:cNvSpPr txBox="1"/>
          <p:nvPr/>
        </p:nvSpPr>
        <p:spPr>
          <a:xfrm>
            <a:off x="357448" y="612844"/>
            <a:ext cx="3376352" cy="4801314"/>
          </a:xfrm>
          <a:prstGeom prst="rect">
            <a:avLst/>
          </a:prstGeom>
          <a:noFill/>
        </p:spPr>
        <p:txBody>
          <a:bodyPr wrap="square" rtlCol="0">
            <a:spAutoFit/>
          </a:bodyPr>
          <a:lstStyle/>
          <a:p>
            <a:r>
              <a:rPr lang="en-US" b="1" dirty="0"/>
              <a:t>Can you:</a:t>
            </a:r>
          </a:p>
          <a:p>
            <a:endParaRPr lang="en-US" dirty="0"/>
          </a:p>
          <a:p>
            <a:pPr marL="285750" indent="-285750">
              <a:buFont typeface="Arial" panose="020B0604020202020204" pitchFamily="34" charset="0"/>
              <a:buChar char="•"/>
            </a:pPr>
            <a:r>
              <a:rPr lang="en-US" dirty="0"/>
              <a:t>Describe how the genes for the heavy and light chain are generated, and how this give rise to many different antibodies?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Do you understand the process of B-cell activation, including presentation of foreign peptides on MHC II and the role of the T-helper cell.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Describe how antibodies inactivate pathogens?</a:t>
            </a:r>
          </a:p>
          <a:p>
            <a:endParaRPr lang="en-US" dirty="0"/>
          </a:p>
        </p:txBody>
      </p:sp>
      <p:graphicFrame>
        <p:nvGraphicFramePr>
          <p:cNvPr id="7" name="Object 6">
            <a:extLst>
              <a:ext uri="{FF2B5EF4-FFF2-40B4-BE49-F238E27FC236}">
                <a16:creationId xmlns:a16="http://schemas.microsoft.com/office/drawing/2014/main" id="{0711AE9B-7D9F-0192-21B8-169BDD126252}"/>
              </a:ext>
            </a:extLst>
          </p:cNvPr>
          <p:cNvGraphicFramePr>
            <a:graphicFrameLocks noChangeAspect="1"/>
          </p:cNvGraphicFramePr>
          <p:nvPr/>
        </p:nvGraphicFramePr>
        <p:xfrm>
          <a:off x="4159738" y="127005"/>
          <a:ext cx="6648450" cy="6411912"/>
        </p:xfrm>
        <a:graphic>
          <a:graphicData uri="http://schemas.openxmlformats.org/presentationml/2006/ole">
            <mc:AlternateContent xmlns:mc="http://schemas.openxmlformats.org/markup-compatibility/2006">
              <mc:Choice xmlns:v="urn:schemas-microsoft-com:vml" Requires="v">
                <p:oleObj name="MDLDrawObject Class" r:id="rId2" imgW="9933521" imgH="9571640" progId="MDLDrawOLE.MDLDrawObject.1">
                  <p:embed/>
                </p:oleObj>
              </mc:Choice>
              <mc:Fallback>
                <p:oleObj name="MDLDrawObject Class" r:id="rId2" imgW="9933521" imgH="9571640" progId="MDLDrawOLE.MDLDrawObject.1">
                  <p:embed/>
                  <p:pic>
                    <p:nvPicPr>
                      <p:cNvPr id="7" name="Object 6">
                        <a:extLst>
                          <a:ext uri="{FF2B5EF4-FFF2-40B4-BE49-F238E27FC236}">
                            <a16:creationId xmlns:a16="http://schemas.microsoft.com/office/drawing/2014/main" id="{0711AE9B-7D9F-0192-21B8-169BDD126252}"/>
                          </a:ext>
                        </a:extLst>
                      </p:cNvPr>
                      <p:cNvPicPr/>
                      <p:nvPr/>
                    </p:nvPicPr>
                    <p:blipFill>
                      <a:blip r:embed="rId3"/>
                      <a:stretch>
                        <a:fillRect/>
                      </a:stretch>
                    </p:blipFill>
                    <p:spPr>
                      <a:xfrm>
                        <a:off x="4159738" y="127005"/>
                        <a:ext cx="6648450" cy="6411912"/>
                      </a:xfrm>
                      <a:prstGeom prst="rect">
                        <a:avLst/>
                      </a:prstGeom>
                    </p:spPr>
                  </p:pic>
                </p:oleObj>
              </mc:Fallback>
            </mc:AlternateContent>
          </a:graphicData>
        </a:graphic>
      </p:graphicFrame>
    </p:spTree>
    <p:extLst>
      <p:ext uri="{BB962C8B-B14F-4D97-AF65-F5344CB8AC3E}">
        <p14:creationId xmlns:p14="http://schemas.microsoft.com/office/powerpoint/2010/main" val="25436868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39BC40-D3C4-465F-BC15-C42D93DA4C07}"/>
              </a:ext>
            </a:extLst>
          </p:cNvPr>
          <p:cNvSpPr txBox="1"/>
          <p:nvPr/>
        </p:nvSpPr>
        <p:spPr>
          <a:xfrm>
            <a:off x="4794105" y="29177"/>
            <a:ext cx="3673570" cy="584775"/>
          </a:xfrm>
          <a:prstGeom prst="rect">
            <a:avLst/>
          </a:prstGeom>
          <a:noFill/>
        </p:spPr>
        <p:txBody>
          <a:bodyPr wrap="none" rtlCol="0">
            <a:spAutoFit/>
          </a:bodyPr>
          <a:lstStyle/>
          <a:p>
            <a:r>
              <a:rPr lang="en-US" sz="3200" dirty="0"/>
              <a:t>Immunology – Part B</a:t>
            </a:r>
          </a:p>
        </p:txBody>
      </p:sp>
      <p:sp>
        <p:nvSpPr>
          <p:cNvPr id="4" name="Date Placeholder 3">
            <a:extLst>
              <a:ext uri="{FF2B5EF4-FFF2-40B4-BE49-F238E27FC236}">
                <a16:creationId xmlns:a16="http://schemas.microsoft.com/office/drawing/2014/main" id="{48BE2CFC-8949-47F7-9F42-B9CFB0460392}"/>
              </a:ext>
            </a:extLst>
          </p:cNvPr>
          <p:cNvSpPr>
            <a:spLocks noGrp="1"/>
          </p:cNvSpPr>
          <p:nvPr>
            <p:ph type="dt" sz="half" idx="10"/>
          </p:nvPr>
        </p:nvSpPr>
        <p:spPr/>
        <p:txBody>
          <a:bodyPr/>
          <a:lstStyle/>
          <a:p>
            <a:fld id="{44C99B26-26E0-4DEB-94C8-7665E368DFF3}" type="datetime1">
              <a:rPr lang="en-US" smtClean="0"/>
              <a:t>8/26/2023</a:t>
            </a:fld>
            <a:endParaRPr lang="en-US" dirty="0"/>
          </a:p>
        </p:txBody>
      </p:sp>
      <p:sp>
        <p:nvSpPr>
          <p:cNvPr id="7" name="Footer Placeholder 6">
            <a:extLst>
              <a:ext uri="{FF2B5EF4-FFF2-40B4-BE49-F238E27FC236}">
                <a16:creationId xmlns:a16="http://schemas.microsoft.com/office/drawing/2014/main" id="{336C796E-50B0-4E99-97E2-8A02C62A0C30}"/>
              </a:ext>
            </a:extLst>
          </p:cNvPr>
          <p:cNvSpPr>
            <a:spLocks noGrp="1"/>
          </p:cNvSpPr>
          <p:nvPr>
            <p:ph type="ftr" sz="quarter" idx="11"/>
          </p:nvPr>
        </p:nvSpPr>
        <p:spPr/>
        <p:txBody>
          <a:bodyPr/>
          <a:lstStyle/>
          <a:p>
            <a:r>
              <a:rPr lang="en-US"/>
              <a:t>D &amp; D - Lec 3 - Fall 2023</a:t>
            </a:r>
          </a:p>
        </p:txBody>
      </p:sp>
      <p:sp>
        <p:nvSpPr>
          <p:cNvPr id="6" name="Slide Number Placeholder 5">
            <a:extLst>
              <a:ext uri="{FF2B5EF4-FFF2-40B4-BE49-F238E27FC236}">
                <a16:creationId xmlns:a16="http://schemas.microsoft.com/office/drawing/2014/main" id="{557F8BEE-398D-47D1-B479-0938932FA934}"/>
              </a:ext>
            </a:extLst>
          </p:cNvPr>
          <p:cNvSpPr>
            <a:spLocks noGrp="1"/>
          </p:cNvSpPr>
          <p:nvPr>
            <p:ph type="sldNum" sz="quarter" idx="12"/>
          </p:nvPr>
        </p:nvSpPr>
        <p:spPr/>
        <p:txBody>
          <a:bodyPr/>
          <a:lstStyle/>
          <a:p>
            <a:fld id="{5B355701-1634-9947-B683-B8275B8528C8}" type="slidenum">
              <a:rPr lang="en-US" smtClean="0"/>
              <a:t>43</a:t>
            </a:fld>
            <a:endParaRPr lang="en-US" dirty="0"/>
          </a:p>
        </p:txBody>
      </p:sp>
      <p:sp>
        <p:nvSpPr>
          <p:cNvPr id="8" name="TextBox 7">
            <a:extLst>
              <a:ext uri="{FF2B5EF4-FFF2-40B4-BE49-F238E27FC236}">
                <a16:creationId xmlns:a16="http://schemas.microsoft.com/office/drawing/2014/main" id="{CC61DA17-DC1D-403C-8D8F-163CDBEF21CA}"/>
              </a:ext>
            </a:extLst>
          </p:cNvPr>
          <p:cNvSpPr txBox="1"/>
          <p:nvPr/>
        </p:nvSpPr>
        <p:spPr>
          <a:xfrm>
            <a:off x="393136" y="984010"/>
            <a:ext cx="3404164" cy="2031325"/>
          </a:xfrm>
          <a:prstGeom prst="rect">
            <a:avLst/>
          </a:prstGeom>
          <a:noFill/>
        </p:spPr>
        <p:txBody>
          <a:bodyPr wrap="square" rtlCol="0">
            <a:spAutoFit/>
          </a:bodyPr>
          <a:lstStyle/>
          <a:p>
            <a:r>
              <a:rPr lang="en-US" dirty="0">
                <a:solidFill>
                  <a:srgbClr val="C00000"/>
                </a:solidFill>
              </a:rPr>
              <a:t>Key Questions:</a:t>
            </a:r>
          </a:p>
          <a:p>
            <a:r>
              <a:rPr lang="en-US" dirty="0"/>
              <a:t>1. How does your immune system fight viruses?</a:t>
            </a:r>
          </a:p>
          <a:p>
            <a:r>
              <a:rPr lang="en-US" dirty="0"/>
              <a:t>2. How does your immune system detect and destroy cancer cells?</a:t>
            </a:r>
          </a:p>
          <a:p>
            <a:r>
              <a:rPr lang="en-US" dirty="0"/>
              <a:t>3. How can the immune response be engineered to fight cancer?</a:t>
            </a:r>
          </a:p>
        </p:txBody>
      </p:sp>
      <p:sp>
        <p:nvSpPr>
          <p:cNvPr id="9" name="TextBox 8">
            <a:extLst>
              <a:ext uri="{FF2B5EF4-FFF2-40B4-BE49-F238E27FC236}">
                <a16:creationId xmlns:a16="http://schemas.microsoft.com/office/drawing/2014/main" id="{C194AEEA-7F12-45D2-B922-166B9C83B97C}"/>
              </a:ext>
            </a:extLst>
          </p:cNvPr>
          <p:cNvSpPr txBox="1"/>
          <p:nvPr/>
        </p:nvSpPr>
        <p:spPr>
          <a:xfrm>
            <a:off x="301335" y="3248753"/>
            <a:ext cx="2512405" cy="2308324"/>
          </a:xfrm>
          <a:prstGeom prst="rect">
            <a:avLst/>
          </a:prstGeom>
          <a:noFill/>
        </p:spPr>
        <p:txBody>
          <a:bodyPr wrap="square" rtlCol="0">
            <a:spAutoFit/>
          </a:bodyPr>
          <a:lstStyle/>
          <a:p>
            <a:r>
              <a:rPr lang="en-US" b="1" dirty="0"/>
              <a:t>Cell Types:</a:t>
            </a:r>
          </a:p>
          <a:p>
            <a:endParaRPr lang="en-US" b="1" dirty="0"/>
          </a:p>
          <a:p>
            <a:r>
              <a:rPr lang="en-US" b="1" dirty="0"/>
              <a:t>Innate</a:t>
            </a:r>
          </a:p>
          <a:p>
            <a:pPr marL="285750" indent="-285750">
              <a:buFont typeface="Arial" panose="020B0604020202020204" pitchFamily="34" charset="0"/>
              <a:buChar char="•"/>
            </a:pPr>
            <a:r>
              <a:rPr lang="en-US" dirty="0"/>
              <a:t>Natural Killer (NK) cell</a:t>
            </a:r>
          </a:p>
          <a:p>
            <a:endParaRPr lang="en-US" b="1" dirty="0"/>
          </a:p>
          <a:p>
            <a:r>
              <a:rPr lang="en-US" b="1" dirty="0"/>
              <a:t>Acquired</a:t>
            </a:r>
          </a:p>
          <a:p>
            <a:pPr marL="285750" indent="-285750">
              <a:buFont typeface="Arial" panose="020B0604020202020204" pitchFamily="34" charset="0"/>
              <a:buChar char="•"/>
            </a:pPr>
            <a:r>
              <a:rPr lang="en-US" dirty="0"/>
              <a:t>T</a:t>
            </a:r>
            <a:r>
              <a:rPr lang="en-US" baseline="-25000" dirty="0"/>
              <a:t>H</a:t>
            </a:r>
            <a:endParaRPr lang="en-US" dirty="0"/>
          </a:p>
          <a:p>
            <a:pPr marL="285750" indent="-285750">
              <a:buFont typeface="Arial" panose="020B0604020202020204" pitchFamily="34" charset="0"/>
              <a:buChar char="•"/>
            </a:pPr>
            <a:r>
              <a:rPr lang="en-US" dirty="0"/>
              <a:t>T</a:t>
            </a:r>
            <a:r>
              <a:rPr lang="en-US" baseline="-25000" dirty="0"/>
              <a:t>C</a:t>
            </a:r>
            <a:r>
              <a:rPr lang="en-US" dirty="0"/>
              <a:t>, T</a:t>
            </a:r>
            <a:r>
              <a:rPr lang="en-US" baseline="-25000" dirty="0"/>
              <a:t>CTL</a:t>
            </a:r>
          </a:p>
        </p:txBody>
      </p:sp>
      <p:pic>
        <p:nvPicPr>
          <p:cNvPr id="11" name="Picture 10">
            <a:extLst>
              <a:ext uri="{FF2B5EF4-FFF2-40B4-BE49-F238E27FC236}">
                <a16:creationId xmlns:a16="http://schemas.microsoft.com/office/drawing/2014/main" id="{FB9FAA58-EC46-4EA2-AD6F-7ACF1C8CEC6E}"/>
              </a:ext>
            </a:extLst>
          </p:cNvPr>
          <p:cNvPicPr>
            <a:picLocks noChangeAspect="1"/>
          </p:cNvPicPr>
          <p:nvPr/>
        </p:nvPicPr>
        <p:blipFill rotWithShape="1">
          <a:blip r:embed="rId2"/>
          <a:srcRect t="20584" r="49929" b="10860"/>
          <a:stretch/>
        </p:blipFill>
        <p:spPr>
          <a:xfrm>
            <a:off x="5524131" y="2387271"/>
            <a:ext cx="3536534" cy="3631651"/>
          </a:xfrm>
          <a:prstGeom prst="rect">
            <a:avLst/>
          </a:prstGeom>
        </p:spPr>
      </p:pic>
      <p:pic>
        <p:nvPicPr>
          <p:cNvPr id="12" name="Picture 11">
            <a:extLst>
              <a:ext uri="{FF2B5EF4-FFF2-40B4-BE49-F238E27FC236}">
                <a16:creationId xmlns:a16="http://schemas.microsoft.com/office/drawing/2014/main" id="{A2AC22AC-9357-485B-97AA-543B44AE1779}"/>
              </a:ext>
            </a:extLst>
          </p:cNvPr>
          <p:cNvPicPr>
            <a:picLocks noChangeAspect="1"/>
          </p:cNvPicPr>
          <p:nvPr/>
        </p:nvPicPr>
        <p:blipFill rotWithShape="1">
          <a:blip r:embed="rId3"/>
          <a:srcRect r="6967" b="9988"/>
          <a:stretch/>
        </p:blipFill>
        <p:spPr>
          <a:xfrm>
            <a:off x="2754491" y="3031926"/>
            <a:ext cx="2631189" cy="2545755"/>
          </a:xfrm>
          <a:prstGeom prst="rect">
            <a:avLst/>
          </a:prstGeom>
        </p:spPr>
      </p:pic>
      <p:sp>
        <p:nvSpPr>
          <p:cNvPr id="3" name="TextBox 2">
            <a:extLst>
              <a:ext uri="{FF2B5EF4-FFF2-40B4-BE49-F238E27FC236}">
                <a16:creationId xmlns:a16="http://schemas.microsoft.com/office/drawing/2014/main" id="{71F7EE2A-22FF-464E-9B15-E11C5F2D4CE3}"/>
              </a:ext>
            </a:extLst>
          </p:cNvPr>
          <p:cNvSpPr txBox="1"/>
          <p:nvPr/>
        </p:nvSpPr>
        <p:spPr>
          <a:xfrm>
            <a:off x="9224516" y="1277600"/>
            <a:ext cx="2844800" cy="1754326"/>
          </a:xfrm>
          <a:prstGeom prst="rect">
            <a:avLst/>
          </a:prstGeom>
          <a:noFill/>
        </p:spPr>
        <p:txBody>
          <a:bodyPr wrap="square" rtlCol="0">
            <a:spAutoFit/>
          </a:bodyPr>
          <a:lstStyle/>
          <a:p>
            <a:r>
              <a:rPr lang="en-US" dirty="0"/>
              <a:t>Activation of Tc cells requires:</a:t>
            </a:r>
          </a:p>
          <a:p>
            <a:pPr marL="342900" indent="-342900">
              <a:buAutoNum type="arabicPeriod"/>
            </a:pPr>
            <a:r>
              <a:rPr lang="en-US" dirty="0"/>
              <a:t>Recognition of foreign peptide on MHC I.</a:t>
            </a:r>
          </a:p>
          <a:p>
            <a:pPr marL="342900" indent="-342900">
              <a:buAutoNum type="arabicPeriod"/>
            </a:pPr>
            <a:r>
              <a:rPr lang="en-US" dirty="0"/>
              <a:t>Assistance from T-helper cells.</a:t>
            </a:r>
          </a:p>
        </p:txBody>
      </p:sp>
      <p:sp>
        <p:nvSpPr>
          <p:cNvPr id="5" name="TextBox 4">
            <a:extLst>
              <a:ext uri="{FF2B5EF4-FFF2-40B4-BE49-F238E27FC236}">
                <a16:creationId xmlns:a16="http://schemas.microsoft.com/office/drawing/2014/main" id="{B5C7E367-971B-4275-814B-E7D2435F323D}"/>
              </a:ext>
            </a:extLst>
          </p:cNvPr>
          <p:cNvSpPr txBox="1"/>
          <p:nvPr/>
        </p:nvSpPr>
        <p:spPr>
          <a:xfrm>
            <a:off x="2813740" y="5472474"/>
            <a:ext cx="2879443" cy="1015663"/>
          </a:xfrm>
          <a:prstGeom prst="rect">
            <a:avLst/>
          </a:prstGeom>
          <a:noFill/>
        </p:spPr>
        <p:txBody>
          <a:bodyPr wrap="none" rtlCol="0">
            <a:spAutoFit/>
          </a:bodyPr>
          <a:lstStyle/>
          <a:p>
            <a:r>
              <a:rPr lang="en-US" sz="2000" dirty="0"/>
              <a:t>NK: Innate</a:t>
            </a:r>
          </a:p>
          <a:p>
            <a:pPr marL="285750" indent="-285750">
              <a:buFont typeface="Arial" panose="020B0604020202020204" pitchFamily="34" charset="0"/>
              <a:buChar char="•"/>
            </a:pPr>
            <a:r>
              <a:rPr lang="en-US" sz="2000" dirty="0"/>
              <a:t>Kill virally infected cells</a:t>
            </a:r>
          </a:p>
          <a:p>
            <a:pPr marL="285750" indent="-285750">
              <a:buFont typeface="Arial" panose="020B0604020202020204" pitchFamily="34" charset="0"/>
              <a:buChar char="•"/>
            </a:pPr>
            <a:r>
              <a:rPr lang="en-US" sz="2000" dirty="0"/>
              <a:t>Kill cancer cells</a:t>
            </a:r>
          </a:p>
        </p:txBody>
      </p:sp>
      <p:sp>
        <p:nvSpPr>
          <p:cNvPr id="14" name="TextBox 13">
            <a:extLst>
              <a:ext uri="{FF2B5EF4-FFF2-40B4-BE49-F238E27FC236}">
                <a16:creationId xmlns:a16="http://schemas.microsoft.com/office/drawing/2014/main" id="{0BBE440A-3ADC-45DA-B5C0-435A977653F1}"/>
              </a:ext>
            </a:extLst>
          </p:cNvPr>
          <p:cNvSpPr txBox="1"/>
          <p:nvPr/>
        </p:nvSpPr>
        <p:spPr>
          <a:xfrm>
            <a:off x="9380056" y="3801263"/>
            <a:ext cx="2480843" cy="2215991"/>
          </a:xfrm>
          <a:prstGeom prst="rect">
            <a:avLst/>
          </a:prstGeom>
          <a:noFill/>
        </p:spPr>
        <p:txBody>
          <a:bodyPr wrap="square" rtlCol="0">
            <a:spAutoFit/>
          </a:bodyPr>
          <a:lstStyle/>
          <a:p>
            <a:r>
              <a:rPr lang="en-US" dirty="0"/>
              <a:t>Activated Tc cell becomes a cytotoxic T-lymphocyte T</a:t>
            </a:r>
            <a:r>
              <a:rPr lang="en-US" baseline="-25000" dirty="0"/>
              <a:t>CTL</a:t>
            </a:r>
          </a:p>
          <a:p>
            <a:endParaRPr lang="en-US" baseline="-25000" dirty="0"/>
          </a:p>
          <a:p>
            <a:r>
              <a:rPr lang="en-US" dirty="0"/>
              <a:t>T</a:t>
            </a:r>
            <a:r>
              <a:rPr lang="en-US" baseline="-25000" dirty="0"/>
              <a:t>CTL</a:t>
            </a:r>
            <a:endParaRPr lang="en-US" dirty="0"/>
          </a:p>
          <a:p>
            <a:pPr marL="285750" indent="-285750">
              <a:buFont typeface="Arial" panose="020B0604020202020204" pitchFamily="34" charset="0"/>
              <a:buChar char="•"/>
            </a:pPr>
            <a:r>
              <a:rPr lang="en-US" dirty="0"/>
              <a:t>Kill virally infected cells</a:t>
            </a:r>
          </a:p>
          <a:p>
            <a:pPr marL="285750" indent="-285750">
              <a:buFont typeface="Arial" panose="020B0604020202020204" pitchFamily="34" charset="0"/>
              <a:buChar char="•"/>
            </a:pPr>
            <a:r>
              <a:rPr lang="en-US" dirty="0"/>
              <a:t>Kill cancer cells</a:t>
            </a:r>
          </a:p>
        </p:txBody>
      </p:sp>
      <p:grpSp>
        <p:nvGrpSpPr>
          <p:cNvPr id="10" name="Group 9">
            <a:extLst>
              <a:ext uri="{FF2B5EF4-FFF2-40B4-BE49-F238E27FC236}">
                <a16:creationId xmlns:a16="http://schemas.microsoft.com/office/drawing/2014/main" id="{D9D0F52C-F2E1-9CEE-BDCB-5A4B5D345006}"/>
              </a:ext>
            </a:extLst>
          </p:cNvPr>
          <p:cNvGrpSpPr/>
          <p:nvPr/>
        </p:nvGrpSpPr>
        <p:grpSpPr>
          <a:xfrm>
            <a:off x="5812691" y="1334740"/>
            <a:ext cx="3329899" cy="819429"/>
            <a:chOff x="5041931" y="992601"/>
            <a:chExt cx="3329899" cy="819429"/>
          </a:xfrm>
        </p:grpSpPr>
        <p:sp>
          <p:nvSpPr>
            <p:cNvPr id="15" name="TextBox 14">
              <a:extLst>
                <a:ext uri="{FF2B5EF4-FFF2-40B4-BE49-F238E27FC236}">
                  <a16:creationId xmlns:a16="http://schemas.microsoft.com/office/drawing/2014/main" id="{F8AF81D7-ED52-500D-9A78-A385A8E5E188}"/>
                </a:ext>
              </a:extLst>
            </p:cNvPr>
            <p:cNvSpPr txBox="1"/>
            <p:nvPr/>
          </p:nvSpPr>
          <p:spPr>
            <a:xfrm>
              <a:off x="5041931" y="992601"/>
              <a:ext cx="395814" cy="400110"/>
            </a:xfrm>
            <a:prstGeom prst="rect">
              <a:avLst/>
            </a:prstGeom>
            <a:noFill/>
          </p:spPr>
          <p:txBody>
            <a:bodyPr wrap="none" rtlCol="0">
              <a:spAutoFit/>
            </a:bodyPr>
            <a:lstStyle/>
            <a:p>
              <a:r>
                <a:rPr lang="en-US" sz="2000" dirty="0"/>
                <a:t>T</a:t>
              </a:r>
              <a:r>
                <a:rPr lang="en-US" sz="2000" baseline="-25000" dirty="0"/>
                <a:t>C</a:t>
              </a:r>
            </a:p>
          </p:txBody>
        </p:sp>
        <p:cxnSp>
          <p:nvCxnSpPr>
            <p:cNvPr id="17" name="Straight Arrow Connector 16">
              <a:extLst>
                <a:ext uri="{FF2B5EF4-FFF2-40B4-BE49-F238E27FC236}">
                  <a16:creationId xmlns:a16="http://schemas.microsoft.com/office/drawing/2014/main" id="{E6FA8603-D388-554E-ABA4-491171BD58D4}"/>
                </a:ext>
              </a:extLst>
            </p:cNvPr>
            <p:cNvCxnSpPr>
              <a:cxnSpLocks/>
            </p:cNvCxnSpPr>
            <p:nvPr/>
          </p:nvCxnSpPr>
          <p:spPr>
            <a:xfrm>
              <a:off x="5466630" y="1201496"/>
              <a:ext cx="1449946" cy="0"/>
            </a:xfrm>
            <a:prstGeom prst="straightConnector1">
              <a:avLst/>
            </a:prstGeom>
            <a:ln w="28575">
              <a:tailEnd type="stealth"/>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36135210-EB32-AAA7-70AD-F7618998D2D5}"/>
                </a:ext>
              </a:extLst>
            </p:cNvPr>
            <p:cNvSpPr txBox="1"/>
            <p:nvPr/>
          </p:nvSpPr>
          <p:spPr>
            <a:xfrm>
              <a:off x="6997558" y="1025977"/>
              <a:ext cx="552139" cy="400110"/>
            </a:xfrm>
            <a:prstGeom prst="rect">
              <a:avLst/>
            </a:prstGeom>
            <a:noFill/>
          </p:spPr>
          <p:txBody>
            <a:bodyPr wrap="none" rtlCol="0">
              <a:spAutoFit/>
            </a:bodyPr>
            <a:lstStyle/>
            <a:p>
              <a:r>
                <a:rPr lang="en-US" sz="2000" dirty="0"/>
                <a:t>T</a:t>
              </a:r>
              <a:r>
                <a:rPr lang="en-US" sz="2000" baseline="-25000" dirty="0"/>
                <a:t>CTL</a:t>
              </a:r>
            </a:p>
          </p:txBody>
        </p:sp>
        <p:sp>
          <p:nvSpPr>
            <p:cNvPr id="19" name="Freeform: Shape 18">
              <a:extLst>
                <a:ext uri="{FF2B5EF4-FFF2-40B4-BE49-F238E27FC236}">
                  <a16:creationId xmlns:a16="http://schemas.microsoft.com/office/drawing/2014/main" id="{4CEE93B9-4E26-BDD9-1F62-4FAEB6234E55}"/>
                </a:ext>
              </a:extLst>
            </p:cNvPr>
            <p:cNvSpPr/>
            <p:nvPr/>
          </p:nvSpPr>
          <p:spPr>
            <a:xfrm>
              <a:off x="6034804" y="1201329"/>
              <a:ext cx="1013792" cy="350551"/>
            </a:xfrm>
            <a:custGeom>
              <a:avLst/>
              <a:gdLst>
                <a:gd name="connsiteX0" fmla="*/ 0 w 1013792"/>
                <a:gd name="connsiteY0" fmla="*/ 0 h 350551"/>
                <a:gd name="connsiteX1" fmla="*/ 432353 w 1013792"/>
                <a:gd name="connsiteY1" fmla="*/ 109331 h 350551"/>
                <a:gd name="connsiteX2" fmla="*/ 765313 w 1013792"/>
                <a:gd name="connsiteY2" fmla="*/ 263387 h 350551"/>
                <a:gd name="connsiteX3" fmla="*/ 969066 w 1013792"/>
                <a:gd name="connsiteY3" fmla="*/ 342900 h 350551"/>
                <a:gd name="connsiteX4" fmla="*/ 1013792 w 1013792"/>
                <a:gd name="connsiteY4" fmla="*/ 342900 h 35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792" h="350551">
                  <a:moveTo>
                    <a:pt x="0" y="0"/>
                  </a:moveTo>
                  <a:cubicBezTo>
                    <a:pt x="152400" y="32716"/>
                    <a:pt x="304801" y="65433"/>
                    <a:pt x="432353" y="109331"/>
                  </a:cubicBezTo>
                  <a:cubicBezTo>
                    <a:pt x="559905" y="153229"/>
                    <a:pt x="675861" y="224459"/>
                    <a:pt x="765313" y="263387"/>
                  </a:cubicBezTo>
                  <a:cubicBezTo>
                    <a:pt x="854765" y="302315"/>
                    <a:pt x="927653" y="329648"/>
                    <a:pt x="969066" y="342900"/>
                  </a:cubicBezTo>
                  <a:cubicBezTo>
                    <a:pt x="1010479" y="356152"/>
                    <a:pt x="1012135" y="349526"/>
                    <a:pt x="1013792" y="342900"/>
                  </a:cubicBezTo>
                </a:path>
              </a:pathLst>
            </a:custGeom>
            <a:noFill/>
            <a:ln w="28575">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4CF1A63-A1A8-C33C-7F0D-30D7F815DB8E}"/>
                </a:ext>
              </a:extLst>
            </p:cNvPr>
            <p:cNvSpPr txBox="1"/>
            <p:nvPr/>
          </p:nvSpPr>
          <p:spPr>
            <a:xfrm>
              <a:off x="7043389" y="1411920"/>
              <a:ext cx="1328441" cy="400110"/>
            </a:xfrm>
            <a:prstGeom prst="rect">
              <a:avLst/>
            </a:prstGeom>
            <a:noFill/>
          </p:spPr>
          <p:txBody>
            <a:bodyPr wrap="none" rtlCol="0">
              <a:spAutoFit/>
            </a:bodyPr>
            <a:lstStyle/>
            <a:p>
              <a:r>
                <a:rPr lang="en-US" sz="2000" dirty="0"/>
                <a:t>T</a:t>
              </a:r>
              <a:r>
                <a:rPr lang="en-US" sz="2000" baseline="-25000" dirty="0"/>
                <a:t>C </a:t>
              </a:r>
              <a:r>
                <a:rPr lang="en-US" sz="2000" dirty="0"/>
                <a:t>Memory</a:t>
              </a:r>
            </a:p>
          </p:txBody>
        </p:sp>
      </p:grpSp>
      <p:sp>
        <p:nvSpPr>
          <p:cNvPr id="16" name="TextBox 15">
            <a:extLst>
              <a:ext uri="{FF2B5EF4-FFF2-40B4-BE49-F238E27FC236}">
                <a16:creationId xmlns:a16="http://schemas.microsoft.com/office/drawing/2014/main" id="{D55F886B-A869-876C-690D-41F4D8722E45}"/>
              </a:ext>
            </a:extLst>
          </p:cNvPr>
          <p:cNvSpPr txBox="1"/>
          <p:nvPr/>
        </p:nvSpPr>
        <p:spPr>
          <a:xfrm>
            <a:off x="4970463" y="505133"/>
            <a:ext cx="3673570" cy="523220"/>
          </a:xfrm>
          <a:prstGeom prst="rect">
            <a:avLst/>
          </a:prstGeom>
          <a:noFill/>
        </p:spPr>
        <p:txBody>
          <a:bodyPr wrap="square">
            <a:spAutoFit/>
          </a:bodyPr>
          <a:lstStyle/>
          <a:p>
            <a:r>
              <a:rPr lang="en-US" sz="2800" dirty="0"/>
              <a:t>Cell Based Immunology</a:t>
            </a:r>
          </a:p>
        </p:txBody>
      </p:sp>
    </p:spTree>
    <p:extLst>
      <p:ext uri="{BB962C8B-B14F-4D97-AF65-F5344CB8AC3E}">
        <p14:creationId xmlns:p14="http://schemas.microsoft.com/office/powerpoint/2010/main" val="33272382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49F9D47-457F-A328-3D25-33381DE3A382}"/>
              </a:ext>
            </a:extLst>
          </p:cNvPr>
          <p:cNvGrpSpPr/>
          <p:nvPr/>
        </p:nvGrpSpPr>
        <p:grpSpPr>
          <a:xfrm>
            <a:off x="347623" y="700767"/>
            <a:ext cx="4652583" cy="5843982"/>
            <a:chOff x="4244979" y="213360"/>
            <a:chExt cx="5016525" cy="6301120"/>
          </a:xfrm>
        </p:grpSpPr>
        <p:pic>
          <p:nvPicPr>
            <p:cNvPr id="2" name="Picture 1"/>
            <p:cNvPicPr>
              <a:picLocks noChangeAspect="1"/>
            </p:cNvPicPr>
            <p:nvPr/>
          </p:nvPicPr>
          <p:blipFill rotWithShape="1">
            <a:blip r:embed="rId3" r:link="rId4">
              <a:extLst>
                <a:ext uri="{28A0092B-C50C-407E-A947-70E740481C1C}">
                  <a14:useLocalDpi xmlns:a14="http://schemas.microsoft.com/office/drawing/2010/main" val="0"/>
                </a:ext>
              </a:extLst>
            </a:blip>
            <a:srcRect l="1775" r="12414" b="4709"/>
            <a:stretch>
              <a:fillRect/>
            </a:stretch>
          </p:blipFill>
          <p:spPr>
            <a:xfrm>
              <a:off x="4244979" y="213360"/>
              <a:ext cx="5016525" cy="6273704"/>
            </a:xfrm>
            <a:prstGeom prst="rect">
              <a:avLst/>
            </a:prstGeom>
          </p:spPr>
        </p:pic>
        <p:sp>
          <p:nvSpPr>
            <p:cNvPr id="7" name="TextBox 3"/>
            <p:cNvSpPr txBox="1">
              <a:spLocks noChangeArrowheads="1"/>
            </p:cNvSpPr>
            <p:nvPr/>
          </p:nvSpPr>
          <p:spPr bwMode="auto">
            <a:xfrm>
              <a:off x="6831956" y="771753"/>
              <a:ext cx="714588" cy="26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600" b="1" dirty="0">
                  <a:solidFill>
                    <a:srgbClr val="000000"/>
                  </a:solidFill>
                </a:rPr>
                <a:t>Antigen</a:t>
              </a:r>
            </a:p>
          </p:txBody>
        </p:sp>
        <p:sp>
          <p:nvSpPr>
            <p:cNvPr id="11" name="TextBox 12"/>
            <p:cNvSpPr txBox="1">
              <a:spLocks noChangeArrowheads="1"/>
            </p:cNvSpPr>
            <p:nvPr/>
          </p:nvSpPr>
          <p:spPr bwMode="auto">
            <a:xfrm>
              <a:off x="6358881" y="2224316"/>
              <a:ext cx="843457" cy="44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600"/>
                </a:lnSpc>
              </a:pPr>
              <a:r>
                <a:rPr lang="en-US" sz="1600" b="1" dirty="0">
                  <a:solidFill>
                    <a:srgbClr val="000000"/>
                  </a:solidFill>
                </a:rPr>
                <a:t>Peptide</a:t>
              </a:r>
            </a:p>
            <a:p>
              <a:pPr eaLnBrk="0" hangingPunct="0">
                <a:lnSpc>
                  <a:spcPts val="1600"/>
                </a:lnSpc>
              </a:pPr>
              <a:r>
                <a:rPr lang="en-US" sz="1600" b="1" dirty="0">
                  <a:solidFill>
                    <a:srgbClr val="000000"/>
                  </a:solidFill>
                </a:rPr>
                <a:t>fragment</a:t>
              </a:r>
            </a:p>
          </p:txBody>
        </p:sp>
        <p:sp>
          <p:nvSpPr>
            <p:cNvPr id="12" name="TextBox 14"/>
            <p:cNvSpPr txBox="1">
              <a:spLocks noChangeArrowheads="1"/>
            </p:cNvSpPr>
            <p:nvPr/>
          </p:nvSpPr>
          <p:spPr bwMode="auto">
            <a:xfrm>
              <a:off x="4320531" y="3316515"/>
              <a:ext cx="962717" cy="26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600" b="1" dirty="0">
                  <a:solidFill>
                    <a:srgbClr val="000000"/>
                  </a:solidFill>
                </a:rPr>
                <a:t>Endosome</a:t>
              </a:r>
            </a:p>
          </p:txBody>
        </p:sp>
        <p:sp>
          <p:nvSpPr>
            <p:cNvPr id="13" name="TextBox 15"/>
            <p:cNvSpPr txBox="1">
              <a:spLocks noChangeArrowheads="1"/>
            </p:cNvSpPr>
            <p:nvPr/>
          </p:nvSpPr>
          <p:spPr bwMode="auto">
            <a:xfrm>
              <a:off x="5652443" y="3108553"/>
              <a:ext cx="1660089" cy="66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600"/>
                </a:lnSpc>
              </a:pPr>
              <a:r>
                <a:rPr lang="en-US" sz="1600" b="1" dirty="0">
                  <a:solidFill>
                    <a:srgbClr val="000000"/>
                  </a:solidFill>
                </a:rPr>
                <a:t>Major</a:t>
              </a:r>
            </a:p>
            <a:p>
              <a:pPr eaLnBrk="0" hangingPunct="0">
                <a:lnSpc>
                  <a:spcPts val="1600"/>
                </a:lnSpc>
              </a:pPr>
              <a:r>
                <a:rPr lang="en-US" sz="1600" b="1" dirty="0">
                  <a:solidFill>
                    <a:srgbClr val="000000"/>
                  </a:solidFill>
                </a:rPr>
                <a:t>histocompatibility</a:t>
              </a:r>
            </a:p>
            <a:p>
              <a:pPr eaLnBrk="0" hangingPunct="0">
                <a:lnSpc>
                  <a:spcPts val="1600"/>
                </a:lnSpc>
              </a:pPr>
              <a:r>
                <a:rPr lang="en-US" sz="1600" b="1" dirty="0">
                  <a:solidFill>
                    <a:srgbClr val="000000"/>
                  </a:solidFill>
                </a:rPr>
                <a:t>(MHC) protein</a:t>
              </a:r>
            </a:p>
          </p:txBody>
        </p:sp>
        <p:sp>
          <p:nvSpPr>
            <p:cNvPr id="16" name="TextBox 25"/>
            <p:cNvSpPr txBox="1">
              <a:spLocks noChangeArrowheads="1"/>
            </p:cNvSpPr>
            <p:nvPr/>
          </p:nvSpPr>
          <p:spPr bwMode="auto">
            <a:xfrm>
              <a:off x="4320530" y="5078640"/>
              <a:ext cx="1206420" cy="26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600" b="1" dirty="0">
                  <a:solidFill>
                    <a:srgbClr val="000000"/>
                  </a:solidFill>
                </a:rPr>
                <a:t>Dendritic cell</a:t>
              </a:r>
            </a:p>
          </p:txBody>
        </p:sp>
        <p:sp>
          <p:nvSpPr>
            <p:cNvPr id="17" name="TextBox 26"/>
            <p:cNvSpPr txBox="1">
              <a:spLocks noChangeArrowheads="1"/>
            </p:cNvSpPr>
            <p:nvPr/>
          </p:nvSpPr>
          <p:spPr bwMode="auto">
            <a:xfrm>
              <a:off x="6358880" y="5664428"/>
              <a:ext cx="1173374" cy="26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600" b="1" dirty="0">
                  <a:solidFill>
                    <a:srgbClr val="000000"/>
                  </a:solidFill>
                </a:rPr>
                <a:t>MHC protein</a:t>
              </a:r>
            </a:p>
          </p:txBody>
        </p:sp>
        <p:sp>
          <p:nvSpPr>
            <p:cNvPr id="19" name="TextBox 28"/>
            <p:cNvSpPr txBox="1">
              <a:spLocks noChangeArrowheads="1"/>
            </p:cNvSpPr>
            <p:nvPr/>
          </p:nvSpPr>
          <p:spPr bwMode="auto">
            <a:xfrm>
              <a:off x="6358881" y="5983516"/>
              <a:ext cx="843457" cy="53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600" b="1" dirty="0">
                  <a:solidFill>
                    <a:srgbClr val="000000"/>
                  </a:solidFill>
                </a:rPr>
                <a:t>Peptide</a:t>
              </a:r>
            </a:p>
            <a:p>
              <a:pPr eaLnBrk="0" hangingPunct="0"/>
              <a:r>
                <a:rPr lang="en-US" sz="1600" b="1" dirty="0">
                  <a:solidFill>
                    <a:srgbClr val="000000"/>
                  </a:solidFill>
                </a:rPr>
                <a:t>fragment</a:t>
              </a:r>
            </a:p>
          </p:txBody>
        </p:sp>
        <p:sp>
          <p:nvSpPr>
            <p:cNvPr id="20" name="Freeform 19"/>
            <p:cNvSpPr/>
            <p:nvPr/>
          </p:nvSpPr>
          <p:spPr>
            <a:xfrm>
              <a:off x="5971707" y="6078614"/>
              <a:ext cx="321538" cy="38100"/>
            </a:xfrm>
            <a:custGeom>
              <a:avLst/>
              <a:gdLst>
                <a:gd name="connsiteX0" fmla="*/ 9525 w 321538"/>
                <a:gd name="connsiteY0" fmla="*/ 12661 h 38100"/>
                <a:gd name="connsiteX1" fmla="*/ 312013 w 321538"/>
                <a:gd name="connsiteY1" fmla="*/ 9525 h 38100"/>
              </a:gdLst>
              <a:ahLst/>
              <a:cxnLst>
                <a:cxn ang="0">
                  <a:pos x="connsiteX0" y="connsiteY0"/>
                </a:cxn>
                <a:cxn ang="1">
                  <a:pos x="connsiteX1" y="connsiteY1"/>
                </a:cxn>
              </a:cxnLst>
              <a:rect l="l" t="t" r="r" b="b"/>
              <a:pathLst>
                <a:path w="321538" h="38100">
                  <a:moveTo>
                    <a:pt x="9525" y="12661"/>
                  </a:moveTo>
                  <a:lnTo>
                    <a:pt x="312013"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000" b="1">
                <a:solidFill>
                  <a:srgbClr val="000000"/>
                </a:solidFill>
              </a:endParaRPr>
            </a:p>
          </p:txBody>
        </p:sp>
        <p:sp>
          <p:nvSpPr>
            <p:cNvPr id="21" name="Freeform 3"/>
            <p:cNvSpPr/>
            <p:nvPr/>
          </p:nvSpPr>
          <p:spPr>
            <a:xfrm>
              <a:off x="4748772" y="3012504"/>
              <a:ext cx="119980" cy="270002"/>
            </a:xfrm>
            <a:custGeom>
              <a:avLst/>
              <a:gdLst>
                <a:gd name="connsiteX0" fmla="*/ 9525 w 119980"/>
                <a:gd name="connsiteY0" fmla="*/ 260476 h 270002"/>
                <a:gd name="connsiteX1" fmla="*/ 110455 w 119980"/>
                <a:gd name="connsiteY1" fmla="*/ 9525 h 270002"/>
              </a:gdLst>
              <a:ahLst/>
              <a:cxnLst>
                <a:cxn ang="0">
                  <a:pos x="connsiteX0" y="connsiteY0"/>
                </a:cxn>
                <a:cxn ang="1">
                  <a:pos x="connsiteX1" y="connsiteY1"/>
                </a:cxn>
              </a:cxnLst>
              <a:rect l="l" t="t" r="r" b="b"/>
              <a:pathLst>
                <a:path w="119980" h="270002">
                  <a:moveTo>
                    <a:pt x="9525" y="260476"/>
                  </a:moveTo>
                  <a:lnTo>
                    <a:pt x="110455"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000" b="1">
                <a:solidFill>
                  <a:srgbClr val="000000"/>
                </a:solidFill>
              </a:endParaRPr>
            </a:p>
          </p:txBody>
        </p:sp>
        <p:sp>
          <p:nvSpPr>
            <p:cNvPr id="22" name="Freeform 3"/>
            <p:cNvSpPr/>
            <p:nvPr/>
          </p:nvSpPr>
          <p:spPr>
            <a:xfrm>
              <a:off x="5603421" y="2765197"/>
              <a:ext cx="747191" cy="445376"/>
            </a:xfrm>
            <a:custGeom>
              <a:avLst/>
              <a:gdLst>
                <a:gd name="connsiteX0" fmla="*/ 9525 w 747191"/>
                <a:gd name="connsiteY0" fmla="*/ 9525 h 445376"/>
                <a:gd name="connsiteX1" fmla="*/ 737666 w 747191"/>
                <a:gd name="connsiteY1" fmla="*/ 435851 h 445376"/>
              </a:gdLst>
              <a:ahLst/>
              <a:cxnLst>
                <a:cxn ang="0">
                  <a:pos x="connsiteX0" y="connsiteY0"/>
                </a:cxn>
                <a:cxn ang="1">
                  <a:pos x="connsiteX1" y="connsiteY1"/>
                </a:cxn>
              </a:cxnLst>
              <a:rect l="l" t="t" r="r" b="b"/>
              <a:pathLst>
                <a:path w="747191" h="445376">
                  <a:moveTo>
                    <a:pt x="9525" y="9525"/>
                  </a:moveTo>
                  <a:lnTo>
                    <a:pt x="737666" y="435851"/>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000" b="1">
                <a:solidFill>
                  <a:srgbClr val="000000"/>
                </a:solidFill>
              </a:endParaRPr>
            </a:p>
          </p:txBody>
        </p:sp>
        <p:sp>
          <p:nvSpPr>
            <p:cNvPr id="24" name="Freeform 3"/>
            <p:cNvSpPr/>
            <p:nvPr/>
          </p:nvSpPr>
          <p:spPr>
            <a:xfrm>
              <a:off x="5885475" y="5756618"/>
              <a:ext cx="407771" cy="86702"/>
            </a:xfrm>
            <a:custGeom>
              <a:avLst/>
              <a:gdLst>
                <a:gd name="connsiteX0" fmla="*/ 9525 w 407771"/>
                <a:gd name="connsiteY0" fmla="*/ 77177 h 86702"/>
                <a:gd name="connsiteX1" fmla="*/ 398246 w 407771"/>
                <a:gd name="connsiteY1" fmla="*/ 9525 h 86702"/>
              </a:gdLst>
              <a:ahLst/>
              <a:cxnLst>
                <a:cxn ang="0">
                  <a:pos x="connsiteX0" y="connsiteY0"/>
                </a:cxn>
                <a:cxn ang="1">
                  <a:pos x="connsiteX1" y="connsiteY1"/>
                </a:cxn>
              </a:cxnLst>
              <a:rect l="l" t="t" r="r" b="b"/>
              <a:pathLst>
                <a:path w="407771" h="86702">
                  <a:moveTo>
                    <a:pt x="9525" y="77177"/>
                  </a:moveTo>
                  <a:lnTo>
                    <a:pt x="398246"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000" b="1">
                <a:solidFill>
                  <a:srgbClr val="000000"/>
                </a:solidFill>
              </a:endParaRPr>
            </a:p>
          </p:txBody>
        </p:sp>
      </p:grpSp>
      <p:sp>
        <p:nvSpPr>
          <p:cNvPr id="10" name="Date Placeholder 9">
            <a:extLst>
              <a:ext uri="{FF2B5EF4-FFF2-40B4-BE49-F238E27FC236}">
                <a16:creationId xmlns:a16="http://schemas.microsoft.com/office/drawing/2014/main" id="{499BF670-5225-4261-2777-A9DFB0DA1B83}"/>
              </a:ext>
            </a:extLst>
          </p:cNvPr>
          <p:cNvSpPr>
            <a:spLocks noGrp="1"/>
          </p:cNvSpPr>
          <p:nvPr>
            <p:ph type="dt" sz="half" idx="10"/>
          </p:nvPr>
        </p:nvSpPr>
        <p:spPr/>
        <p:txBody>
          <a:bodyPr/>
          <a:lstStyle/>
          <a:p>
            <a:fld id="{2060BDC8-FBB9-457D-AE4E-35D3C6F5FC47}" type="datetime1">
              <a:rPr lang="en-US" smtClean="0"/>
              <a:t>8/26/2023</a:t>
            </a:fld>
            <a:endParaRPr lang="en-US"/>
          </a:p>
        </p:txBody>
      </p:sp>
      <p:sp>
        <p:nvSpPr>
          <p:cNvPr id="26" name="Footer Placeholder 25">
            <a:extLst>
              <a:ext uri="{FF2B5EF4-FFF2-40B4-BE49-F238E27FC236}">
                <a16:creationId xmlns:a16="http://schemas.microsoft.com/office/drawing/2014/main" id="{0214B810-1443-BCB5-9C4A-EA4E6B20CE20}"/>
              </a:ext>
            </a:extLst>
          </p:cNvPr>
          <p:cNvSpPr>
            <a:spLocks noGrp="1"/>
          </p:cNvSpPr>
          <p:nvPr>
            <p:ph type="ftr" sz="quarter" idx="11"/>
          </p:nvPr>
        </p:nvSpPr>
        <p:spPr/>
        <p:txBody>
          <a:bodyPr/>
          <a:lstStyle/>
          <a:p>
            <a:r>
              <a:rPr lang="en-US"/>
              <a:t>D &amp; D - Lec 3 - Fall 2023</a:t>
            </a:r>
          </a:p>
        </p:txBody>
      </p:sp>
      <p:sp>
        <p:nvSpPr>
          <p:cNvPr id="3" name="Slide Number Placeholder 2">
            <a:extLst>
              <a:ext uri="{FF2B5EF4-FFF2-40B4-BE49-F238E27FC236}">
                <a16:creationId xmlns:a16="http://schemas.microsoft.com/office/drawing/2014/main" id="{AD0AC056-EB64-4D1F-A66A-7A43E8259DDC}"/>
              </a:ext>
            </a:extLst>
          </p:cNvPr>
          <p:cNvSpPr>
            <a:spLocks noGrp="1"/>
          </p:cNvSpPr>
          <p:nvPr>
            <p:ph type="sldNum" sz="quarter" idx="12"/>
          </p:nvPr>
        </p:nvSpPr>
        <p:spPr/>
        <p:txBody>
          <a:bodyPr/>
          <a:lstStyle/>
          <a:p>
            <a:fld id="{2B08673D-905D-4D0A-8D5C-1F3C8D5043C0}" type="slidenum">
              <a:rPr lang="en-US" smtClean="0"/>
              <a:t>44</a:t>
            </a:fld>
            <a:endParaRPr lang="en-US" dirty="0"/>
          </a:p>
        </p:txBody>
      </p:sp>
      <p:sp>
        <p:nvSpPr>
          <p:cNvPr id="6" name="Title 5"/>
          <p:cNvSpPr>
            <a:spLocks noGrp="1"/>
          </p:cNvSpPr>
          <p:nvPr>
            <p:ph type="title" idx="4294967295"/>
          </p:nvPr>
        </p:nvSpPr>
        <p:spPr>
          <a:xfrm>
            <a:off x="593714" y="1183"/>
            <a:ext cx="11217275" cy="642938"/>
          </a:xfrm>
        </p:spPr>
        <p:txBody>
          <a:bodyPr>
            <a:noAutofit/>
          </a:bodyPr>
          <a:lstStyle/>
          <a:p>
            <a:pPr algn="ctr">
              <a:lnSpc>
                <a:spcPct val="100000"/>
              </a:lnSpc>
              <a:spcBef>
                <a:spcPts val="1100"/>
              </a:spcBef>
              <a:spcAft>
                <a:spcPts val="400"/>
              </a:spcAft>
              <a:defRPr/>
            </a:pPr>
            <a:r>
              <a:rPr lang="en-US" altLang="en-US" sz="2600" dirty="0"/>
              <a:t>Dendritic cells acquire antigen from viruses and cancerous cells, activating T-cells</a:t>
            </a:r>
          </a:p>
        </p:txBody>
      </p:sp>
      <p:sp>
        <p:nvSpPr>
          <p:cNvPr id="8" name="TextBox 4"/>
          <p:cNvSpPr txBox="1">
            <a:spLocks noChangeArrowheads="1"/>
          </p:cNvSpPr>
          <p:nvPr/>
        </p:nvSpPr>
        <p:spPr bwMode="auto">
          <a:xfrm>
            <a:off x="3585379" y="1231031"/>
            <a:ext cx="235685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dirty="0">
                <a:solidFill>
                  <a:srgbClr val="000000"/>
                </a:solidFill>
                <a:latin typeface="+mn-lt"/>
              </a:rPr>
              <a:t>1. Dendritic cell ingests antigen via </a:t>
            </a:r>
            <a:r>
              <a:rPr lang="en-US" b="1" i="1" dirty="0">
                <a:solidFill>
                  <a:srgbClr val="000000"/>
                </a:solidFill>
                <a:latin typeface="+mn-lt"/>
              </a:rPr>
              <a:t>phagocytosis</a:t>
            </a:r>
            <a:r>
              <a:rPr lang="en-US" dirty="0">
                <a:solidFill>
                  <a:srgbClr val="000000"/>
                </a:solidFill>
                <a:latin typeface="+mn-lt"/>
              </a:rPr>
              <a:t> (intact virus, cell debris from cancer cell).</a:t>
            </a:r>
          </a:p>
        </p:txBody>
      </p:sp>
      <p:sp>
        <p:nvSpPr>
          <p:cNvPr id="9" name="TextBox 7"/>
          <p:cNvSpPr txBox="1">
            <a:spLocks noChangeArrowheads="1"/>
          </p:cNvSpPr>
          <p:nvPr/>
        </p:nvSpPr>
        <p:spPr bwMode="auto">
          <a:xfrm>
            <a:off x="3439548" y="2583057"/>
            <a:ext cx="234141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dirty="0">
                <a:solidFill>
                  <a:srgbClr val="000000"/>
                </a:solidFill>
                <a:latin typeface="+mn-lt"/>
              </a:rPr>
              <a:t>2. Enzymes break antigen proteins into peptide fragments.</a:t>
            </a:r>
          </a:p>
        </p:txBody>
      </p:sp>
      <p:sp>
        <p:nvSpPr>
          <p:cNvPr id="14" name="TextBox 18"/>
          <p:cNvSpPr txBox="1">
            <a:spLocks noChangeArrowheads="1"/>
          </p:cNvSpPr>
          <p:nvPr/>
        </p:nvSpPr>
        <p:spPr bwMode="auto">
          <a:xfrm>
            <a:off x="3371686" y="3880395"/>
            <a:ext cx="296810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dirty="0">
                <a:solidFill>
                  <a:srgbClr val="000000"/>
                </a:solidFill>
                <a:latin typeface="+mn-lt"/>
              </a:rPr>
              <a:t>3. Peptide fragments are loaded onto both class I and class II MHC proteins in endosomes.</a:t>
            </a:r>
          </a:p>
        </p:txBody>
      </p:sp>
      <p:sp>
        <p:nvSpPr>
          <p:cNvPr id="15" name="TextBox 22"/>
          <p:cNvSpPr txBox="1">
            <a:spLocks noChangeArrowheads="1"/>
          </p:cNvSpPr>
          <p:nvPr/>
        </p:nvSpPr>
        <p:spPr bwMode="auto">
          <a:xfrm>
            <a:off x="3100754" y="5140814"/>
            <a:ext cx="31058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dirty="0">
                <a:solidFill>
                  <a:srgbClr val="000000"/>
                </a:solidFill>
                <a:latin typeface="+mn-lt"/>
              </a:rPr>
              <a:t>4. MHC I &amp; II –peptide complex is transported to cell surface.</a:t>
            </a:r>
          </a:p>
        </p:txBody>
      </p:sp>
      <p:sp>
        <p:nvSpPr>
          <p:cNvPr id="18" name="TextBox 27"/>
          <p:cNvSpPr txBox="1">
            <a:spLocks noChangeArrowheads="1"/>
          </p:cNvSpPr>
          <p:nvPr/>
        </p:nvSpPr>
        <p:spPr bwMode="auto">
          <a:xfrm>
            <a:off x="3613846" y="5865920"/>
            <a:ext cx="284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fr-FR" dirty="0">
                <a:solidFill>
                  <a:srgbClr val="000000"/>
                </a:solidFill>
                <a:latin typeface="+mn-lt"/>
              </a:rPr>
              <a:t>5. MHC </a:t>
            </a:r>
            <a:r>
              <a:rPr lang="fr-FR" dirty="0" err="1">
                <a:solidFill>
                  <a:srgbClr val="000000"/>
                </a:solidFill>
                <a:latin typeface="+mn-lt"/>
              </a:rPr>
              <a:t>protein</a:t>
            </a:r>
            <a:r>
              <a:rPr lang="fr-FR" dirty="0">
                <a:solidFill>
                  <a:srgbClr val="000000"/>
                </a:solidFill>
                <a:latin typeface="+mn-lt"/>
              </a:rPr>
              <a:t> </a:t>
            </a:r>
            <a:r>
              <a:rPr lang="fr-FR" dirty="0" err="1">
                <a:solidFill>
                  <a:srgbClr val="000000"/>
                </a:solidFill>
                <a:latin typeface="+mn-lt"/>
              </a:rPr>
              <a:t>presents</a:t>
            </a:r>
            <a:r>
              <a:rPr lang="fr-FR" dirty="0">
                <a:solidFill>
                  <a:srgbClr val="000000"/>
                </a:solidFill>
                <a:latin typeface="+mn-lt"/>
              </a:rPr>
              <a:t> peptide fragment on </a:t>
            </a:r>
            <a:r>
              <a:rPr lang="fr-FR" dirty="0" err="1">
                <a:solidFill>
                  <a:srgbClr val="000000"/>
                </a:solidFill>
                <a:latin typeface="+mn-lt"/>
              </a:rPr>
              <a:t>cell</a:t>
            </a:r>
            <a:endParaRPr lang="fr-FR" dirty="0">
              <a:solidFill>
                <a:srgbClr val="000000"/>
              </a:solidFill>
              <a:latin typeface="+mn-lt"/>
            </a:endParaRPr>
          </a:p>
          <a:p>
            <a:pPr eaLnBrk="0" hangingPunct="0"/>
            <a:r>
              <a:rPr lang="fr-FR" dirty="0">
                <a:solidFill>
                  <a:srgbClr val="000000"/>
                </a:solidFill>
                <a:latin typeface="+mn-lt"/>
              </a:rPr>
              <a:t>surface.</a:t>
            </a:r>
            <a:endParaRPr lang="en-US" dirty="0">
              <a:solidFill>
                <a:srgbClr val="000000"/>
              </a:solidFill>
              <a:latin typeface="+mn-lt"/>
            </a:endParaRPr>
          </a:p>
        </p:txBody>
      </p:sp>
      <p:sp>
        <p:nvSpPr>
          <p:cNvPr id="23" name="Freeform 3"/>
          <p:cNvSpPr/>
          <p:nvPr/>
        </p:nvSpPr>
        <p:spPr>
          <a:xfrm>
            <a:off x="1631683" y="2655298"/>
            <a:ext cx="685190" cy="267157"/>
          </a:xfrm>
          <a:custGeom>
            <a:avLst/>
            <a:gdLst>
              <a:gd name="connsiteX0" fmla="*/ 9525 w 685190"/>
              <a:gd name="connsiteY0" fmla="*/ 257632 h 267157"/>
              <a:gd name="connsiteX1" fmla="*/ 675665 w 685190"/>
              <a:gd name="connsiteY1" fmla="*/ 9525 h 267157"/>
            </a:gdLst>
            <a:ahLst/>
            <a:cxnLst>
              <a:cxn ang="0">
                <a:pos x="connsiteX0" y="connsiteY0"/>
              </a:cxn>
              <a:cxn ang="1">
                <a:pos x="connsiteX1" y="connsiteY1"/>
              </a:cxn>
            </a:cxnLst>
            <a:rect l="l" t="t" r="r" b="b"/>
            <a:pathLst>
              <a:path w="685190" h="267157">
                <a:moveTo>
                  <a:pt x="9525" y="257632"/>
                </a:moveTo>
                <a:lnTo>
                  <a:pt x="675665"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000" b="1">
              <a:solidFill>
                <a:srgbClr val="000000"/>
              </a:solidFill>
            </a:endParaRPr>
          </a:p>
        </p:txBody>
      </p:sp>
      <p:grpSp>
        <p:nvGrpSpPr>
          <p:cNvPr id="47" name="Group 46">
            <a:extLst>
              <a:ext uri="{FF2B5EF4-FFF2-40B4-BE49-F238E27FC236}">
                <a16:creationId xmlns:a16="http://schemas.microsoft.com/office/drawing/2014/main" id="{036CDB85-DFFB-B022-321F-8E7C040DB93F}"/>
              </a:ext>
            </a:extLst>
          </p:cNvPr>
          <p:cNvGrpSpPr/>
          <p:nvPr/>
        </p:nvGrpSpPr>
        <p:grpSpPr>
          <a:xfrm>
            <a:off x="6037027" y="761614"/>
            <a:ext cx="5987565" cy="4994753"/>
            <a:chOff x="6096000" y="488657"/>
            <a:chExt cx="5987565" cy="4994753"/>
          </a:xfrm>
        </p:grpSpPr>
        <p:pic>
          <p:nvPicPr>
            <p:cNvPr id="38" name="Picture 37">
              <a:extLst>
                <a:ext uri="{FF2B5EF4-FFF2-40B4-BE49-F238E27FC236}">
                  <a16:creationId xmlns:a16="http://schemas.microsoft.com/office/drawing/2014/main" id="{F108C763-82E0-C1B0-B82A-C6E125C519DC}"/>
                </a:ext>
              </a:extLst>
            </p:cNvPr>
            <p:cNvPicPr>
              <a:picLocks noChangeAspect="1"/>
            </p:cNvPicPr>
            <p:nvPr/>
          </p:nvPicPr>
          <p:blipFill rotWithShape="1">
            <a:blip r:embed="rId5" r:link="rId6">
              <a:extLst>
                <a:ext uri="{28A0092B-C50C-407E-A947-70E740481C1C}">
                  <a14:useLocalDpi xmlns:a14="http://schemas.microsoft.com/office/drawing/2010/main" val="0"/>
                </a:ext>
              </a:extLst>
            </a:blip>
            <a:srcRect l="2014" r="2131" b="24136"/>
            <a:stretch>
              <a:fillRect/>
            </a:stretch>
          </p:blipFill>
          <p:spPr>
            <a:xfrm>
              <a:off x="7042802" y="488657"/>
              <a:ext cx="4838204" cy="4994753"/>
            </a:xfrm>
            <a:prstGeom prst="rect">
              <a:avLst/>
            </a:prstGeom>
          </p:spPr>
        </p:pic>
        <p:sp>
          <p:nvSpPr>
            <p:cNvPr id="5" name="TextBox 3">
              <a:extLst>
                <a:ext uri="{FF2B5EF4-FFF2-40B4-BE49-F238E27FC236}">
                  <a16:creationId xmlns:a16="http://schemas.microsoft.com/office/drawing/2014/main" id="{8D4C6A00-BC99-F785-4554-36066786620C}"/>
                </a:ext>
              </a:extLst>
            </p:cNvPr>
            <p:cNvSpPr txBox="1">
              <a:spLocks noChangeArrowheads="1"/>
            </p:cNvSpPr>
            <p:nvPr/>
          </p:nvSpPr>
          <p:spPr bwMode="auto">
            <a:xfrm>
              <a:off x="6671241" y="1512072"/>
              <a:ext cx="12551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rPr>
                <a:t>Dendritic cell</a:t>
              </a:r>
            </a:p>
          </p:txBody>
        </p:sp>
        <p:sp>
          <p:nvSpPr>
            <p:cNvPr id="25" name="TextBox 15">
              <a:extLst>
                <a:ext uri="{FF2B5EF4-FFF2-40B4-BE49-F238E27FC236}">
                  <a16:creationId xmlns:a16="http://schemas.microsoft.com/office/drawing/2014/main" id="{F4C92A6D-65CA-2892-70D2-33B500B5AE54}"/>
                </a:ext>
              </a:extLst>
            </p:cNvPr>
            <p:cNvSpPr txBox="1">
              <a:spLocks noChangeArrowheads="1"/>
            </p:cNvSpPr>
            <p:nvPr/>
          </p:nvSpPr>
          <p:spPr bwMode="auto">
            <a:xfrm>
              <a:off x="8814459" y="1565737"/>
              <a:ext cx="11108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rPr>
                <a:t>Class I MHC</a:t>
              </a:r>
            </a:p>
            <a:p>
              <a:pPr eaLnBrk="0" hangingPunct="0"/>
              <a:r>
                <a:rPr lang="en-US" b="1" dirty="0">
                  <a:solidFill>
                    <a:srgbClr val="000000"/>
                  </a:solidFill>
                </a:rPr>
                <a:t>+ peptide</a:t>
              </a:r>
            </a:p>
          </p:txBody>
        </p:sp>
        <p:sp>
          <p:nvSpPr>
            <p:cNvPr id="27" name="TextBox 17">
              <a:extLst>
                <a:ext uri="{FF2B5EF4-FFF2-40B4-BE49-F238E27FC236}">
                  <a16:creationId xmlns:a16="http://schemas.microsoft.com/office/drawing/2014/main" id="{B9A235C9-6B3C-3195-FBAE-33E23DD3EDEA}"/>
                </a:ext>
              </a:extLst>
            </p:cNvPr>
            <p:cNvSpPr txBox="1">
              <a:spLocks noChangeArrowheads="1"/>
            </p:cNvSpPr>
            <p:nvPr/>
          </p:nvSpPr>
          <p:spPr bwMode="auto">
            <a:xfrm>
              <a:off x="6096000" y="1903864"/>
              <a:ext cx="1458270" cy="1107996"/>
            </a:xfrm>
            <a:prstGeom prst="rect">
              <a:avLst/>
            </a:prstGeom>
            <a:solidFill>
              <a:schemeClr val="bg1">
                <a:alpha val="53000"/>
              </a:schemeClr>
            </a:solidFill>
            <a:ln>
              <a:noFill/>
            </a:ln>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rPr>
                <a:t>Class II MHC + peptide</a:t>
              </a:r>
            </a:p>
            <a:p>
              <a:pPr eaLnBrk="0" hangingPunct="0"/>
              <a:endParaRPr lang="en-US" b="1" dirty="0">
                <a:solidFill>
                  <a:srgbClr val="000000"/>
                </a:solidFill>
              </a:endParaRPr>
            </a:p>
            <a:p>
              <a:pPr eaLnBrk="0" hangingPunct="0"/>
              <a:r>
                <a:rPr lang="en-US" b="1" dirty="0">
                  <a:solidFill>
                    <a:srgbClr val="000000"/>
                  </a:solidFill>
                </a:rPr>
                <a:t>T</a:t>
              </a:r>
              <a:r>
                <a:rPr lang="en-US" b="1" baseline="-25000" dirty="0">
                  <a:solidFill>
                    <a:srgbClr val="000000"/>
                  </a:solidFill>
                </a:rPr>
                <a:t>H</a:t>
              </a:r>
              <a:r>
                <a:rPr lang="en-US" b="1" dirty="0">
                  <a:solidFill>
                    <a:srgbClr val="000000"/>
                  </a:solidFill>
                </a:rPr>
                <a:t> interaction</a:t>
              </a:r>
            </a:p>
          </p:txBody>
        </p:sp>
        <p:sp>
          <p:nvSpPr>
            <p:cNvPr id="30" name="TextBox 20">
              <a:extLst>
                <a:ext uri="{FF2B5EF4-FFF2-40B4-BE49-F238E27FC236}">
                  <a16:creationId xmlns:a16="http://schemas.microsoft.com/office/drawing/2014/main" id="{8E182DB3-37F5-0FE7-E999-A094D9B7FFF9}"/>
                </a:ext>
              </a:extLst>
            </p:cNvPr>
            <p:cNvSpPr txBox="1">
              <a:spLocks noChangeArrowheads="1"/>
            </p:cNvSpPr>
            <p:nvPr/>
          </p:nvSpPr>
          <p:spPr bwMode="auto">
            <a:xfrm rot="197867">
              <a:off x="9570338" y="2428981"/>
              <a:ext cx="5672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rPr>
                <a:t>T</a:t>
              </a:r>
              <a:r>
                <a:rPr lang="en-US" b="1" baseline="-25000" dirty="0">
                  <a:solidFill>
                    <a:srgbClr val="000000"/>
                  </a:solidFill>
                </a:rPr>
                <a:t>C</a:t>
              </a:r>
              <a:r>
                <a:rPr lang="en-US" b="1" dirty="0">
                  <a:solidFill>
                    <a:srgbClr val="000000"/>
                  </a:solidFill>
                </a:rPr>
                <a:t> cell</a:t>
              </a:r>
            </a:p>
          </p:txBody>
        </p:sp>
        <p:sp>
          <p:nvSpPr>
            <p:cNvPr id="32" name="TextBox 22">
              <a:extLst>
                <a:ext uri="{FF2B5EF4-FFF2-40B4-BE49-F238E27FC236}">
                  <a16:creationId xmlns:a16="http://schemas.microsoft.com/office/drawing/2014/main" id="{916F1EB5-1EF0-A967-ABAB-557B5AB73678}"/>
                </a:ext>
              </a:extLst>
            </p:cNvPr>
            <p:cNvSpPr txBox="1">
              <a:spLocks noChangeArrowheads="1"/>
            </p:cNvSpPr>
            <p:nvPr/>
          </p:nvSpPr>
          <p:spPr bwMode="auto">
            <a:xfrm>
              <a:off x="8271915" y="3621467"/>
              <a:ext cx="5883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rPr>
                <a:t>T</a:t>
              </a:r>
              <a:r>
                <a:rPr lang="en-US" b="1" baseline="-25000" dirty="0">
                  <a:solidFill>
                    <a:srgbClr val="000000"/>
                  </a:solidFill>
                </a:rPr>
                <a:t>H</a:t>
              </a:r>
              <a:r>
                <a:rPr lang="en-US" b="1" dirty="0">
                  <a:solidFill>
                    <a:srgbClr val="000000"/>
                  </a:solidFill>
                </a:rPr>
                <a:t> cell</a:t>
              </a:r>
            </a:p>
          </p:txBody>
        </p:sp>
        <p:sp>
          <p:nvSpPr>
            <p:cNvPr id="33" name="TextBox 26">
              <a:extLst>
                <a:ext uri="{FF2B5EF4-FFF2-40B4-BE49-F238E27FC236}">
                  <a16:creationId xmlns:a16="http://schemas.microsoft.com/office/drawing/2014/main" id="{43355AF9-4926-C49F-071B-E4BE1C91C92A}"/>
                </a:ext>
              </a:extLst>
            </p:cNvPr>
            <p:cNvSpPr txBox="1">
              <a:spLocks noChangeArrowheads="1"/>
            </p:cNvSpPr>
            <p:nvPr/>
          </p:nvSpPr>
          <p:spPr bwMode="auto">
            <a:xfrm>
              <a:off x="9807538" y="3046087"/>
              <a:ext cx="152291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rPr>
                <a:t>Cytotoxic T cells</a:t>
              </a:r>
            </a:p>
            <a:p>
              <a:pPr eaLnBrk="0" hangingPunct="0"/>
              <a:r>
                <a:rPr lang="en-US" b="1" dirty="0">
                  <a:solidFill>
                    <a:srgbClr val="000000"/>
                  </a:solidFill>
                </a:rPr>
                <a:t>=T</a:t>
              </a:r>
              <a:r>
                <a:rPr lang="en-US" b="1" baseline="-25000" dirty="0">
                  <a:solidFill>
                    <a:srgbClr val="000000"/>
                  </a:solidFill>
                </a:rPr>
                <a:t>CTL</a:t>
              </a:r>
            </a:p>
          </p:txBody>
        </p:sp>
        <p:cxnSp>
          <p:nvCxnSpPr>
            <p:cNvPr id="40" name="Straight Arrow Connector 39">
              <a:extLst>
                <a:ext uri="{FF2B5EF4-FFF2-40B4-BE49-F238E27FC236}">
                  <a16:creationId xmlns:a16="http://schemas.microsoft.com/office/drawing/2014/main" id="{B79C5C79-5510-EC76-DF0E-F036ABF41296}"/>
                </a:ext>
              </a:extLst>
            </p:cNvPr>
            <p:cNvCxnSpPr>
              <a:cxnSpLocks/>
              <a:stCxn id="27" idx="3"/>
            </p:cNvCxnSpPr>
            <p:nvPr/>
          </p:nvCxnSpPr>
          <p:spPr>
            <a:xfrm>
              <a:off x="7554270" y="2457862"/>
              <a:ext cx="141396" cy="1974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5E096E7E-A19E-E70C-7A1A-FD9A228BF365}"/>
                </a:ext>
              </a:extLst>
            </p:cNvPr>
            <p:cNvCxnSpPr>
              <a:cxnSpLocks/>
            </p:cNvCxnSpPr>
            <p:nvPr/>
          </p:nvCxnSpPr>
          <p:spPr>
            <a:xfrm flipH="1">
              <a:off x="8552308" y="1986208"/>
              <a:ext cx="185292" cy="1439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AB03D4C5-9B1D-CDBF-0917-1BD98697F28C}"/>
                </a:ext>
              </a:extLst>
            </p:cNvPr>
            <p:cNvSpPr txBox="1"/>
            <p:nvPr/>
          </p:nvSpPr>
          <p:spPr>
            <a:xfrm>
              <a:off x="10249730" y="890340"/>
              <a:ext cx="1833835" cy="1631216"/>
            </a:xfrm>
            <a:prstGeom prst="rect">
              <a:avLst/>
            </a:prstGeom>
            <a:noFill/>
            <a:ln>
              <a:solidFill>
                <a:srgbClr val="C00000"/>
              </a:solidFill>
            </a:ln>
          </p:spPr>
          <p:txBody>
            <a:bodyPr wrap="square" rtlCol="0">
              <a:spAutoFit/>
            </a:bodyPr>
            <a:lstStyle/>
            <a:p>
              <a:r>
                <a:rPr lang="en-US" sz="2000" i="1" dirty="0">
                  <a:solidFill>
                    <a:srgbClr val="C00000"/>
                  </a:solidFill>
                </a:rPr>
                <a:t>Only foreign proteins on self-MHC are recognized by T-cells</a:t>
              </a:r>
            </a:p>
          </p:txBody>
        </p:sp>
      </p:grpSp>
      <p:sp>
        <p:nvSpPr>
          <p:cNvPr id="48" name="TextBox 47">
            <a:extLst>
              <a:ext uri="{FF2B5EF4-FFF2-40B4-BE49-F238E27FC236}">
                <a16:creationId xmlns:a16="http://schemas.microsoft.com/office/drawing/2014/main" id="{D81EC3C3-178D-8154-FBF5-890D4F2EBA55}"/>
              </a:ext>
            </a:extLst>
          </p:cNvPr>
          <p:cNvSpPr txBox="1"/>
          <p:nvPr/>
        </p:nvSpPr>
        <p:spPr>
          <a:xfrm>
            <a:off x="6837828" y="5167637"/>
            <a:ext cx="5186764" cy="1323439"/>
          </a:xfrm>
          <a:prstGeom prst="rect">
            <a:avLst/>
          </a:prstGeom>
          <a:solidFill>
            <a:schemeClr val="bg1">
              <a:alpha val="85000"/>
            </a:schemeClr>
          </a:solidFill>
        </p:spPr>
        <p:txBody>
          <a:bodyPr wrap="square" rtlCol="0">
            <a:spAutoFit/>
          </a:bodyPr>
          <a:lstStyle/>
          <a:p>
            <a:r>
              <a:rPr lang="en-US" sz="2000" dirty="0"/>
              <a:t>Activation of Tc cells requires:</a:t>
            </a:r>
          </a:p>
          <a:p>
            <a:pPr marL="342900" indent="-342900">
              <a:buAutoNum type="arabicPeriod"/>
            </a:pPr>
            <a:r>
              <a:rPr lang="en-US" sz="2000" dirty="0"/>
              <a:t>Recognition of foreign peptide on MHC I.</a:t>
            </a:r>
          </a:p>
          <a:p>
            <a:pPr marL="342900" indent="-342900">
              <a:buAutoNum type="arabicPeriod"/>
            </a:pPr>
            <a:r>
              <a:rPr lang="en-US" sz="2000" dirty="0"/>
              <a:t>Assistance from T-helper cells via secreted messengers (small proteins called cytokines)</a:t>
            </a:r>
          </a:p>
        </p:txBody>
      </p:sp>
      <p:grpSp>
        <p:nvGrpSpPr>
          <p:cNvPr id="49" name="Group 48">
            <a:extLst>
              <a:ext uri="{FF2B5EF4-FFF2-40B4-BE49-F238E27FC236}">
                <a16:creationId xmlns:a16="http://schemas.microsoft.com/office/drawing/2014/main" id="{37795543-0F5E-6BCD-329B-21F2DEAA9074}"/>
              </a:ext>
            </a:extLst>
          </p:cNvPr>
          <p:cNvGrpSpPr/>
          <p:nvPr/>
        </p:nvGrpSpPr>
        <p:grpSpPr>
          <a:xfrm>
            <a:off x="7970072" y="2497352"/>
            <a:ext cx="338529" cy="369332"/>
            <a:chOff x="3459161" y="1449056"/>
            <a:chExt cx="338529" cy="369332"/>
          </a:xfrm>
        </p:grpSpPr>
        <p:sp>
          <p:nvSpPr>
            <p:cNvPr id="50" name="Oval 49">
              <a:extLst>
                <a:ext uri="{FF2B5EF4-FFF2-40B4-BE49-F238E27FC236}">
                  <a16:creationId xmlns:a16="http://schemas.microsoft.com/office/drawing/2014/main" id="{E5F7CFE3-799A-CBDF-6958-D7C3A7961292}"/>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186D1552-8801-04C1-C947-33E71A773BF1}"/>
                </a:ext>
              </a:extLst>
            </p:cNvPr>
            <p:cNvSpPr txBox="1"/>
            <p:nvPr/>
          </p:nvSpPr>
          <p:spPr>
            <a:xfrm>
              <a:off x="3459161" y="1449056"/>
              <a:ext cx="338529"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1</a:t>
              </a:r>
            </a:p>
          </p:txBody>
        </p:sp>
      </p:grpSp>
      <p:grpSp>
        <p:nvGrpSpPr>
          <p:cNvPr id="52" name="Group 51">
            <a:extLst>
              <a:ext uri="{FF2B5EF4-FFF2-40B4-BE49-F238E27FC236}">
                <a16:creationId xmlns:a16="http://schemas.microsoft.com/office/drawing/2014/main" id="{08ED7017-D795-728B-B129-1F085C7D14B3}"/>
              </a:ext>
            </a:extLst>
          </p:cNvPr>
          <p:cNvGrpSpPr/>
          <p:nvPr/>
        </p:nvGrpSpPr>
        <p:grpSpPr>
          <a:xfrm>
            <a:off x="8682483" y="4294822"/>
            <a:ext cx="338529" cy="369332"/>
            <a:chOff x="3459161" y="1449056"/>
            <a:chExt cx="338529" cy="369332"/>
          </a:xfrm>
        </p:grpSpPr>
        <p:sp>
          <p:nvSpPr>
            <p:cNvPr id="53" name="Oval 52">
              <a:extLst>
                <a:ext uri="{FF2B5EF4-FFF2-40B4-BE49-F238E27FC236}">
                  <a16:creationId xmlns:a16="http://schemas.microsoft.com/office/drawing/2014/main" id="{E5BDAEEC-E557-2E57-6097-9A61D091DF55}"/>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0F939437-B9CD-50A0-1DC2-2B127E8284C9}"/>
                </a:ext>
              </a:extLst>
            </p:cNvPr>
            <p:cNvSpPr txBox="1"/>
            <p:nvPr/>
          </p:nvSpPr>
          <p:spPr>
            <a:xfrm>
              <a:off x="3459161" y="1449056"/>
              <a:ext cx="338529"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2</a:t>
              </a:r>
            </a:p>
          </p:txBody>
        </p:sp>
      </p:grpSp>
      <p:sp>
        <p:nvSpPr>
          <p:cNvPr id="55" name="Freeform: Shape 54">
            <a:extLst>
              <a:ext uri="{FF2B5EF4-FFF2-40B4-BE49-F238E27FC236}">
                <a16:creationId xmlns:a16="http://schemas.microsoft.com/office/drawing/2014/main" id="{527BFEB3-87D6-5C44-C3E8-8800AAB56A9E}"/>
              </a:ext>
            </a:extLst>
          </p:cNvPr>
          <p:cNvSpPr/>
          <p:nvPr/>
        </p:nvSpPr>
        <p:spPr>
          <a:xfrm>
            <a:off x="8881501" y="3720287"/>
            <a:ext cx="393663" cy="1149069"/>
          </a:xfrm>
          <a:custGeom>
            <a:avLst/>
            <a:gdLst>
              <a:gd name="connsiteX0" fmla="*/ 364142 w 393663"/>
              <a:gd name="connsiteY0" fmla="*/ 1149069 h 1149069"/>
              <a:gd name="connsiteX1" fmla="*/ 380326 w 393663"/>
              <a:gd name="connsiteY1" fmla="*/ 623087 h 1149069"/>
              <a:gd name="connsiteX2" fmla="*/ 194209 w 393663"/>
              <a:gd name="connsiteY2" fmla="*/ 161841 h 1149069"/>
              <a:gd name="connsiteX3" fmla="*/ 0 w 393663"/>
              <a:gd name="connsiteY3" fmla="*/ 0 h 1149069"/>
            </a:gdLst>
            <a:ahLst/>
            <a:cxnLst>
              <a:cxn ang="0">
                <a:pos x="connsiteX0" y="connsiteY0"/>
              </a:cxn>
              <a:cxn ang="0">
                <a:pos x="connsiteX1" y="connsiteY1"/>
              </a:cxn>
              <a:cxn ang="0">
                <a:pos x="connsiteX2" y="connsiteY2"/>
              </a:cxn>
              <a:cxn ang="0">
                <a:pos x="connsiteX3" y="connsiteY3"/>
              </a:cxn>
            </a:cxnLst>
            <a:rect l="l" t="t" r="r" b="b"/>
            <a:pathLst>
              <a:path w="393663" h="1149069">
                <a:moveTo>
                  <a:pt x="364142" y="1149069"/>
                </a:moveTo>
                <a:cubicBezTo>
                  <a:pt x="386395" y="968347"/>
                  <a:pt x="408648" y="787625"/>
                  <a:pt x="380326" y="623087"/>
                </a:cubicBezTo>
                <a:cubicBezTo>
                  <a:pt x="352004" y="458549"/>
                  <a:pt x="257597" y="265689"/>
                  <a:pt x="194209" y="161841"/>
                </a:cubicBezTo>
                <a:cubicBezTo>
                  <a:pt x="130821" y="57993"/>
                  <a:pt x="65410" y="28996"/>
                  <a:pt x="0" y="0"/>
                </a:cubicBezTo>
              </a:path>
            </a:pathLst>
          </a:custGeom>
          <a:noFill/>
          <a:ln w="38100">
            <a:tailEnd type="stealth"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352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Diagram&#10;&#10;Description automatically generated">
            <a:extLst>
              <a:ext uri="{FF2B5EF4-FFF2-40B4-BE49-F238E27FC236}">
                <a16:creationId xmlns:a16="http://schemas.microsoft.com/office/drawing/2014/main" id="{C483E5E5-78E1-E4A0-4831-FC16F535214A}"/>
              </a:ext>
            </a:extLst>
          </p:cNvPr>
          <p:cNvPicPr>
            <a:picLocks noChangeAspect="1"/>
          </p:cNvPicPr>
          <p:nvPr/>
        </p:nvPicPr>
        <p:blipFill>
          <a:blip r:embed="rId2"/>
          <a:stretch>
            <a:fillRect/>
          </a:stretch>
        </p:blipFill>
        <p:spPr>
          <a:xfrm>
            <a:off x="3032522" y="433748"/>
            <a:ext cx="4944164" cy="5582430"/>
          </a:xfrm>
          <a:prstGeom prst="rect">
            <a:avLst/>
          </a:prstGeom>
        </p:spPr>
      </p:pic>
      <p:sp>
        <p:nvSpPr>
          <p:cNvPr id="2" name="Date Placeholder 1">
            <a:extLst>
              <a:ext uri="{FF2B5EF4-FFF2-40B4-BE49-F238E27FC236}">
                <a16:creationId xmlns:a16="http://schemas.microsoft.com/office/drawing/2014/main" id="{25ACABB4-FCD1-4100-B9FB-813D9AA94FEB}"/>
              </a:ext>
            </a:extLst>
          </p:cNvPr>
          <p:cNvSpPr>
            <a:spLocks noGrp="1"/>
          </p:cNvSpPr>
          <p:nvPr>
            <p:ph type="dt" sz="half" idx="10"/>
          </p:nvPr>
        </p:nvSpPr>
        <p:spPr/>
        <p:txBody>
          <a:bodyPr/>
          <a:lstStyle/>
          <a:p>
            <a:fld id="{A320F741-319F-47FC-BAEC-E40FFC6ADDF3}" type="datetime1">
              <a:rPr lang="en-US" smtClean="0"/>
              <a:t>8/26/2023</a:t>
            </a:fld>
            <a:endParaRPr lang="en-US" dirty="0"/>
          </a:p>
        </p:txBody>
      </p:sp>
      <p:sp>
        <p:nvSpPr>
          <p:cNvPr id="3" name="Footer Placeholder 2">
            <a:extLst>
              <a:ext uri="{FF2B5EF4-FFF2-40B4-BE49-F238E27FC236}">
                <a16:creationId xmlns:a16="http://schemas.microsoft.com/office/drawing/2014/main" id="{46ABEF0A-E9EB-4B47-BEF3-346B77EF5FD3}"/>
              </a:ext>
            </a:extLst>
          </p:cNvPr>
          <p:cNvSpPr>
            <a:spLocks noGrp="1"/>
          </p:cNvSpPr>
          <p:nvPr>
            <p:ph type="ftr" sz="quarter" idx="11"/>
          </p:nvPr>
        </p:nvSpPr>
        <p:spPr/>
        <p:txBody>
          <a:bodyPr/>
          <a:lstStyle/>
          <a:p>
            <a:r>
              <a:rPr lang="en-US"/>
              <a:t>D &amp; D - Lec 3 - Fall 2023</a:t>
            </a:r>
          </a:p>
        </p:txBody>
      </p:sp>
      <p:sp>
        <p:nvSpPr>
          <p:cNvPr id="4" name="Slide Number Placeholder 3">
            <a:extLst>
              <a:ext uri="{FF2B5EF4-FFF2-40B4-BE49-F238E27FC236}">
                <a16:creationId xmlns:a16="http://schemas.microsoft.com/office/drawing/2014/main" id="{3D88F84F-FC7D-4821-95C4-3B4ECF838981}"/>
              </a:ext>
            </a:extLst>
          </p:cNvPr>
          <p:cNvSpPr>
            <a:spLocks noGrp="1"/>
          </p:cNvSpPr>
          <p:nvPr>
            <p:ph type="sldNum" sz="quarter" idx="12"/>
          </p:nvPr>
        </p:nvSpPr>
        <p:spPr/>
        <p:txBody>
          <a:bodyPr/>
          <a:lstStyle/>
          <a:p>
            <a:fld id="{5B355701-1634-9947-B683-B8275B8528C8}" type="slidenum">
              <a:rPr lang="en-US" smtClean="0"/>
              <a:t>45</a:t>
            </a:fld>
            <a:endParaRPr lang="en-US" dirty="0"/>
          </a:p>
        </p:txBody>
      </p:sp>
      <p:sp>
        <p:nvSpPr>
          <p:cNvPr id="7" name="TextBox 6">
            <a:extLst>
              <a:ext uri="{FF2B5EF4-FFF2-40B4-BE49-F238E27FC236}">
                <a16:creationId xmlns:a16="http://schemas.microsoft.com/office/drawing/2014/main" id="{3D85376A-2328-4A73-90B0-527D7F340342}"/>
              </a:ext>
            </a:extLst>
          </p:cNvPr>
          <p:cNvSpPr txBox="1"/>
          <p:nvPr/>
        </p:nvSpPr>
        <p:spPr>
          <a:xfrm>
            <a:off x="1805499" y="-7232"/>
            <a:ext cx="9163879" cy="461665"/>
          </a:xfrm>
          <a:prstGeom prst="rect">
            <a:avLst/>
          </a:prstGeom>
          <a:noFill/>
        </p:spPr>
        <p:txBody>
          <a:bodyPr wrap="square" rtlCol="0">
            <a:spAutoFit/>
          </a:bodyPr>
          <a:lstStyle/>
          <a:p>
            <a:r>
              <a:rPr lang="en-US" sz="2400" dirty="0"/>
              <a:t>Acquired Cellular Immunity - Role of MHC I in Presentation of Peptides</a:t>
            </a:r>
          </a:p>
        </p:txBody>
      </p:sp>
      <p:sp>
        <p:nvSpPr>
          <p:cNvPr id="5" name="TextBox 4">
            <a:extLst>
              <a:ext uri="{FF2B5EF4-FFF2-40B4-BE49-F238E27FC236}">
                <a16:creationId xmlns:a16="http://schemas.microsoft.com/office/drawing/2014/main" id="{2CBD8CAD-E78E-47F3-983E-0E0CA97D2BF8}"/>
              </a:ext>
            </a:extLst>
          </p:cNvPr>
          <p:cNvSpPr txBox="1"/>
          <p:nvPr/>
        </p:nvSpPr>
        <p:spPr>
          <a:xfrm>
            <a:off x="7168200" y="301098"/>
            <a:ext cx="5023800" cy="1754326"/>
          </a:xfrm>
          <a:prstGeom prst="rect">
            <a:avLst/>
          </a:prstGeom>
          <a:noFill/>
        </p:spPr>
        <p:txBody>
          <a:bodyPr wrap="square" rtlCol="0">
            <a:spAutoFit/>
          </a:bodyPr>
          <a:lstStyle/>
          <a:p>
            <a:r>
              <a:rPr lang="en-US" b="1" dirty="0"/>
              <a:t>Foreign Peptide Source:</a:t>
            </a:r>
          </a:p>
          <a:p>
            <a:pPr marL="168275" indent="-168275"/>
            <a:r>
              <a:rPr lang="en-US" dirty="0"/>
              <a:t>1. From replication of viruses in the cell</a:t>
            </a:r>
          </a:p>
          <a:p>
            <a:pPr marL="168275" indent="-168275"/>
            <a:r>
              <a:rPr lang="en-US" dirty="0"/>
              <a:t>2. From replication of intracellular bacteria (e.g. TB)</a:t>
            </a:r>
          </a:p>
          <a:p>
            <a:pPr marL="168275" indent="-168275"/>
            <a:r>
              <a:rPr lang="en-US" dirty="0"/>
              <a:t>3. New coding sequences in cancer cells due to genetic changes (e.g. mutations in p53 may lead to novel sequences).</a:t>
            </a:r>
          </a:p>
        </p:txBody>
      </p:sp>
      <p:sp>
        <p:nvSpPr>
          <p:cNvPr id="10" name="TextBox 9">
            <a:extLst>
              <a:ext uri="{FF2B5EF4-FFF2-40B4-BE49-F238E27FC236}">
                <a16:creationId xmlns:a16="http://schemas.microsoft.com/office/drawing/2014/main" id="{ED150AB3-FC7C-4134-9C58-D3723198E192}"/>
              </a:ext>
            </a:extLst>
          </p:cNvPr>
          <p:cNvSpPr txBox="1"/>
          <p:nvPr/>
        </p:nvSpPr>
        <p:spPr>
          <a:xfrm>
            <a:off x="158459" y="1575882"/>
            <a:ext cx="2713268" cy="4524315"/>
          </a:xfrm>
          <a:prstGeom prst="rect">
            <a:avLst/>
          </a:prstGeom>
          <a:noFill/>
        </p:spPr>
        <p:txBody>
          <a:bodyPr wrap="square" rtlCol="0">
            <a:spAutoFit/>
          </a:bodyPr>
          <a:lstStyle/>
          <a:p>
            <a:pPr marL="285750" indent="-285750">
              <a:buFont typeface="Arial" panose="020B0604020202020204" pitchFamily="34" charset="0"/>
              <a:buChar char="•"/>
            </a:pPr>
            <a:r>
              <a:rPr lang="en-US" dirty="0"/>
              <a:t>MHC I present peptides</a:t>
            </a:r>
          </a:p>
          <a:p>
            <a:pPr marL="285750" indent="-285750">
              <a:buFont typeface="Arial" panose="020B0604020202020204" pitchFamily="34" charset="0"/>
              <a:buChar char="•"/>
            </a:pPr>
            <a:r>
              <a:rPr lang="en-US" dirty="0"/>
              <a:t>Peptides are generated from of </a:t>
            </a:r>
            <a:r>
              <a:rPr lang="en-US" b="1" i="1" dirty="0"/>
              <a:t>all</a:t>
            </a:r>
            <a:r>
              <a:rPr lang="en-US" dirty="0"/>
              <a:t> of the proteins that are made in the cell:</a:t>
            </a:r>
          </a:p>
          <a:p>
            <a:pPr marL="457200" indent="-342900">
              <a:buFont typeface="+mj-lt"/>
              <a:buAutoNum type="arabicPeriod"/>
            </a:pPr>
            <a:r>
              <a:rPr lang="en-US" dirty="0"/>
              <a:t>protein targeted by ubiquitin</a:t>
            </a:r>
          </a:p>
          <a:p>
            <a:pPr marL="457200" indent="-342900">
              <a:buFont typeface="+mj-lt"/>
              <a:buAutoNum type="arabicPeriod"/>
            </a:pPr>
            <a:r>
              <a:rPr lang="en-US" dirty="0"/>
              <a:t>Protein digested by proteasome</a:t>
            </a:r>
          </a:p>
          <a:p>
            <a:pPr marL="457200" indent="-342900">
              <a:buFont typeface="+mj-lt"/>
              <a:buAutoNum type="arabicPeriod"/>
            </a:pPr>
            <a:r>
              <a:rPr lang="en-US" dirty="0"/>
              <a:t>Peptides transported into ER</a:t>
            </a:r>
          </a:p>
          <a:p>
            <a:pPr marL="457200" indent="-342900">
              <a:buFont typeface="+mj-lt"/>
              <a:buAutoNum type="arabicPeriod"/>
            </a:pPr>
            <a:r>
              <a:rPr lang="en-US" dirty="0"/>
              <a:t>Peptides loaded on to MHC I</a:t>
            </a:r>
          </a:p>
          <a:p>
            <a:pPr marL="457200" indent="-342900">
              <a:buFont typeface="+mj-lt"/>
              <a:buAutoNum type="arabicPeriod"/>
            </a:pPr>
            <a:r>
              <a:rPr lang="en-US" dirty="0"/>
              <a:t>Peptide/MHC complex transported to cell membrane.</a:t>
            </a:r>
          </a:p>
        </p:txBody>
      </p:sp>
      <p:cxnSp>
        <p:nvCxnSpPr>
          <p:cNvPr id="9" name="Straight Arrow Connector 8">
            <a:extLst>
              <a:ext uri="{FF2B5EF4-FFF2-40B4-BE49-F238E27FC236}">
                <a16:creationId xmlns:a16="http://schemas.microsoft.com/office/drawing/2014/main" id="{A6743285-47D0-44D4-A171-B93B3815DB13}"/>
              </a:ext>
            </a:extLst>
          </p:cNvPr>
          <p:cNvCxnSpPr>
            <a:cxnSpLocks/>
          </p:cNvCxnSpPr>
          <p:nvPr/>
        </p:nvCxnSpPr>
        <p:spPr>
          <a:xfrm flipH="1">
            <a:off x="5606676" y="518757"/>
            <a:ext cx="1629270" cy="125542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1">
            <a:extLst>
              <a:ext uri="{FF2B5EF4-FFF2-40B4-BE49-F238E27FC236}">
                <a16:creationId xmlns:a16="http://schemas.microsoft.com/office/drawing/2014/main" id="{42E4D298-E9BF-4F5A-BA57-DD3B1E9D4BBB}"/>
              </a:ext>
            </a:extLst>
          </p:cNvPr>
          <p:cNvSpPr>
            <a:spLocks noChangeArrowheads="1"/>
          </p:cNvSpPr>
          <p:nvPr/>
        </p:nvSpPr>
        <p:spPr bwMode="auto">
          <a:xfrm>
            <a:off x="7820117" y="2648291"/>
            <a:ext cx="443157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10         20         30         40         50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MEEPQSDPSV EPPLSQETFS DLWKLLPENN VLSPLPSQAM DDLMLSPDDI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60         70         80         90        100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EQWFTEDPGP DEAPRMPEAA PPVAPAPAAP TPAAPAPAPS WPLSSSVPSQ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110        120        130        140        150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KTYQGSYGFR LGFLHSGTAK SVTCTYSPAL NKMFCQLAKT CPVQLWVDST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160        170        180        190        200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PPPGTRVRAM AIYKQSQHMT EVV</a:t>
            </a:r>
            <a:r>
              <a:rPr kumimoji="0" lang="en-US" altLang="en-US" sz="1000" b="0" i="0" u="none" strike="noStrike" cap="none" normalizeH="0" baseline="0" dirty="0">
                <a:ln>
                  <a:noFill/>
                </a:ln>
                <a:solidFill>
                  <a:schemeClr val="tx1"/>
                </a:solidFill>
                <a:effectLst/>
                <a:highlight>
                  <a:srgbClr val="00FFFF"/>
                </a:highlight>
                <a:latin typeface="Courier New" panose="02070309020205020404" pitchFamily="49" charset="0"/>
                <a:cs typeface="Courier New" panose="02070309020205020404" pitchFamily="49" charset="0"/>
              </a:rPr>
              <a:t>RR</a:t>
            </a:r>
            <a:r>
              <a:rPr kumimoji="0" lang="en-US" altLang="en-US" sz="1000" i="0" u="none" strike="noStrike" cap="none" normalizeH="0" baseline="0" dirty="0">
                <a:ln>
                  <a:noFill/>
                </a:ln>
                <a:solidFill>
                  <a:schemeClr val="tx1"/>
                </a:solidFill>
                <a:effectLst/>
                <a:highlight>
                  <a:srgbClr val="FFFF00"/>
                </a:highlight>
                <a:latin typeface="Courier New" panose="02070309020205020404" pitchFamily="49" charset="0"/>
                <a:cs typeface="Courier New" panose="02070309020205020404" pitchFamily="49" charset="0"/>
              </a:rPr>
              <a:t>C</a:t>
            </a:r>
            <a:r>
              <a:rPr kumimoji="0" lang="en-US" altLang="en-US" sz="10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PH</a:t>
            </a:r>
            <a:r>
              <a:rPr kumimoji="0" lang="en-US" altLang="en-US" sz="1000" i="0" u="none" strike="noStrike" cap="none" normalizeH="0" baseline="0" dirty="0">
                <a:ln>
                  <a:noFill/>
                </a:ln>
                <a:solidFill>
                  <a:schemeClr val="tx1"/>
                </a:solidFill>
                <a:effectLst/>
                <a:highlight>
                  <a:srgbClr val="FFFF00"/>
                </a:highlight>
                <a:latin typeface="Courier New" panose="02070309020205020404" pitchFamily="49" charset="0"/>
                <a:cs typeface="Courier New" panose="02070309020205020404" pitchFamily="49" charset="0"/>
              </a:rPr>
              <a:t>H</a:t>
            </a:r>
            <a:r>
              <a:rPr kumimoji="0" lang="en-US" altLang="en-US" sz="10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E</a:t>
            </a: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RCSDSDGLAP PQHLIRVEGN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210        220        230        240        250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LRVEYLDDRN TFRHSVVVPY EPPEVGSDCT </a:t>
            </a:r>
            <a:r>
              <a:rPr kumimoji="0" lang="en-US" altLang="en-US" sz="10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TIHYNYM</a:t>
            </a:r>
            <a:r>
              <a:rPr kumimoji="0" lang="en-US" altLang="en-US" sz="1000" i="0" u="none" strike="noStrike" cap="none" normalizeH="0" baseline="0" dirty="0">
                <a:ln>
                  <a:noFill/>
                </a:ln>
                <a:solidFill>
                  <a:schemeClr val="tx1"/>
                </a:solidFill>
                <a:effectLst/>
                <a:highlight>
                  <a:srgbClr val="FFFF00"/>
                </a:highlight>
                <a:latin typeface="Courier New" panose="02070309020205020404" pitchFamily="49" charset="0"/>
                <a:cs typeface="Courier New" panose="02070309020205020404" pitchFamily="49" charset="0"/>
              </a:rPr>
              <a:t>C</a:t>
            </a:r>
            <a:r>
              <a:rPr kumimoji="0" lang="en-US" altLang="en-US" sz="10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NS S</a:t>
            </a:r>
            <a:r>
              <a:rPr kumimoji="0" lang="en-US" altLang="en-US" sz="1000" i="0" u="none" strike="noStrike" cap="none" normalizeH="0" baseline="0" dirty="0">
                <a:ln>
                  <a:noFill/>
                </a:ln>
                <a:solidFill>
                  <a:schemeClr val="tx1"/>
                </a:solidFill>
                <a:effectLst/>
                <a:highlight>
                  <a:srgbClr val="FFFF00"/>
                </a:highlight>
                <a:latin typeface="Courier New" panose="02070309020205020404" pitchFamily="49" charset="0"/>
                <a:cs typeface="Courier New" panose="02070309020205020404" pitchFamily="49" charset="0"/>
              </a:rPr>
              <a:t>C</a:t>
            </a:r>
            <a:r>
              <a:rPr kumimoji="0" lang="en-US" altLang="en-US" sz="10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MGGMNRRP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260        270        280        290        300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ILTIITLEDS SGNLLG</a:t>
            </a:r>
            <a:r>
              <a:rPr kumimoji="0" lang="en-US" altLang="en-US" sz="1000" b="1"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R</a:t>
            </a: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NSF EVRVCACPGR DRRTEEENLR KKGEPHHELP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310        320        330        340        350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PGSTKRALPN NTSSSPQPKK KPLDGEYFTL QIRGRERFEM FRELNEALEL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360        370        380        390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KDAQAGKEPG GSRAHSSHLK SKKGQSTSRH KKLMFKTEGP DSD </a:t>
            </a:r>
            <a:endParaRPr kumimoji="0" lang="en-US" altLang="en-US" sz="18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endParaRPr>
          </a:p>
        </p:txBody>
      </p:sp>
      <p:sp>
        <p:nvSpPr>
          <p:cNvPr id="11" name="TextBox 10">
            <a:extLst>
              <a:ext uri="{FF2B5EF4-FFF2-40B4-BE49-F238E27FC236}">
                <a16:creationId xmlns:a16="http://schemas.microsoft.com/office/drawing/2014/main" id="{76FDCCB0-AD7E-478A-8C48-6E90AD94F5F0}"/>
              </a:ext>
            </a:extLst>
          </p:cNvPr>
          <p:cNvSpPr txBox="1"/>
          <p:nvPr/>
        </p:nvSpPr>
        <p:spPr>
          <a:xfrm>
            <a:off x="10183234" y="2410698"/>
            <a:ext cx="1989904" cy="307777"/>
          </a:xfrm>
          <a:prstGeom prst="rect">
            <a:avLst/>
          </a:prstGeom>
          <a:noFill/>
        </p:spPr>
        <p:txBody>
          <a:bodyPr wrap="none" rtlCol="0">
            <a:spAutoFit/>
          </a:bodyPr>
          <a:lstStyle/>
          <a:p>
            <a:r>
              <a:rPr lang="en-US" sz="1400" dirty="0"/>
              <a:t>Zn Fingers (DNA binding)</a:t>
            </a:r>
          </a:p>
        </p:txBody>
      </p:sp>
      <p:sp>
        <p:nvSpPr>
          <p:cNvPr id="16" name="Rectangle 15">
            <a:extLst>
              <a:ext uri="{FF2B5EF4-FFF2-40B4-BE49-F238E27FC236}">
                <a16:creationId xmlns:a16="http://schemas.microsoft.com/office/drawing/2014/main" id="{ACC321AB-E699-44AE-A5FE-36CE3ECC90A4}"/>
              </a:ext>
            </a:extLst>
          </p:cNvPr>
          <p:cNvSpPr/>
          <p:nvPr/>
        </p:nvSpPr>
        <p:spPr>
          <a:xfrm>
            <a:off x="8265337" y="5393238"/>
            <a:ext cx="3835794" cy="1231106"/>
          </a:xfrm>
          <a:prstGeom prst="rect">
            <a:avLst/>
          </a:prstGeom>
        </p:spPr>
        <p:txBody>
          <a:bodyPr wrap="none">
            <a:spAutoFit/>
          </a:bodyPr>
          <a:lstStyle/>
          <a:p>
            <a:r>
              <a:rPr lang="en-US" altLang="en-US" sz="1400" dirty="0">
                <a:latin typeface="Courier New" panose="02070309020205020404" pitchFamily="49" charset="0"/>
                <a:cs typeface="Courier New" panose="02070309020205020404" pitchFamily="49" charset="0"/>
              </a:rPr>
              <a:t> </a:t>
            </a:r>
            <a:r>
              <a:rPr lang="en-US" altLang="en-US" sz="1600" dirty="0">
                <a:latin typeface="Courier New" panose="02070309020205020404" pitchFamily="49" charset="0"/>
                <a:cs typeface="Courier New" panose="02070309020205020404" pitchFamily="49" charset="0"/>
              </a:rPr>
              <a:t>EVV</a:t>
            </a:r>
            <a:r>
              <a:rPr lang="en-US" altLang="en-US" sz="1600" dirty="0">
                <a:highlight>
                  <a:srgbClr val="00FFFF"/>
                </a:highlight>
                <a:latin typeface="Courier New" panose="02070309020205020404" pitchFamily="49" charset="0"/>
                <a:cs typeface="Courier New" panose="02070309020205020404" pitchFamily="49" charset="0"/>
              </a:rPr>
              <a:t>RR</a:t>
            </a:r>
            <a:r>
              <a:rPr lang="en-US" altLang="en-US" sz="1600" dirty="0">
                <a:highlight>
                  <a:srgbClr val="FFFF00"/>
                </a:highlight>
                <a:latin typeface="Courier New" panose="02070309020205020404" pitchFamily="49" charset="0"/>
                <a:cs typeface="Courier New" panose="02070309020205020404" pitchFamily="49" charset="0"/>
              </a:rPr>
              <a:t>C</a:t>
            </a:r>
            <a:r>
              <a:rPr lang="en-US" altLang="en-US" sz="1600" dirty="0">
                <a:latin typeface="Courier New" panose="02070309020205020404" pitchFamily="49" charset="0"/>
                <a:cs typeface="Courier New" panose="02070309020205020404" pitchFamily="49" charset="0"/>
              </a:rPr>
              <a:t>PH</a:t>
            </a:r>
            <a:r>
              <a:rPr lang="en-US" altLang="en-US" sz="1600" dirty="0">
                <a:highlight>
                  <a:srgbClr val="FFFF00"/>
                </a:highlight>
                <a:latin typeface="Courier New" panose="02070309020205020404" pitchFamily="49" charset="0"/>
                <a:cs typeface="Courier New" panose="02070309020205020404" pitchFamily="49" charset="0"/>
              </a:rPr>
              <a:t>H</a:t>
            </a:r>
            <a:r>
              <a:rPr lang="en-US" altLang="en-US" sz="1600" dirty="0">
                <a:latin typeface="Courier New" panose="02070309020205020404" pitchFamily="49" charset="0"/>
                <a:cs typeface="Courier New" panose="02070309020205020404" pitchFamily="49" charset="0"/>
              </a:rPr>
              <a:t>E  </a:t>
            </a:r>
            <a:r>
              <a:rPr lang="en-US" altLang="en-US" sz="1400" dirty="0">
                <a:cs typeface="Courier New" panose="02070309020205020404" pitchFamily="49" charset="0"/>
              </a:rPr>
              <a:t>Normal seq., </a:t>
            </a:r>
            <a:r>
              <a:rPr lang="en-US" altLang="en-US" sz="1400" b="1" i="1" dirty="0">
                <a:cs typeface="Courier New" panose="02070309020205020404" pitchFamily="49" charset="0"/>
              </a:rPr>
              <a:t>ignored</a:t>
            </a:r>
            <a:r>
              <a:rPr lang="en-US" altLang="en-US" sz="1400" dirty="0">
                <a:cs typeface="Courier New" panose="02070309020205020404" pitchFamily="49" charset="0"/>
              </a:rPr>
              <a:t> by TCR</a:t>
            </a:r>
          </a:p>
          <a:p>
            <a:endParaRPr lang="en-US" altLang="en-US" sz="1400" dirty="0">
              <a:latin typeface="Courier New" panose="02070309020205020404" pitchFamily="49" charset="0"/>
              <a:cs typeface="Courier New" panose="02070309020205020404" pitchFamily="49" charset="0"/>
            </a:endParaRPr>
          </a:p>
          <a:p>
            <a:r>
              <a:rPr lang="en-US" altLang="en-US" sz="1400" dirty="0">
                <a:latin typeface="Courier New" panose="02070309020205020404" pitchFamily="49" charset="0"/>
                <a:cs typeface="Courier New" panose="02070309020205020404" pitchFamily="49" charset="0"/>
              </a:rPr>
              <a:t> </a:t>
            </a:r>
            <a:r>
              <a:rPr lang="en-US" altLang="en-US" sz="1600" dirty="0">
                <a:latin typeface="Courier New" panose="02070309020205020404" pitchFamily="49" charset="0"/>
                <a:cs typeface="Courier New" panose="02070309020205020404" pitchFamily="49" charset="0"/>
              </a:rPr>
              <a:t>EVV</a:t>
            </a:r>
            <a:r>
              <a:rPr lang="en-US" altLang="en-US" sz="1600" b="1" dirty="0">
                <a:highlight>
                  <a:srgbClr val="00FFFF"/>
                </a:highlight>
                <a:latin typeface="Courier New" panose="02070309020205020404" pitchFamily="49" charset="0"/>
                <a:cs typeface="Courier New" panose="02070309020205020404" pitchFamily="49" charset="0"/>
              </a:rPr>
              <a:t>GG</a:t>
            </a:r>
            <a:r>
              <a:rPr lang="en-US" altLang="en-US" sz="1600" dirty="0">
                <a:highlight>
                  <a:srgbClr val="FFFF00"/>
                </a:highlight>
                <a:latin typeface="Courier New" panose="02070309020205020404" pitchFamily="49" charset="0"/>
                <a:cs typeface="Courier New" panose="02070309020205020404" pitchFamily="49" charset="0"/>
              </a:rPr>
              <a:t>C</a:t>
            </a:r>
            <a:r>
              <a:rPr lang="en-US" altLang="en-US" sz="1600" dirty="0">
                <a:latin typeface="Courier New" panose="02070309020205020404" pitchFamily="49" charset="0"/>
                <a:cs typeface="Courier New" panose="02070309020205020404" pitchFamily="49" charset="0"/>
              </a:rPr>
              <a:t>PH</a:t>
            </a:r>
            <a:r>
              <a:rPr lang="en-US" altLang="en-US" sz="1600" dirty="0">
                <a:highlight>
                  <a:srgbClr val="FFFF00"/>
                </a:highlight>
                <a:latin typeface="Courier New" panose="02070309020205020404" pitchFamily="49" charset="0"/>
                <a:cs typeface="Courier New" panose="02070309020205020404" pitchFamily="49" charset="0"/>
              </a:rPr>
              <a:t>H</a:t>
            </a:r>
            <a:r>
              <a:rPr lang="en-US" altLang="en-US" sz="1600" dirty="0">
                <a:latin typeface="Courier New" panose="02070309020205020404" pitchFamily="49" charset="0"/>
                <a:cs typeface="Courier New" panose="02070309020205020404" pitchFamily="49" charset="0"/>
              </a:rPr>
              <a:t>E </a:t>
            </a:r>
            <a:r>
              <a:rPr lang="en-US" altLang="en-US" sz="1400" dirty="0">
                <a:latin typeface="Courier New" panose="02070309020205020404" pitchFamily="49" charset="0"/>
                <a:cs typeface="Courier New" panose="02070309020205020404" pitchFamily="49" charset="0"/>
              </a:rPr>
              <a:t> </a:t>
            </a:r>
            <a:r>
              <a:rPr lang="en-US" altLang="en-US" sz="1400" dirty="0">
                <a:cs typeface="Courier New" panose="02070309020205020404" pitchFamily="49" charset="0"/>
              </a:rPr>
              <a:t>Mutant seq. in cancer,</a:t>
            </a:r>
          </a:p>
          <a:p>
            <a:r>
              <a:rPr lang="en-US" altLang="en-US" sz="1400" dirty="0">
                <a:cs typeface="Courier New" panose="02070309020205020404" pitchFamily="49" charset="0"/>
              </a:rPr>
              <a:t>                                       </a:t>
            </a:r>
            <a:r>
              <a:rPr lang="en-US" altLang="en-US" sz="1400" b="1" i="1" dirty="0">
                <a:cs typeface="Courier New" panose="02070309020205020404" pitchFamily="49" charset="0"/>
              </a:rPr>
              <a:t>detected</a:t>
            </a:r>
            <a:r>
              <a:rPr lang="en-US" altLang="en-US" sz="1400" dirty="0">
                <a:cs typeface="Courier New" panose="02070309020205020404" pitchFamily="49" charset="0"/>
              </a:rPr>
              <a:t> by TCR</a:t>
            </a:r>
          </a:p>
          <a:p>
            <a:endParaRPr lang="en-US" sz="1400" dirty="0"/>
          </a:p>
        </p:txBody>
      </p:sp>
      <p:sp>
        <p:nvSpPr>
          <p:cNvPr id="17" name="Rectangle 16">
            <a:extLst>
              <a:ext uri="{FF2B5EF4-FFF2-40B4-BE49-F238E27FC236}">
                <a16:creationId xmlns:a16="http://schemas.microsoft.com/office/drawing/2014/main" id="{9D00B0D4-50B1-4CC5-A5D1-2CD65E15A631}"/>
              </a:ext>
            </a:extLst>
          </p:cNvPr>
          <p:cNvSpPr/>
          <p:nvPr/>
        </p:nvSpPr>
        <p:spPr>
          <a:xfrm>
            <a:off x="9551706" y="3722451"/>
            <a:ext cx="769674" cy="231178"/>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71EA3DF9-9092-4E53-B15E-52E882F072F8}"/>
              </a:ext>
            </a:extLst>
          </p:cNvPr>
          <p:cNvCxnSpPr>
            <a:cxnSpLocks/>
          </p:cNvCxnSpPr>
          <p:nvPr/>
        </p:nvCxnSpPr>
        <p:spPr>
          <a:xfrm flipH="1">
            <a:off x="8445390" y="3953629"/>
            <a:ext cx="1106316" cy="15054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39DA398-033D-4CB1-89BB-DF6E61E6F893}"/>
              </a:ext>
            </a:extLst>
          </p:cNvPr>
          <p:cNvCxnSpPr>
            <a:cxnSpLocks/>
          </p:cNvCxnSpPr>
          <p:nvPr/>
        </p:nvCxnSpPr>
        <p:spPr>
          <a:xfrm flipH="1">
            <a:off x="9736057" y="3953629"/>
            <a:ext cx="611793" cy="1486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2322DA71-8D5B-459A-A7FF-276FC8F63DC3}"/>
              </a:ext>
            </a:extLst>
          </p:cNvPr>
          <p:cNvSpPr txBox="1"/>
          <p:nvPr/>
        </p:nvSpPr>
        <p:spPr>
          <a:xfrm>
            <a:off x="7645684" y="2212269"/>
            <a:ext cx="2267737" cy="369332"/>
          </a:xfrm>
          <a:prstGeom prst="rect">
            <a:avLst/>
          </a:prstGeom>
          <a:noFill/>
        </p:spPr>
        <p:txBody>
          <a:bodyPr wrap="none" rtlCol="0">
            <a:spAutoFit/>
          </a:bodyPr>
          <a:lstStyle/>
          <a:p>
            <a:r>
              <a:rPr lang="en-US" b="1" dirty="0"/>
              <a:t>p53 Protein Sequence</a:t>
            </a:r>
          </a:p>
        </p:txBody>
      </p:sp>
      <p:cxnSp>
        <p:nvCxnSpPr>
          <p:cNvPr id="27" name="Straight Arrow Connector 26">
            <a:extLst>
              <a:ext uri="{FF2B5EF4-FFF2-40B4-BE49-F238E27FC236}">
                <a16:creationId xmlns:a16="http://schemas.microsoft.com/office/drawing/2014/main" id="{2EFA8A23-EEC2-4F5D-88AA-23C1A2DCCE4C}"/>
              </a:ext>
            </a:extLst>
          </p:cNvPr>
          <p:cNvCxnSpPr>
            <a:cxnSpLocks/>
          </p:cNvCxnSpPr>
          <p:nvPr/>
        </p:nvCxnSpPr>
        <p:spPr>
          <a:xfrm flipH="1">
            <a:off x="10160001" y="2727481"/>
            <a:ext cx="991715" cy="10419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081A87FE-39CC-4E63-99F8-1DDC97677BA1}"/>
              </a:ext>
            </a:extLst>
          </p:cNvPr>
          <p:cNvCxnSpPr>
            <a:stCxn id="11" idx="2"/>
          </p:cNvCxnSpPr>
          <p:nvPr/>
        </p:nvCxnSpPr>
        <p:spPr>
          <a:xfrm>
            <a:off x="11178186" y="2718475"/>
            <a:ext cx="10240" cy="14210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0E5C37A2-07B9-47C1-8E0B-5F6CD11C155D}"/>
              </a:ext>
            </a:extLst>
          </p:cNvPr>
          <p:cNvSpPr/>
          <p:nvPr/>
        </p:nvSpPr>
        <p:spPr>
          <a:xfrm>
            <a:off x="8445390" y="5454597"/>
            <a:ext cx="1290667" cy="231178"/>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F82FE49-872C-4345-9759-47DC22E8D9B4}"/>
              </a:ext>
            </a:extLst>
          </p:cNvPr>
          <p:cNvSpPr/>
          <p:nvPr/>
        </p:nvSpPr>
        <p:spPr>
          <a:xfrm>
            <a:off x="8431760" y="5910725"/>
            <a:ext cx="1290667" cy="231178"/>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3D91A875-D631-AF70-F7C6-53087E3833E5}"/>
              </a:ext>
            </a:extLst>
          </p:cNvPr>
          <p:cNvGrpSpPr/>
          <p:nvPr/>
        </p:nvGrpSpPr>
        <p:grpSpPr>
          <a:xfrm>
            <a:off x="3825837" y="2900118"/>
            <a:ext cx="338529" cy="369332"/>
            <a:chOff x="3459161" y="1449056"/>
            <a:chExt cx="338529" cy="369332"/>
          </a:xfrm>
        </p:grpSpPr>
        <p:sp>
          <p:nvSpPr>
            <p:cNvPr id="14" name="Oval 13">
              <a:extLst>
                <a:ext uri="{FF2B5EF4-FFF2-40B4-BE49-F238E27FC236}">
                  <a16:creationId xmlns:a16="http://schemas.microsoft.com/office/drawing/2014/main" id="{1F5F52AD-99B7-84FF-7A4D-14424CC994C1}"/>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7AA0343-DF49-01DC-CFCF-4249BB7DE9C4}"/>
                </a:ext>
              </a:extLst>
            </p:cNvPr>
            <p:cNvSpPr txBox="1"/>
            <p:nvPr/>
          </p:nvSpPr>
          <p:spPr>
            <a:xfrm>
              <a:off x="3459161" y="1449056"/>
              <a:ext cx="338529"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1</a:t>
              </a:r>
            </a:p>
          </p:txBody>
        </p:sp>
      </p:grpSp>
      <p:grpSp>
        <p:nvGrpSpPr>
          <p:cNvPr id="18" name="Group 17">
            <a:extLst>
              <a:ext uri="{FF2B5EF4-FFF2-40B4-BE49-F238E27FC236}">
                <a16:creationId xmlns:a16="http://schemas.microsoft.com/office/drawing/2014/main" id="{B7A56369-1126-0F4F-335D-201063728212}"/>
              </a:ext>
            </a:extLst>
          </p:cNvPr>
          <p:cNvGrpSpPr/>
          <p:nvPr/>
        </p:nvGrpSpPr>
        <p:grpSpPr>
          <a:xfrm>
            <a:off x="3759132" y="3696812"/>
            <a:ext cx="338529" cy="369332"/>
            <a:chOff x="3459161" y="1449056"/>
            <a:chExt cx="338529" cy="369332"/>
          </a:xfrm>
        </p:grpSpPr>
        <p:sp>
          <p:nvSpPr>
            <p:cNvPr id="19" name="Oval 18">
              <a:extLst>
                <a:ext uri="{FF2B5EF4-FFF2-40B4-BE49-F238E27FC236}">
                  <a16:creationId xmlns:a16="http://schemas.microsoft.com/office/drawing/2014/main" id="{AF7395F3-FC9D-807C-5171-B63B1531C910}"/>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A0354D7-E800-09A6-C7B9-1884D36FFBDC}"/>
                </a:ext>
              </a:extLst>
            </p:cNvPr>
            <p:cNvSpPr txBox="1"/>
            <p:nvPr/>
          </p:nvSpPr>
          <p:spPr>
            <a:xfrm>
              <a:off x="3459161" y="1449056"/>
              <a:ext cx="338529"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2</a:t>
              </a:r>
            </a:p>
          </p:txBody>
        </p:sp>
      </p:grpSp>
      <p:grpSp>
        <p:nvGrpSpPr>
          <p:cNvPr id="21" name="Group 20">
            <a:extLst>
              <a:ext uri="{FF2B5EF4-FFF2-40B4-BE49-F238E27FC236}">
                <a16:creationId xmlns:a16="http://schemas.microsoft.com/office/drawing/2014/main" id="{C6696C45-2169-9728-F526-82F64FE34BEA}"/>
              </a:ext>
            </a:extLst>
          </p:cNvPr>
          <p:cNvGrpSpPr/>
          <p:nvPr/>
        </p:nvGrpSpPr>
        <p:grpSpPr>
          <a:xfrm>
            <a:off x="3821674" y="4822861"/>
            <a:ext cx="338529" cy="369332"/>
            <a:chOff x="3459161" y="1449056"/>
            <a:chExt cx="338529" cy="369332"/>
          </a:xfrm>
        </p:grpSpPr>
        <p:sp>
          <p:nvSpPr>
            <p:cNvPr id="23" name="Oval 22">
              <a:extLst>
                <a:ext uri="{FF2B5EF4-FFF2-40B4-BE49-F238E27FC236}">
                  <a16:creationId xmlns:a16="http://schemas.microsoft.com/office/drawing/2014/main" id="{C473D610-1E2D-6A60-0609-1C4424D3D773}"/>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936A6F6-DC56-8ADE-F1E7-4F26C3C698B5}"/>
                </a:ext>
              </a:extLst>
            </p:cNvPr>
            <p:cNvSpPr txBox="1"/>
            <p:nvPr/>
          </p:nvSpPr>
          <p:spPr>
            <a:xfrm>
              <a:off x="3459161" y="1449056"/>
              <a:ext cx="338529"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3</a:t>
              </a:r>
            </a:p>
          </p:txBody>
        </p:sp>
      </p:grpSp>
      <p:grpSp>
        <p:nvGrpSpPr>
          <p:cNvPr id="28" name="Group 27">
            <a:extLst>
              <a:ext uri="{FF2B5EF4-FFF2-40B4-BE49-F238E27FC236}">
                <a16:creationId xmlns:a16="http://schemas.microsoft.com/office/drawing/2014/main" id="{63C02087-3798-491F-7C6E-18E6E9714A9F}"/>
              </a:ext>
            </a:extLst>
          </p:cNvPr>
          <p:cNvGrpSpPr/>
          <p:nvPr/>
        </p:nvGrpSpPr>
        <p:grpSpPr>
          <a:xfrm>
            <a:off x="5352075" y="5071097"/>
            <a:ext cx="338529" cy="369332"/>
            <a:chOff x="3459161" y="1449056"/>
            <a:chExt cx="338529" cy="369332"/>
          </a:xfrm>
        </p:grpSpPr>
        <p:sp>
          <p:nvSpPr>
            <p:cNvPr id="30" name="Oval 29">
              <a:extLst>
                <a:ext uri="{FF2B5EF4-FFF2-40B4-BE49-F238E27FC236}">
                  <a16:creationId xmlns:a16="http://schemas.microsoft.com/office/drawing/2014/main" id="{17BD95A3-7E40-9A12-684D-F3A49E8AE1F0}"/>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489FFD7-2F34-AFB1-782C-548E5800FB5B}"/>
                </a:ext>
              </a:extLst>
            </p:cNvPr>
            <p:cNvSpPr txBox="1"/>
            <p:nvPr/>
          </p:nvSpPr>
          <p:spPr>
            <a:xfrm>
              <a:off x="3459161" y="1449056"/>
              <a:ext cx="338529"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4</a:t>
              </a:r>
            </a:p>
          </p:txBody>
        </p:sp>
      </p:grpSp>
      <p:grpSp>
        <p:nvGrpSpPr>
          <p:cNvPr id="34" name="Group 33">
            <a:extLst>
              <a:ext uri="{FF2B5EF4-FFF2-40B4-BE49-F238E27FC236}">
                <a16:creationId xmlns:a16="http://schemas.microsoft.com/office/drawing/2014/main" id="{023D86BD-9555-634A-02AC-9B9C4F2B5171}"/>
              </a:ext>
            </a:extLst>
          </p:cNvPr>
          <p:cNvGrpSpPr/>
          <p:nvPr/>
        </p:nvGrpSpPr>
        <p:grpSpPr>
          <a:xfrm>
            <a:off x="5757471" y="3120769"/>
            <a:ext cx="338529" cy="369332"/>
            <a:chOff x="3459161" y="1449056"/>
            <a:chExt cx="338529" cy="369332"/>
          </a:xfrm>
        </p:grpSpPr>
        <p:sp>
          <p:nvSpPr>
            <p:cNvPr id="35" name="Oval 34">
              <a:extLst>
                <a:ext uri="{FF2B5EF4-FFF2-40B4-BE49-F238E27FC236}">
                  <a16:creationId xmlns:a16="http://schemas.microsoft.com/office/drawing/2014/main" id="{5CDD5B36-82DD-3A45-8F5D-A86EAADBD8D2}"/>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D5D2244-63AD-EF21-D107-E9F03100A6B0}"/>
                </a:ext>
              </a:extLst>
            </p:cNvPr>
            <p:cNvSpPr txBox="1"/>
            <p:nvPr/>
          </p:nvSpPr>
          <p:spPr>
            <a:xfrm>
              <a:off x="3459161" y="1449056"/>
              <a:ext cx="338529"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5</a:t>
              </a:r>
            </a:p>
          </p:txBody>
        </p:sp>
      </p:grpSp>
    </p:spTree>
    <p:extLst>
      <p:ext uri="{BB962C8B-B14F-4D97-AF65-F5344CB8AC3E}">
        <p14:creationId xmlns:p14="http://schemas.microsoft.com/office/powerpoint/2010/main" val="34906894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0A995A-6617-4931-9F0C-FDE4DCD37053}"/>
              </a:ext>
            </a:extLst>
          </p:cNvPr>
          <p:cNvPicPr>
            <a:picLocks noChangeAspect="1"/>
          </p:cNvPicPr>
          <p:nvPr/>
        </p:nvPicPr>
        <p:blipFill>
          <a:blip r:embed="rId2"/>
          <a:stretch>
            <a:fillRect/>
          </a:stretch>
        </p:blipFill>
        <p:spPr>
          <a:xfrm>
            <a:off x="3034424" y="460217"/>
            <a:ext cx="4948352" cy="5577084"/>
          </a:xfrm>
          <a:prstGeom prst="rect">
            <a:avLst/>
          </a:prstGeom>
        </p:spPr>
      </p:pic>
      <p:sp>
        <p:nvSpPr>
          <p:cNvPr id="2" name="Date Placeholder 1">
            <a:extLst>
              <a:ext uri="{FF2B5EF4-FFF2-40B4-BE49-F238E27FC236}">
                <a16:creationId xmlns:a16="http://schemas.microsoft.com/office/drawing/2014/main" id="{25ACABB4-FCD1-4100-B9FB-813D9AA94FEB}"/>
              </a:ext>
            </a:extLst>
          </p:cNvPr>
          <p:cNvSpPr>
            <a:spLocks noGrp="1"/>
          </p:cNvSpPr>
          <p:nvPr>
            <p:ph type="dt" sz="half" idx="10"/>
          </p:nvPr>
        </p:nvSpPr>
        <p:spPr/>
        <p:txBody>
          <a:bodyPr/>
          <a:lstStyle/>
          <a:p>
            <a:fld id="{62DC0734-7FBE-4CFE-A3CD-3AF54C54862C}" type="datetime1">
              <a:rPr lang="en-US" smtClean="0"/>
              <a:t>8/26/2023</a:t>
            </a:fld>
            <a:endParaRPr lang="en-US"/>
          </a:p>
        </p:txBody>
      </p:sp>
      <p:sp>
        <p:nvSpPr>
          <p:cNvPr id="3" name="Footer Placeholder 2">
            <a:extLst>
              <a:ext uri="{FF2B5EF4-FFF2-40B4-BE49-F238E27FC236}">
                <a16:creationId xmlns:a16="http://schemas.microsoft.com/office/drawing/2014/main" id="{46ABEF0A-E9EB-4B47-BEF3-346B77EF5FD3}"/>
              </a:ext>
            </a:extLst>
          </p:cNvPr>
          <p:cNvSpPr>
            <a:spLocks noGrp="1"/>
          </p:cNvSpPr>
          <p:nvPr>
            <p:ph type="ftr" sz="quarter" idx="11"/>
          </p:nvPr>
        </p:nvSpPr>
        <p:spPr/>
        <p:txBody>
          <a:bodyPr/>
          <a:lstStyle/>
          <a:p>
            <a:r>
              <a:rPr lang="en-US"/>
              <a:t>D &amp; D - Lec 3 - Fall 2023</a:t>
            </a:r>
          </a:p>
        </p:txBody>
      </p:sp>
      <p:sp>
        <p:nvSpPr>
          <p:cNvPr id="4" name="Slide Number Placeholder 3">
            <a:extLst>
              <a:ext uri="{FF2B5EF4-FFF2-40B4-BE49-F238E27FC236}">
                <a16:creationId xmlns:a16="http://schemas.microsoft.com/office/drawing/2014/main" id="{3D88F84F-FC7D-4821-95C4-3B4ECF838981}"/>
              </a:ext>
            </a:extLst>
          </p:cNvPr>
          <p:cNvSpPr>
            <a:spLocks noGrp="1"/>
          </p:cNvSpPr>
          <p:nvPr>
            <p:ph type="sldNum" sz="quarter" idx="12"/>
          </p:nvPr>
        </p:nvSpPr>
        <p:spPr/>
        <p:txBody>
          <a:bodyPr/>
          <a:lstStyle/>
          <a:p>
            <a:fld id="{5B355701-1634-9947-B683-B8275B8528C8}" type="slidenum">
              <a:rPr lang="en-US" smtClean="0"/>
              <a:t>46</a:t>
            </a:fld>
            <a:endParaRPr lang="en-US" dirty="0"/>
          </a:p>
        </p:txBody>
      </p:sp>
      <p:sp>
        <p:nvSpPr>
          <p:cNvPr id="7" name="TextBox 6">
            <a:extLst>
              <a:ext uri="{FF2B5EF4-FFF2-40B4-BE49-F238E27FC236}">
                <a16:creationId xmlns:a16="http://schemas.microsoft.com/office/drawing/2014/main" id="{3D85376A-2328-4A73-90B0-527D7F340342}"/>
              </a:ext>
            </a:extLst>
          </p:cNvPr>
          <p:cNvSpPr txBox="1"/>
          <p:nvPr/>
        </p:nvSpPr>
        <p:spPr>
          <a:xfrm>
            <a:off x="1502822" y="-29359"/>
            <a:ext cx="9415313" cy="461665"/>
          </a:xfrm>
          <a:prstGeom prst="rect">
            <a:avLst/>
          </a:prstGeom>
          <a:noFill/>
        </p:spPr>
        <p:txBody>
          <a:bodyPr wrap="square" rtlCol="0">
            <a:spAutoFit/>
          </a:bodyPr>
          <a:lstStyle/>
          <a:p>
            <a:r>
              <a:rPr lang="en-US" sz="2400" dirty="0"/>
              <a:t>Acquired Cellular Immunity – Recognition of MHC I + Peptide by Tc Cells</a:t>
            </a:r>
          </a:p>
        </p:txBody>
      </p:sp>
      <p:sp>
        <p:nvSpPr>
          <p:cNvPr id="5" name="TextBox 4">
            <a:extLst>
              <a:ext uri="{FF2B5EF4-FFF2-40B4-BE49-F238E27FC236}">
                <a16:creationId xmlns:a16="http://schemas.microsoft.com/office/drawing/2014/main" id="{2CBD8CAD-E78E-47F3-983E-0E0CA97D2BF8}"/>
              </a:ext>
            </a:extLst>
          </p:cNvPr>
          <p:cNvSpPr txBox="1"/>
          <p:nvPr/>
        </p:nvSpPr>
        <p:spPr>
          <a:xfrm>
            <a:off x="7168200" y="301098"/>
            <a:ext cx="5023800" cy="1754326"/>
          </a:xfrm>
          <a:prstGeom prst="rect">
            <a:avLst/>
          </a:prstGeom>
          <a:noFill/>
        </p:spPr>
        <p:txBody>
          <a:bodyPr wrap="square" rtlCol="0">
            <a:spAutoFit/>
          </a:bodyPr>
          <a:lstStyle/>
          <a:p>
            <a:r>
              <a:rPr lang="en-US" b="1" dirty="0"/>
              <a:t>Foreign Peptide Source:</a:t>
            </a:r>
          </a:p>
          <a:p>
            <a:pPr marL="168275" indent="-168275"/>
            <a:r>
              <a:rPr lang="en-US" dirty="0"/>
              <a:t>1. From replication of viruses in the cell</a:t>
            </a:r>
          </a:p>
          <a:p>
            <a:pPr marL="168275" indent="-168275"/>
            <a:r>
              <a:rPr lang="en-US" dirty="0"/>
              <a:t>2. From replication of intracellular bacteria (e.g. TB)</a:t>
            </a:r>
          </a:p>
          <a:p>
            <a:pPr marL="168275" indent="-168275"/>
            <a:r>
              <a:rPr lang="en-US" dirty="0"/>
              <a:t>3. New coding sequences in cancer cells due to genetic changes (e.g. mutations in p53 may lead to novel sequences).</a:t>
            </a:r>
          </a:p>
        </p:txBody>
      </p:sp>
      <p:sp>
        <p:nvSpPr>
          <p:cNvPr id="10" name="TextBox 9">
            <a:extLst>
              <a:ext uri="{FF2B5EF4-FFF2-40B4-BE49-F238E27FC236}">
                <a16:creationId xmlns:a16="http://schemas.microsoft.com/office/drawing/2014/main" id="{ED150AB3-FC7C-4134-9C58-D3723198E192}"/>
              </a:ext>
            </a:extLst>
          </p:cNvPr>
          <p:cNvSpPr txBox="1"/>
          <p:nvPr/>
        </p:nvSpPr>
        <p:spPr>
          <a:xfrm>
            <a:off x="87534" y="1013045"/>
            <a:ext cx="2698370" cy="3693319"/>
          </a:xfrm>
          <a:prstGeom prst="rect">
            <a:avLst/>
          </a:prstGeom>
          <a:noFill/>
        </p:spPr>
        <p:txBody>
          <a:bodyPr wrap="square" rtlCol="0">
            <a:spAutoFit/>
          </a:bodyPr>
          <a:lstStyle/>
          <a:p>
            <a:pPr marL="285750" indent="-285750">
              <a:buFont typeface="Arial" panose="020B0604020202020204" pitchFamily="34" charset="0"/>
              <a:buChar char="•"/>
            </a:pPr>
            <a:r>
              <a:rPr lang="en-US" dirty="0"/>
              <a:t>Tc cells will be activated </a:t>
            </a:r>
            <a:r>
              <a:rPr lang="en-US" b="1" i="1" dirty="0"/>
              <a:t>only</a:t>
            </a:r>
            <a:r>
              <a:rPr lang="en-US" dirty="0"/>
              <a:t> by </a:t>
            </a:r>
            <a:r>
              <a:rPr lang="en-US" b="1" i="1" dirty="0"/>
              <a:t>foreign</a:t>
            </a:r>
            <a:r>
              <a:rPr lang="en-US" dirty="0"/>
              <a:t> </a:t>
            </a:r>
            <a:r>
              <a:rPr lang="en-US" b="1" i="1" dirty="0"/>
              <a:t>peptides</a:t>
            </a:r>
            <a:r>
              <a:rPr lang="en-US" dirty="0"/>
              <a:t> on MHC class I. </a:t>
            </a:r>
          </a:p>
          <a:p>
            <a:pPr marL="285750" indent="-285750">
              <a:buFont typeface="Arial" panose="020B0604020202020204" pitchFamily="34" charset="0"/>
              <a:buChar char="•"/>
            </a:pPr>
            <a:r>
              <a:rPr lang="en-US" dirty="0"/>
              <a:t>Tc cells develop into:</a:t>
            </a:r>
          </a:p>
          <a:p>
            <a:pPr marL="742950" lvl="1" indent="-285750">
              <a:buFont typeface="Arial" panose="020B0604020202020204" pitchFamily="34" charset="0"/>
              <a:buChar char="•"/>
            </a:pPr>
            <a:r>
              <a:rPr lang="en-US" dirty="0"/>
              <a:t>Tc memory cells</a:t>
            </a:r>
          </a:p>
          <a:p>
            <a:pPr marL="742950" lvl="1" indent="-285750">
              <a:buFont typeface="Arial" panose="020B0604020202020204" pitchFamily="34" charset="0"/>
              <a:buChar char="•"/>
            </a:pPr>
            <a:r>
              <a:rPr lang="en-US" dirty="0"/>
              <a:t>cytotoxic T-lymphocytes (T</a:t>
            </a:r>
            <a:r>
              <a:rPr lang="en-US" baseline="-25000" dirty="0"/>
              <a:t>CTL</a:t>
            </a:r>
            <a:r>
              <a:rPr lang="en-US" dirty="0"/>
              <a:t>)</a:t>
            </a:r>
          </a:p>
          <a:p>
            <a:pPr marL="285750" indent="-285750">
              <a:buFont typeface="Arial" panose="020B0604020202020204" pitchFamily="34" charset="0"/>
              <a:buChar char="•"/>
            </a:pPr>
            <a:r>
              <a:rPr lang="en-US" dirty="0"/>
              <a:t>T</a:t>
            </a:r>
            <a:r>
              <a:rPr lang="en-US" baseline="-25000" dirty="0"/>
              <a:t>CTL</a:t>
            </a:r>
            <a:r>
              <a:rPr lang="en-US" dirty="0"/>
              <a:t> cells kill the infected/cancer cell presenting the same peptide that activated it.</a:t>
            </a:r>
          </a:p>
        </p:txBody>
      </p:sp>
      <p:cxnSp>
        <p:nvCxnSpPr>
          <p:cNvPr id="9" name="Straight Arrow Connector 8">
            <a:extLst>
              <a:ext uri="{FF2B5EF4-FFF2-40B4-BE49-F238E27FC236}">
                <a16:creationId xmlns:a16="http://schemas.microsoft.com/office/drawing/2014/main" id="{A6743285-47D0-44D4-A171-B93B3815DB13}"/>
              </a:ext>
            </a:extLst>
          </p:cNvPr>
          <p:cNvCxnSpPr>
            <a:cxnSpLocks/>
          </p:cNvCxnSpPr>
          <p:nvPr/>
        </p:nvCxnSpPr>
        <p:spPr>
          <a:xfrm flipH="1">
            <a:off x="5508600" y="518757"/>
            <a:ext cx="1727346" cy="1380621"/>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1">
            <a:extLst>
              <a:ext uri="{FF2B5EF4-FFF2-40B4-BE49-F238E27FC236}">
                <a16:creationId xmlns:a16="http://schemas.microsoft.com/office/drawing/2014/main" id="{42E4D298-E9BF-4F5A-BA57-DD3B1E9D4BBB}"/>
              </a:ext>
            </a:extLst>
          </p:cNvPr>
          <p:cNvSpPr>
            <a:spLocks noChangeArrowheads="1"/>
          </p:cNvSpPr>
          <p:nvPr/>
        </p:nvSpPr>
        <p:spPr bwMode="auto">
          <a:xfrm>
            <a:off x="7820117" y="2648291"/>
            <a:ext cx="443157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10         20         30         40         50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MEEPQSDPSV EPPLSQETFS DLWKLLPENN VLSPLPSQAM DDLMLSPDDI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60         70         80         90        100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EQWFTEDPGP DEAPRMPEAA PPVAPAPAAP TPAAPAPAPS WPLSSSVPSQ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110        120        130        140        150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KTYQGSYGFR LGFLHSGTAK SVTCTYSPAL NKMFCQLAKT CPVQLWVDST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160        170        180        190        200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PPPGTRVRAM AIYKQSQHMT EVV</a:t>
            </a:r>
            <a:r>
              <a:rPr kumimoji="0" lang="en-US" altLang="en-US" sz="1000" b="0" i="0" u="none" strike="noStrike" cap="none" normalizeH="0" baseline="0" dirty="0">
                <a:ln>
                  <a:noFill/>
                </a:ln>
                <a:solidFill>
                  <a:schemeClr val="tx1"/>
                </a:solidFill>
                <a:effectLst/>
                <a:highlight>
                  <a:srgbClr val="00FFFF"/>
                </a:highlight>
                <a:latin typeface="Courier New" panose="02070309020205020404" pitchFamily="49" charset="0"/>
                <a:cs typeface="Courier New" panose="02070309020205020404" pitchFamily="49" charset="0"/>
              </a:rPr>
              <a:t>RR</a:t>
            </a:r>
            <a:r>
              <a:rPr kumimoji="0" lang="en-US" altLang="en-US" sz="1000" i="0" u="none" strike="noStrike" cap="none" normalizeH="0" baseline="0" dirty="0">
                <a:ln>
                  <a:noFill/>
                </a:ln>
                <a:solidFill>
                  <a:schemeClr val="tx1"/>
                </a:solidFill>
                <a:effectLst/>
                <a:highlight>
                  <a:srgbClr val="FFFF00"/>
                </a:highlight>
                <a:latin typeface="Courier New" panose="02070309020205020404" pitchFamily="49" charset="0"/>
                <a:cs typeface="Courier New" panose="02070309020205020404" pitchFamily="49" charset="0"/>
              </a:rPr>
              <a:t>C</a:t>
            </a:r>
            <a:r>
              <a:rPr kumimoji="0" lang="en-US" altLang="en-US" sz="10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PH</a:t>
            </a:r>
            <a:r>
              <a:rPr kumimoji="0" lang="en-US" altLang="en-US" sz="1000" i="0" u="none" strike="noStrike" cap="none" normalizeH="0" baseline="0" dirty="0">
                <a:ln>
                  <a:noFill/>
                </a:ln>
                <a:solidFill>
                  <a:schemeClr val="tx1"/>
                </a:solidFill>
                <a:effectLst/>
                <a:highlight>
                  <a:srgbClr val="FFFF00"/>
                </a:highlight>
                <a:latin typeface="Courier New" panose="02070309020205020404" pitchFamily="49" charset="0"/>
                <a:cs typeface="Courier New" panose="02070309020205020404" pitchFamily="49" charset="0"/>
              </a:rPr>
              <a:t>H</a:t>
            </a:r>
            <a:r>
              <a:rPr kumimoji="0" lang="en-US" altLang="en-US" sz="10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E</a:t>
            </a: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RCSDSDGLAP PQHLIRVEGN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210        220        230        240        250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LRVEYLDDRN TFRHSVVVPY EPPEVGSDCT </a:t>
            </a:r>
            <a:r>
              <a:rPr kumimoji="0" lang="en-US" altLang="en-US" sz="10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TIHYNYM</a:t>
            </a:r>
            <a:r>
              <a:rPr kumimoji="0" lang="en-US" altLang="en-US" sz="1000" i="0" u="none" strike="noStrike" cap="none" normalizeH="0" baseline="0" dirty="0">
                <a:ln>
                  <a:noFill/>
                </a:ln>
                <a:solidFill>
                  <a:schemeClr val="tx1"/>
                </a:solidFill>
                <a:effectLst/>
                <a:highlight>
                  <a:srgbClr val="FFFF00"/>
                </a:highlight>
                <a:latin typeface="Courier New" panose="02070309020205020404" pitchFamily="49" charset="0"/>
                <a:cs typeface="Courier New" panose="02070309020205020404" pitchFamily="49" charset="0"/>
              </a:rPr>
              <a:t>C</a:t>
            </a:r>
            <a:r>
              <a:rPr kumimoji="0" lang="en-US" altLang="en-US" sz="10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NS S</a:t>
            </a:r>
            <a:r>
              <a:rPr kumimoji="0" lang="en-US" altLang="en-US" sz="1000" i="0" u="none" strike="noStrike" cap="none" normalizeH="0" baseline="0" dirty="0">
                <a:ln>
                  <a:noFill/>
                </a:ln>
                <a:solidFill>
                  <a:schemeClr val="tx1"/>
                </a:solidFill>
                <a:effectLst/>
                <a:highlight>
                  <a:srgbClr val="FFFF00"/>
                </a:highlight>
                <a:latin typeface="Courier New" panose="02070309020205020404" pitchFamily="49" charset="0"/>
                <a:cs typeface="Courier New" panose="02070309020205020404" pitchFamily="49" charset="0"/>
              </a:rPr>
              <a:t>C</a:t>
            </a:r>
            <a:r>
              <a:rPr kumimoji="0" lang="en-US" altLang="en-US" sz="10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MGGMNRRP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260        270        280        290        300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ILTIITLEDS SGNLLG</a:t>
            </a:r>
            <a:r>
              <a:rPr kumimoji="0" lang="en-US" altLang="en-US" sz="1000" b="1"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R</a:t>
            </a: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NSF EVRVCACPGR DRRTEEENLR KKGEPHHELP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310        320        330        340        350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PGSTKRALPN NTSSSPQPKK KPLDGEYFTL QIRGRERFEM FRELNEALEL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360        370        380        390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KDAQAGKEPG GSRAHSSHLK SKKGQSTSRH KKLMFKTEGP DSD </a:t>
            </a:r>
            <a:endParaRPr kumimoji="0" lang="en-US" altLang="en-US" sz="18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endParaRPr>
          </a:p>
        </p:txBody>
      </p:sp>
      <p:sp>
        <p:nvSpPr>
          <p:cNvPr id="11" name="TextBox 10">
            <a:extLst>
              <a:ext uri="{FF2B5EF4-FFF2-40B4-BE49-F238E27FC236}">
                <a16:creationId xmlns:a16="http://schemas.microsoft.com/office/drawing/2014/main" id="{76FDCCB0-AD7E-478A-8C48-6E90AD94F5F0}"/>
              </a:ext>
            </a:extLst>
          </p:cNvPr>
          <p:cNvSpPr txBox="1"/>
          <p:nvPr/>
        </p:nvSpPr>
        <p:spPr>
          <a:xfrm>
            <a:off x="10183234" y="2410698"/>
            <a:ext cx="1989904" cy="307777"/>
          </a:xfrm>
          <a:prstGeom prst="rect">
            <a:avLst/>
          </a:prstGeom>
          <a:noFill/>
        </p:spPr>
        <p:txBody>
          <a:bodyPr wrap="none" rtlCol="0">
            <a:spAutoFit/>
          </a:bodyPr>
          <a:lstStyle/>
          <a:p>
            <a:r>
              <a:rPr lang="en-US" sz="1400" dirty="0"/>
              <a:t>Zn Fingers (DNA binding)</a:t>
            </a:r>
          </a:p>
        </p:txBody>
      </p:sp>
      <p:sp>
        <p:nvSpPr>
          <p:cNvPr id="16" name="Rectangle 15">
            <a:extLst>
              <a:ext uri="{FF2B5EF4-FFF2-40B4-BE49-F238E27FC236}">
                <a16:creationId xmlns:a16="http://schemas.microsoft.com/office/drawing/2014/main" id="{ACC321AB-E699-44AE-A5FE-36CE3ECC90A4}"/>
              </a:ext>
            </a:extLst>
          </p:cNvPr>
          <p:cNvSpPr/>
          <p:nvPr/>
        </p:nvSpPr>
        <p:spPr>
          <a:xfrm>
            <a:off x="8265337" y="5393238"/>
            <a:ext cx="3835794" cy="1231106"/>
          </a:xfrm>
          <a:prstGeom prst="rect">
            <a:avLst/>
          </a:prstGeom>
        </p:spPr>
        <p:txBody>
          <a:bodyPr wrap="none">
            <a:spAutoFit/>
          </a:bodyPr>
          <a:lstStyle/>
          <a:p>
            <a:r>
              <a:rPr lang="en-US" altLang="en-US" sz="1400" dirty="0">
                <a:latin typeface="Courier New" panose="02070309020205020404" pitchFamily="49" charset="0"/>
                <a:cs typeface="Courier New" panose="02070309020205020404" pitchFamily="49" charset="0"/>
              </a:rPr>
              <a:t> </a:t>
            </a:r>
            <a:r>
              <a:rPr lang="en-US" altLang="en-US" sz="1600" dirty="0">
                <a:latin typeface="Courier New" panose="02070309020205020404" pitchFamily="49" charset="0"/>
                <a:cs typeface="Courier New" panose="02070309020205020404" pitchFamily="49" charset="0"/>
              </a:rPr>
              <a:t>EVV</a:t>
            </a:r>
            <a:r>
              <a:rPr lang="en-US" altLang="en-US" sz="1600" dirty="0">
                <a:highlight>
                  <a:srgbClr val="00FFFF"/>
                </a:highlight>
                <a:latin typeface="Courier New" panose="02070309020205020404" pitchFamily="49" charset="0"/>
                <a:cs typeface="Courier New" panose="02070309020205020404" pitchFamily="49" charset="0"/>
              </a:rPr>
              <a:t>RR</a:t>
            </a:r>
            <a:r>
              <a:rPr lang="en-US" altLang="en-US" sz="1600" dirty="0">
                <a:highlight>
                  <a:srgbClr val="FFFF00"/>
                </a:highlight>
                <a:latin typeface="Courier New" panose="02070309020205020404" pitchFamily="49" charset="0"/>
                <a:cs typeface="Courier New" panose="02070309020205020404" pitchFamily="49" charset="0"/>
              </a:rPr>
              <a:t>C</a:t>
            </a:r>
            <a:r>
              <a:rPr lang="en-US" altLang="en-US" sz="1600" dirty="0">
                <a:latin typeface="Courier New" panose="02070309020205020404" pitchFamily="49" charset="0"/>
                <a:cs typeface="Courier New" panose="02070309020205020404" pitchFamily="49" charset="0"/>
              </a:rPr>
              <a:t>PH</a:t>
            </a:r>
            <a:r>
              <a:rPr lang="en-US" altLang="en-US" sz="1600" dirty="0">
                <a:highlight>
                  <a:srgbClr val="FFFF00"/>
                </a:highlight>
                <a:latin typeface="Courier New" panose="02070309020205020404" pitchFamily="49" charset="0"/>
                <a:cs typeface="Courier New" panose="02070309020205020404" pitchFamily="49" charset="0"/>
              </a:rPr>
              <a:t>H</a:t>
            </a:r>
            <a:r>
              <a:rPr lang="en-US" altLang="en-US" sz="1600" dirty="0">
                <a:latin typeface="Courier New" panose="02070309020205020404" pitchFamily="49" charset="0"/>
                <a:cs typeface="Courier New" panose="02070309020205020404" pitchFamily="49" charset="0"/>
              </a:rPr>
              <a:t>E  </a:t>
            </a:r>
            <a:r>
              <a:rPr lang="en-US" altLang="en-US" sz="1400" dirty="0">
                <a:cs typeface="Courier New" panose="02070309020205020404" pitchFamily="49" charset="0"/>
              </a:rPr>
              <a:t>Normal seq., </a:t>
            </a:r>
            <a:r>
              <a:rPr lang="en-US" altLang="en-US" sz="1400" b="1" i="1" dirty="0">
                <a:cs typeface="Courier New" panose="02070309020205020404" pitchFamily="49" charset="0"/>
              </a:rPr>
              <a:t>ignored</a:t>
            </a:r>
            <a:r>
              <a:rPr lang="en-US" altLang="en-US" sz="1400" dirty="0">
                <a:cs typeface="Courier New" panose="02070309020205020404" pitchFamily="49" charset="0"/>
              </a:rPr>
              <a:t> by TCR</a:t>
            </a:r>
          </a:p>
          <a:p>
            <a:endParaRPr lang="en-US" altLang="en-US" sz="1400" dirty="0">
              <a:latin typeface="Courier New" panose="02070309020205020404" pitchFamily="49" charset="0"/>
              <a:cs typeface="Courier New" panose="02070309020205020404" pitchFamily="49" charset="0"/>
            </a:endParaRPr>
          </a:p>
          <a:p>
            <a:r>
              <a:rPr lang="en-US" altLang="en-US" sz="1400" dirty="0">
                <a:latin typeface="Courier New" panose="02070309020205020404" pitchFamily="49" charset="0"/>
                <a:cs typeface="Courier New" panose="02070309020205020404" pitchFamily="49" charset="0"/>
              </a:rPr>
              <a:t> </a:t>
            </a:r>
            <a:r>
              <a:rPr lang="en-US" altLang="en-US" sz="1600" dirty="0">
                <a:latin typeface="Courier New" panose="02070309020205020404" pitchFamily="49" charset="0"/>
                <a:cs typeface="Courier New" panose="02070309020205020404" pitchFamily="49" charset="0"/>
              </a:rPr>
              <a:t>EVV</a:t>
            </a:r>
            <a:r>
              <a:rPr lang="en-US" altLang="en-US" sz="1600" b="1" dirty="0">
                <a:highlight>
                  <a:srgbClr val="00FFFF"/>
                </a:highlight>
                <a:latin typeface="Courier New" panose="02070309020205020404" pitchFamily="49" charset="0"/>
                <a:cs typeface="Courier New" panose="02070309020205020404" pitchFamily="49" charset="0"/>
              </a:rPr>
              <a:t>GG</a:t>
            </a:r>
            <a:r>
              <a:rPr lang="en-US" altLang="en-US" sz="1600" dirty="0">
                <a:highlight>
                  <a:srgbClr val="FFFF00"/>
                </a:highlight>
                <a:latin typeface="Courier New" panose="02070309020205020404" pitchFamily="49" charset="0"/>
                <a:cs typeface="Courier New" panose="02070309020205020404" pitchFamily="49" charset="0"/>
              </a:rPr>
              <a:t>C</a:t>
            </a:r>
            <a:r>
              <a:rPr lang="en-US" altLang="en-US" sz="1600" dirty="0">
                <a:latin typeface="Courier New" panose="02070309020205020404" pitchFamily="49" charset="0"/>
                <a:cs typeface="Courier New" panose="02070309020205020404" pitchFamily="49" charset="0"/>
              </a:rPr>
              <a:t>PH</a:t>
            </a:r>
            <a:r>
              <a:rPr lang="en-US" altLang="en-US" sz="1600" dirty="0">
                <a:highlight>
                  <a:srgbClr val="FFFF00"/>
                </a:highlight>
                <a:latin typeface="Courier New" panose="02070309020205020404" pitchFamily="49" charset="0"/>
                <a:cs typeface="Courier New" panose="02070309020205020404" pitchFamily="49" charset="0"/>
              </a:rPr>
              <a:t>H</a:t>
            </a:r>
            <a:r>
              <a:rPr lang="en-US" altLang="en-US" sz="1600" dirty="0">
                <a:latin typeface="Courier New" panose="02070309020205020404" pitchFamily="49" charset="0"/>
                <a:cs typeface="Courier New" panose="02070309020205020404" pitchFamily="49" charset="0"/>
              </a:rPr>
              <a:t>E </a:t>
            </a:r>
            <a:r>
              <a:rPr lang="en-US" altLang="en-US" sz="1400" dirty="0">
                <a:latin typeface="Courier New" panose="02070309020205020404" pitchFamily="49" charset="0"/>
                <a:cs typeface="Courier New" panose="02070309020205020404" pitchFamily="49" charset="0"/>
              </a:rPr>
              <a:t> </a:t>
            </a:r>
            <a:r>
              <a:rPr lang="en-US" altLang="en-US" sz="1400" dirty="0">
                <a:cs typeface="Courier New" panose="02070309020205020404" pitchFamily="49" charset="0"/>
              </a:rPr>
              <a:t>Mutant seq. in cancer,</a:t>
            </a:r>
          </a:p>
          <a:p>
            <a:r>
              <a:rPr lang="en-US" altLang="en-US" sz="1400" dirty="0">
                <a:cs typeface="Courier New" panose="02070309020205020404" pitchFamily="49" charset="0"/>
              </a:rPr>
              <a:t>                                       </a:t>
            </a:r>
            <a:r>
              <a:rPr lang="en-US" altLang="en-US" sz="1400" b="1" i="1" dirty="0">
                <a:cs typeface="Courier New" panose="02070309020205020404" pitchFamily="49" charset="0"/>
              </a:rPr>
              <a:t>detected</a:t>
            </a:r>
            <a:r>
              <a:rPr lang="en-US" altLang="en-US" sz="1400" dirty="0">
                <a:cs typeface="Courier New" panose="02070309020205020404" pitchFamily="49" charset="0"/>
              </a:rPr>
              <a:t> by TCR</a:t>
            </a:r>
          </a:p>
          <a:p>
            <a:endParaRPr lang="en-US" sz="1400" dirty="0"/>
          </a:p>
        </p:txBody>
      </p:sp>
      <p:sp>
        <p:nvSpPr>
          <p:cNvPr id="17" name="Rectangle 16">
            <a:extLst>
              <a:ext uri="{FF2B5EF4-FFF2-40B4-BE49-F238E27FC236}">
                <a16:creationId xmlns:a16="http://schemas.microsoft.com/office/drawing/2014/main" id="{9D00B0D4-50B1-4CC5-A5D1-2CD65E15A631}"/>
              </a:ext>
            </a:extLst>
          </p:cNvPr>
          <p:cNvSpPr/>
          <p:nvPr/>
        </p:nvSpPr>
        <p:spPr>
          <a:xfrm>
            <a:off x="9551706" y="3722451"/>
            <a:ext cx="769674" cy="231178"/>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71EA3DF9-9092-4E53-B15E-52E882F072F8}"/>
              </a:ext>
            </a:extLst>
          </p:cNvPr>
          <p:cNvCxnSpPr>
            <a:cxnSpLocks/>
          </p:cNvCxnSpPr>
          <p:nvPr/>
        </p:nvCxnSpPr>
        <p:spPr>
          <a:xfrm flipH="1">
            <a:off x="8445390" y="3953629"/>
            <a:ext cx="1106316" cy="15054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39DA398-033D-4CB1-89BB-DF6E61E6F893}"/>
              </a:ext>
            </a:extLst>
          </p:cNvPr>
          <p:cNvCxnSpPr>
            <a:cxnSpLocks/>
          </p:cNvCxnSpPr>
          <p:nvPr/>
        </p:nvCxnSpPr>
        <p:spPr>
          <a:xfrm flipH="1">
            <a:off x="9736057" y="3953629"/>
            <a:ext cx="611793" cy="1486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2322DA71-8D5B-459A-A7FF-276FC8F63DC3}"/>
              </a:ext>
            </a:extLst>
          </p:cNvPr>
          <p:cNvSpPr txBox="1"/>
          <p:nvPr/>
        </p:nvSpPr>
        <p:spPr>
          <a:xfrm>
            <a:off x="7645684" y="2212269"/>
            <a:ext cx="2267737" cy="369332"/>
          </a:xfrm>
          <a:prstGeom prst="rect">
            <a:avLst/>
          </a:prstGeom>
          <a:noFill/>
        </p:spPr>
        <p:txBody>
          <a:bodyPr wrap="none" rtlCol="0">
            <a:spAutoFit/>
          </a:bodyPr>
          <a:lstStyle/>
          <a:p>
            <a:r>
              <a:rPr lang="en-US" b="1" dirty="0"/>
              <a:t>p53 Protein Sequence</a:t>
            </a:r>
          </a:p>
        </p:txBody>
      </p:sp>
      <p:cxnSp>
        <p:nvCxnSpPr>
          <p:cNvPr id="27" name="Straight Arrow Connector 26">
            <a:extLst>
              <a:ext uri="{FF2B5EF4-FFF2-40B4-BE49-F238E27FC236}">
                <a16:creationId xmlns:a16="http://schemas.microsoft.com/office/drawing/2014/main" id="{2EFA8A23-EEC2-4F5D-88AA-23C1A2DCCE4C}"/>
              </a:ext>
            </a:extLst>
          </p:cNvPr>
          <p:cNvCxnSpPr>
            <a:cxnSpLocks/>
          </p:cNvCxnSpPr>
          <p:nvPr/>
        </p:nvCxnSpPr>
        <p:spPr>
          <a:xfrm flipH="1">
            <a:off x="10160001" y="2727481"/>
            <a:ext cx="991715" cy="10419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081A87FE-39CC-4E63-99F8-1DDC97677BA1}"/>
              </a:ext>
            </a:extLst>
          </p:cNvPr>
          <p:cNvCxnSpPr>
            <a:stCxn id="11" idx="2"/>
          </p:cNvCxnSpPr>
          <p:nvPr/>
        </p:nvCxnSpPr>
        <p:spPr>
          <a:xfrm>
            <a:off x="11178186" y="2718475"/>
            <a:ext cx="10240" cy="14210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0E5C37A2-07B9-47C1-8E0B-5F6CD11C155D}"/>
              </a:ext>
            </a:extLst>
          </p:cNvPr>
          <p:cNvSpPr/>
          <p:nvPr/>
        </p:nvSpPr>
        <p:spPr>
          <a:xfrm>
            <a:off x="8445390" y="5454597"/>
            <a:ext cx="1290667" cy="231178"/>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F82FE49-872C-4345-9759-47DC22E8D9B4}"/>
              </a:ext>
            </a:extLst>
          </p:cNvPr>
          <p:cNvSpPr/>
          <p:nvPr/>
        </p:nvSpPr>
        <p:spPr>
          <a:xfrm>
            <a:off x="8431760" y="5910725"/>
            <a:ext cx="1290667" cy="231178"/>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A1FAA44-8EB8-D858-08D3-3729FA666130}"/>
              </a:ext>
            </a:extLst>
          </p:cNvPr>
          <p:cNvSpPr txBox="1"/>
          <p:nvPr/>
        </p:nvSpPr>
        <p:spPr>
          <a:xfrm>
            <a:off x="4176655" y="658859"/>
            <a:ext cx="625043" cy="461665"/>
          </a:xfrm>
          <a:prstGeom prst="rect">
            <a:avLst/>
          </a:prstGeom>
          <a:noFill/>
        </p:spPr>
        <p:txBody>
          <a:bodyPr wrap="none" rtlCol="0">
            <a:spAutoFit/>
          </a:bodyPr>
          <a:lstStyle/>
          <a:p>
            <a:r>
              <a:rPr lang="en-US" sz="2400" b="1" dirty="0"/>
              <a:t>T</a:t>
            </a:r>
            <a:r>
              <a:rPr lang="en-US" sz="2400" b="1" baseline="-25000" dirty="0"/>
              <a:t>CTL</a:t>
            </a:r>
          </a:p>
        </p:txBody>
      </p:sp>
    </p:spTree>
    <p:extLst>
      <p:ext uri="{BB962C8B-B14F-4D97-AF65-F5344CB8AC3E}">
        <p14:creationId xmlns:p14="http://schemas.microsoft.com/office/powerpoint/2010/main" val="7121710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ACABB4-FCD1-4100-B9FB-813D9AA94FEB}"/>
              </a:ext>
            </a:extLst>
          </p:cNvPr>
          <p:cNvSpPr>
            <a:spLocks noGrp="1"/>
          </p:cNvSpPr>
          <p:nvPr>
            <p:ph type="dt" sz="half" idx="10"/>
          </p:nvPr>
        </p:nvSpPr>
        <p:spPr/>
        <p:txBody>
          <a:bodyPr/>
          <a:lstStyle/>
          <a:p>
            <a:fld id="{F9A8A554-3195-4F9F-8FDE-CD603C109AC1}" type="datetime1">
              <a:rPr lang="en-US" smtClean="0"/>
              <a:t>8/26/2023</a:t>
            </a:fld>
            <a:endParaRPr lang="en-US" dirty="0"/>
          </a:p>
        </p:txBody>
      </p:sp>
      <p:sp>
        <p:nvSpPr>
          <p:cNvPr id="3" name="Footer Placeholder 2">
            <a:extLst>
              <a:ext uri="{FF2B5EF4-FFF2-40B4-BE49-F238E27FC236}">
                <a16:creationId xmlns:a16="http://schemas.microsoft.com/office/drawing/2014/main" id="{46ABEF0A-E9EB-4B47-BEF3-346B77EF5FD3}"/>
              </a:ext>
            </a:extLst>
          </p:cNvPr>
          <p:cNvSpPr>
            <a:spLocks noGrp="1"/>
          </p:cNvSpPr>
          <p:nvPr>
            <p:ph type="ftr" sz="quarter" idx="11"/>
          </p:nvPr>
        </p:nvSpPr>
        <p:spPr/>
        <p:txBody>
          <a:bodyPr/>
          <a:lstStyle/>
          <a:p>
            <a:r>
              <a:rPr lang="en-US"/>
              <a:t>D &amp; D - Lec 3 - Fall 2023</a:t>
            </a:r>
          </a:p>
        </p:txBody>
      </p:sp>
      <p:sp>
        <p:nvSpPr>
          <p:cNvPr id="4" name="Slide Number Placeholder 3">
            <a:extLst>
              <a:ext uri="{FF2B5EF4-FFF2-40B4-BE49-F238E27FC236}">
                <a16:creationId xmlns:a16="http://schemas.microsoft.com/office/drawing/2014/main" id="{3D88F84F-FC7D-4821-95C4-3B4ECF838981}"/>
              </a:ext>
            </a:extLst>
          </p:cNvPr>
          <p:cNvSpPr>
            <a:spLocks noGrp="1"/>
          </p:cNvSpPr>
          <p:nvPr>
            <p:ph type="sldNum" sz="quarter" idx="12"/>
          </p:nvPr>
        </p:nvSpPr>
        <p:spPr/>
        <p:txBody>
          <a:bodyPr/>
          <a:lstStyle/>
          <a:p>
            <a:fld id="{5B355701-1634-9947-B683-B8275B8528C8}" type="slidenum">
              <a:rPr lang="en-US" smtClean="0"/>
              <a:t>47</a:t>
            </a:fld>
            <a:endParaRPr lang="en-US"/>
          </a:p>
        </p:txBody>
      </p:sp>
      <p:sp>
        <p:nvSpPr>
          <p:cNvPr id="5" name="TextBox 4">
            <a:extLst>
              <a:ext uri="{FF2B5EF4-FFF2-40B4-BE49-F238E27FC236}">
                <a16:creationId xmlns:a16="http://schemas.microsoft.com/office/drawing/2014/main" id="{F1BD378F-1832-40B3-B6EE-6CAA29B3F07E}"/>
              </a:ext>
            </a:extLst>
          </p:cNvPr>
          <p:cNvSpPr txBox="1"/>
          <p:nvPr/>
        </p:nvSpPr>
        <p:spPr>
          <a:xfrm>
            <a:off x="2514600" y="121002"/>
            <a:ext cx="8162043" cy="523220"/>
          </a:xfrm>
          <a:prstGeom prst="rect">
            <a:avLst/>
          </a:prstGeom>
          <a:noFill/>
        </p:spPr>
        <p:txBody>
          <a:bodyPr wrap="none" rtlCol="0">
            <a:spAutoFit/>
          </a:bodyPr>
          <a:lstStyle/>
          <a:p>
            <a:r>
              <a:rPr lang="en-US" sz="2800" dirty="0"/>
              <a:t>Detection and Killing of Virally Infected or Cancer Cells:</a:t>
            </a:r>
          </a:p>
        </p:txBody>
      </p:sp>
      <p:sp>
        <p:nvSpPr>
          <p:cNvPr id="6" name="TextBox 5">
            <a:extLst>
              <a:ext uri="{FF2B5EF4-FFF2-40B4-BE49-F238E27FC236}">
                <a16:creationId xmlns:a16="http://schemas.microsoft.com/office/drawing/2014/main" id="{9185A756-3C7F-4763-B4DD-F4EC30A09187}"/>
              </a:ext>
            </a:extLst>
          </p:cNvPr>
          <p:cNvSpPr txBox="1"/>
          <p:nvPr/>
        </p:nvSpPr>
        <p:spPr>
          <a:xfrm>
            <a:off x="240645" y="5365954"/>
            <a:ext cx="1582477" cy="646331"/>
          </a:xfrm>
          <a:prstGeom prst="rect">
            <a:avLst/>
          </a:prstGeom>
          <a:solidFill>
            <a:schemeClr val="bg1"/>
          </a:solidFill>
        </p:spPr>
        <p:txBody>
          <a:bodyPr wrap="square" rtlCol="0">
            <a:spAutoFit/>
          </a:bodyPr>
          <a:lstStyle/>
          <a:p>
            <a:pPr algn="ctr"/>
            <a:r>
              <a:rPr lang="en-US" b="1" dirty="0">
                <a:latin typeface="Calibri" panose="020F0502020204030204" pitchFamily="34" charset="0"/>
                <a:cs typeface="Calibri" panose="020F0502020204030204" pitchFamily="34" charset="0"/>
              </a:rPr>
              <a:t>Cancer cell or</a:t>
            </a:r>
          </a:p>
          <a:p>
            <a:pPr algn="ctr"/>
            <a:r>
              <a:rPr lang="en-US" b="1" dirty="0">
                <a:latin typeface="Calibri" panose="020F0502020204030204" pitchFamily="34" charset="0"/>
                <a:cs typeface="Calibri" panose="020F0502020204030204" pitchFamily="34" charset="0"/>
              </a:rPr>
              <a:t>Infected cell</a:t>
            </a:r>
          </a:p>
        </p:txBody>
      </p:sp>
      <p:sp>
        <p:nvSpPr>
          <p:cNvPr id="9" name="TextBox 8">
            <a:extLst>
              <a:ext uri="{FF2B5EF4-FFF2-40B4-BE49-F238E27FC236}">
                <a16:creationId xmlns:a16="http://schemas.microsoft.com/office/drawing/2014/main" id="{56830224-8F41-4A62-BC5C-AF2D6D936C94}"/>
              </a:ext>
            </a:extLst>
          </p:cNvPr>
          <p:cNvSpPr txBox="1"/>
          <p:nvPr/>
        </p:nvSpPr>
        <p:spPr>
          <a:xfrm>
            <a:off x="4114520" y="5335177"/>
            <a:ext cx="4663350"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C00000"/>
                </a:solidFill>
              </a:rPr>
              <a:t>Granzymes enter through perforin pore and cause cell undergo programmed cell death (apoptosis)</a:t>
            </a:r>
          </a:p>
        </p:txBody>
      </p:sp>
      <p:pic>
        <p:nvPicPr>
          <p:cNvPr id="12" name="ctl">
            <a:hlinkClick r:id="" action="ppaction://media"/>
            <a:extLst>
              <a:ext uri="{FF2B5EF4-FFF2-40B4-BE49-F238E27FC236}">
                <a16:creationId xmlns:a16="http://schemas.microsoft.com/office/drawing/2014/main" id="{96DCDFBC-D981-4DA8-B69F-80A3FB1732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46563" y="1993893"/>
            <a:ext cx="3172362" cy="2379272"/>
          </a:xfrm>
          <a:prstGeom prst="rect">
            <a:avLst/>
          </a:prstGeom>
        </p:spPr>
      </p:pic>
      <p:sp>
        <p:nvSpPr>
          <p:cNvPr id="10" name="TextBox 9">
            <a:extLst>
              <a:ext uri="{FF2B5EF4-FFF2-40B4-BE49-F238E27FC236}">
                <a16:creationId xmlns:a16="http://schemas.microsoft.com/office/drawing/2014/main" id="{65CAAD41-818F-4B56-90CB-69E340FD1466}"/>
              </a:ext>
            </a:extLst>
          </p:cNvPr>
          <p:cNvSpPr txBox="1"/>
          <p:nvPr/>
        </p:nvSpPr>
        <p:spPr>
          <a:xfrm>
            <a:off x="3272136" y="1897426"/>
            <a:ext cx="655179" cy="369332"/>
          </a:xfrm>
          <a:prstGeom prst="rect">
            <a:avLst/>
          </a:prstGeom>
          <a:noFill/>
        </p:spPr>
        <p:txBody>
          <a:bodyPr wrap="none" rtlCol="0">
            <a:spAutoFit/>
          </a:bodyPr>
          <a:lstStyle/>
          <a:p>
            <a:r>
              <a:rPr lang="en-US" dirty="0"/>
              <a:t>(T</a:t>
            </a:r>
            <a:r>
              <a:rPr lang="en-US" baseline="-25000" dirty="0"/>
              <a:t>CTL</a:t>
            </a:r>
            <a:r>
              <a:rPr lang="en-US" dirty="0"/>
              <a:t>)</a:t>
            </a:r>
          </a:p>
        </p:txBody>
      </p:sp>
      <p:pic>
        <p:nvPicPr>
          <p:cNvPr id="11" name="Picture 10" descr="Diagram, calendar&#10;&#10;Description automatically generated">
            <a:extLst>
              <a:ext uri="{FF2B5EF4-FFF2-40B4-BE49-F238E27FC236}">
                <a16:creationId xmlns:a16="http://schemas.microsoft.com/office/drawing/2014/main" id="{8858A883-8D2A-6501-88DE-A2329BAA97F0}"/>
              </a:ext>
            </a:extLst>
          </p:cNvPr>
          <p:cNvPicPr>
            <a:picLocks noChangeAspect="1"/>
          </p:cNvPicPr>
          <p:nvPr/>
        </p:nvPicPr>
        <p:blipFill>
          <a:blip r:embed="rId5"/>
          <a:stretch>
            <a:fillRect/>
          </a:stretch>
        </p:blipFill>
        <p:spPr>
          <a:xfrm>
            <a:off x="119913" y="1742839"/>
            <a:ext cx="8587974" cy="3627289"/>
          </a:xfrm>
          <a:prstGeom prst="rect">
            <a:avLst/>
          </a:prstGeom>
        </p:spPr>
      </p:pic>
      <p:cxnSp>
        <p:nvCxnSpPr>
          <p:cNvPr id="17" name="Straight Arrow Connector 16">
            <a:extLst>
              <a:ext uri="{FF2B5EF4-FFF2-40B4-BE49-F238E27FC236}">
                <a16:creationId xmlns:a16="http://schemas.microsoft.com/office/drawing/2014/main" id="{011FA0ED-C52E-B7E3-33C1-AFCD59315194}"/>
              </a:ext>
            </a:extLst>
          </p:cNvPr>
          <p:cNvCxnSpPr/>
          <p:nvPr/>
        </p:nvCxnSpPr>
        <p:spPr>
          <a:xfrm>
            <a:off x="1805992" y="3689131"/>
            <a:ext cx="18496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966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6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C8981-C639-48FF-8F4B-CBBD7BF55685}"/>
              </a:ext>
            </a:extLst>
          </p:cNvPr>
          <p:cNvSpPr>
            <a:spLocks noGrp="1"/>
          </p:cNvSpPr>
          <p:nvPr>
            <p:ph type="dt" sz="half" idx="10"/>
          </p:nvPr>
        </p:nvSpPr>
        <p:spPr/>
        <p:txBody>
          <a:bodyPr/>
          <a:lstStyle/>
          <a:p>
            <a:fld id="{B2716926-DAFF-41DB-A8FB-67398F2CE833}" type="datetime1">
              <a:rPr lang="en-US" smtClean="0"/>
              <a:t>8/26/2023</a:t>
            </a:fld>
            <a:endParaRPr lang="en-US"/>
          </a:p>
        </p:txBody>
      </p:sp>
      <p:sp>
        <p:nvSpPr>
          <p:cNvPr id="3" name="Footer Placeholder 2">
            <a:extLst>
              <a:ext uri="{FF2B5EF4-FFF2-40B4-BE49-F238E27FC236}">
                <a16:creationId xmlns:a16="http://schemas.microsoft.com/office/drawing/2014/main" id="{C6B9EDDD-966B-431C-B0BD-1E40162FBEAD}"/>
              </a:ext>
            </a:extLst>
          </p:cNvPr>
          <p:cNvSpPr>
            <a:spLocks noGrp="1"/>
          </p:cNvSpPr>
          <p:nvPr>
            <p:ph type="ftr" sz="quarter" idx="11"/>
          </p:nvPr>
        </p:nvSpPr>
        <p:spPr/>
        <p:txBody>
          <a:bodyPr/>
          <a:lstStyle/>
          <a:p>
            <a:r>
              <a:rPr lang="en-US"/>
              <a:t>D &amp; D - Lec 3 - Fall 2023</a:t>
            </a:r>
          </a:p>
        </p:txBody>
      </p:sp>
      <p:sp>
        <p:nvSpPr>
          <p:cNvPr id="4" name="Slide Number Placeholder 3">
            <a:extLst>
              <a:ext uri="{FF2B5EF4-FFF2-40B4-BE49-F238E27FC236}">
                <a16:creationId xmlns:a16="http://schemas.microsoft.com/office/drawing/2014/main" id="{45A919B5-F9FB-4964-B77F-234343EAF450}"/>
              </a:ext>
            </a:extLst>
          </p:cNvPr>
          <p:cNvSpPr>
            <a:spLocks noGrp="1"/>
          </p:cNvSpPr>
          <p:nvPr>
            <p:ph type="sldNum" sz="quarter" idx="12"/>
          </p:nvPr>
        </p:nvSpPr>
        <p:spPr/>
        <p:txBody>
          <a:bodyPr/>
          <a:lstStyle/>
          <a:p>
            <a:fld id="{5B355701-1634-9947-B683-B8275B8528C8}" type="slidenum">
              <a:rPr lang="en-US" smtClean="0"/>
              <a:t>48</a:t>
            </a:fld>
            <a:endParaRPr lang="en-US"/>
          </a:p>
        </p:txBody>
      </p:sp>
      <p:sp>
        <p:nvSpPr>
          <p:cNvPr id="5" name="Rectangle 4">
            <a:extLst>
              <a:ext uri="{FF2B5EF4-FFF2-40B4-BE49-F238E27FC236}">
                <a16:creationId xmlns:a16="http://schemas.microsoft.com/office/drawing/2014/main" id="{AC3365FA-F527-4F17-BF29-D94849A8CD5D}"/>
              </a:ext>
            </a:extLst>
          </p:cNvPr>
          <p:cNvSpPr/>
          <p:nvPr/>
        </p:nvSpPr>
        <p:spPr>
          <a:xfrm>
            <a:off x="2267626" y="-40936"/>
            <a:ext cx="7803744" cy="461665"/>
          </a:xfrm>
          <a:prstGeom prst="rect">
            <a:avLst/>
          </a:prstGeom>
        </p:spPr>
        <p:txBody>
          <a:bodyPr wrap="square">
            <a:spAutoFit/>
          </a:bodyPr>
          <a:lstStyle/>
          <a:p>
            <a:r>
              <a:rPr lang="en-US" sz="2400" dirty="0"/>
              <a:t>Cancer Evasion Mechanism  I - Loss of MHC I on Tumor Cell</a:t>
            </a:r>
            <a:endParaRPr lang="en-US" sz="2400" dirty="0">
              <a:solidFill>
                <a:srgbClr val="00B0F0"/>
              </a:solidFill>
            </a:endParaRPr>
          </a:p>
        </p:txBody>
      </p:sp>
      <p:pic>
        <p:nvPicPr>
          <p:cNvPr id="6" name="Picture 5">
            <a:extLst>
              <a:ext uri="{FF2B5EF4-FFF2-40B4-BE49-F238E27FC236}">
                <a16:creationId xmlns:a16="http://schemas.microsoft.com/office/drawing/2014/main" id="{EBF0215B-0BC3-408D-8665-118A64E8BA54}"/>
              </a:ext>
            </a:extLst>
          </p:cNvPr>
          <p:cNvPicPr>
            <a:picLocks noChangeAspect="1"/>
          </p:cNvPicPr>
          <p:nvPr/>
        </p:nvPicPr>
        <p:blipFill rotWithShape="1">
          <a:blip r:embed="rId2"/>
          <a:srcRect t="21276" r="49686" b="10860"/>
          <a:stretch/>
        </p:blipFill>
        <p:spPr>
          <a:xfrm>
            <a:off x="4333460" y="830777"/>
            <a:ext cx="4653100" cy="4707138"/>
          </a:xfrm>
          <a:prstGeom prst="rect">
            <a:avLst/>
          </a:prstGeom>
        </p:spPr>
      </p:pic>
      <p:sp>
        <p:nvSpPr>
          <p:cNvPr id="7" name="Rectangle 6">
            <a:extLst>
              <a:ext uri="{FF2B5EF4-FFF2-40B4-BE49-F238E27FC236}">
                <a16:creationId xmlns:a16="http://schemas.microsoft.com/office/drawing/2014/main" id="{B0C2325E-97E0-46AB-83A8-29B9DF04CC3A}"/>
              </a:ext>
            </a:extLst>
          </p:cNvPr>
          <p:cNvSpPr/>
          <p:nvPr/>
        </p:nvSpPr>
        <p:spPr>
          <a:xfrm>
            <a:off x="205152" y="3209030"/>
            <a:ext cx="3075313" cy="1323439"/>
          </a:xfrm>
          <a:prstGeom prst="rect">
            <a:avLst/>
          </a:prstGeom>
        </p:spPr>
        <p:txBody>
          <a:bodyPr wrap="square">
            <a:spAutoFit/>
          </a:bodyPr>
          <a:lstStyle/>
          <a:p>
            <a:r>
              <a:rPr lang="en-US" sz="2000" i="1" dirty="0">
                <a:solidFill>
                  <a:srgbClr val="00B0F0"/>
                </a:solidFill>
              </a:rPr>
              <a:t>How to re-establish T</a:t>
            </a:r>
            <a:r>
              <a:rPr lang="en-US" sz="2000" i="1" baseline="-25000" dirty="0">
                <a:solidFill>
                  <a:srgbClr val="00B0F0"/>
                </a:solidFill>
              </a:rPr>
              <a:t>C</a:t>
            </a:r>
            <a:r>
              <a:rPr lang="en-US" sz="2000" i="1" dirty="0">
                <a:solidFill>
                  <a:srgbClr val="00B0F0"/>
                </a:solidFill>
              </a:rPr>
              <a:t> contact with tumor cell and activation of the T-cell so that the cancer cell is killed?</a:t>
            </a:r>
            <a:endParaRPr lang="en-US" sz="2000" i="1" dirty="0"/>
          </a:p>
        </p:txBody>
      </p:sp>
      <p:sp>
        <p:nvSpPr>
          <p:cNvPr id="9" name="TextBox 8">
            <a:extLst>
              <a:ext uri="{FF2B5EF4-FFF2-40B4-BE49-F238E27FC236}">
                <a16:creationId xmlns:a16="http://schemas.microsoft.com/office/drawing/2014/main" id="{BDE9246E-3610-40A9-B0A6-3C7162E77401}"/>
              </a:ext>
            </a:extLst>
          </p:cNvPr>
          <p:cNvSpPr txBox="1"/>
          <p:nvPr/>
        </p:nvSpPr>
        <p:spPr>
          <a:xfrm>
            <a:off x="64363" y="553636"/>
            <a:ext cx="4269097" cy="1631216"/>
          </a:xfrm>
          <a:prstGeom prst="rect">
            <a:avLst/>
          </a:prstGeom>
          <a:noFill/>
        </p:spPr>
        <p:txBody>
          <a:bodyPr wrap="square" rtlCol="0">
            <a:spAutoFit/>
          </a:bodyPr>
          <a:lstStyle/>
          <a:p>
            <a:r>
              <a:rPr lang="en-US" sz="2000" dirty="0"/>
              <a:t>Loss of MHC I expression means that T</a:t>
            </a:r>
            <a:r>
              <a:rPr lang="en-US" sz="2000" baseline="-25000" dirty="0"/>
              <a:t>CTL</a:t>
            </a:r>
            <a:r>
              <a:rPr lang="en-US" sz="2000" dirty="0"/>
              <a:t> cells can no longer recognize and kill cancer cells because T-cell activation requires recognition of the MHC-peptide complex.</a:t>
            </a:r>
          </a:p>
        </p:txBody>
      </p:sp>
    </p:spTree>
    <p:extLst>
      <p:ext uri="{BB962C8B-B14F-4D97-AF65-F5344CB8AC3E}">
        <p14:creationId xmlns:p14="http://schemas.microsoft.com/office/powerpoint/2010/main" val="13932091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169DD1-3BC8-4897-8C0F-7A71F353CFFA}"/>
              </a:ext>
            </a:extLst>
          </p:cNvPr>
          <p:cNvPicPr>
            <a:picLocks noChangeAspect="1"/>
          </p:cNvPicPr>
          <p:nvPr/>
        </p:nvPicPr>
        <p:blipFill>
          <a:blip r:embed="rId2"/>
          <a:stretch>
            <a:fillRect/>
          </a:stretch>
        </p:blipFill>
        <p:spPr>
          <a:xfrm>
            <a:off x="3429000" y="495452"/>
            <a:ext cx="6520757" cy="4457548"/>
          </a:xfrm>
          <a:prstGeom prst="rect">
            <a:avLst/>
          </a:prstGeom>
        </p:spPr>
      </p:pic>
      <p:sp>
        <p:nvSpPr>
          <p:cNvPr id="2" name="Date Placeholder 1">
            <a:extLst>
              <a:ext uri="{FF2B5EF4-FFF2-40B4-BE49-F238E27FC236}">
                <a16:creationId xmlns:a16="http://schemas.microsoft.com/office/drawing/2014/main" id="{24DC8981-C639-48FF-8F4B-CBBD7BF55685}"/>
              </a:ext>
            </a:extLst>
          </p:cNvPr>
          <p:cNvSpPr>
            <a:spLocks noGrp="1"/>
          </p:cNvSpPr>
          <p:nvPr>
            <p:ph type="dt" sz="half" idx="10"/>
          </p:nvPr>
        </p:nvSpPr>
        <p:spPr/>
        <p:txBody>
          <a:bodyPr/>
          <a:lstStyle/>
          <a:p>
            <a:fld id="{539DB179-1C90-418F-820E-CF7C943EDFF4}" type="datetime1">
              <a:rPr lang="en-US" smtClean="0"/>
              <a:t>8/26/2023</a:t>
            </a:fld>
            <a:endParaRPr lang="en-US"/>
          </a:p>
        </p:txBody>
      </p:sp>
      <p:sp>
        <p:nvSpPr>
          <p:cNvPr id="3" name="Footer Placeholder 2">
            <a:extLst>
              <a:ext uri="{FF2B5EF4-FFF2-40B4-BE49-F238E27FC236}">
                <a16:creationId xmlns:a16="http://schemas.microsoft.com/office/drawing/2014/main" id="{C6B9EDDD-966B-431C-B0BD-1E40162FBEAD}"/>
              </a:ext>
            </a:extLst>
          </p:cNvPr>
          <p:cNvSpPr>
            <a:spLocks noGrp="1"/>
          </p:cNvSpPr>
          <p:nvPr>
            <p:ph type="ftr" sz="quarter" idx="11"/>
          </p:nvPr>
        </p:nvSpPr>
        <p:spPr/>
        <p:txBody>
          <a:bodyPr/>
          <a:lstStyle/>
          <a:p>
            <a:r>
              <a:rPr lang="en-US"/>
              <a:t>D &amp; D - Lec 3 - Fall 2023</a:t>
            </a:r>
          </a:p>
        </p:txBody>
      </p:sp>
      <p:sp>
        <p:nvSpPr>
          <p:cNvPr id="4" name="Slide Number Placeholder 3">
            <a:extLst>
              <a:ext uri="{FF2B5EF4-FFF2-40B4-BE49-F238E27FC236}">
                <a16:creationId xmlns:a16="http://schemas.microsoft.com/office/drawing/2014/main" id="{45A919B5-F9FB-4964-B77F-234343EAF450}"/>
              </a:ext>
            </a:extLst>
          </p:cNvPr>
          <p:cNvSpPr>
            <a:spLocks noGrp="1"/>
          </p:cNvSpPr>
          <p:nvPr>
            <p:ph type="sldNum" sz="quarter" idx="12"/>
          </p:nvPr>
        </p:nvSpPr>
        <p:spPr/>
        <p:txBody>
          <a:bodyPr/>
          <a:lstStyle/>
          <a:p>
            <a:fld id="{5B355701-1634-9947-B683-B8275B8528C8}" type="slidenum">
              <a:rPr lang="en-US" smtClean="0"/>
              <a:t>49</a:t>
            </a:fld>
            <a:endParaRPr lang="en-US"/>
          </a:p>
        </p:txBody>
      </p:sp>
      <p:sp>
        <p:nvSpPr>
          <p:cNvPr id="5" name="Rectangle 4">
            <a:extLst>
              <a:ext uri="{FF2B5EF4-FFF2-40B4-BE49-F238E27FC236}">
                <a16:creationId xmlns:a16="http://schemas.microsoft.com/office/drawing/2014/main" id="{AC3365FA-F527-4F17-BF29-D94849A8CD5D}"/>
              </a:ext>
            </a:extLst>
          </p:cNvPr>
          <p:cNvSpPr/>
          <p:nvPr/>
        </p:nvSpPr>
        <p:spPr>
          <a:xfrm>
            <a:off x="655162" y="21319"/>
            <a:ext cx="10927238" cy="461665"/>
          </a:xfrm>
          <a:prstGeom prst="rect">
            <a:avLst/>
          </a:prstGeom>
        </p:spPr>
        <p:txBody>
          <a:bodyPr wrap="square">
            <a:spAutoFit/>
          </a:bodyPr>
          <a:lstStyle/>
          <a:p>
            <a:r>
              <a:rPr lang="en-US" sz="2400" dirty="0"/>
              <a:t>Cancer Treatment with Antibodies - 1. Cancer Evasion - Loss of MHC I on Tumor Cell</a:t>
            </a:r>
            <a:endParaRPr lang="en-US" sz="2400" dirty="0">
              <a:solidFill>
                <a:srgbClr val="00B0F0"/>
              </a:solidFill>
            </a:endParaRPr>
          </a:p>
        </p:txBody>
      </p:sp>
      <p:sp>
        <p:nvSpPr>
          <p:cNvPr id="8" name="TextBox 7">
            <a:extLst>
              <a:ext uri="{FF2B5EF4-FFF2-40B4-BE49-F238E27FC236}">
                <a16:creationId xmlns:a16="http://schemas.microsoft.com/office/drawing/2014/main" id="{8BA32EF0-83AD-4085-AD65-6D23F7574783}"/>
              </a:ext>
            </a:extLst>
          </p:cNvPr>
          <p:cNvSpPr txBox="1"/>
          <p:nvPr/>
        </p:nvSpPr>
        <p:spPr>
          <a:xfrm>
            <a:off x="7086600" y="3431721"/>
            <a:ext cx="1088760" cy="338554"/>
          </a:xfrm>
          <a:prstGeom prst="rect">
            <a:avLst/>
          </a:prstGeom>
          <a:solidFill>
            <a:schemeClr val="bg1"/>
          </a:solidFill>
          <a:ln>
            <a:solidFill>
              <a:schemeClr val="bg1">
                <a:lumMod val="50000"/>
              </a:schemeClr>
            </a:solidFill>
          </a:ln>
        </p:spPr>
        <p:txBody>
          <a:bodyPr wrap="none" rtlCol="0">
            <a:spAutoFit/>
          </a:bodyPr>
          <a:lstStyle/>
          <a:p>
            <a:r>
              <a:rPr lang="en-US" sz="1600" dirty="0"/>
              <a:t>Cancer cell</a:t>
            </a:r>
          </a:p>
        </p:txBody>
      </p:sp>
      <p:pic>
        <p:nvPicPr>
          <p:cNvPr id="6" name="Picture 5">
            <a:extLst>
              <a:ext uri="{FF2B5EF4-FFF2-40B4-BE49-F238E27FC236}">
                <a16:creationId xmlns:a16="http://schemas.microsoft.com/office/drawing/2014/main" id="{EBF0215B-0BC3-408D-8665-118A64E8BA54}"/>
              </a:ext>
            </a:extLst>
          </p:cNvPr>
          <p:cNvPicPr>
            <a:picLocks noChangeAspect="1"/>
          </p:cNvPicPr>
          <p:nvPr/>
        </p:nvPicPr>
        <p:blipFill rotWithShape="1">
          <a:blip r:embed="rId3"/>
          <a:srcRect t="21276" r="49686" b="10860"/>
          <a:stretch/>
        </p:blipFill>
        <p:spPr>
          <a:xfrm>
            <a:off x="395652" y="1988206"/>
            <a:ext cx="2513538" cy="2542728"/>
          </a:xfrm>
          <a:prstGeom prst="rect">
            <a:avLst/>
          </a:prstGeom>
        </p:spPr>
      </p:pic>
      <p:sp>
        <p:nvSpPr>
          <p:cNvPr id="7" name="Rectangle 6">
            <a:extLst>
              <a:ext uri="{FF2B5EF4-FFF2-40B4-BE49-F238E27FC236}">
                <a16:creationId xmlns:a16="http://schemas.microsoft.com/office/drawing/2014/main" id="{B0C2325E-97E0-46AB-83A8-29B9DF04CC3A}"/>
              </a:ext>
            </a:extLst>
          </p:cNvPr>
          <p:cNvSpPr/>
          <p:nvPr/>
        </p:nvSpPr>
        <p:spPr>
          <a:xfrm>
            <a:off x="379087" y="4530934"/>
            <a:ext cx="2287913" cy="1477328"/>
          </a:xfrm>
          <a:prstGeom prst="rect">
            <a:avLst/>
          </a:prstGeom>
        </p:spPr>
        <p:txBody>
          <a:bodyPr wrap="square">
            <a:spAutoFit/>
          </a:bodyPr>
          <a:lstStyle/>
          <a:p>
            <a:r>
              <a:rPr lang="en-US" i="1" dirty="0">
                <a:solidFill>
                  <a:srgbClr val="00B0F0"/>
                </a:solidFill>
              </a:rPr>
              <a:t>How to re-establish T</a:t>
            </a:r>
            <a:r>
              <a:rPr lang="en-US" i="1" baseline="-25000" dirty="0">
                <a:solidFill>
                  <a:srgbClr val="00B0F0"/>
                </a:solidFill>
              </a:rPr>
              <a:t>C</a:t>
            </a:r>
            <a:r>
              <a:rPr lang="en-US" i="1" dirty="0">
                <a:solidFill>
                  <a:srgbClr val="00B0F0"/>
                </a:solidFill>
              </a:rPr>
              <a:t> contact with tumor cell and activation of the T-cell so that the cancer cell is killed?</a:t>
            </a:r>
            <a:endParaRPr lang="en-US" i="1" dirty="0"/>
          </a:p>
        </p:txBody>
      </p:sp>
      <p:sp>
        <p:nvSpPr>
          <p:cNvPr id="12" name="TextBox 11">
            <a:extLst>
              <a:ext uri="{FF2B5EF4-FFF2-40B4-BE49-F238E27FC236}">
                <a16:creationId xmlns:a16="http://schemas.microsoft.com/office/drawing/2014/main" id="{C9DA3BA7-92EB-4489-AA29-AAD6B2A3F970}"/>
              </a:ext>
            </a:extLst>
          </p:cNvPr>
          <p:cNvSpPr txBox="1"/>
          <p:nvPr/>
        </p:nvSpPr>
        <p:spPr>
          <a:xfrm>
            <a:off x="3197562" y="5020715"/>
            <a:ext cx="8608703" cy="1477328"/>
          </a:xfrm>
          <a:prstGeom prst="rect">
            <a:avLst/>
          </a:prstGeom>
          <a:noFill/>
        </p:spPr>
        <p:txBody>
          <a:bodyPr wrap="none" rtlCol="0">
            <a:spAutoFit/>
          </a:bodyPr>
          <a:lstStyle/>
          <a:p>
            <a:pPr marL="285750" indent="-285750">
              <a:buFont typeface="Arial" panose="020B0604020202020204" pitchFamily="34" charset="0"/>
              <a:buChar char="•"/>
            </a:pPr>
            <a:r>
              <a:rPr lang="en-US" dirty="0"/>
              <a:t>Bispecific antibodies are generated from two separate antibodies:</a:t>
            </a:r>
          </a:p>
          <a:p>
            <a:pPr marL="742950" lvl="1" indent="-285750">
              <a:buFont typeface="Arial" panose="020B0604020202020204" pitchFamily="34" charset="0"/>
              <a:buChar char="•"/>
            </a:pPr>
            <a:r>
              <a:rPr lang="en-US" dirty="0"/>
              <a:t>One recognizes CD3, which is part of the T-cell receptor (TCR)</a:t>
            </a:r>
          </a:p>
          <a:p>
            <a:pPr marL="742950" lvl="1" indent="-285750">
              <a:buFont typeface="Arial" panose="020B0604020202020204" pitchFamily="34" charset="0"/>
              <a:buChar char="•"/>
            </a:pPr>
            <a:r>
              <a:rPr lang="en-US" dirty="0"/>
              <a:t>Other recognizes a tumor antigen.</a:t>
            </a:r>
          </a:p>
          <a:p>
            <a:pPr marL="285750" indent="-285750">
              <a:buFont typeface="Arial" panose="020B0604020202020204" pitchFamily="34" charset="0"/>
              <a:buChar char="•"/>
            </a:pPr>
            <a:r>
              <a:rPr lang="en-US" dirty="0"/>
              <a:t>The two variable regions from each antibody are linked into a single polypeptide chain.</a:t>
            </a:r>
          </a:p>
          <a:p>
            <a:pPr marL="285750" indent="-285750">
              <a:buFont typeface="Arial" panose="020B0604020202020204" pitchFamily="34" charset="0"/>
              <a:buChar char="•"/>
            </a:pPr>
            <a:r>
              <a:rPr lang="en-US" dirty="0"/>
              <a:t>The dual binding event mimics the original MHC-I TCR interaction.,</a:t>
            </a:r>
          </a:p>
        </p:txBody>
      </p:sp>
      <p:sp>
        <p:nvSpPr>
          <p:cNvPr id="9" name="TextBox 8">
            <a:extLst>
              <a:ext uri="{FF2B5EF4-FFF2-40B4-BE49-F238E27FC236}">
                <a16:creationId xmlns:a16="http://schemas.microsoft.com/office/drawing/2014/main" id="{BDE9246E-3610-40A9-B0A6-3C7162E77401}"/>
              </a:ext>
            </a:extLst>
          </p:cNvPr>
          <p:cNvSpPr txBox="1"/>
          <p:nvPr/>
        </p:nvSpPr>
        <p:spPr>
          <a:xfrm>
            <a:off x="64364" y="553636"/>
            <a:ext cx="3390036" cy="1754326"/>
          </a:xfrm>
          <a:prstGeom prst="rect">
            <a:avLst/>
          </a:prstGeom>
          <a:noFill/>
        </p:spPr>
        <p:txBody>
          <a:bodyPr wrap="square" rtlCol="0">
            <a:spAutoFit/>
          </a:bodyPr>
          <a:lstStyle/>
          <a:p>
            <a:r>
              <a:rPr lang="en-US" dirty="0"/>
              <a:t>Loss of MHC I expression means that T</a:t>
            </a:r>
            <a:r>
              <a:rPr lang="en-US" baseline="-25000" dirty="0"/>
              <a:t>CTL</a:t>
            </a:r>
            <a:r>
              <a:rPr lang="en-US" dirty="0"/>
              <a:t> cells can no longer recognize and kill cancer cells because T-cell activation requires recognition of the MHC-peptide complex.</a:t>
            </a:r>
          </a:p>
        </p:txBody>
      </p:sp>
      <p:sp>
        <p:nvSpPr>
          <p:cNvPr id="13" name="TextBox 12">
            <a:extLst>
              <a:ext uri="{FF2B5EF4-FFF2-40B4-BE49-F238E27FC236}">
                <a16:creationId xmlns:a16="http://schemas.microsoft.com/office/drawing/2014/main" id="{6FDF889E-BB51-F873-6FD6-57FD45F7BD5E}"/>
              </a:ext>
            </a:extLst>
          </p:cNvPr>
          <p:cNvSpPr txBox="1"/>
          <p:nvPr/>
        </p:nvSpPr>
        <p:spPr>
          <a:xfrm>
            <a:off x="762000" y="3964106"/>
            <a:ext cx="1097438" cy="338554"/>
          </a:xfrm>
          <a:prstGeom prst="rect">
            <a:avLst/>
          </a:prstGeom>
          <a:solidFill>
            <a:schemeClr val="bg1"/>
          </a:solidFill>
          <a:ln>
            <a:solidFill>
              <a:schemeClr val="bg1">
                <a:lumMod val="50000"/>
              </a:schemeClr>
            </a:solidFill>
          </a:ln>
        </p:spPr>
        <p:txBody>
          <a:bodyPr wrap="square" rtlCol="0">
            <a:spAutoFit/>
          </a:bodyPr>
          <a:lstStyle/>
          <a:p>
            <a:r>
              <a:rPr lang="en-US" sz="1600" dirty="0"/>
              <a:t>Cancer cell</a:t>
            </a:r>
          </a:p>
        </p:txBody>
      </p:sp>
    </p:spTree>
    <p:extLst>
      <p:ext uri="{BB962C8B-B14F-4D97-AF65-F5344CB8AC3E}">
        <p14:creationId xmlns:p14="http://schemas.microsoft.com/office/powerpoint/2010/main" val="218842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C137E7-DE54-480E-848C-9C3E31265F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8324" y="3197633"/>
            <a:ext cx="3681251" cy="2486891"/>
          </a:xfrm>
          <a:prstGeom prst="rect">
            <a:avLst/>
          </a:prstGeom>
        </p:spPr>
      </p:pic>
      <p:pic>
        <p:nvPicPr>
          <p:cNvPr id="7" name="Picture 6">
            <a:extLst>
              <a:ext uri="{FF2B5EF4-FFF2-40B4-BE49-F238E27FC236}">
                <a16:creationId xmlns:a16="http://schemas.microsoft.com/office/drawing/2014/main" id="{A626A74D-4E20-4C41-A8C6-205D22F518E8}"/>
              </a:ext>
            </a:extLst>
          </p:cNvPr>
          <p:cNvPicPr>
            <a:picLocks noChangeAspect="1"/>
          </p:cNvPicPr>
          <p:nvPr/>
        </p:nvPicPr>
        <p:blipFill>
          <a:blip r:embed="rId3"/>
          <a:stretch>
            <a:fillRect/>
          </a:stretch>
        </p:blipFill>
        <p:spPr>
          <a:xfrm>
            <a:off x="7066919" y="5173592"/>
            <a:ext cx="2911130" cy="1295400"/>
          </a:xfrm>
          <a:prstGeom prst="rect">
            <a:avLst/>
          </a:prstGeom>
        </p:spPr>
      </p:pic>
      <p:pic>
        <p:nvPicPr>
          <p:cNvPr id="8" name="Picture 7">
            <a:extLst>
              <a:ext uri="{FF2B5EF4-FFF2-40B4-BE49-F238E27FC236}">
                <a16:creationId xmlns:a16="http://schemas.microsoft.com/office/drawing/2014/main" id="{3828F40A-243B-4AEE-918A-DE56C44C12E3}"/>
              </a:ext>
            </a:extLst>
          </p:cNvPr>
          <p:cNvPicPr>
            <a:picLocks noChangeAspect="1"/>
          </p:cNvPicPr>
          <p:nvPr/>
        </p:nvPicPr>
        <p:blipFill>
          <a:blip r:embed="rId4"/>
          <a:stretch>
            <a:fillRect/>
          </a:stretch>
        </p:blipFill>
        <p:spPr>
          <a:xfrm>
            <a:off x="7068691" y="2280580"/>
            <a:ext cx="1125962" cy="633354"/>
          </a:xfrm>
          <a:prstGeom prst="rect">
            <a:avLst/>
          </a:prstGeom>
        </p:spPr>
      </p:pic>
      <p:sp>
        <p:nvSpPr>
          <p:cNvPr id="9" name="TextBox 8">
            <a:extLst>
              <a:ext uri="{FF2B5EF4-FFF2-40B4-BE49-F238E27FC236}">
                <a16:creationId xmlns:a16="http://schemas.microsoft.com/office/drawing/2014/main" id="{E0B0C252-0F87-4832-BAD7-6C5492E9BFE7}"/>
              </a:ext>
            </a:extLst>
          </p:cNvPr>
          <p:cNvSpPr txBox="1"/>
          <p:nvPr/>
        </p:nvSpPr>
        <p:spPr>
          <a:xfrm>
            <a:off x="5025939" y="7222"/>
            <a:ext cx="3392211" cy="523220"/>
          </a:xfrm>
          <a:prstGeom prst="rect">
            <a:avLst/>
          </a:prstGeom>
          <a:noFill/>
        </p:spPr>
        <p:txBody>
          <a:bodyPr wrap="none" rtlCol="0">
            <a:spAutoFit/>
          </a:bodyPr>
          <a:lstStyle/>
          <a:p>
            <a:pPr defTabSz="727895"/>
            <a:r>
              <a:rPr lang="en-US" sz="2800" dirty="0">
                <a:solidFill>
                  <a:prstClr val="black"/>
                </a:solidFill>
                <a:latin typeface="Calibri"/>
              </a:rPr>
              <a:t>What is fluorescence?</a:t>
            </a:r>
          </a:p>
        </p:txBody>
      </p:sp>
      <p:sp>
        <p:nvSpPr>
          <p:cNvPr id="10" name="TextBox 9">
            <a:extLst>
              <a:ext uri="{FF2B5EF4-FFF2-40B4-BE49-F238E27FC236}">
                <a16:creationId xmlns:a16="http://schemas.microsoft.com/office/drawing/2014/main" id="{4E7710BC-4BC0-400D-941A-0D5713698E60}"/>
              </a:ext>
            </a:extLst>
          </p:cNvPr>
          <p:cNvSpPr txBox="1"/>
          <p:nvPr/>
        </p:nvSpPr>
        <p:spPr>
          <a:xfrm>
            <a:off x="312740" y="521784"/>
            <a:ext cx="6088059" cy="2554545"/>
          </a:xfrm>
          <a:prstGeom prst="rect">
            <a:avLst/>
          </a:prstGeom>
          <a:noFill/>
        </p:spPr>
        <p:txBody>
          <a:bodyPr wrap="square" rtlCol="0">
            <a:spAutoFit/>
          </a:bodyPr>
          <a:lstStyle/>
          <a:p>
            <a:pPr marL="227486" indent="-227486" defTabSz="727895">
              <a:buFont typeface="Arial" panose="020B0604020202020204" pitchFamily="34" charset="0"/>
              <a:buChar char="•"/>
            </a:pPr>
            <a:r>
              <a:rPr lang="en-US" sz="2000" dirty="0">
                <a:solidFill>
                  <a:prstClr val="black"/>
                </a:solidFill>
                <a:latin typeface="Calibri"/>
              </a:rPr>
              <a:t>When molecules absorb light an electron goes from a lower shell to a higher shell. This is where the energy from the light goes.</a:t>
            </a:r>
          </a:p>
          <a:p>
            <a:pPr marL="227486" indent="-227486" defTabSz="727895">
              <a:buFont typeface="Arial" panose="020B0604020202020204" pitchFamily="34" charset="0"/>
              <a:buChar char="•"/>
            </a:pPr>
            <a:r>
              <a:rPr lang="en-US" sz="2000" dirty="0">
                <a:solidFill>
                  <a:prstClr val="black"/>
                </a:solidFill>
                <a:latin typeface="Calibri"/>
              </a:rPr>
              <a:t>In most molecules the electron goes back down to its original shell with the release of heat.</a:t>
            </a:r>
          </a:p>
          <a:p>
            <a:pPr marL="227486" indent="-227486" defTabSz="727895">
              <a:buFont typeface="Arial" panose="020B0604020202020204" pitchFamily="34" charset="0"/>
              <a:buChar char="•"/>
            </a:pPr>
            <a:r>
              <a:rPr lang="en-US" sz="2000" dirty="0">
                <a:solidFill>
                  <a:prstClr val="black"/>
                </a:solidFill>
                <a:latin typeface="Calibri"/>
              </a:rPr>
              <a:t>Fluorescent molecules emit the energy as light of a longer wavelength (different color).</a:t>
            </a:r>
          </a:p>
          <a:p>
            <a:pPr marL="227486" indent="-227486" defTabSz="727895">
              <a:buFont typeface="Arial" panose="020B0604020202020204" pitchFamily="34" charset="0"/>
              <a:buChar char="•"/>
            </a:pPr>
            <a:r>
              <a:rPr lang="en-US" sz="2000" dirty="0">
                <a:solidFill>
                  <a:prstClr val="black"/>
                </a:solidFill>
                <a:latin typeface="Calibri"/>
              </a:rPr>
              <a:t>The color that is emitted depends on the molecule.</a:t>
            </a:r>
          </a:p>
        </p:txBody>
      </p:sp>
      <p:pic>
        <p:nvPicPr>
          <p:cNvPr id="12" name="Picture 11">
            <a:extLst>
              <a:ext uri="{FF2B5EF4-FFF2-40B4-BE49-F238E27FC236}">
                <a16:creationId xmlns:a16="http://schemas.microsoft.com/office/drawing/2014/main" id="{0D0892F0-268E-4BB1-9578-6251032D5C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8692" y="838201"/>
            <a:ext cx="3104165" cy="1358072"/>
          </a:xfrm>
          <a:prstGeom prst="rect">
            <a:avLst/>
          </a:prstGeom>
        </p:spPr>
      </p:pic>
      <p:pic>
        <p:nvPicPr>
          <p:cNvPr id="14" name="Picture 13">
            <a:extLst>
              <a:ext uri="{FF2B5EF4-FFF2-40B4-BE49-F238E27FC236}">
                <a16:creationId xmlns:a16="http://schemas.microsoft.com/office/drawing/2014/main" id="{395FDB45-1122-438E-B58D-1B31D61B4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1894" y="3923984"/>
            <a:ext cx="2846743" cy="1206248"/>
          </a:xfrm>
          <a:prstGeom prst="rect">
            <a:avLst/>
          </a:prstGeom>
        </p:spPr>
      </p:pic>
      <p:sp>
        <p:nvSpPr>
          <p:cNvPr id="15" name="TextBox 14">
            <a:extLst>
              <a:ext uri="{FF2B5EF4-FFF2-40B4-BE49-F238E27FC236}">
                <a16:creationId xmlns:a16="http://schemas.microsoft.com/office/drawing/2014/main" id="{3D4FE694-70FF-4EDF-A69B-8922E10615C9}"/>
              </a:ext>
            </a:extLst>
          </p:cNvPr>
          <p:cNvSpPr txBox="1"/>
          <p:nvPr/>
        </p:nvSpPr>
        <p:spPr>
          <a:xfrm>
            <a:off x="6934200" y="2957294"/>
            <a:ext cx="3505200" cy="923330"/>
          </a:xfrm>
          <a:prstGeom prst="rect">
            <a:avLst/>
          </a:prstGeom>
          <a:noFill/>
        </p:spPr>
        <p:txBody>
          <a:bodyPr wrap="square" rtlCol="0">
            <a:spAutoFit/>
          </a:bodyPr>
          <a:lstStyle/>
          <a:p>
            <a:pPr defTabSz="727895"/>
            <a:r>
              <a:rPr lang="en-US" sz="1800" dirty="0">
                <a:solidFill>
                  <a:prstClr val="black"/>
                </a:solidFill>
                <a:latin typeface="Calibri"/>
              </a:rPr>
              <a:t>Fluorescently tagged antibodies can be used to stain components of cell with fluorophores.</a:t>
            </a:r>
          </a:p>
        </p:txBody>
      </p:sp>
      <p:sp>
        <p:nvSpPr>
          <p:cNvPr id="2" name="Date Placeholder 1">
            <a:extLst>
              <a:ext uri="{FF2B5EF4-FFF2-40B4-BE49-F238E27FC236}">
                <a16:creationId xmlns:a16="http://schemas.microsoft.com/office/drawing/2014/main" id="{9956D9A8-AB64-68DA-B56C-9B4746849291}"/>
              </a:ext>
            </a:extLst>
          </p:cNvPr>
          <p:cNvSpPr>
            <a:spLocks noGrp="1"/>
          </p:cNvSpPr>
          <p:nvPr>
            <p:ph type="dt" sz="half" idx="10"/>
          </p:nvPr>
        </p:nvSpPr>
        <p:spPr/>
        <p:txBody>
          <a:bodyPr/>
          <a:lstStyle/>
          <a:p>
            <a:fld id="{3213212B-2D21-445A-A4A3-3188F343AE1F}" type="datetime1">
              <a:rPr lang="en-US" smtClean="0"/>
              <a:t>8/26/2023</a:t>
            </a:fld>
            <a:endParaRPr lang="en-US"/>
          </a:p>
        </p:txBody>
      </p:sp>
      <p:sp>
        <p:nvSpPr>
          <p:cNvPr id="3" name="Footer Placeholder 2">
            <a:extLst>
              <a:ext uri="{FF2B5EF4-FFF2-40B4-BE49-F238E27FC236}">
                <a16:creationId xmlns:a16="http://schemas.microsoft.com/office/drawing/2014/main" id="{F21C8031-5F99-AB6B-69B5-A2E7F54AAD14}"/>
              </a:ext>
            </a:extLst>
          </p:cNvPr>
          <p:cNvSpPr>
            <a:spLocks noGrp="1"/>
          </p:cNvSpPr>
          <p:nvPr>
            <p:ph type="ftr" sz="quarter" idx="11"/>
          </p:nvPr>
        </p:nvSpPr>
        <p:spPr/>
        <p:txBody>
          <a:bodyPr/>
          <a:lstStyle/>
          <a:p>
            <a:r>
              <a:rPr lang="en-US"/>
              <a:t>D &amp; D - Lec 3 - Fall 2023</a:t>
            </a:r>
          </a:p>
        </p:txBody>
      </p:sp>
      <p:sp>
        <p:nvSpPr>
          <p:cNvPr id="4" name="Slide Number Placeholder 3">
            <a:extLst>
              <a:ext uri="{FF2B5EF4-FFF2-40B4-BE49-F238E27FC236}">
                <a16:creationId xmlns:a16="http://schemas.microsoft.com/office/drawing/2014/main" id="{E344EB52-B7A2-EAB2-D011-35719873CBB6}"/>
              </a:ext>
            </a:extLst>
          </p:cNvPr>
          <p:cNvSpPr>
            <a:spLocks noGrp="1"/>
          </p:cNvSpPr>
          <p:nvPr>
            <p:ph type="sldNum" sz="quarter" idx="12"/>
          </p:nvPr>
        </p:nvSpPr>
        <p:spPr/>
        <p:txBody>
          <a:bodyPr/>
          <a:lstStyle/>
          <a:p>
            <a:fld id="{DC3BB032-4020-48F4-953B-341806DC4A2B}" type="slidenum">
              <a:rPr lang="en-US" smtClean="0"/>
              <a:t>5</a:t>
            </a:fld>
            <a:endParaRPr lang="en-US"/>
          </a:p>
        </p:txBody>
      </p:sp>
    </p:spTree>
    <p:extLst>
      <p:ext uri="{BB962C8B-B14F-4D97-AF65-F5344CB8AC3E}">
        <p14:creationId xmlns:p14="http://schemas.microsoft.com/office/powerpoint/2010/main" val="39705283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C8981-C639-48FF-8F4B-CBBD7BF55685}"/>
              </a:ext>
            </a:extLst>
          </p:cNvPr>
          <p:cNvSpPr>
            <a:spLocks noGrp="1"/>
          </p:cNvSpPr>
          <p:nvPr>
            <p:ph type="dt" sz="half" idx="10"/>
          </p:nvPr>
        </p:nvSpPr>
        <p:spPr/>
        <p:txBody>
          <a:bodyPr/>
          <a:lstStyle/>
          <a:p>
            <a:fld id="{392A72E0-FBCC-48ED-9D6E-B9B59D8014BC}" type="datetime1">
              <a:rPr lang="en-US" smtClean="0"/>
              <a:t>8/26/2023</a:t>
            </a:fld>
            <a:endParaRPr lang="en-US"/>
          </a:p>
        </p:txBody>
      </p:sp>
      <p:sp>
        <p:nvSpPr>
          <p:cNvPr id="3" name="Footer Placeholder 2">
            <a:extLst>
              <a:ext uri="{FF2B5EF4-FFF2-40B4-BE49-F238E27FC236}">
                <a16:creationId xmlns:a16="http://schemas.microsoft.com/office/drawing/2014/main" id="{C6B9EDDD-966B-431C-B0BD-1E40162FBEAD}"/>
              </a:ext>
            </a:extLst>
          </p:cNvPr>
          <p:cNvSpPr>
            <a:spLocks noGrp="1"/>
          </p:cNvSpPr>
          <p:nvPr>
            <p:ph type="ftr" sz="quarter" idx="11"/>
          </p:nvPr>
        </p:nvSpPr>
        <p:spPr/>
        <p:txBody>
          <a:bodyPr/>
          <a:lstStyle/>
          <a:p>
            <a:r>
              <a:rPr lang="en-US"/>
              <a:t>D &amp; D - Lec 3 - Fall 2023</a:t>
            </a:r>
          </a:p>
        </p:txBody>
      </p:sp>
      <p:sp>
        <p:nvSpPr>
          <p:cNvPr id="4" name="Slide Number Placeholder 3">
            <a:extLst>
              <a:ext uri="{FF2B5EF4-FFF2-40B4-BE49-F238E27FC236}">
                <a16:creationId xmlns:a16="http://schemas.microsoft.com/office/drawing/2014/main" id="{45A919B5-F9FB-4964-B77F-234343EAF450}"/>
              </a:ext>
            </a:extLst>
          </p:cNvPr>
          <p:cNvSpPr>
            <a:spLocks noGrp="1"/>
          </p:cNvSpPr>
          <p:nvPr>
            <p:ph type="sldNum" sz="quarter" idx="12"/>
          </p:nvPr>
        </p:nvSpPr>
        <p:spPr/>
        <p:txBody>
          <a:bodyPr/>
          <a:lstStyle/>
          <a:p>
            <a:fld id="{5B355701-1634-9947-B683-B8275B8528C8}" type="slidenum">
              <a:rPr lang="en-US" smtClean="0"/>
              <a:t>50</a:t>
            </a:fld>
            <a:endParaRPr lang="en-US"/>
          </a:p>
        </p:txBody>
      </p:sp>
      <p:sp>
        <p:nvSpPr>
          <p:cNvPr id="5" name="Rectangle 4">
            <a:extLst>
              <a:ext uri="{FF2B5EF4-FFF2-40B4-BE49-F238E27FC236}">
                <a16:creationId xmlns:a16="http://schemas.microsoft.com/office/drawing/2014/main" id="{AC3365FA-F527-4F17-BF29-D94849A8CD5D}"/>
              </a:ext>
            </a:extLst>
          </p:cNvPr>
          <p:cNvSpPr/>
          <p:nvPr/>
        </p:nvSpPr>
        <p:spPr>
          <a:xfrm>
            <a:off x="2917603" y="0"/>
            <a:ext cx="6039126" cy="461665"/>
          </a:xfrm>
          <a:prstGeom prst="rect">
            <a:avLst/>
          </a:prstGeom>
        </p:spPr>
        <p:txBody>
          <a:bodyPr wrap="square">
            <a:spAutoFit/>
          </a:bodyPr>
          <a:lstStyle/>
          <a:p>
            <a:r>
              <a:rPr lang="en-US" sz="2400" dirty="0"/>
              <a:t>Chimeric Antigen Receptor T-cells = CAR T-Cells</a:t>
            </a:r>
            <a:endParaRPr lang="en-US" sz="2400" i="1" dirty="0">
              <a:solidFill>
                <a:srgbClr val="00B0F0"/>
              </a:solidFill>
            </a:endParaRPr>
          </a:p>
        </p:txBody>
      </p:sp>
      <p:sp>
        <p:nvSpPr>
          <p:cNvPr id="8" name="TextBox 7">
            <a:extLst>
              <a:ext uri="{FF2B5EF4-FFF2-40B4-BE49-F238E27FC236}">
                <a16:creationId xmlns:a16="http://schemas.microsoft.com/office/drawing/2014/main" id="{8BA32EF0-83AD-4085-AD65-6D23F7574783}"/>
              </a:ext>
            </a:extLst>
          </p:cNvPr>
          <p:cNvSpPr txBox="1"/>
          <p:nvPr/>
        </p:nvSpPr>
        <p:spPr>
          <a:xfrm>
            <a:off x="9825644" y="2850506"/>
            <a:ext cx="1162626" cy="369332"/>
          </a:xfrm>
          <a:prstGeom prst="rect">
            <a:avLst/>
          </a:prstGeom>
          <a:noFill/>
        </p:spPr>
        <p:txBody>
          <a:bodyPr wrap="none" rtlCol="0">
            <a:spAutoFit/>
          </a:bodyPr>
          <a:lstStyle/>
          <a:p>
            <a:r>
              <a:rPr lang="en-US" dirty="0"/>
              <a:t>Tumor cell</a:t>
            </a:r>
          </a:p>
        </p:txBody>
      </p:sp>
      <p:pic>
        <p:nvPicPr>
          <p:cNvPr id="9" name="Picture 8">
            <a:extLst>
              <a:ext uri="{FF2B5EF4-FFF2-40B4-BE49-F238E27FC236}">
                <a16:creationId xmlns:a16="http://schemas.microsoft.com/office/drawing/2014/main" id="{FB707E68-B1F9-4842-895A-8D4F19041EF9}"/>
              </a:ext>
            </a:extLst>
          </p:cNvPr>
          <p:cNvPicPr>
            <a:picLocks noChangeAspect="1"/>
          </p:cNvPicPr>
          <p:nvPr/>
        </p:nvPicPr>
        <p:blipFill rotWithShape="1">
          <a:blip r:embed="rId3"/>
          <a:srcRect t="9564"/>
          <a:stretch/>
        </p:blipFill>
        <p:spPr>
          <a:xfrm>
            <a:off x="8341715" y="979546"/>
            <a:ext cx="3755473" cy="5001556"/>
          </a:xfrm>
          <a:prstGeom prst="rect">
            <a:avLst/>
          </a:prstGeom>
        </p:spPr>
      </p:pic>
      <p:pic>
        <p:nvPicPr>
          <p:cNvPr id="10" name="Picture 9">
            <a:extLst>
              <a:ext uri="{FF2B5EF4-FFF2-40B4-BE49-F238E27FC236}">
                <a16:creationId xmlns:a16="http://schemas.microsoft.com/office/drawing/2014/main" id="{E82D2B9A-E10B-40AE-A525-3D5DA94496AE}"/>
              </a:ext>
            </a:extLst>
          </p:cNvPr>
          <p:cNvPicPr>
            <a:picLocks noChangeAspect="1"/>
          </p:cNvPicPr>
          <p:nvPr/>
        </p:nvPicPr>
        <p:blipFill rotWithShape="1">
          <a:blip r:embed="rId4"/>
          <a:srcRect t="16993" b="20159"/>
          <a:stretch/>
        </p:blipFill>
        <p:spPr>
          <a:xfrm>
            <a:off x="605735" y="4455547"/>
            <a:ext cx="7037689" cy="2040936"/>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6F13FD94-DB8F-417C-8006-6CEEDA4F89CF}"/>
                  </a:ext>
                </a:extLst>
              </p14:cNvPr>
              <p14:cNvContentPartPr/>
              <p14:nvPr/>
            </p14:nvContentPartPr>
            <p14:xfrm>
              <a:off x="1010408" y="2688332"/>
              <a:ext cx="4680" cy="3960"/>
            </p14:xfrm>
          </p:contentPart>
        </mc:Choice>
        <mc:Fallback xmlns="">
          <p:pic>
            <p:nvPicPr>
              <p:cNvPr id="11" name="Ink 10">
                <a:extLst>
                  <a:ext uri="{FF2B5EF4-FFF2-40B4-BE49-F238E27FC236}">
                    <a16:creationId xmlns:a16="http://schemas.microsoft.com/office/drawing/2014/main" id="{6F13FD94-DB8F-417C-8006-6CEEDA4F89CF}"/>
                  </a:ext>
                </a:extLst>
              </p:cNvPr>
              <p:cNvPicPr/>
              <p:nvPr/>
            </p:nvPicPr>
            <p:blipFill>
              <a:blip r:embed="rId7"/>
              <a:stretch>
                <a:fillRect/>
              </a:stretch>
            </p:blipFill>
            <p:spPr>
              <a:xfrm>
                <a:off x="1001768" y="2679692"/>
                <a:ext cx="2232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1" name="Ink 40">
                <a:extLst>
                  <a:ext uri="{FF2B5EF4-FFF2-40B4-BE49-F238E27FC236}">
                    <a16:creationId xmlns:a16="http://schemas.microsoft.com/office/drawing/2014/main" id="{3E535F9A-989E-440E-AE72-A022BF378453}"/>
                  </a:ext>
                </a:extLst>
              </p14:cNvPr>
              <p14:cNvContentPartPr/>
              <p14:nvPr/>
            </p14:nvContentPartPr>
            <p14:xfrm>
              <a:off x="6826928" y="1316732"/>
              <a:ext cx="26280" cy="17640"/>
            </p14:xfrm>
          </p:contentPart>
        </mc:Choice>
        <mc:Fallback xmlns="">
          <p:pic>
            <p:nvPicPr>
              <p:cNvPr id="41" name="Ink 40">
                <a:extLst>
                  <a:ext uri="{FF2B5EF4-FFF2-40B4-BE49-F238E27FC236}">
                    <a16:creationId xmlns:a16="http://schemas.microsoft.com/office/drawing/2014/main" id="{3E535F9A-989E-440E-AE72-A022BF378453}"/>
                  </a:ext>
                </a:extLst>
              </p:cNvPr>
              <p:cNvPicPr/>
              <p:nvPr/>
            </p:nvPicPr>
            <p:blipFill>
              <a:blip r:embed="rId9"/>
              <a:stretch>
                <a:fillRect/>
              </a:stretch>
            </p:blipFill>
            <p:spPr>
              <a:xfrm>
                <a:off x="6817928" y="1308092"/>
                <a:ext cx="43920" cy="35280"/>
              </a:xfrm>
              <a:prstGeom prst="rect">
                <a:avLst/>
              </a:prstGeom>
            </p:spPr>
          </p:pic>
        </mc:Fallback>
      </mc:AlternateContent>
      <p:sp>
        <p:nvSpPr>
          <p:cNvPr id="7" name="TextBox 6">
            <a:extLst>
              <a:ext uri="{FF2B5EF4-FFF2-40B4-BE49-F238E27FC236}">
                <a16:creationId xmlns:a16="http://schemas.microsoft.com/office/drawing/2014/main" id="{4A8A27E2-6724-334B-9A9E-D40E2915E90B}"/>
              </a:ext>
            </a:extLst>
          </p:cNvPr>
          <p:cNvSpPr txBox="1"/>
          <p:nvPr/>
        </p:nvSpPr>
        <p:spPr>
          <a:xfrm>
            <a:off x="47625" y="333215"/>
            <a:ext cx="11008270" cy="646331"/>
          </a:xfrm>
          <a:prstGeom prst="rect">
            <a:avLst/>
          </a:prstGeom>
          <a:noFill/>
        </p:spPr>
        <p:txBody>
          <a:bodyPr wrap="none" rtlCol="0">
            <a:spAutoFit/>
          </a:bodyPr>
          <a:lstStyle/>
          <a:p>
            <a:pPr marL="342900" indent="-342900">
              <a:buFont typeface="+mj-lt"/>
              <a:buAutoNum type="alphaUcPeriod"/>
            </a:pPr>
            <a:r>
              <a:rPr lang="en-US" dirty="0"/>
              <a:t>Obtain antibodies against cancer antigen, isolate genes that code for light and heavy chains for those antibodies.</a:t>
            </a:r>
          </a:p>
          <a:p>
            <a:pPr marL="342900" indent="-342900">
              <a:buFont typeface="+mj-lt"/>
              <a:buAutoNum type="alphaUcPeriod"/>
            </a:pPr>
            <a:r>
              <a:rPr lang="en-US" dirty="0"/>
              <a:t>Fuse coding region for variable light and heavy domains to coding region for RTK on T-cells = single CAR-T gene.</a:t>
            </a:r>
          </a:p>
        </p:txBody>
      </p:sp>
      <p:sp>
        <p:nvSpPr>
          <p:cNvPr id="13" name="TextBox 12">
            <a:extLst>
              <a:ext uri="{FF2B5EF4-FFF2-40B4-BE49-F238E27FC236}">
                <a16:creationId xmlns:a16="http://schemas.microsoft.com/office/drawing/2014/main" id="{0CE48DD5-B844-E960-B129-BBA774176951}"/>
              </a:ext>
            </a:extLst>
          </p:cNvPr>
          <p:cNvSpPr txBox="1"/>
          <p:nvPr/>
        </p:nvSpPr>
        <p:spPr>
          <a:xfrm>
            <a:off x="406815" y="2903891"/>
            <a:ext cx="4796899" cy="1477328"/>
          </a:xfrm>
          <a:prstGeom prst="rect">
            <a:avLst/>
          </a:prstGeom>
          <a:noFill/>
        </p:spPr>
        <p:txBody>
          <a:bodyPr wrap="square">
            <a:spAutoFit/>
          </a:bodyPr>
          <a:lstStyle/>
          <a:p>
            <a:pPr marL="342900" indent="-342900">
              <a:buFont typeface="+mj-lt"/>
              <a:buAutoNum type="arabicPeriod"/>
            </a:pPr>
            <a:r>
              <a:rPr lang="en-US" dirty="0"/>
              <a:t>Obtain white blood cells from patient</a:t>
            </a:r>
          </a:p>
          <a:p>
            <a:pPr marL="342900" indent="-342900">
              <a:buFont typeface="+mj-lt"/>
              <a:buAutoNum type="arabicPeriod"/>
            </a:pPr>
            <a:r>
              <a:rPr lang="en-US" dirty="0"/>
              <a:t>Isolate T-cells</a:t>
            </a:r>
          </a:p>
          <a:p>
            <a:pPr marL="342900" indent="-342900">
              <a:buFont typeface="+mj-lt"/>
              <a:buAutoNum type="arabicPeriod"/>
            </a:pPr>
            <a:r>
              <a:rPr lang="en-US" dirty="0"/>
              <a:t>Introduce DNA into T-cells</a:t>
            </a:r>
          </a:p>
          <a:p>
            <a:pPr marL="342900" indent="-342900">
              <a:buFont typeface="+mj-lt"/>
              <a:buAutoNum type="arabicPeriod"/>
            </a:pPr>
            <a:r>
              <a:rPr lang="en-US" dirty="0"/>
              <a:t>Obtain large amounts of T-cells by cell culture</a:t>
            </a:r>
          </a:p>
          <a:p>
            <a:pPr marL="342900" indent="-342900">
              <a:buFont typeface="+mj-lt"/>
              <a:buAutoNum type="arabicPeriod"/>
            </a:pPr>
            <a:r>
              <a:rPr lang="en-US" dirty="0"/>
              <a:t>Inject CAR-T cells into cancer patient.</a:t>
            </a:r>
          </a:p>
        </p:txBody>
      </p:sp>
      <p:sp>
        <p:nvSpPr>
          <p:cNvPr id="15" name="TextBox 14">
            <a:extLst>
              <a:ext uri="{FF2B5EF4-FFF2-40B4-BE49-F238E27FC236}">
                <a16:creationId xmlns:a16="http://schemas.microsoft.com/office/drawing/2014/main" id="{0E371E8B-EF88-D6A6-2D58-74148A340CD5}"/>
              </a:ext>
            </a:extLst>
          </p:cNvPr>
          <p:cNvSpPr txBox="1"/>
          <p:nvPr/>
        </p:nvSpPr>
        <p:spPr>
          <a:xfrm>
            <a:off x="94812" y="2605798"/>
            <a:ext cx="6095170" cy="369332"/>
          </a:xfrm>
          <a:prstGeom prst="rect">
            <a:avLst/>
          </a:prstGeom>
          <a:noFill/>
        </p:spPr>
        <p:txBody>
          <a:bodyPr wrap="square">
            <a:spAutoFit/>
          </a:bodyPr>
          <a:lstStyle/>
          <a:p>
            <a:pPr marL="342900" indent="-342900">
              <a:buFont typeface="+mj-lt"/>
              <a:buAutoNum type="alphaUcPeriod" startAt="3"/>
            </a:pPr>
            <a:r>
              <a:rPr lang="en-US" dirty="0"/>
              <a:t>Introduce gene for CAR-T cell into Patient</a:t>
            </a:r>
          </a:p>
        </p:txBody>
      </p:sp>
      <p:sp>
        <p:nvSpPr>
          <p:cNvPr id="16" name="Rectangle 15">
            <a:extLst>
              <a:ext uri="{FF2B5EF4-FFF2-40B4-BE49-F238E27FC236}">
                <a16:creationId xmlns:a16="http://schemas.microsoft.com/office/drawing/2014/main" id="{317A9B7A-A535-975B-6704-003A4A071027}"/>
              </a:ext>
            </a:extLst>
          </p:cNvPr>
          <p:cNvSpPr/>
          <p:nvPr/>
        </p:nvSpPr>
        <p:spPr>
          <a:xfrm>
            <a:off x="695357" y="1324758"/>
            <a:ext cx="1845365" cy="82979"/>
          </a:xfrm>
          <a:prstGeom prst="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 name="Rectangle 16">
            <a:extLst>
              <a:ext uri="{FF2B5EF4-FFF2-40B4-BE49-F238E27FC236}">
                <a16:creationId xmlns:a16="http://schemas.microsoft.com/office/drawing/2014/main" id="{C0EA4B4C-C1E9-16DD-63ED-14F01FD7D668}"/>
              </a:ext>
            </a:extLst>
          </p:cNvPr>
          <p:cNvSpPr/>
          <p:nvPr/>
        </p:nvSpPr>
        <p:spPr>
          <a:xfrm>
            <a:off x="3003360" y="1322229"/>
            <a:ext cx="1037852" cy="75807"/>
          </a:xfrm>
          <a:prstGeom prst="rect">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 name="Rectangle 17">
            <a:extLst>
              <a:ext uri="{FF2B5EF4-FFF2-40B4-BE49-F238E27FC236}">
                <a16:creationId xmlns:a16="http://schemas.microsoft.com/office/drawing/2014/main" id="{C7A29DD3-4239-2DB7-B701-690D1FA560E5}"/>
              </a:ext>
            </a:extLst>
          </p:cNvPr>
          <p:cNvSpPr/>
          <p:nvPr/>
        </p:nvSpPr>
        <p:spPr>
          <a:xfrm>
            <a:off x="3509066" y="2030806"/>
            <a:ext cx="1373257" cy="82979"/>
          </a:xfrm>
          <a:prstGeom prst="rect">
            <a:avLst/>
          </a:prstGeom>
          <a:solidFill>
            <a:schemeClr val="accent6">
              <a:lumMod val="75000"/>
            </a:schemeClr>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rgbClr val="00B050"/>
              </a:solidFill>
            </a:endParaRPr>
          </a:p>
        </p:txBody>
      </p:sp>
      <p:sp>
        <p:nvSpPr>
          <p:cNvPr id="19" name="TextBox 18">
            <a:extLst>
              <a:ext uri="{FF2B5EF4-FFF2-40B4-BE49-F238E27FC236}">
                <a16:creationId xmlns:a16="http://schemas.microsoft.com/office/drawing/2014/main" id="{752AC9C8-3A14-0311-0C88-9F7DB222F618}"/>
              </a:ext>
            </a:extLst>
          </p:cNvPr>
          <p:cNvSpPr txBox="1"/>
          <p:nvPr/>
        </p:nvSpPr>
        <p:spPr>
          <a:xfrm>
            <a:off x="802201" y="989185"/>
            <a:ext cx="1642694" cy="338554"/>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Heavy chain gene</a:t>
            </a:r>
          </a:p>
        </p:txBody>
      </p:sp>
      <p:sp>
        <p:nvSpPr>
          <p:cNvPr id="20" name="TextBox 19">
            <a:extLst>
              <a:ext uri="{FF2B5EF4-FFF2-40B4-BE49-F238E27FC236}">
                <a16:creationId xmlns:a16="http://schemas.microsoft.com/office/drawing/2014/main" id="{7B629F6B-9D0E-BDAB-7FEF-DEA3B8979A46}"/>
              </a:ext>
            </a:extLst>
          </p:cNvPr>
          <p:cNvSpPr txBox="1"/>
          <p:nvPr/>
        </p:nvSpPr>
        <p:spPr>
          <a:xfrm>
            <a:off x="2744829" y="989185"/>
            <a:ext cx="1533946" cy="338554"/>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Light chain gene</a:t>
            </a:r>
          </a:p>
        </p:txBody>
      </p:sp>
      <p:sp>
        <p:nvSpPr>
          <p:cNvPr id="21" name="TextBox 20">
            <a:extLst>
              <a:ext uri="{FF2B5EF4-FFF2-40B4-BE49-F238E27FC236}">
                <a16:creationId xmlns:a16="http://schemas.microsoft.com/office/drawing/2014/main" id="{36BC18C8-F916-B186-B552-795405035C08}"/>
              </a:ext>
            </a:extLst>
          </p:cNvPr>
          <p:cNvSpPr txBox="1"/>
          <p:nvPr/>
        </p:nvSpPr>
        <p:spPr>
          <a:xfrm>
            <a:off x="4856046" y="989185"/>
            <a:ext cx="955198" cy="338554"/>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RTK gene</a:t>
            </a:r>
          </a:p>
        </p:txBody>
      </p:sp>
      <p:sp>
        <p:nvSpPr>
          <p:cNvPr id="22" name="Rectangle 21">
            <a:extLst>
              <a:ext uri="{FF2B5EF4-FFF2-40B4-BE49-F238E27FC236}">
                <a16:creationId xmlns:a16="http://schemas.microsoft.com/office/drawing/2014/main" id="{75EEF800-C4FE-F989-8D0E-24D545548AD4}"/>
              </a:ext>
            </a:extLst>
          </p:cNvPr>
          <p:cNvSpPr/>
          <p:nvPr/>
        </p:nvSpPr>
        <p:spPr>
          <a:xfrm>
            <a:off x="2859326" y="2027154"/>
            <a:ext cx="637209" cy="82979"/>
          </a:xfrm>
          <a:prstGeom prst="rect">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3" name="Rectangle 22">
            <a:extLst>
              <a:ext uri="{FF2B5EF4-FFF2-40B4-BE49-F238E27FC236}">
                <a16:creationId xmlns:a16="http://schemas.microsoft.com/office/drawing/2014/main" id="{80AD5BAE-96D7-8914-087B-57142741D1B1}"/>
              </a:ext>
            </a:extLst>
          </p:cNvPr>
          <p:cNvSpPr/>
          <p:nvPr/>
        </p:nvSpPr>
        <p:spPr>
          <a:xfrm>
            <a:off x="2234648" y="2025825"/>
            <a:ext cx="637209" cy="82979"/>
          </a:xfrm>
          <a:prstGeom prst="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4" name="Rectangle 23">
            <a:extLst>
              <a:ext uri="{FF2B5EF4-FFF2-40B4-BE49-F238E27FC236}">
                <a16:creationId xmlns:a16="http://schemas.microsoft.com/office/drawing/2014/main" id="{C4897D44-36F0-59A1-F963-C77D1A2168E9}"/>
              </a:ext>
            </a:extLst>
          </p:cNvPr>
          <p:cNvSpPr/>
          <p:nvPr/>
        </p:nvSpPr>
        <p:spPr>
          <a:xfrm>
            <a:off x="4614891" y="1340495"/>
            <a:ext cx="1373257" cy="82979"/>
          </a:xfrm>
          <a:prstGeom prst="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6" name="Straight Connector 25">
            <a:extLst>
              <a:ext uri="{FF2B5EF4-FFF2-40B4-BE49-F238E27FC236}">
                <a16:creationId xmlns:a16="http://schemas.microsoft.com/office/drawing/2014/main" id="{514CC9CD-5887-1A5E-9872-4F9293736147}"/>
              </a:ext>
            </a:extLst>
          </p:cNvPr>
          <p:cNvCxnSpPr>
            <a:cxnSpLocks/>
          </p:cNvCxnSpPr>
          <p:nvPr/>
        </p:nvCxnSpPr>
        <p:spPr>
          <a:xfrm>
            <a:off x="695357" y="1422191"/>
            <a:ext cx="1562100" cy="58604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6E5711D-74E0-2093-ED8E-551A51635CE0}"/>
              </a:ext>
            </a:extLst>
          </p:cNvPr>
          <p:cNvCxnSpPr>
            <a:cxnSpLocks/>
          </p:cNvCxnSpPr>
          <p:nvPr/>
        </p:nvCxnSpPr>
        <p:spPr>
          <a:xfrm>
            <a:off x="1109282" y="1399461"/>
            <a:ext cx="1777886" cy="63150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1F209966-9E9D-99F1-7EB9-D27586986A86}"/>
              </a:ext>
            </a:extLst>
          </p:cNvPr>
          <p:cNvCxnSpPr>
            <a:cxnSpLocks/>
          </p:cNvCxnSpPr>
          <p:nvPr/>
        </p:nvCxnSpPr>
        <p:spPr>
          <a:xfrm flipH="1">
            <a:off x="2908877" y="1342093"/>
            <a:ext cx="91539" cy="679795"/>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3CEC0BCE-84EC-3BD1-267D-C79FBC4AAA68}"/>
              </a:ext>
            </a:extLst>
          </p:cNvPr>
          <p:cNvCxnSpPr>
            <a:cxnSpLocks/>
          </p:cNvCxnSpPr>
          <p:nvPr/>
        </p:nvCxnSpPr>
        <p:spPr>
          <a:xfrm>
            <a:off x="3475788" y="1364850"/>
            <a:ext cx="22219" cy="676799"/>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5F7875C5-D564-0D3D-3475-866CB1720598}"/>
              </a:ext>
            </a:extLst>
          </p:cNvPr>
          <p:cNvCxnSpPr>
            <a:cxnSpLocks/>
            <a:stCxn id="24" idx="1"/>
          </p:cNvCxnSpPr>
          <p:nvPr/>
        </p:nvCxnSpPr>
        <p:spPr>
          <a:xfrm flipH="1">
            <a:off x="3526216" y="1381985"/>
            <a:ext cx="1088675" cy="643704"/>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EA354444-75A7-C9AE-FAA1-435C519F7F7D}"/>
              </a:ext>
            </a:extLst>
          </p:cNvPr>
          <p:cNvCxnSpPr>
            <a:cxnSpLocks/>
            <a:stCxn id="24" idx="3"/>
          </p:cNvCxnSpPr>
          <p:nvPr/>
        </p:nvCxnSpPr>
        <p:spPr>
          <a:xfrm flipH="1">
            <a:off x="4865205" y="1381985"/>
            <a:ext cx="1122943" cy="662884"/>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353D7BC5-98E8-92B6-9941-4F2F53E16E4B}"/>
              </a:ext>
            </a:extLst>
          </p:cNvPr>
          <p:cNvSpPr txBox="1"/>
          <p:nvPr/>
        </p:nvSpPr>
        <p:spPr>
          <a:xfrm>
            <a:off x="2387331" y="2058312"/>
            <a:ext cx="386644" cy="338554"/>
          </a:xfrm>
          <a:prstGeom prst="rect">
            <a:avLst/>
          </a:prstGeom>
          <a:noFill/>
        </p:spPr>
        <p:txBody>
          <a:bodyPr wrap="none" rtlCol="0">
            <a:spAutoFit/>
          </a:bodyPr>
          <a:lstStyle/>
          <a:p>
            <a:r>
              <a:rPr lang="en-US" sz="1600" dirty="0"/>
              <a:t>V</a:t>
            </a:r>
            <a:r>
              <a:rPr lang="en-US" sz="1600" baseline="-25000" dirty="0"/>
              <a:t>H</a:t>
            </a:r>
          </a:p>
        </p:txBody>
      </p:sp>
      <p:sp>
        <p:nvSpPr>
          <p:cNvPr id="54" name="TextBox 53">
            <a:extLst>
              <a:ext uri="{FF2B5EF4-FFF2-40B4-BE49-F238E27FC236}">
                <a16:creationId xmlns:a16="http://schemas.microsoft.com/office/drawing/2014/main" id="{F617622E-D7B4-D917-A21B-DE69D851A408}"/>
              </a:ext>
            </a:extLst>
          </p:cNvPr>
          <p:cNvSpPr txBox="1"/>
          <p:nvPr/>
        </p:nvSpPr>
        <p:spPr>
          <a:xfrm>
            <a:off x="3029548" y="2069397"/>
            <a:ext cx="359394" cy="338554"/>
          </a:xfrm>
          <a:prstGeom prst="rect">
            <a:avLst/>
          </a:prstGeom>
          <a:noFill/>
          <a:ln>
            <a:noFill/>
          </a:ln>
        </p:spPr>
        <p:txBody>
          <a:bodyPr wrap="none" rtlCol="0">
            <a:spAutoFit/>
          </a:bodyPr>
          <a:lstStyle/>
          <a:p>
            <a:r>
              <a:rPr lang="en-US" sz="1600" dirty="0"/>
              <a:t>V</a:t>
            </a:r>
            <a:r>
              <a:rPr lang="en-US" sz="1600" baseline="-25000" dirty="0"/>
              <a:t>L</a:t>
            </a:r>
          </a:p>
        </p:txBody>
      </p:sp>
      <p:sp>
        <p:nvSpPr>
          <p:cNvPr id="55" name="TextBox 54">
            <a:extLst>
              <a:ext uri="{FF2B5EF4-FFF2-40B4-BE49-F238E27FC236}">
                <a16:creationId xmlns:a16="http://schemas.microsoft.com/office/drawing/2014/main" id="{704CA42B-B81B-7311-C2F9-F44C604093F2}"/>
              </a:ext>
            </a:extLst>
          </p:cNvPr>
          <p:cNvSpPr txBox="1"/>
          <p:nvPr/>
        </p:nvSpPr>
        <p:spPr>
          <a:xfrm>
            <a:off x="3940812" y="2095337"/>
            <a:ext cx="501676" cy="338554"/>
          </a:xfrm>
          <a:prstGeom prst="rect">
            <a:avLst/>
          </a:prstGeom>
          <a:noFill/>
        </p:spPr>
        <p:txBody>
          <a:bodyPr wrap="none" rtlCol="0">
            <a:spAutoFit/>
          </a:bodyPr>
          <a:lstStyle/>
          <a:p>
            <a:r>
              <a:rPr lang="en-US" sz="1600" dirty="0"/>
              <a:t>RTK</a:t>
            </a:r>
          </a:p>
        </p:txBody>
      </p:sp>
      <p:sp>
        <p:nvSpPr>
          <p:cNvPr id="57" name="TextBox 56">
            <a:extLst>
              <a:ext uri="{FF2B5EF4-FFF2-40B4-BE49-F238E27FC236}">
                <a16:creationId xmlns:a16="http://schemas.microsoft.com/office/drawing/2014/main" id="{79F7702D-BAFB-CF3A-13D1-6ADBB5304E61}"/>
              </a:ext>
            </a:extLst>
          </p:cNvPr>
          <p:cNvSpPr txBox="1"/>
          <p:nvPr/>
        </p:nvSpPr>
        <p:spPr>
          <a:xfrm>
            <a:off x="2101082" y="2254532"/>
            <a:ext cx="2850267" cy="307777"/>
          </a:xfrm>
          <a:prstGeom prst="rect">
            <a:avLst/>
          </a:prstGeom>
          <a:noFill/>
        </p:spPr>
        <p:txBody>
          <a:bodyPr wrap="none" rtlCol="0">
            <a:spAutoFit/>
          </a:bodyPr>
          <a:lstStyle/>
          <a:p>
            <a:r>
              <a:rPr lang="en-US" sz="1400" dirty="0"/>
              <a:t>ATG……………….…………………………..TAA</a:t>
            </a:r>
          </a:p>
        </p:txBody>
      </p:sp>
      <p:sp>
        <p:nvSpPr>
          <p:cNvPr id="58" name="TextBox 57">
            <a:extLst>
              <a:ext uri="{FF2B5EF4-FFF2-40B4-BE49-F238E27FC236}">
                <a16:creationId xmlns:a16="http://schemas.microsoft.com/office/drawing/2014/main" id="{78A755FC-1C01-C094-74E2-9A0829A12B2E}"/>
              </a:ext>
            </a:extLst>
          </p:cNvPr>
          <p:cNvSpPr txBox="1"/>
          <p:nvPr/>
        </p:nvSpPr>
        <p:spPr>
          <a:xfrm>
            <a:off x="561511" y="1379260"/>
            <a:ext cx="2109680" cy="307777"/>
          </a:xfrm>
          <a:prstGeom prst="rect">
            <a:avLst/>
          </a:prstGeom>
          <a:solidFill>
            <a:schemeClr val="bg1">
              <a:alpha val="44000"/>
            </a:schemeClr>
          </a:solidFill>
        </p:spPr>
        <p:txBody>
          <a:bodyPr wrap="none" rtlCol="0">
            <a:spAutoFit/>
          </a:bodyPr>
          <a:lstStyle/>
          <a:p>
            <a:r>
              <a:rPr lang="en-US" sz="1400" dirty="0">
                <a:solidFill>
                  <a:srgbClr val="00B0F0"/>
                </a:solidFill>
              </a:rPr>
              <a:t>ATG……………….…………..TAA</a:t>
            </a:r>
          </a:p>
        </p:txBody>
      </p:sp>
      <p:sp>
        <p:nvSpPr>
          <p:cNvPr id="59" name="TextBox 58">
            <a:extLst>
              <a:ext uri="{FF2B5EF4-FFF2-40B4-BE49-F238E27FC236}">
                <a16:creationId xmlns:a16="http://schemas.microsoft.com/office/drawing/2014/main" id="{FE78589D-292B-6756-EEC9-5EEC6D448C5B}"/>
              </a:ext>
            </a:extLst>
          </p:cNvPr>
          <p:cNvSpPr txBox="1"/>
          <p:nvPr/>
        </p:nvSpPr>
        <p:spPr>
          <a:xfrm>
            <a:off x="2827568" y="1379260"/>
            <a:ext cx="1365630" cy="307777"/>
          </a:xfrm>
          <a:prstGeom prst="rect">
            <a:avLst/>
          </a:prstGeom>
          <a:solidFill>
            <a:schemeClr val="bg1">
              <a:alpha val="44000"/>
            </a:schemeClr>
          </a:solidFill>
        </p:spPr>
        <p:txBody>
          <a:bodyPr wrap="none" rtlCol="0">
            <a:spAutoFit/>
          </a:bodyPr>
          <a:lstStyle/>
          <a:p>
            <a:r>
              <a:rPr lang="en-US" sz="1400" b="1" dirty="0">
                <a:solidFill>
                  <a:srgbClr val="0070C0"/>
                </a:solidFill>
              </a:rPr>
              <a:t>ATG…………..TAA</a:t>
            </a:r>
          </a:p>
        </p:txBody>
      </p:sp>
      <p:sp>
        <p:nvSpPr>
          <p:cNvPr id="60" name="TextBox 59">
            <a:extLst>
              <a:ext uri="{FF2B5EF4-FFF2-40B4-BE49-F238E27FC236}">
                <a16:creationId xmlns:a16="http://schemas.microsoft.com/office/drawing/2014/main" id="{3084D379-11CD-B28A-EC68-2A913DF5640D}"/>
              </a:ext>
            </a:extLst>
          </p:cNvPr>
          <p:cNvSpPr txBox="1"/>
          <p:nvPr/>
        </p:nvSpPr>
        <p:spPr>
          <a:xfrm>
            <a:off x="4465694" y="1379260"/>
            <a:ext cx="1750351" cy="307777"/>
          </a:xfrm>
          <a:prstGeom prst="rect">
            <a:avLst/>
          </a:prstGeom>
          <a:solidFill>
            <a:schemeClr val="bg1">
              <a:alpha val="44000"/>
            </a:schemeClr>
          </a:solidFill>
        </p:spPr>
        <p:txBody>
          <a:bodyPr wrap="none" rtlCol="0">
            <a:spAutoFit/>
          </a:bodyPr>
          <a:lstStyle/>
          <a:p>
            <a:r>
              <a:rPr lang="en-US" sz="1400" b="1" dirty="0">
                <a:solidFill>
                  <a:schemeClr val="accent6">
                    <a:lumMod val="75000"/>
                  </a:schemeClr>
                </a:solidFill>
              </a:rPr>
              <a:t>ATG…………………..TAA</a:t>
            </a:r>
          </a:p>
        </p:txBody>
      </p:sp>
      <p:sp>
        <p:nvSpPr>
          <p:cNvPr id="62" name="TextBox 61">
            <a:extLst>
              <a:ext uri="{FF2B5EF4-FFF2-40B4-BE49-F238E27FC236}">
                <a16:creationId xmlns:a16="http://schemas.microsoft.com/office/drawing/2014/main" id="{9B045C8F-5FFA-E740-B9C6-F3CB00F6A53D}"/>
              </a:ext>
            </a:extLst>
          </p:cNvPr>
          <p:cNvSpPr txBox="1"/>
          <p:nvPr/>
        </p:nvSpPr>
        <p:spPr>
          <a:xfrm>
            <a:off x="5669838" y="2651389"/>
            <a:ext cx="2496931" cy="646331"/>
          </a:xfrm>
          <a:prstGeom prst="rect">
            <a:avLst/>
          </a:prstGeom>
          <a:noFill/>
        </p:spPr>
        <p:txBody>
          <a:bodyPr wrap="square" rtlCol="0">
            <a:spAutoFit/>
          </a:bodyPr>
          <a:lstStyle/>
          <a:p>
            <a:r>
              <a:rPr lang="en-US" dirty="0"/>
              <a:t>D. What happens when Antigen is encountered?</a:t>
            </a:r>
          </a:p>
        </p:txBody>
      </p:sp>
      <p:sp>
        <p:nvSpPr>
          <p:cNvPr id="6" name="TextBox 5">
            <a:extLst>
              <a:ext uri="{FF2B5EF4-FFF2-40B4-BE49-F238E27FC236}">
                <a16:creationId xmlns:a16="http://schemas.microsoft.com/office/drawing/2014/main" id="{E553DDE9-7C42-4E04-542E-DE3306723CB4}"/>
              </a:ext>
            </a:extLst>
          </p:cNvPr>
          <p:cNvSpPr txBox="1"/>
          <p:nvPr/>
        </p:nvSpPr>
        <p:spPr>
          <a:xfrm>
            <a:off x="5392239" y="1726343"/>
            <a:ext cx="3024161" cy="646331"/>
          </a:xfrm>
          <a:prstGeom prst="rect">
            <a:avLst/>
          </a:prstGeom>
          <a:noFill/>
        </p:spPr>
        <p:txBody>
          <a:bodyPr wrap="none" rtlCol="0">
            <a:spAutoFit/>
          </a:bodyPr>
          <a:lstStyle/>
          <a:p>
            <a:r>
              <a:rPr lang="en-US" dirty="0"/>
              <a:t>RTK – receptor tyrosine kinase</a:t>
            </a:r>
          </a:p>
          <a:p>
            <a:r>
              <a:rPr lang="en-US" dirty="0"/>
              <a:t>Signaling domain on T-cells</a:t>
            </a:r>
          </a:p>
        </p:txBody>
      </p:sp>
    </p:spTree>
    <p:extLst>
      <p:ext uri="{BB962C8B-B14F-4D97-AF65-F5344CB8AC3E}">
        <p14:creationId xmlns:p14="http://schemas.microsoft.com/office/powerpoint/2010/main" val="22999300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A4E680-9D40-4781-B32C-1DCF6411D363}"/>
              </a:ext>
            </a:extLst>
          </p:cNvPr>
          <p:cNvSpPr>
            <a:spLocks noGrp="1"/>
          </p:cNvSpPr>
          <p:nvPr>
            <p:ph type="dt" sz="half" idx="10"/>
          </p:nvPr>
        </p:nvSpPr>
        <p:spPr/>
        <p:txBody>
          <a:bodyPr/>
          <a:lstStyle/>
          <a:p>
            <a:fld id="{9D217CDB-5847-4B8E-B53A-BD79A1C897F8}" type="datetime1">
              <a:rPr lang="en-US" smtClean="0"/>
              <a:t>8/26/2023</a:t>
            </a:fld>
            <a:endParaRPr lang="en-US"/>
          </a:p>
        </p:txBody>
      </p:sp>
      <p:sp>
        <p:nvSpPr>
          <p:cNvPr id="3" name="Footer Placeholder 2">
            <a:extLst>
              <a:ext uri="{FF2B5EF4-FFF2-40B4-BE49-F238E27FC236}">
                <a16:creationId xmlns:a16="http://schemas.microsoft.com/office/drawing/2014/main" id="{DDF4D7CE-9798-4981-9C0A-B8A0DC3CC517}"/>
              </a:ext>
            </a:extLst>
          </p:cNvPr>
          <p:cNvSpPr>
            <a:spLocks noGrp="1"/>
          </p:cNvSpPr>
          <p:nvPr>
            <p:ph type="ftr" sz="quarter" idx="11"/>
          </p:nvPr>
        </p:nvSpPr>
        <p:spPr/>
        <p:txBody>
          <a:bodyPr/>
          <a:lstStyle/>
          <a:p>
            <a:r>
              <a:rPr lang="en-US"/>
              <a:t>D &amp; D - Lec 3 - Fall 2023</a:t>
            </a:r>
          </a:p>
        </p:txBody>
      </p:sp>
      <p:sp>
        <p:nvSpPr>
          <p:cNvPr id="4" name="Slide Number Placeholder 3">
            <a:extLst>
              <a:ext uri="{FF2B5EF4-FFF2-40B4-BE49-F238E27FC236}">
                <a16:creationId xmlns:a16="http://schemas.microsoft.com/office/drawing/2014/main" id="{F7DBEBBF-5062-48CA-BF23-55DA5C1F5B78}"/>
              </a:ext>
            </a:extLst>
          </p:cNvPr>
          <p:cNvSpPr>
            <a:spLocks noGrp="1"/>
          </p:cNvSpPr>
          <p:nvPr>
            <p:ph type="sldNum" sz="quarter" idx="12"/>
          </p:nvPr>
        </p:nvSpPr>
        <p:spPr/>
        <p:txBody>
          <a:bodyPr/>
          <a:lstStyle/>
          <a:p>
            <a:fld id="{5B355701-1634-9947-B683-B8275B8528C8}" type="slidenum">
              <a:rPr lang="en-US" smtClean="0"/>
              <a:t>51</a:t>
            </a:fld>
            <a:endParaRPr lang="en-US"/>
          </a:p>
        </p:txBody>
      </p:sp>
      <p:sp>
        <p:nvSpPr>
          <p:cNvPr id="8" name="TextBox 7">
            <a:extLst>
              <a:ext uri="{FF2B5EF4-FFF2-40B4-BE49-F238E27FC236}">
                <a16:creationId xmlns:a16="http://schemas.microsoft.com/office/drawing/2014/main" id="{12E62366-0900-4545-BB05-411C3AA02D8F}"/>
              </a:ext>
            </a:extLst>
          </p:cNvPr>
          <p:cNvSpPr txBox="1"/>
          <p:nvPr/>
        </p:nvSpPr>
        <p:spPr>
          <a:xfrm>
            <a:off x="0" y="2069742"/>
            <a:ext cx="3860800" cy="4093428"/>
          </a:xfrm>
          <a:prstGeom prst="rect">
            <a:avLst/>
          </a:prstGeom>
          <a:noFill/>
        </p:spPr>
        <p:txBody>
          <a:bodyPr wrap="square" rtlCol="0">
            <a:spAutoFit/>
          </a:bodyPr>
          <a:lstStyle/>
          <a:p>
            <a:pPr marL="342900" indent="-342900">
              <a:buFontTx/>
              <a:buAutoNum type="arabicPeriod"/>
            </a:pPr>
            <a:r>
              <a:rPr lang="en-US" sz="2000" b="1" dirty="0"/>
              <a:t>Cancer cells overproduce b7. </a:t>
            </a:r>
            <a:r>
              <a:rPr lang="en-US" sz="2000" dirty="0"/>
              <a:t>Binding of b7 to CTLA4 receptor on the surface of the Tc cell deactivates the Tc cell - immunosuppressive reaction called anergy.</a:t>
            </a:r>
          </a:p>
          <a:p>
            <a:pPr marL="342900" indent="-342900">
              <a:buFontTx/>
              <a:buAutoNum type="arabicPeriod"/>
            </a:pPr>
            <a:endParaRPr lang="en-US" sz="2000" dirty="0"/>
          </a:p>
          <a:p>
            <a:pPr marL="342900" indent="-342900">
              <a:buFontTx/>
              <a:buAutoNum type="arabicPeriod"/>
            </a:pPr>
            <a:r>
              <a:rPr lang="en-US" sz="2000" b="1" dirty="0"/>
              <a:t>Cancer cells overproduce PDL1. </a:t>
            </a:r>
            <a:r>
              <a:rPr lang="en-US" sz="2000" dirty="0"/>
              <a:t>PDL1 binds to PD1 on T-cells. Activation of signaling causes Tc cell to enter apoptosis (programmed cell death).  </a:t>
            </a:r>
          </a:p>
          <a:p>
            <a:r>
              <a:rPr lang="en-US" sz="2000" i="1" dirty="0">
                <a:solidFill>
                  <a:srgbClr val="00B0F0"/>
                </a:solidFill>
              </a:rPr>
              <a:t>How to block this signaling?</a:t>
            </a:r>
            <a:endParaRPr lang="en-US" sz="2000" dirty="0"/>
          </a:p>
        </p:txBody>
      </p:sp>
      <p:pic>
        <p:nvPicPr>
          <p:cNvPr id="10" name="Picture 9">
            <a:extLst>
              <a:ext uri="{FF2B5EF4-FFF2-40B4-BE49-F238E27FC236}">
                <a16:creationId xmlns:a16="http://schemas.microsoft.com/office/drawing/2014/main" id="{61E3B7D4-C95A-4725-83DF-EEF644B19E36}"/>
              </a:ext>
            </a:extLst>
          </p:cNvPr>
          <p:cNvPicPr>
            <a:picLocks noChangeAspect="1"/>
          </p:cNvPicPr>
          <p:nvPr/>
        </p:nvPicPr>
        <p:blipFill>
          <a:blip r:embed="rId3"/>
          <a:stretch>
            <a:fillRect/>
          </a:stretch>
        </p:blipFill>
        <p:spPr>
          <a:xfrm>
            <a:off x="36797" y="0"/>
            <a:ext cx="1908089" cy="2069742"/>
          </a:xfrm>
          <a:prstGeom prst="rect">
            <a:avLst/>
          </a:prstGeom>
        </p:spPr>
      </p:pic>
      <p:pic>
        <p:nvPicPr>
          <p:cNvPr id="12" name="Picture 11">
            <a:extLst>
              <a:ext uri="{FF2B5EF4-FFF2-40B4-BE49-F238E27FC236}">
                <a16:creationId xmlns:a16="http://schemas.microsoft.com/office/drawing/2014/main" id="{495F7A87-315E-4EB9-A974-FEB70F27456F}"/>
              </a:ext>
            </a:extLst>
          </p:cNvPr>
          <p:cNvPicPr>
            <a:picLocks noChangeAspect="1"/>
          </p:cNvPicPr>
          <p:nvPr/>
        </p:nvPicPr>
        <p:blipFill>
          <a:blip r:embed="rId4"/>
          <a:stretch>
            <a:fillRect/>
          </a:stretch>
        </p:blipFill>
        <p:spPr>
          <a:xfrm>
            <a:off x="3971271" y="1282149"/>
            <a:ext cx="7207200" cy="3511348"/>
          </a:xfrm>
          <a:prstGeom prst="rect">
            <a:avLst/>
          </a:prstGeom>
        </p:spPr>
      </p:pic>
      <p:sp>
        <p:nvSpPr>
          <p:cNvPr id="9" name="Rectangle 8">
            <a:extLst>
              <a:ext uri="{FF2B5EF4-FFF2-40B4-BE49-F238E27FC236}">
                <a16:creationId xmlns:a16="http://schemas.microsoft.com/office/drawing/2014/main" id="{11C7E232-ADDE-40B7-85F3-986EF1DA7A0B}"/>
              </a:ext>
            </a:extLst>
          </p:cNvPr>
          <p:cNvSpPr/>
          <p:nvPr/>
        </p:nvSpPr>
        <p:spPr>
          <a:xfrm>
            <a:off x="2032000" y="-43777"/>
            <a:ext cx="9249923" cy="461665"/>
          </a:xfrm>
          <a:prstGeom prst="rect">
            <a:avLst/>
          </a:prstGeom>
        </p:spPr>
        <p:txBody>
          <a:bodyPr wrap="square">
            <a:spAutoFit/>
          </a:bodyPr>
          <a:lstStyle/>
          <a:p>
            <a:r>
              <a:rPr lang="en-US" sz="2400" dirty="0"/>
              <a:t>Cancer Evasion Mechanism II – Downregulation/killing of Tc cells.</a:t>
            </a:r>
            <a:endParaRPr lang="en-US" sz="2400" dirty="0">
              <a:solidFill>
                <a:srgbClr val="00B0F0"/>
              </a:solidFill>
            </a:endParaRPr>
          </a:p>
        </p:txBody>
      </p:sp>
    </p:spTree>
    <p:extLst>
      <p:ext uri="{BB962C8B-B14F-4D97-AF65-F5344CB8AC3E}">
        <p14:creationId xmlns:p14="http://schemas.microsoft.com/office/powerpoint/2010/main" val="12701562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66E6B3-593D-48A5-985E-530DFD2B44CE}"/>
              </a:ext>
            </a:extLst>
          </p:cNvPr>
          <p:cNvPicPr>
            <a:picLocks noChangeAspect="1"/>
          </p:cNvPicPr>
          <p:nvPr/>
        </p:nvPicPr>
        <p:blipFill>
          <a:blip r:embed="rId2"/>
          <a:stretch>
            <a:fillRect/>
          </a:stretch>
        </p:blipFill>
        <p:spPr>
          <a:xfrm>
            <a:off x="2379324" y="249795"/>
            <a:ext cx="4481374" cy="3587766"/>
          </a:xfrm>
          <a:prstGeom prst="rect">
            <a:avLst/>
          </a:prstGeom>
        </p:spPr>
      </p:pic>
      <p:pic>
        <p:nvPicPr>
          <p:cNvPr id="10" name="Picture 9">
            <a:extLst>
              <a:ext uri="{FF2B5EF4-FFF2-40B4-BE49-F238E27FC236}">
                <a16:creationId xmlns:a16="http://schemas.microsoft.com/office/drawing/2014/main" id="{87E27DF2-2771-4E0B-AC98-EDF4EE5FA97C}"/>
              </a:ext>
            </a:extLst>
          </p:cNvPr>
          <p:cNvPicPr>
            <a:picLocks noChangeAspect="1"/>
          </p:cNvPicPr>
          <p:nvPr/>
        </p:nvPicPr>
        <p:blipFill>
          <a:blip r:embed="rId3"/>
          <a:stretch>
            <a:fillRect/>
          </a:stretch>
        </p:blipFill>
        <p:spPr>
          <a:xfrm>
            <a:off x="6874697" y="3726528"/>
            <a:ext cx="5130034" cy="2565017"/>
          </a:xfrm>
          <a:prstGeom prst="rect">
            <a:avLst/>
          </a:prstGeom>
        </p:spPr>
      </p:pic>
      <p:sp>
        <p:nvSpPr>
          <p:cNvPr id="5" name="TextBox 4">
            <a:extLst>
              <a:ext uri="{FF2B5EF4-FFF2-40B4-BE49-F238E27FC236}">
                <a16:creationId xmlns:a16="http://schemas.microsoft.com/office/drawing/2014/main" id="{5E6DFB7A-0F2A-4603-942C-E3E09D16798D}"/>
              </a:ext>
            </a:extLst>
          </p:cNvPr>
          <p:cNvSpPr txBox="1"/>
          <p:nvPr/>
        </p:nvSpPr>
        <p:spPr>
          <a:xfrm>
            <a:off x="187269" y="737483"/>
            <a:ext cx="2796150" cy="3693319"/>
          </a:xfrm>
          <a:prstGeom prst="rect">
            <a:avLst/>
          </a:prstGeom>
          <a:noFill/>
        </p:spPr>
        <p:txBody>
          <a:bodyPr wrap="none" rtlCol="0">
            <a:spAutoFit/>
          </a:bodyPr>
          <a:lstStyle/>
          <a:p>
            <a:r>
              <a:rPr lang="en-US" b="1" dirty="0"/>
              <a:t>Types of vaccines:</a:t>
            </a:r>
          </a:p>
          <a:p>
            <a:r>
              <a:rPr lang="en-US" dirty="0"/>
              <a:t>1. Passive (Ab injected)</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2. Active (Antigen Provided)</a:t>
            </a:r>
          </a:p>
        </p:txBody>
      </p:sp>
      <p:pic>
        <p:nvPicPr>
          <p:cNvPr id="9" name="Picture 8">
            <a:extLst>
              <a:ext uri="{FF2B5EF4-FFF2-40B4-BE49-F238E27FC236}">
                <a16:creationId xmlns:a16="http://schemas.microsoft.com/office/drawing/2014/main" id="{C6F1A1C6-03EE-43B8-AA27-BBE4B4207818}"/>
              </a:ext>
            </a:extLst>
          </p:cNvPr>
          <p:cNvPicPr>
            <a:picLocks noChangeAspect="1"/>
          </p:cNvPicPr>
          <p:nvPr/>
        </p:nvPicPr>
        <p:blipFill rotWithShape="1">
          <a:blip r:embed="rId4"/>
          <a:srcRect t="9102" b="35725"/>
          <a:stretch/>
        </p:blipFill>
        <p:spPr>
          <a:xfrm>
            <a:off x="7297994" y="1685052"/>
            <a:ext cx="4132212" cy="1519907"/>
          </a:xfrm>
          <a:prstGeom prst="rect">
            <a:avLst/>
          </a:prstGeom>
        </p:spPr>
      </p:pic>
      <p:pic>
        <p:nvPicPr>
          <p:cNvPr id="11" name="Picture 10">
            <a:extLst>
              <a:ext uri="{FF2B5EF4-FFF2-40B4-BE49-F238E27FC236}">
                <a16:creationId xmlns:a16="http://schemas.microsoft.com/office/drawing/2014/main" id="{C55A0680-968E-4E7E-B028-64652D790D48}"/>
              </a:ext>
            </a:extLst>
          </p:cNvPr>
          <p:cNvPicPr>
            <a:picLocks noChangeAspect="1"/>
          </p:cNvPicPr>
          <p:nvPr/>
        </p:nvPicPr>
        <p:blipFill rotWithShape="1">
          <a:blip r:embed="rId5"/>
          <a:srcRect l="20496" r="20496" b="9814"/>
          <a:stretch/>
        </p:blipFill>
        <p:spPr>
          <a:xfrm>
            <a:off x="203383" y="1373639"/>
            <a:ext cx="1890327" cy="1625913"/>
          </a:xfrm>
          <a:prstGeom prst="rect">
            <a:avLst/>
          </a:prstGeom>
        </p:spPr>
      </p:pic>
      <p:sp>
        <p:nvSpPr>
          <p:cNvPr id="12" name="TextBox 11">
            <a:extLst>
              <a:ext uri="{FF2B5EF4-FFF2-40B4-BE49-F238E27FC236}">
                <a16:creationId xmlns:a16="http://schemas.microsoft.com/office/drawing/2014/main" id="{129CB46D-4EBA-4DFB-B8A6-C0A93524D98F}"/>
              </a:ext>
            </a:extLst>
          </p:cNvPr>
          <p:cNvSpPr txBox="1"/>
          <p:nvPr/>
        </p:nvSpPr>
        <p:spPr>
          <a:xfrm>
            <a:off x="43294" y="12416"/>
            <a:ext cx="1660391" cy="461537"/>
          </a:xfrm>
          <a:prstGeom prst="rect">
            <a:avLst/>
          </a:prstGeom>
          <a:noFill/>
        </p:spPr>
        <p:txBody>
          <a:bodyPr wrap="none" rtlCol="0">
            <a:spAutoFit/>
          </a:bodyPr>
          <a:lstStyle/>
          <a:p>
            <a:r>
              <a:rPr lang="en-US" sz="2399" b="1" dirty="0"/>
              <a:t>Vaccination</a:t>
            </a:r>
          </a:p>
        </p:txBody>
      </p:sp>
      <p:sp>
        <p:nvSpPr>
          <p:cNvPr id="13" name="TextBox 12">
            <a:extLst>
              <a:ext uri="{FF2B5EF4-FFF2-40B4-BE49-F238E27FC236}">
                <a16:creationId xmlns:a16="http://schemas.microsoft.com/office/drawing/2014/main" id="{6BB932C3-811D-4AF9-8272-0C0A06254B95}"/>
              </a:ext>
            </a:extLst>
          </p:cNvPr>
          <p:cNvSpPr txBox="1"/>
          <p:nvPr/>
        </p:nvSpPr>
        <p:spPr>
          <a:xfrm>
            <a:off x="6118422" y="381797"/>
            <a:ext cx="1179618" cy="369332"/>
          </a:xfrm>
          <a:prstGeom prst="rect">
            <a:avLst/>
          </a:prstGeom>
          <a:noFill/>
        </p:spPr>
        <p:txBody>
          <a:bodyPr wrap="none" rtlCol="0">
            <a:spAutoFit/>
          </a:bodyPr>
          <a:lstStyle/>
          <a:p>
            <a:r>
              <a:rPr lang="en-US" dirty="0"/>
              <a:t>Diphtheria</a:t>
            </a:r>
          </a:p>
        </p:txBody>
      </p:sp>
      <p:pic>
        <p:nvPicPr>
          <p:cNvPr id="14" name="Picture 13">
            <a:extLst>
              <a:ext uri="{FF2B5EF4-FFF2-40B4-BE49-F238E27FC236}">
                <a16:creationId xmlns:a16="http://schemas.microsoft.com/office/drawing/2014/main" id="{CBCD053E-F732-4614-A3F7-CE7F87BF204D}"/>
              </a:ext>
            </a:extLst>
          </p:cNvPr>
          <p:cNvPicPr>
            <a:picLocks noChangeAspect="1"/>
          </p:cNvPicPr>
          <p:nvPr/>
        </p:nvPicPr>
        <p:blipFill>
          <a:blip r:embed="rId6"/>
          <a:stretch>
            <a:fillRect/>
          </a:stretch>
        </p:blipFill>
        <p:spPr>
          <a:xfrm>
            <a:off x="7297995" y="440020"/>
            <a:ext cx="1534774" cy="1096268"/>
          </a:xfrm>
          <a:prstGeom prst="rect">
            <a:avLst/>
          </a:prstGeom>
        </p:spPr>
      </p:pic>
      <mc:AlternateContent xmlns:mc="http://schemas.openxmlformats.org/markup-compatibility/2006" xmlns:p14="http://schemas.microsoft.com/office/powerpoint/2010/main">
        <mc:Choice Requires="p14">
          <p:contentPart p14:bwMode="auto" r:id="rId7">
            <p14:nvContentPartPr>
              <p14:cNvPr id="28" name="Ink 27">
                <a:extLst>
                  <a:ext uri="{FF2B5EF4-FFF2-40B4-BE49-F238E27FC236}">
                    <a16:creationId xmlns:a16="http://schemas.microsoft.com/office/drawing/2014/main" id="{B6F33DAE-FDE7-4F5C-98A3-548FDE2A8254}"/>
                  </a:ext>
                </a:extLst>
              </p14:cNvPr>
              <p14:cNvContentPartPr/>
              <p14:nvPr/>
            </p14:nvContentPartPr>
            <p14:xfrm>
              <a:off x="5240232" y="415779"/>
              <a:ext cx="3600" cy="11520"/>
            </p14:xfrm>
          </p:contentPart>
        </mc:Choice>
        <mc:Fallback xmlns="">
          <p:pic>
            <p:nvPicPr>
              <p:cNvPr id="28" name="Ink 27">
                <a:extLst>
                  <a:ext uri="{FF2B5EF4-FFF2-40B4-BE49-F238E27FC236}">
                    <a16:creationId xmlns:a16="http://schemas.microsoft.com/office/drawing/2014/main" id="{B6F33DAE-FDE7-4F5C-98A3-548FDE2A8254}"/>
                  </a:ext>
                </a:extLst>
              </p:cNvPr>
              <p:cNvPicPr/>
              <p:nvPr/>
            </p:nvPicPr>
            <p:blipFill>
              <a:blip r:embed="rId8"/>
              <a:stretch>
                <a:fillRect/>
              </a:stretch>
            </p:blipFill>
            <p:spPr>
              <a:xfrm>
                <a:off x="5231232" y="406779"/>
                <a:ext cx="21240" cy="29160"/>
              </a:xfrm>
              <a:prstGeom prst="rect">
                <a:avLst/>
              </a:prstGeom>
            </p:spPr>
          </p:pic>
        </mc:Fallback>
      </mc:AlternateContent>
      <p:pic>
        <p:nvPicPr>
          <p:cNvPr id="6" name="Picture 5">
            <a:extLst>
              <a:ext uri="{FF2B5EF4-FFF2-40B4-BE49-F238E27FC236}">
                <a16:creationId xmlns:a16="http://schemas.microsoft.com/office/drawing/2014/main" id="{285BA3B4-A933-4651-A2DE-21E92424F631}"/>
              </a:ext>
            </a:extLst>
          </p:cNvPr>
          <p:cNvPicPr>
            <a:picLocks noChangeAspect="1"/>
          </p:cNvPicPr>
          <p:nvPr/>
        </p:nvPicPr>
        <p:blipFill rotWithShape="1">
          <a:blip r:embed="rId9"/>
          <a:srcRect t="6261" b="7641"/>
          <a:stretch/>
        </p:blipFill>
        <p:spPr>
          <a:xfrm>
            <a:off x="9143899" y="2999552"/>
            <a:ext cx="1542109" cy="1327725"/>
          </a:xfrm>
          <a:prstGeom prst="rect">
            <a:avLst/>
          </a:prstGeom>
        </p:spPr>
      </p:pic>
      <p:sp>
        <p:nvSpPr>
          <p:cNvPr id="2" name="Date Placeholder 1">
            <a:extLst>
              <a:ext uri="{FF2B5EF4-FFF2-40B4-BE49-F238E27FC236}">
                <a16:creationId xmlns:a16="http://schemas.microsoft.com/office/drawing/2014/main" id="{0320CDF0-E17C-F6C8-741C-E5C6B2FBFC23}"/>
              </a:ext>
            </a:extLst>
          </p:cNvPr>
          <p:cNvSpPr>
            <a:spLocks noGrp="1"/>
          </p:cNvSpPr>
          <p:nvPr>
            <p:ph type="dt" sz="half" idx="10"/>
          </p:nvPr>
        </p:nvSpPr>
        <p:spPr/>
        <p:txBody>
          <a:bodyPr/>
          <a:lstStyle/>
          <a:p>
            <a:fld id="{E28EEEDB-A6B9-4C17-A8C7-79E074EE2A33}" type="datetime1">
              <a:rPr lang="en-US" smtClean="0"/>
              <a:t>8/26/2023</a:t>
            </a:fld>
            <a:endParaRPr lang="en-US"/>
          </a:p>
        </p:txBody>
      </p:sp>
      <p:sp>
        <p:nvSpPr>
          <p:cNvPr id="3" name="Footer Placeholder 2">
            <a:extLst>
              <a:ext uri="{FF2B5EF4-FFF2-40B4-BE49-F238E27FC236}">
                <a16:creationId xmlns:a16="http://schemas.microsoft.com/office/drawing/2014/main" id="{F5E71F38-4949-590D-0F5C-A67229E7909C}"/>
              </a:ext>
            </a:extLst>
          </p:cNvPr>
          <p:cNvSpPr>
            <a:spLocks noGrp="1"/>
          </p:cNvSpPr>
          <p:nvPr>
            <p:ph type="ftr" sz="quarter" idx="11"/>
          </p:nvPr>
        </p:nvSpPr>
        <p:spPr/>
        <p:txBody>
          <a:bodyPr/>
          <a:lstStyle/>
          <a:p>
            <a:r>
              <a:rPr lang="en-US"/>
              <a:t>D &amp; D - Lec 3 - Fall 2023</a:t>
            </a:r>
          </a:p>
        </p:txBody>
      </p:sp>
      <p:sp>
        <p:nvSpPr>
          <p:cNvPr id="4" name="Slide Number Placeholder 3">
            <a:extLst>
              <a:ext uri="{FF2B5EF4-FFF2-40B4-BE49-F238E27FC236}">
                <a16:creationId xmlns:a16="http://schemas.microsoft.com/office/drawing/2014/main" id="{7AC0AF31-5FAB-6BA8-C899-4F26F0F0D55F}"/>
              </a:ext>
            </a:extLst>
          </p:cNvPr>
          <p:cNvSpPr>
            <a:spLocks noGrp="1"/>
          </p:cNvSpPr>
          <p:nvPr>
            <p:ph type="sldNum" sz="quarter" idx="12"/>
          </p:nvPr>
        </p:nvSpPr>
        <p:spPr/>
        <p:txBody>
          <a:bodyPr/>
          <a:lstStyle/>
          <a:p>
            <a:fld id="{DC3BB032-4020-48F4-953B-341806DC4A2B}" type="slidenum">
              <a:rPr lang="en-US" smtClean="0"/>
              <a:pPr/>
              <a:t>52</a:t>
            </a:fld>
            <a:endParaRPr lang="en-US"/>
          </a:p>
        </p:txBody>
      </p:sp>
    </p:spTree>
    <p:extLst>
      <p:ext uri="{BB962C8B-B14F-4D97-AF65-F5344CB8AC3E}">
        <p14:creationId xmlns:p14="http://schemas.microsoft.com/office/powerpoint/2010/main" val="348182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BEC1C4-F21C-48DB-B9E0-8BCE92240262}"/>
              </a:ext>
            </a:extLst>
          </p:cNvPr>
          <p:cNvSpPr/>
          <p:nvPr/>
        </p:nvSpPr>
        <p:spPr>
          <a:xfrm>
            <a:off x="499043" y="340721"/>
            <a:ext cx="4975073" cy="929870"/>
          </a:xfrm>
          <a:prstGeom prst="rect">
            <a:avLst/>
          </a:prstGeom>
        </p:spPr>
        <p:txBody>
          <a:bodyPr wrap="square">
            <a:spAutoFit/>
          </a:bodyPr>
          <a:lstStyle/>
          <a:p>
            <a:pPr marL="331671" indent="-248753">
              <a:spcBef>
                <a:spcPts val="181"/>
              </a:spcBef>
              <a:tabLst>
                <a:tab pos="2487534" algn="ctr"/>
                <a:tab pos="4975068" algn="r"/>
                <a:tab pos="414589" algn="l"/>
              </a:tabLst>
            </a:pPr>
            <a:r>
              <a:rPr lang="en-US" sz="1814" b="1" dirty="0">
                <a:ea typeface="Times" panose="02020603050405020304" pitchFamily="18" charset="0"/>
                <a:cs typeface="Calibri" panose="020F0502020204030204" pitchFamily="34" charset="0"/>
              </a:rPr>
              <a:t>Vaccine</a:t>
            </a:r>
            <a:r>
              <a:rPr lang="en-US" sz="1814" dirty="0">
                <a:ea typeface="Times" panose="02020603050405020304" pitchFamily="18" charset="0"/>
                <a:cs typeface="Calibri" panose="020F0502020204030204" pitchFamily="34" charset="0"/>
              </a:rPr>
              <a:t>: a vehicle containing a </a:t>
            </a:r>
            <a:r>
              <a:rPr lang="en-US" sz="1814" b="1" dirty="0">
                <a:ea typeface="Times" panose="02020603050405020304" pitchFamily="18" charset="0"/>
                <a:cs typeface="Calibri" panose="020F0502020204030204" pitchFamily="34" charset="0"/>
              </a:rPr>
              <a:t>form of an antigen</a:t>
            </a:r>
            <a:r>
              <a:rPr lang="en-US" sz="1814" dirty="0">
                <a:ea typeface="Times" panose="02020603050405020304" pitchFamily="18" charset="0"/>
                <a:cs typeface="Calibri" panose="020F0502020204030204" pitchFamily="34" charset="0"/>
              </a:rPr>
              <a:t> that is administered to induce memory B and T cells specific for that antigen.  </a:t>
            </a:r>
          </a:p>
        </p:txBody>
      </p:sp>
      <p:pic>
        <p:nvPicPr>
          <p:cNvPr id="7" name="Picture 6">
            <a:extLst>
              <a:ext uri="{FF2B5EF4-FFF2-40B4-BE49-F238E27FC236}">
                <a16:creationId xmlns:a16="http://schemas.microsoft.com/office/drawing/2014/main" id="{2043B018-2CCD-4513-909C-25B43053204E}"/>
              </a:ext>
            </a:extLst>
          </p:cNvPr>
          <p:cNvPicPr>
            <a:picLocks noChangeAspect="1"/>
          </p:cNvPicPr>
          <p:nvPr/>
        </p:nvPicPr>
        <p:blipFill>
          <a:blip r:embed="rId2"/>
          <a:stretch>
            <a:fillRect/>
          </a:stretch>
        </p:blipFill>
        <p:spPr>
          <a:xfrm>
            <a:off x="844535" y="1632446"/>
            <a:ext cx="7896792" cy="3147161"/>
          </a:xfrm>
          <a:prstGeom prst="rect">
            <a:avLst/>
          </a:prstGeom>
        </p:spPr>
      </p:pic>
      <p:sp>
        <p:nvSpPr>
          <p:cNvPr id="10" name="Rectangle 9">
            <a:extLst>
              <a:ext uri="{FF2B5EF4-FFF2-40B4-BE49-F238E27FC236}">
                <a16:creationId xmlns:a16="http://schemas.microsoft.com/office/drawing/2014/main" id="{3D46C911-3F4D-4280-AAD9-6B5058A26DA2}"/>
              </a:ext>
            </a:extLst>
          </p:cNvPr>
          <p:cNvSpPr/>
          <p:nvPr/>
        </p:nvSpPr>
        <p:spPr>
          <a:xfrm>
            <a:off x="914400" y="5212701"/>
            <a:ext cx="6897118" cy="427168"/>
          </a:xfrm>
          <a:prstGeom prst="rect">
            <a:avLst/>
          </a:prstGeom>
        </p:spPr>
        <p:txBody>
          <a:bodyPr wrap="square">
            <a:spAutoFit/>
          </a:bodyPr>
          <a:lstStyle/>
          <a:p>
            <a:r>
              <a:rPr lang="en-US" sz="1088" dirty="0" err="1"/>
              <a:t>Jiskoot</a:t>
            </a:r>
            <a:r>
              <a:rPr lang="en-US" sz="1088" dirty="0"/>
              <a:t> W., Kersten G.F.A., </a:t>
            </a:r>
            <a:r>
              <a:rPr lang="en-US" sz="1088" dirty="0" err="1"/>
              <a:t>Mastrobattista</a:t>
            </a:r>
            <a:r>
              <a:rPr lang="en-US" sz="1088" dirty="0"/>
              <a:t> E., </a:t>
            </a:r>
            <a:r>
              <a:rPr lang="en-US" sz="1088" dirty="0" err="1"/>
              <a:t>Slütter</a:t>
            </a:r>
            <a:r>
              <a:rPr lang="en-US" sz="1088" dirty="0"/>
              <a:t> B. (2019) Vaccines. In: </a:t>
            </a:r>
            <a:r>
              <a:rPr lang="en-US" sz="1088" dirty="0" err="1"/>
              <a:t>Crommelin</a:t>
            </a:r>
            <a:r>
              <a:rPr lang="en-US" sz="1088" dirty="0"/>
              <a:t> D., </a:t>
            </a:r>
            <a:r>
              <a:rPr lang="en-US" sz="1088" dirty="0" err="1"/>
              <a:t>Sindelar</a:t>
            </a:r>
            <a:r>
              <a:rPr lang="en-US" sz="1088" dirty="0"/>
              <a:t> R., </a:t>
            </a:r>
            <a:r>
              <a:rPr lang="en-US" sz="1088" dirty="0" err="1"/>
              <a:t>Meibohm</a:t>
            </a:r>
            <a:r>
              <a:rPr lang="en-US" sz="1088" dirty="0"/>
              <a:t> B. (eds) Pharmaceutical Biotechnology. Springer, Cham. https://doi.org/10.1007/978-3-030-00710-2_14</a:t>
            </a:r>
          </a:p>
        </p:txBody>
      </p:sp>
      <p:sp>
        <p:nvSpPr>
          <p:cNvPr id="6" name="TextBox 5">
            <a:extLst>
              <a:ext uri="{FF2B5EF4-FFF2-40B4-BE49-F238E27FC236}">
                <a16:creationId xmlns:a16="http://schemas.microsoft.com/office/drawing/2014/main" id="{531D7FF3-B95C-442F-8A1D-C4EFB1003A56}"/>
              </a:ext>
            </a:extLst>
          </p:cNvPr>
          <p:cNvSpPr txBox="1"/>
          <p:nvPr/>
        </p:nvSpPr>
        <p:spPr>
          <a:xfrm>
            <a:off x="2226499" y="1464990"/>
            <a:ext cx="1473673" cy="343492"/>
          </a:xfrm>
          <a:prstGeom prst="rect">
            <a:avLst/>
          </a:prstGeom>
          <a:noFill/>
        </p:spPr>
        <p:txBody>
          <a:bodyPr wrap="none" rtlCol="0">
            <a:spAutoFit/>
          </a:bodyPr>
          <a:lstStyle/>
          <a:p>
            <a:r>
              <a:rPr lang="en-US" sz="1632" dirty="0"/>
              <a:t>Not Vaccinated</a:t>
            </a:r>
          </a:p>
        </p:txBody>
      </p:sp>
      <p:sp>
        <p:nvSpPr>
          <p:cNvPr id="9" name="TextBox 8">
            <a:extLst>
              <a:ext uri="{FF2B5EF4-FFF2-40B4-BE49-F238E27FC236}">
                <a16:creationId xmlns:a16="http://schemas.microsoft.com/office/drawing/2014/main" id="{F6DFEFF8-C9D8-4F16-AE4C-92375EE306D2}"/>
              </a:ext>
            </a:extLst>
          </p:cNvPr>
          <p:cNvSpPr txBox="1"/>
          <p:nvPr/>
        </p:nvSpPr>
        <p:spPr>
          <a:xfrm>
            <a:off x="6303295" y="1464990"/>
            <a:ext cx="1109791" cy="343492"/>
          </a:xfrm>
          <a:prstGeom prst="rect">
            <a:avLst/>
          </a:prstGeom>
          <a:noFill/>
        </p:spPr>
        <p:txBody>
          <a:bodyPr wrap="none" rtlCol="0">
            <a:spAutoFit/>
          </a:bodyPr>
          <a:lstStyle/>
          <a:p>
            <a:r>
              <a:rPr lang="en-US" sz="1632" dirty="0"/>
              <a:t>Vaccinated</a:t>
            </a:r>
          </a:p>
        </p:txBody>
      </p:sp>
      <p:graphicFrame>
        <p:nvGraphicFramePr>
          <p:cNvPr id="8" name="Object 7">
            <a:extLst>
              <a:ext uri="{FF2B5EF4-FFF2-40B4-BE49-F238E27FC236}">
                <a16:creationId xmlns:a16="http://schemas.microsoft.com/office/drawing/2014/main" id="{56305316-BD72-91C1-3D0B-AFD786089713}"/>
              </a:ext>
            </a:extLst>
          </p:cNvPr>
          <p:cNvGraphicFramePr>
            <a:graphicFrameLocks noChangeAspect="1"/>
          </p:cNvGraphicFramePr>
          <p:nvPr/>
        </p:nvGraphicFramePr>
        <p:xfrm>
          <a:off x="8853489" y="163923"/>
          <a:ext cx="3184960" cy="2850487"/>
        </p:xfrm>
        <a:graphic>
          <a:graphicData uri="http://schemas.openxmlformats.org/presentationml/2006/ole">
            <mc:AlternateContent xmlns:mc="http://schemas.openxmlformats.org/markup-compatibility/2006">
              <mc:Choice xmlns:v="urn:schemas-microsoft-com:vml" Requires="v">
                <p:oleObj name="MDLDrawObject Class" r:id="rId3" imgW="9934310" imgH="8886234" progId="MDLDrawOLE.MDLDrawObject.1">
                  <p:embed/>
                </p:oleObj>
              </mc:Choice>
              <mc:Fallback>
                <p:oleObj name="MDLDrawObject Class" r:id="rId3" imgW="9934310" imgH="8886234" progId="MDLDrawOLE.MDLDrawObject.1">
                  <p:embed/>
                  <p:pic>
                    <p:nvPicPr>
                      <p:cNvPr id="8" name="Object 7">
                        <a:extLst>
                          <a:ext uri="{FF2B5EF4-FFF2-40B4-BE49-F238E27FC236}">
                            <a16:creationId xmlns:a16="http://schemas.microsoft.com/office/drawing/2014/main" id="{56305316-BD72-91C1-3D0B-AFD786089713}"/>
                          </a:ext>
                        </a:extLst>
                      </p:cNvPr>
                      <p:cNvPicPr/>
                      <p:nvPr/>
                    </p:nvPicPr>
                    <p:blipFill>
                      <a:blip r:embed="rId4"/>
                      <a:stretch>
                        <a:fillRect/>
                      </a:stretch>
                    </p:blipFill>
                    <p:spPr>
                      <a:xfrm>
                        <a:off x="8853489" y="163923"/>
                        <a:ext cx="3184960" cy="2850487"/>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34AB1F04-CB25-1E13-6579-765D321C0FD1}"/>
              </a:ext>
            </a:extLst>
          </p:cNvPr>
          <p:cNvPicPr>
            <a:picLocks noChangeAspect="1"/>
          </p:cNvPicPr>
          <p:nvPr/>
        </p:nvPicPr>
        <p:blipFill rotWithShape="1">
          <a:blip r:embed="rId5" r:link="rId6" cstate="print">
            <a:extLst>
              <a:ext uri="{28A0092B-C50C-407E-A947-70E740481C1C}">
                <a14:useLocalDpi xmlns:a14="http://schemas.microsoft.com/office/drawing/2010/main" val="0"/>
              </a:ext>
            </a:extLst>
          </a:blip>
          <a:srcRect l="2014" r="2131" b="24136"/>
          <a:stretch>
            <a:fillRect/>
          </a:stretch>
        </p:blipFill>
        <p:spPr>
          <a:xfrm>
            <a:off x="9082168" y="3083509"/>
            <a:ext cx="2872238" cy="2965174"/>
          </a:xfrm>
          <a:prstGeom prst="rect">
            <a:avLst/>
          </a:prstGeom>
        </p:spPr>
      </p:pic>
      <p:sp>
        <p:nvSpPr>
          <p:cNvPr id="12" name="TextBox 11">
            <a:extLst>
              <a:ext uri="{FF2B5EF4-FFF2-40B4-BE49-F238E27FC236}">
                <a16:creationId xmlns:a16="http://schemas.microsoft.com/office/drawing/2014/main" id="{6596F1A2-C017-BFA1-E2ED-15314E6E3D6F}"/>
              </a:ext>
            </a:extLst>
          </p:cNvPr>
          <p:cNvSpPr txBox="1"/>
          <p:nvPr/>
        </p:nvSpPr>
        <p:spPr>
          <a:xfrm>
            <a:off x="9274519" y="3594011"/>
            <a:ext cx="425116" cy="343492"/>
          </a:xfrm>
          <a:prstGeom prst="rect">
            <a:avLst/>
          </a:prstGeom>
          <a:noFill/>
        </p:spPr>
        <p:txBody>
          <a:bodyPr wrap="none" rtlCol="0">
            <a:spAutoFit/>
          </a:bodyPr>
          <a:lstStyle/>
          <a:p>
            <a:r>
              <a:rPr lang="en-US" sz="1632" dirty="0"/>
              <a:t>DC</a:t>
            </a:r>
          </a:p>
        </p:txBody>
      </p:sp>
      <p:sp>
        <p:nvSpPr>
          <p:cNvPr id="13" name="TextBox 12">
            <a:extLst>
              <a:ext uri="{FF2B5EF4-FFF2-40B4-BE49-F238E27FC236}">
                <a16:creationId xmlns:a16="http://schemas.microsoft.com/office/drawing/2014/main" id="{59772D02-8F5B-EB08-A8B3-41A2AA61517C}"/>
              </a:ext>
            </a:extLst>
          </p:cNvPr>
          <p:cNvSpPr txBox="1"/>
          <p:nvPr/>
        </p:nvSpPr>
        <p:spPr>
          <a:xfrm>
            <a:off x="9016837" y="5983303"/>
            <a:ext cx="1168333" cy="343492"/>
          </a:xfrm>
          <a:prstGeom prst="rect">
            <a:avLst/>
          </a:prstGeom>
          <a:noFill/>
        </p:spPr>
        <p:txBody>
          <a:bodyPr wrap="none" rtlCol="0">
            <a:spAutoFit/>
          </a:bodyPr>
          <a:lstStyle/>
          <a:p>
            <a:r>
              <a:rPr lang="en-US" sz="1632" dirty="0"/>
              <a:t>T</a:t>
            </a:r>
            <a:r>
              <a:rPr lang="en-US" sz="1632" baseline="-25000" dirty="0"/>
              <a:t>H</a:t>
            </a:r>
            <a:r>
              <a:rPr lang="en-US" sz="1632" dirty="0"/>
              <a:t>-Memory</a:t>
            </a:r>
          </a:p>
        </p:txBody>
      </p:sp>
      <p:sp>
        <p:nvSpPr>
          <p:cNvPr id="14" name="TextBox 13">
            <a:extLst>
              <a:ext uri="{FF2B5EF4-FFF2-40B4-BE49-F238E27FC236}">
                <a16:creationId xmlns:a16="http://schemas.microsoft.com/office/drawing/2014/main" id="{9A58F2DB-E8BF-3E44-829F-5A3708BC5BD1}"/>
              </a:ext>
            </a:extLst>
          </p:cNvPr>
          <p:cNvSpPr txBox="1"/>
          <p:nvPr/>
        </p:nvSpPr>
        <p:spPr>
          <a:xfrm>
            <a:off x="10761113" y="5983303"/>
            <a:ext cx="1151213" cy="343492"/>
          </a:xfrm>
          <a:prstGeom prst="rect">
            <a:avLst/>
          </a:prstGeom>
          <a:noFill/>
        </p:spPr>
        <p:txBody>
          <a:bodyPr wrap="none" rtlCol="0">
            <a:spAutoFit/>
          </a:bodyPr>
          <a:lstStyle/>
          <a:p>
            <a:r>
              <a:rPr lang="en-US" sz="1632" dirty="0"/>
              <a:t>T</a:t>
            </a:r>
            <a:r>
              <a:rPr lang="en-US" sz="1632" baseline="-25000" dirty="0"/>
              <a:t>C</a:t>
            </a:r>
            <a:r>
              <a:rPr lang="en-US" sz="1632" dirty="0"/>
              <a:t>-Memory</a:t>
            </a:r>
          </a:p>
        </p:txBody>
      </p:sp>
      <p:sp>
        <p:nvSpPr>
          <p:cNvPr id="15" name="Date Placeholder 14">
            <a:extLst>
              <a:ext uri="{FF2B5EF4-FFF2-40B4-BE49-F238E27FC236}">
                <a16:creationId xmlns:a16="http://schemas.microsoft.com/office/drawing/2014/main" id="{C8BA8580-43E8-2428-0190-B1F8C1368B27}"/>
              </a:ext>
            </a:extLst>
          </p:cNvPr>
          <p:cNvSpPr>
            <a:spLocks noGrp="1"/>
          </p:cNvSpPr>
          <p:nvPr>
            <p:ph type="dt" sz="half" idx="10"/>
          </p:nvPr>
        </p:nvSpPr>
        <p:spPr/>
        <p:txBody>
          <a:bodyPr/>
          <a:lstStyle/>
          <a:p>
            <a:fld id="{F36D1E23-23B9-42D1-A6A1-B5509AB505D1}" type="datetime1">
              <a:rPr lang="en-US" smtClean="0"/>
              <a:t>8/26/2023</a:t>
            </a:fld>
            <a:endParaRPr lang="en-US"/>
          </a:p>
        </p:txBody>
      </p:sp>
      <p:sp>
        <p:nvSpPr>
          <p:cNvPr id="16" name="Footer Placeholder 15">
            <a:extLst>
              <a:ext uri="{FF2B5EF4-FFF2-40B4-BE49-F238E27FC236}">
                <a16:creationId xmlns:a16="http://schemas.microsoft.com/office/drawing/2014/main" id="{24A50182-5939-0E95-3D01-238D14B606D4}"/>
              </a:ext>
            </a:extLst>
          </p:cNvPr>
          <p:cNvSpPr>
            <a:spLocks noGrp="1"/>
          </p:cNvSpPr>
          <p:nvPr>
            <p:ph type="ftr" sz="quarter" idx="11"/>
          </p:nvPr>
        </p:nvSpPr>
        <p:spPr/>
        <p:txBody>
          <a:bodyPr/>
          <a:lstStyle/>
          <a:p>
            <a:r>
              <a:rPr lang="en-US"/>
              <a:t>D &amp; D - Lec 3 - Fall 2023</a:t>
            </a:r>
          </a:p>
        </p:txBody>
      </p:sp>
      <p:sp>
        <p:nvSpPr>
          <p:cNvPr id="17" name="Slide Number Placeholder 16">
            <a:extLst>
              <a:ext uri="{FF2B5EF4-FFF2-40B4-BE49-F238E27FC236}">
                <a16:creationId xmlns:a16="http://schemas.microsoft.com/office/drawing/2014/main" id="{B01D44D7-0E3B-6F78-E608-A999A6A6B7CE}"/>
              </a:ext>
            </a:extLst>
          </p:cNvPr>
          <p:cNvSpPr>
            <a:spLocks noGrp="1"/>
          </p:cNvSpPr>
          <p:nvPr>
            <p:ph type="sldNum" sz="quarter" idx="12"/>
          </p:nvPr>
        </p:nvSpPr>
        <p:spPr/>
        <p:txBody>
          <a:bodyPr/>
          <a:lstStyle/>
          <a:p>
            <a:fld id="{DC3BB032-4020-48F4-953B-341806DC4A2B}" type="slidenum">
              <a:rPr lang="en-US" smtClean="0"/>
              <a:pPr/>
              <a:t>53</a:t>
            </a:fld>
            <a:endParaRPr lang="en-US"/>
          </a:p>
        </p:txBody>
      </p:sp>
    </p:spTree>
    <p:extLst>
      <p:ext uri="{BB962C8B-B14F-4D97-AF65-F5344CB8AC3E}">
        <p14:creationId xmlns:p14="http://schemas.microsoft.com/office/powerpoint/2010/main" val="13716449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94DCA53F-06D1-A4E1-2ACE-FE0213C551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72" t="3955" r="3992" b="16410"/>
          <a:stretch/>
        </p:blipFill>
        <p:spPr>
          <a:xfrm>
            <a:off x="5266821" y="115729"/>
            <a:ext cx="5583682" cy="6215397"/>
          </a:xfrm>
          <a:prstGeom prst="rect">
            <a:avLst/>
          </a:prstGeom>
        </p:spPr>
      </p:pic>
      <p:sp>
        <p:nvSpPr>
          <p:cNvPr id="5" name="TextBox 4">
            <a:extLst>
              <a:ext uri="{FF2B5EF4-FFF2-40B4-BE49-F238E27FC236}">
                <a16:creationId xmlns:a16="http://schemas.microsoft.com/office/drawing/2014/main" id="{72226A0D-8C56-4DC8-98BC-DC97EA9FC50E}"/>
              </a:ext>
            </a:extLst>
          </p:cNvPr>
          <p:cNvSpPr txBox="1"/>
          <p:nvPr/>
        </p:nvSpPr>
        <p:spPr>
          <a:xfrm>
            <a:off x="372344" y="5445049"/>
            <a:ext cx="3240476" cy="923330"/>
          </a:xfrm>
          <a:prstGeom prst="rect">
            <a:avLst/>
          </a:prstGeom>
          <a:noFill/>
        </p:spPr>
        <p:txBody>
          <a:bodyPr wrap="square">
            <a:spAutoFit/>
          </a:bodyPr>
          <a:lstStyle/>
          <a:p>
            <a:r>
              <a:rPr lang="en-US" dirty="0"/>
              <a:t>https://www.imf.org/en/Publications/fandd/issues/2021/12/Journey-covid-19-vaccine-Stanley</a:t>
            </a:r>
          </a:p>
        </p:txBody>
      </p:sp>
      <p:sp>
        <p:nvSpPr>
          <p:cNvPr id="2" name="TextBox 1">
            <a:extLst>
              <a:ext uri="{FF2B5EF4-FFF2-40B4-BE49-F238E27FC236}">
                <a16:creationId xmlns:a16="http://schemas.microsoft.com/office/drawing/2014/main" id="{F35B3468-9288-4462-9461-058CE025C9C2}"/>
              </a:ext>
            </a:extLst>
          </p:cNvPr>
          <p:cNvSpPr txBox="1"/>
          <p:nvPr/>
        </p:nvSpPr>
        <p:spPr>
          <a:xfrm>
            <a:off x="422037" y="1471069"/>
            <a:ext cx="4030759" cy="1630575"/>
          </a:xfrm>
          <a:prstGeom prst="rect">
            <a:avLst/>
          </a:prstGeom>
          <a:noFill/>
        </p:spPr>
        <p:txBody>
          <a:bodyPr wrap="square" rtlCol="0">
            <a:spAutoFit/>
          </a:bodyPr>
          <a:lstStyle/>
          <a:p>
            <a:pPr marL="342876" indent="-342876">
              <a:buFont typeface="Arial" panose="020B0604020202020204" pitchFamily="34" charset="0"/>
              <a:buChar char="•"/>
            </a:pPr>
            <a:r>
              <a:rPr lang="en-US" sz="1999" dirty="0"/>
              <a:t>Some diseases still do not have vaccines</a:t>
            </a:r>
          </a:p>
          <a:p>
            <a:pPr marL="342876" indent="-342876">
              <a:buFont typeface="Arial" panose="020B0604020202020204" pitchFamily="34" charset="0"/>
              <a:buChar char="•"/>
            </a:pPr>
            <a:endParaRPr lang="en-US" sz="1999" dirty="0"/>
          </a:p>
          <a:p>
            <a:pPr marL="342876" indent="-342876">
              <a:buFont typeface="Arial" panose="020B0604020202020204" pitchFamily="34" charset="0"/>
              <a:buChar char="•"/>
            </a:pPr>
            <a:r>
              <a:rPr lang="en-US" sz="1999" dirty="0"/>
              <a:t>Other diseases have been eliminated by vaccination</a:t>
            </a:r>
          </a:p>
        </p:txBody>
      </p:sp>
      <p:sp>
        <p:nvSpPr>
          <p:cNvPr id="4" name="TextBox 3">
            <a:extLst>
              <a:ext uri="{FF2B5EF4-FFF2-40B4-BE49-F238E27FC236}">
                <a16:creationId xmlns:a16="http://schemas.microsoft.com/office/drawing/2014/main" id="{9DF92B5F-584B-91D6-9758-B9E175425809}"/>
              </a:ext>
            </a:extLst>
          </p:cNvPr>
          <p:cNvSpPr txBox="1"/>
          <p:nvPr/>
        </p:nvSpPr>
        <p:spPr>
          <a:xfrm>
            <a:off x="1679161" y="164126"/>
            <a:ext cx="2535105" cy="523220"/>
          </a:xfrm>
          <a:prstGeom prst="rect">
            <a:avLst/>
          </a:prstGeom>
          <a:noFill/>
        </p:spPr>
        <p:txBody>
          <a:bodyPr wrap="square" rtlCol="0">
            <a:spAutoFit/>
          </a:bodyPr>
          <a:lstStyle/>
          <a:p>
            <a:r>
              <a:rPr lang="en-US" sz="2800" dirty="0"/>
              <a:t>Vaccine History</a:t>
            </a:r>
          </a:p>
        </p:txBody>
      </p:sp>
      <p:sp>
        <p:nvSpPr>
          <p:cNvPr id="9" name="Date Placeholder 8">
            <a:extLst>
              <a:ext uri="{FF2B5EF4-FFF2-40B4-BE49-F238E27FC236}">
                <a16:creationId xmlns:a16="http://schemas.microsoft.com/office/drawing/2014/main" id="{1C7D6F91-275E-073A-4219-1EC40EE962A7}"/>
              </a:ext>
            </a:extLst>
          </p:cNvPr>
          <p:cNvSpPr>
            <a:spLocks noGrp="1"/>
          </p:cNvSpPr>
          <p:nvPr>
            <p:ph type="dt" sz="half" idx="10"/>
          </p:nvPr>
        </p:nvSpPr>
        <p:spPr/>
        <p:txBody>
          <a:bodyPr/>
          <a:lstStyle/>
          <a:p>
            <a:fld id="{547B85F5-E907-4B0D-89C4-AE689EE2B787}" type="datetime1">
              <a:rPr lang="en-US" smtClean="0"/>
              <a:t>8/26/2023</a:t>
            </a:fld>
            <a:endParaRPr lang="en-US"/>
          </a:p>
        </p:txBody>
      </p:sp>
      <p:sp>
        <p:nvSpPr>
          <p:cNvPr id="10" name="Footer Placeholder 9">
            <a:extLst>
              <a:ext uri="{FF2B5EF4-FFF2-40B4-BE49-F238E27FC236}">
                <a16:creationId xmlns:a16="http://schemas.microsoft.com/office/drawing/2014/main" id="{5AC35BBF-94DF-DC66-C2A0-8165219EF3DA}"/>
              </a:ext>
            </a:extLst>
          </p:cNvPr>
          <p:cNvSpPr>
            <a:spLocks noGrp="1"/>
          </p:cNvSpPr>
          <p:nvPr>
            <p:ph type="ftr" sz="quarter" idx="11"/>
          </p:nvPr>
        </p:nvSpPr>
        <p:spPr/>
        <p:txBody>
          <a:bodyPr/>
          <a:lstStyle/>
          <a:p>
            <a:r>
              <a:rPr lang="en-US"/>
              <a:t>D &amp; D - Lec 3 - Fall 2023</a:t>
            </a:r>
          </a:p>
        </p:txBody>
      </p:sp>
      <p:sp>
        <p:nvSpPr>
          <p:cNvPr id="11" name="Slide Number Placeholder 10">
            <a:extLst>
              <a:ext uri="{FF2B5EF4-FFF2-40B4-BE49-F238E27FC236}">
                <a16:creationId xmlns:a16="http://schemas.microsoft.com/office/drawing/2014/main" id="{8DD1B761-9AF0-1220-D3D1-D2E4297A4E48}"/>
              </a:ext>
            </a:extLst>
          </p:cNvPr>
          <p:cNvSpPr>
            <a:spLocks noGrp="1"/>
          </p:cNvSpPr>
          <p:nvPr>
            <p:ph type="sldNum" sz="quarter" idx="12"/>
          </p:nvPr>
        </p:nvSpPr>
        <p:spPr/>
        <p:txBody>
          <a:bodyPr/>
          <a:lstStyle/>
          <a:p>
            <a:fld id="{DC3BB032-4020-48F4-953B-341806DC4A2B}" type="slidenum">
              <a:rPr lang="en-US" smtClean="0"/>
              <a:pPr/>
              <a:t>54</a:t>
            </a:fld>
            <a:endParaRPr lang="en-US"/>
          </a:p>
        </p:txBody>
      </p:sp>
    </p:spTree>
    <p:extLst>
      <p:ext uri="{BB962C8B-B14F-4D97-AF65-F5344CB8AC3E}">
        <p14:creationId xmlns:p14="http://schemas.microsoft.com/office/powerpoint/2010/main" val="9430597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8FD67A-0737-478F-8E03-BD79019A2E4F}"/>
              </a:ext>
            </a:extLst>
          </p:cNvPr>
          <p:cNvPicPr>
            <a:picLocks noChangeAspect="1"/>
          </p:cNvPicPr>
          <p:nvPr/>
        </p:nvPicPr>
        <p:blipFill>
          <a:blip r:embed="rId2"/>
          <a:stretch>
            <a:fillRect/>
          </a:stretch>
        </p:blipFill>
        <p:spPr>
          <a:xfrm>
            <a:off x="739247" y="1336680"/>
            <a:ext cx="2229545" cy="1672159"/>
          </a:xfrm>
          <a:prstGeom prst="rect">
            <a:avLst/>
          </a:prstGeom>
        </p:spPr>
      </p:pic>
      <p:pic>
        <p:nvPicPr>
          <p:cNvPr id="6" name="Picture 5">
            <a:extLst>
              <a:ext uri="{FF2B5EF4-FFF2-40B4-BE49-F238E27FC236}">
                <a16:creationId xmlns:a16="http://schemas.microsoft.com/office/drawing/2014/main" id="{F967EF4F-4813-4FA0-BA99-A30D48BEBEB2}"/>
              </a:ext>
            </a:extLst>
          </p:cNvPr>
          <p:cNvPicPr>
            <a:picLocks noChangeAspect="1"/>
          </p:cNvPicPr>
          <p:nvPr/>
        </p:nvPicPr>
        <p:blipFill>
          <a:blip r:embed="rId3"/>
          <a:stretch>
            <a:fillRect/>
          </a:stretch>
        </p:blipFill>
        <p:spPr>
          <a:xfrm>
            <a:off x="4100893" y="1390572"/>
            <a:ext cx="1691426" cy="1550037"/>
          </a:xfrm>
          <a:prstGeom prst="rect">
            <a:avLst/>
          </a:prstGeom>
        </p:spPr>
      </p:pic>
      <p:pic>
        <p:nvPicPr>
          <p:cNvPr id="7" name="Picture 6">
            <a:extLst>
              <a:ext uri="{FF2B5EF4-FFF2-40B4-BE49-F238E27FC236}">
                <a16:creationId xmlns:a16="http://schemas.microsoft.com/office/drawing/2014/main" id="{A9981A4C-F56F-4605-BC58-98A777ABD1EA}"/>
              </a:ext>
            </a:extLst>
          </p:cNvPr>
          <p:cNvPicPr>
            <a:picLocks noChangeAspect="1"/>
          </p:cNvPicPr>
          <p:nvPr/>
        </p:nvPicPr>
        <p:blipFill>
          <a:blip r:embed="rId4"/>
          <a:stretch>
            <a:fillRect/>
          </a:stretch>
        </p:blipFill>
        <p:spPr>
          <a:xfrm>
            <a:off x="481501" y="3679844"/>
            <a:ext cx="1923642" cy="2197709"/>
          </a:xfrm>
          <a:prstGeom prst="rect">
            <a:avLst/>
          </a:prstGeom>
        </p:spPr>
      </p:pic>
      <p:pic>
        <p:nvPicPr>
          <p:cNvPr id="8" name="Picture 7">
            <a:extLst>
              <a:ext uri="{FF2B5EF4-FFF2-40B4-BE49-F238E27FC236}">
                <a16:creationId xmlns:a16="http://schemas.microsoft.com/office/drawing/2014/main" id="{D01DE3FB-ECC8-4A63-84DD-A00080639E9C}"/>
              </a:ext>
            </a:extLst>
          </p:cNvPr>
          <p:cNvPicPr>
            <a:picLocks noChangeAspect="1"/>
          </p:cNvPicPr>
          <p:nvPr/>
        </p:nvPicPr>
        <p:blipFill>
          <a:blip r:embed="rId5"/>
          <a:stretch>
            <a:fillRect/>
          </a:stretch>
        </p:blipFill>
        <p:spPr>
          <a:xfrm>
            <a:off x="2773606" y="3791590"/>
            <a:ext cx="3101808" cy="2067872"/>
          </a:xfrm>
          <a:prstGeom prst="rect">
            <a:avLst/>
          </a:prstGeom>
        </p:spPr>
      </p:pic>
      <p:pic>
        <p:nvPicPr>
          <p:cNvPr id="10" name="Picture 9" descr="A close up of a map&#10;&#10;Description generated with high confidence">
            <a:extLst>
              <a:ext uri="{FF2B5EF4-FFF2-40B4-BE49-F238E27FC236}">
                <a16:creationId xmlns:a16="http://schemas.microsoft.com/office/drawing/2014/main" id="{1406D171-8E80-4E79-9450-03DD42B05C01}"/>
              </a:ext>
            </a:extLst>
          </p:cNvPr>
          <p:cNvPicPr>
            <a:picLocks noChangeAspect="1"/>
          </p:cNvPicPr>
          <p:nvPr/>
        </p:nvPicPr>
        <p:blipFill rotWithShape="1">
          <a:blip r:embed="rId6"/>
          <a:srcRect r="4647" b="5689"/>
          <a:stretch/>
        </p:blipFill>
        <p:spPr>
          <a:xfrm>
            <a:off x="6827844" y="2681122"/>
            <a:ext cx="5287979" cy="3691931"/>
          </a:xfrm>
          <a:prstGeom prst="rect">
            <a:avLst/>
          </a:prstGeom>
        </p:spPr>
      </p:pic>
      <p:sp>
        <p:nvSpPr>
          <p:cNvPr id="11" name="TextBox 10">
            <a:extLst>
              <a:ext uri="{FF2B5EF4-FFF2-40B4-BE49-F238E27FC236}">
                <a16:creationId xmlns:a16="http://schemas.microsoft.com/office/drawing/2014/main" id="{3E006B95-2B66-4A0D-BB67-29D150F41895}"/>
              </a:ext>
            </a:extLst>
          </p:cNvPr>
          <p:cNvSpPr txBox="1"/>
          <p:nvPr/>
        </p:nvSpPr>
        <p:spPr>
          <a:xfrm>
            <a:off x="3101744" y="65631"/>
            <a:ext cx="7155741" cy="584775"/>
          </a:xfrm>
          <a:prstGeom prst="rect">
            <a:avLst/>
          </a:prstGeom>
          <a:noFill/>
        </p:spPr>
        <p:txBody>
          <a:bodyPr wrap="none" rtlCol="0">
            <a:spAutoFit/>
          </a:bodyPr>
          <a:lstStyle/>
          <a:p>
            <a:r>
              <a:rPr lang="en-US" sz="3200" dirty="0"/>
              <a:t>Smallpox - A Success Story for Vaccination</a:t>
            </a:r>
          </a:p>
        </p:txBody>
      </p:sp>
      <p:sp>
        <p:nvSpPr>
          <p:cNvPr id="12" name="TextBox 11">
            <a:extLst>
              <a:ext uri="{FF2B5EF4-FFF2-40B4-BE49-F238E27FC236}">
                <a16:creationId xmlns:a16="http://schemas.microsoft.com/office/drawing/2014/main" id="{3676A271-2D83-4B0C-9B0B-04CE863A0961}"/>
              </a:ext>
            </a:extLst>
          </p:cNvPr>
          <p:cNvSpPr txBox="1"/>
          <p:nvPr/>
        </p:nvSpPr>
        <p:spPr>
          <a:xfrm>
            <a:off x="5900956" y="1156829"/>
            <a:ext cx="4952036" cy="1477328"/>
          </a:xfrm>
          <a:prstGeom prst="rect">
            <a:avLst/>
          </a:prstGeom>
          <a:noFill/>
        </p:spPr>
        <p:txBody>
          <a:bodyPr wrap="square" rtlCol="0">
            <a:spAutoFit/>
          </a:bodyPr>
          <a:lstStyle/>
          <a:p>
            <a:r>
              <a:rPr lang="en-US" dirty="0"/>
              <a:t>Variolation (1800) provided protection by exposing people to small amounts of smallpox virus (obtained from blisters on infected people).</a:t>
            </a:r>
          </a:p>
          <a:p>
            <a:endParaRPr lang="en-US" dirty="0"/>
          </a:p>
          <a:p>
            <a:r>
              <a:rPr lang="en-US" dirty="0"/>
              <a:t>Risky because smallpox was used to vaccinate</a:t>
            </a:r>
          </a:p>
        </p:txBody>
      </p:sp>
      <p:sp>
        <p:nvSpPr>
          <p:cNvPr id="13" name="TextBox 12">
            <a:extLst>
              <a:ext uri="{FF2B5EF4-FFF2-40B4-BE49-F238E27FC236}">
                <a16:creationId xmlns:a16="http://schemas.microsoft.com/office/drawing/2014/main" id="{EDB8072A-295F-465D-84DA-3D0B846A2286}"/>
              </a:ext>
            </a:extLst>
          </p:cNvPr>
          <p:cNvSpPr txBox="1"/>
          <p:nvPr/>
        </p:nvSpPr>
        <p:spPr>
          <a:xfrm>
            <a:off x="446944" y="5856639"/>
            <a:ext cx="6197338" cy="646331"/>
          </a:xfrm>
          <a:prstGeom prst="rect">
            <a:avLst/>
          </a:prstGeom>
          <a:noFill/>
        </p:spPr>
        <p:txBody>
          <a:bodyPr wrap="none" rtlCol="0">
            <a:spAutoFit/>
          </a:bodyPr>
          <a:lstStyle/>
          <a:p>
            <a:r>
              <a:rPr lang="en-US" dirty="0"/>
              <a:t>Cowpox virus causes production of antibodies against smallpox</a:t>
            </a:r>
          </a:p>
          <a:p>
            <a:r>
              <a:rPr lang="en-US" dirty="0"/>
              <a:t>Jenner was the first to use cowpox to vaccinate against smallpox</a:t>
            </a:r>
          </a:p>
        </p:txBody>
      </p:sp>
      <p:sp>
        <p:nvSpPr>
          <p:cNvPr id="14" name="TextBox 13">
            <a:extLst>
              <a:ext uri="{FF2B5EF4-FFF2-40B4-BE49-F238E27FC236}">
                <a16:creationId xmlns:a16="http://schemas.microsoft.com/office/drawing/2014/main" id="{1185DDE0-85D2-486E-BC3B-4862B7121A94}"/>
              </a:ext>
            </a:extLst>
          </p:cNvPr>
          <p:cNvSpPr txBox="1"/>
          <p:nvPr/>
        </p:nvSpPr>
        <p:spPr>
          <a:xfrm>
            <a:off x="760913" y="2940767"/>
            <a:ext cx="2474460" cy="369332"/>
          </a:xfrm>
          <a:prstGeom prst="rect">
            <a:avLst/>
          </a:prstGeom>
          <a:noFill/>
        </p:spPr>
        <p:txBody>
          <a:bodyPr wrap="none" rtlCol="0">
            <a:spAutoFit/>
          </a:bodyPr>
          <a:lstStyle/>
          <a:p>
            <a:r>
              <a:rPr lang="en-US" dirty="0"/>
              <a:t>Smallpox - 30% lethality </a:t>
            </a:r>
          </a:p>
        </p:txBody>
      </p:sp>
      <p:sp>
        <p:nvSpPr>
          <p:cNvPr id="2" name="TextBox 1">
            <a:extLst>
              <a:ext uri="{FF2B5EF4-FFF2-40B4-BE49-F238E27FC236}">
                <a16:creationId xmlns:a16="http://schemas.microsoft.com/office/drawing/2014/main" id="{836AFACF-BAD3-4DB3-862D-70C25AD56B8B}"/>
              </a:ext>
            </a:extLst>
          </p:cNvPr>
          <p:cNvSpPr txBox="1"/>
          <p:nvPr/>
        </p:nvSpPr>
        <p:spPr>
          <a:xfrm>
            <a:off x="339395" y="732085"/>
            <a:ext cx="8466164" cy="461537"/>
          </a:xfrm>
          <a:prstGeom prst="rect">
            <a:avLst/>
          </a:prstGeom>
          <a:noFill/>
        </p:spPr>
        <p:txBody>
          <a:bodyPr wrap="none" rtlCol="0">
            <a:spAutoFit/>
          </a:bodyPr>
          <a:lstStyle/>
          <a:p>
            <a:r>
              <a:rPr lang="en-US" sz="2399" i="1" dirty="0"/>
              <a:t>Vaccination – to introduce immunity prior to infection by pathogen</a:t>
            </a:r>
          </a:p>
        </p:txBody>
      </p:sp>
      <p:sp>
        <p:nvSpPr>
          <p:cNvPr id="4" name="Arrow: Down 3">
            <a:extLst>
              <a:ext uri="{FF2B5EF4-FFF2-40B4-BE49-F238E27FC236}">
                <a16:creationId xmlns:a16="http://schemas.microsoft.com/office/drawing/2014/main" id="{FFDF63E1-F711-4806-82FB-A26AF221AC75}"/>
              </a:ext>
            </a:extLst>
          </p:cNvPr>
          <p:cNvSpPr/>
          <p:nvPr/>
        </p:nvSpPr>
        <p:spPr>
          <a:xfrm rot="16200000">
            <a:off x="3464531" y="1906910"/>
            <a:ext cx="212429" cy="53169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0201443E-55C9-4146-AEA6-C9901FFDFF03}"/>
              </a:ext>
            </a:extLst>
          </p:cNvPr>
          <p:cNvSpPr/>
          <p:nvPr/>
        </p:nvSpPr>
        <p:spPr>
          <a:xfrm rot="16200000">
            <a:off x="2496397" y="4548538"/>
            <a:ext cx="212429" cy="24746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C819AED6-F318-4FB4-A0D3-22F0468717F5}"/>
              </a:ext>
            </a:extLst>
          </p:cNvPr>
          <p:cNvSpPr/>
          <p:nvPr/>
        </p:nvSpPr>
        <p:spPr>
          <a:xfrm rot="3507562">
            <a:off x="3092219" y="2974050"/>
            <a:ext cx="212429" cy="68404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59F7A3DF-B7B7-467B-9CCB-76A93A8D83FA}"/>
              </a:ext>
            </a:extLst>
          </p:cNvPr>
          <p:cNvSpPr/>
          <p:nvPr/>
        </p:nvSpPr>
        <p:spPr>
          <a:xfrm rot="16200000">
            <a:off x="6050557" y="4262534"/>
            <a:ext cx="212429" cy="24746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95B4449-CEF3-4567-963C-C84BBCDB5F7D}"/>
              </a:ext>
            </a:extLst>
          </p:cNvPr>
          <p:cNvSpPr/>
          <p:nvPr/>
        </p:nvSpPr>
        <p:spPr>
          <a:xfrm>
            <a:off x="5875422" y="4646012"/>
            <a:ext cx="2103646" cy="1200329"/>
          </a:xfrm>
          <a:prstGeom prst="rect">
            <a:avLst/>
          </a:prstGeom>
        </p:spPr>
        <p:txBody>
          <a:bodyPr wrap="square">
            <a:spAutoFit/>
          </a:bodyPr>
          <a:lstStyle/>
          <a:p>
            <a:r>
              <a:rPr lang="en-US" dirty="0"/>
              <a:t>Vaccinia virus (similar to smallpox) is one form of the current vaccine.</a:t>
            </a:r>
          </a:p>
        </p:txBody>
      </p:sp>
      <p:sp>
        <p:nvSpPr>
          <p:cNvPr id="9" name="Date Placeholder 8">
            <a:extLst>
              <a:ext uri="{FF2B5EF4-FFF2-40B4-BE49-F238E27FC236}">
                <a16:creationId xmlns:a16="http://schemas.microsoft.com/office/drawing/2014/main" id="{0274B997-841A-22F2-BC87-4AFA602280B7}"/>
              </a:ext>
            </a:extLst>
          </p:cNvPr>
          <p:cNvSpPr>
            <a:spLocks noGrp="1"/>
          </p:cNvSpPr>
          <p:nvPr>
            <p:ph type="dt" sz="half" idx="10"/>
          </p:nvPr>
        </p:nvSpPr>
        <p:spPr/>
        <p:txBody>
          <a:bodyPr/>
          <a:lstStyle/>
          <a:p>
            <a:fld id="{6D0D4AC7-2828-418F-A625-46FC2A5EC5BC}" type="datetime1">
              <a:rPr lang="en-US" smtClean="0"/>
              <a:t>8/26/2023</a:t>
            </a:fld>
            <a:endParaRPr lang="en-US"/>
          </a:p>
        </p:txBody>
      </p:sp>
      <p:sp>
        <p:nvSpPr>
          <p:cNvPr id="18" name="Footer Placeholder 17">
            <a:extLst>
              <a:ext uri="{FF2B5EF4-FFF2-40B4-BE49-F238E27FC236}">
                <a16:creationId xmlns:a16="http://schemas.microsoft.com/office/drawing/2014/main" id="{E0A092BE-5349-F4CF-4556-F6B078782C86}"/>
              </a:ext>
            </a:extLst>
          </p:cNvPr>
          <p:cNvSpPr>
            <a:spLocks noGrp="1"/>
          </p:cNvSpPr>
          <p:nvPr>
            <p:ph type="ftr" sz="quarter" idx="11"/>
          </p:nvPr>
        </p:nvSpPr>
        <p:spPr/>
        <p:txBody>
          <a:bodyPr/>
          <a:lstStyle/>
          <a:p>
            <a:r>
              <a:rPr lang="en-US"/>
              <a:t>D &amp; D - Lec 3 - Fall 2023</a:t>
            </a:r>
          </a:p>
        </p:txBody>
      </p:sp>
      <p:sp>
        <p:nvSpPr>
          <p:cNvPr id="19" name="Slide Number Placeholder 18">
            <a:extLst>
              <a:ext uri="{FF2B5EF4-FFF2-40B4-BE49-F238E27FC236}">
                <a16:creationId xmlns:a16="http://schemas.microsoft.com/office/drawing/2014/main" id="{A2525545-442A-3240-9807-5EED61FF7EBF}"/>
              </a:ext>
            </a:extLst>
          </p:cNvPr>
          <p:cNvSpPr>
            <a:spLocks noGrp="1"/>
          </p:cNvSpPr>
          <p:nvPr>
            <p:ph type="sldNum" sz="quarter" idx="12"/>
          </p:nvPr>
        </p:nvSpPr>
        <p:spPr/>
        <p:txBody>
          <a:bodyPr/>
          <a:lstStyle/>
          <a:p>
            <a:fld id="{DC3BB032-4020-48F4-953B-341806DC4A2B}" type="slidenum">
              <a:rPr lang="en-US" smtClean="0"/>
              <a:pPr/>
              <a:t>55</a:t>
            </a:fld>
            <a:endParaRPr lang="en-US"/>
          </a:p>
        </p:txBody>
      </p:sp>
    </p:spTree>
    <p:extLst>
      <p:ext uri="{BB962C8B-B14F-4D97-AF65-F5344CB8AC3E}">
        <p14:creationId xmlns:p14="http://schemas.microsoft.com/office/powerpoint/2010/main" val="23680115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60E82-C38A-AB2B-BA8F-11A5D18944EB}"/>
              </a:ext>
            </a:extLst>
          </p:cNvPr>
          <p:cNvPicPr>
            <a:picLocks noChangeAspect="1"/>
          </p:cNvPicPr>
          <p:nvPr/>
        </p:nvPicPr>
        <p:blipFill rotWithShape="1">
          <a:blip r:embed="rId2">
            <a:extLst>
              <a:ext uri="{28A0092B-C50C-407E-A947-70E740481C1C}">
                <a14:useLocalDpi xmlns:a14="http://schemas.microsoft.com/office/drawing/2010/main" val="0"/>
              </a:ext>
            </a:extLst>
          </a:blip>
          <a:srcRect r="33082" b="54444"/>
          <a:stretch/>
        </p:blipFill>
        <p:spPr>
          <a:xfrm>
            <a:off x="4196814" y="304800"/>
            <a:ext cx="7051762" cy="5962415"/>
          </a:xfrm>
          <a:prstGeom prst="rect">
            <a:avLst/>
          </a:prstGeom>
        </p:spPr>
      </p:pic>
      <p:sp>
        <p:nvSpPr>
          <p:cNvPr id="2" name="TextBox 1">
            <a:extLst>
              <a:ext uri="{FF2B5EF4-FFF2-40B4-BE49-F238E27FC236}">
                <a16:creationId xmlns:a16="http://schemas.microsoft.com/office/drawing/2014/main" id="{9EB52007-4188-FE8F-FA6C-06DC1C1ED2CB}"/>
              </a:ext>
            </a:extLst>
          </p:cNvPr>
          <p:cNvSpPr txBox="1"/>
          <p:nvPr/>
        </p:nvSpPr>
        <p:spPr>
          <a:xfrm>
            <a:off x="100032" y="949501"/>
            <a:ext cx="3552694" cy="1322926"/>
          </a:xfrm>
          <a:prstGeom prst="rect">
            <a:avLst/>
          </a:prstGeom>
          <a:noFill/>
        </p:spPr>
        <p:txBody>
          <a:bodyPr wrap="square" rtlCol="0">
            <a:spAutoFit/>
          </a:bodyPr>
          <a:lstStyle/>
          <a:p>
            <a:r>
              <a:rPr lang="en-US" sz="1999" b="1" dirty="0"/>
              <a:t>A. Subunit Vaccine:</a:t>
            </a:r>
          </a:p>
          <a:p>
            <a:r>
              <a:rPr lang="en-US" sz="1999" dirty="0"/>
              <a:t>A protein from the pathogen is used to induce memory cells, e.g. spike protein from the virus.</a:t>
            </a:r>
          </a:p>
        </p:txBody>
      </p:sp>
      <p:sp>
        <p:nvSpPr>
          <p:cNvPr id="4" name="TextBox 3">
            <a:extLst>
              <a:ext uri="{FF2B5EF4-FFF2-40B4-BE49-F238E27FC236}">
                <a16:creationId xmlns:a16="http://schemas.microsoft.com/office/drawing/2014/main" id="{40565B1F-5C54-4B73-C41B-19292443C4FD}"/>
              </a:ext>
            </a:extLst>
          </p:cNvPr>
          <p:cNvSpPr txBox="1"/>
          <p:nvPr/>
        </p:nvSpPr>
        <p:spPr>
          <a:xfrm>
            <a:off x="54902" y="2803363"/>
            <a:ext cx="3148774" cy="1322926"/>
          </a:xfrm>
          <a:prstGeom prst="rect">
            <a:avLst/>
          </a:prstGeom>
          <a:noFill/>
        </p:spPr>
        <p:txBody>
          <a:bodyPr wrap="square" rtlCol="0">
            <a:spAutoFit/>
          </a:bodyPr>
          <a:lstStyle/>
          <a:p>
            <a:r>
              <a:rPr lang="en-US" sz="1999" b="1" dirty="0"/>
              <a:t>B. Inactivated Virus</a:t>
            </a:r>
          </a:p>
          <a:p>
            <a:r>
              <a:rPr lang="en-US" sz="1999" dirty="0"/>
              <a:t>The virus is </a:t>
            </a:r>
            <a:r>
              <a:rPr lang="en-US" sz="1999" dirty="0" err="1"/>
              <a:t>chemicall</a:t>
            </a:r>
            <a:r>
              <a:rPr lang="en-US" sz="1999" dirty="0"/>
              <a:t> inactivated before administration.</a:t>
            </a:r>
          </a:p>
        </p:txBody>
      </p:sp>
      <p:sp>
        <p:nvSpPr>
          <p:cNvPr id="5" name="TextBox 4">
            <a:extLst>
              <a:ext uri="{FF2B5EF4-FFF2-40B4-BE49-F238E27FC236}">
                <a16:creationId xmlns:a16="http://schemas.microsoft.com/office/drawing/2014/main" id="{5DFEEF51-8479-24A6-98F7-BAE4A94341CC}"/>
              </a:ext>
            </a:extLst>
          </p:cNvPr>
          <p:cNvSpPr txBox="1"/>
          <p:nvPr/>
        </p:nvSpPr>
        <p:spPr>
          <a:xfrm>
            <a:off x="54902" y="4294677"/>
            <a:ext cx="3983697" cy="1630575"/>
          </a:xfrm>
          <a:prstGeom prst="rect">
            <a:avLst/>
          </a:prstGeom>
          <a:noFill/>
        </p:spPr>
        <p:txBody>
          <a:bodyPr wrap="square" rtlCol="0">
            <a:spAutoFit/>
          </a:bodyPr>
          <a:lstStyle/>
          <a:p>
            <a:r>
              <a:rPr lang="en-US" sz="1999" b="1" dirty="0"/>
              <a:t>C. Live Attenuated</a:t>
            </a:r>
          </a:p>
          <a:p>
            <a:r>
              <a:rPr lang="en-US" sz="1999" dirty="0"/>
              <a:t>The virus is grown under conditions that select for mutant viruses that:</a:t>
            </a:r>
          </a:p>
          <a:p>
            <a:pPr marL="400021" indent="-400021">
              <a:buAutoNum type="romanLcParenR"/>
            </a:pPr>
            <a:r>
              <a:rPr lang="en-US" sz="1999" dirty="0"/>
              <a:t>Induce memory cells in humans</a:t>
            </a:r>
          </a:p>
          <a:p>
            <a:pPr marL="400021" indent="-400021">
              <a:buAutoNum type="romanLcParenR"/>
            </a:pPr>
            <a:r>
              <a:rPr lang="en-US" sz="1999" dirty="0"/>
              <a:t>Do not cause disease symptoms</a:t>
            </a:r>
          </a:p>
        </p:txBody>
      </p:sp>
      <p:sp>
        <p:nvSpPr>
          <p:cNvPr id="6" name="TextBox 5">
            <a:extLst>
              <a:ext uri="{FF2B5EF4-FFF2-40B4-BE49-F238E27FC236}">
                <a16:creationId xmlns:a16="http://schemas.microsoft.com/office/drawing/2014/main" id="{210CF6B3-9184-0E06-5DD6-FB93E8639621}"/>
              </a:ext>
            </a:extLst>
          </p:cNvPr>
          <p:cNvSpPr txBox="1"/>
          <p:nvPr/>
        </p:nvSpPr>
        <p:spPr>
          <a:xfrm>
            <a:off x="479383" y="166046"/>
            <a:ext cx="2724400" cy="523220"/>
          </a:xfrm>
          <a:prstGeom prst="rect">
            <a:avLst/>
          </a:prstGeom>
          <a:noFill/>
        </p:spPr>
        <p:txBody>
          <a:bodyPr wrap="none" rtlCol="0">
            <a:spAutoFit/>
          </a:bodyPr>
          <a:lstStyle/>
          <a:p>
            <a:r>
              <a:rPr lang="en-US" sz="2800" dirty="0"/>
              <a:t>Types of Vaccines</a:t>
            </a:r>
          </a:p>
        </p:txBody>
      </p:sp>
      <p:sp>
        <p:nvSpPr>
          <p:cNvPr id="10" name="TextBox 9">
            <a:extLst>
              <a:ext uri="{FF2B5EF4-FFF2-40B4-BE49-F238E27FC236}">
                <a16:creationId xmlns:a16="http://schemas.microsoft.com/office/drawing/2014/main" id="{AED65DB2-EDCB-9C7A-AEBD-58A0668EB501}"/>
              </a:ext>
            </a:extLst>
          </p:cNvPr>
          <p:cNvSpPr txBox="1"/>
          <p:nvPr/>
        </p:nvSpPr>
        <p:spPr>
          <a:xfrm>
            <a:off x="4179375" y="958682"/>
            <a:ext cx="325730" cy="371512"/>
          </a:xfrm>
          <a:prstGeom prst="rect">
            <a:avLst/>
          </a:prstGeom>
          <a:noFill/>
        </p:spPr>
        <p:txBody>
          <a:bodyPr wrap="none" rtlCol="0">
            <a:spAutoFit/>
          </a:bodyPr>
          <a:lstStyle/>
          <a:p>
            <a:r>
              <a:rPr lang="en-US" sz="1814" b="1" dirty="0"/>
              <a:t>A</a:t>
            </a:r>
          </a:p>
        </p:txBody>
      </p:sp>
      <p:sp>
        <p:nvSpPr>
          <p:cNvPr id="11" name="TextBox 10">
            <a:extLst>
              <a:ext uri="{FF2B5EF4-FFF2-40B4-BE49-F238E27FC236}">
                <a16:creationId xmlns:a16="http://schemas.microsoft.com/office/drawing/2014/main" id="{5C1E9773-93A4-9A83-68FF-69FC9F1A34CA}"/>
              </a:ext>
            </a:extLst>
          </p:cNvPr>
          <p:cNvSpPr txBox="1"/>
          <p:nvPr/>
        </p:nvSpPr>
        <p:spPr>
          <a:xfrm>
            <a:off x="4196707" y="2751038"/>
            <a:ext cx="314510" cy="371512"/>
          </a:xfrm>
          <a:prstGeom prst="rect">
            <a:avLst/>
          </a:prstGeom>
          <a:noFill/>
        </p:spPr>
        <p:txBody>
          <a:bodyPr wrap="none" rtlCol="0">
            <a:spAutoFit/>
          </a:bodyPr>
          <a:lstStyle/>
          <a:p>
            <a:r>
              <a:rPr lang="en-US" sz="1814" b="1" dirty="0"/>
              <a:t>B</a:t>
            </a:r>
          </a:p>
        </p:txBody>
      </p:sp>
      <p:sp>
        <p:nvSpPr>
          <p:cNvPr id="12" name="TextBox 11">
            <a:extLst>
              <a:ext uri="{FF2B5EF4-FFF2-40B4-BE49-F238E27FC236}">
                <a16:creationId xmlns:a16="http://schemas.microsoft.com/office/drawing/2014/main" id="{D8C34DB2-D358-A0BC-7A54-9FE53E817DB3}"/>
              </a:ext>
            </a:extLst>
          </p:cNvPr>
          <p:cNvSpPr txBox="1"/>
          <p:nvPr/>
        </p:nvSpPr>
        <p:spPr>
          <a:xfrm>
            <a:off x="4196707" y="4276912"/>
            <a:ext cx="308098" cy="371512"/>
          </a:xfrm>
          <a:prstGeom prst="rect">
            <a:avLst/>
          </a:prstGeom>
          <a:noFill/>
        </p:spPr>
        <p:txBody>
          <a:bodyPr wrap="none" rtlCol="0">
            <a:spAutoFit/>
          </a:bodyPr>
          <a:lstStyle/>
          <a:p>
            <a:r>
              <a:rPr lang="en-US" sz="1814" b="1" dirty="0"/>
              <a:t>C</a:t>
            </a:r>
          </a:p>
        </p:txBody>
      </p:sp>
      <p:sp>
        <p:nvSpPr>
          <p:cNvPr id="13" name="Date Placeholder 12">
            <a:extLst>
              <a:ext uri="{FF2B5EF4-FFF2-40B4-BE49-F238E27FC236}">
                <a16:creationId xmlns:a16="http://schemas.microsoft.com/office/drawing/2014/main" id="{C52FAE54-15DD-E9E0-29FA-DFE2F11A7C02}"/>
              </a:ext>
            </a:extLst>
          </p:cNvPr>
          <p:cNvSpPr>
            <a:spLocks noGrp="1"/>
          </p:cNvSpPr>
          <p:nvPr>
            <p:ph type="dt" sz="half" idx="10"/>
          </p:nvPr>
        </p:nvSpPr>
        <p:spPr/>
        <p:txBody>
          <a:bodyPr/>
          <a:lstStyle/>
          <a:p>
            <a:fld id="{5E6C2FD8-823B-4253-BC97-88BBA66DDC7C}" type="datetime1">
              <a:rPr lang="en-US" smtClean="0"/>
              <a:t>8/26/2023</a:t>
            </a:fld>
            <a:endParaRPr lang="en-US"/>
          </a:p>
        </p:txBody>
      </p:sp>
      <p:sp>
        <p:nvSpPr>
          <p:cNvPr id="14" name="Footer Placeholder 13">
            <a:extLst>
              <a:ext uri="{FF2B5EF4-FFF2-40B4-BE49-F238E27FC236}">
                <a16:creationId xmlns:a16="http://schemas.microsoft.com/office/drawing/2014/main" id="{1C61E3C9-BB2D-0BD4-2576-1A54E522B0D7}"/>
              </a:ext>
            </a:extLst>
          </p:cNvPr>
          <p:cNvSpPr>
            <a:spLocks noGrp="1"/>
          </p:cNvSpPr>
          <p:nvPr>
            <p:ph type="ftr" sz="quarter" idx="11"/>
          </p:nvPr>
        </p:nvSpPr>
        <p:spPr/>
        <p:txBody>
          <a:bodyPr/>
          <a:lstStyle/>
          <a:p>
            <a:r>
              <a:rPr lang="en-US"/>
              <a:t>D &amp; D - Lec 3 - Fall 2023</a:t>
            </a:r>
          </a:p>
        </p:txBody>
      </p:sp>
      <p:sp>
        <p:nvSpPr>
          <p:cNvPr id="15" name="Slide Number Placeholder 14">
            <a:extLst>
              <a:ext uri="{FF2B5EF4-FFF2-40B4-BE49-F238E27FC236}">
                <a16:creationId xmlns:a16="http://schemas.microsoft.com/office/drawing/2014/main" id="{1FA0EA5A-B3CA-B326-D9CD-DEFB54FAB564}"/>
              </a:ext>
            </a:extLst>
          </p:cNvPr>
          <p:cNvSpPr>
            <a:spLocks noGrp="1"/>
          </p:cNvSpPr>
          <p:nvPr>
            <p:ph type="sldNum" sz="quarter" idx="12"/>
          </p:nvPr>
        </p:nvSpPr>
        <p:spPr/>
        <p:txBody>
          <a:bodyPr/>
          <a:lstStyle/>
          <a:p>
            <a:fld id="{DC3BB032-4020-48F4-953B-341806DC4A2B}" type="slidenum">
              <a:rPr lang="en-US" smtClean="0"/>
              <a:pPr/>
              <a:t>56</a:t>
            </a:fld>
            <a:endParaRPr lang="en-US"/>
          </a:p>
        </p:txBody>
      </p:sp>
    </p:spTree>
    <p:extLst>
      <p:ext uri="{BB962C8B-B14F-4D97-AF65-F5344CB8AC3E}">
        <p14:creationId xmlns:p14="http://schemas.microsoft.com/office/powerpoint/2010/main" val="36653877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9516"/>
            <a:ext cx="10744200" cy="1143000"/>
          </a:xfrm>
        </p:spPr>
        <p:txBody>
          <a:bodyPr>
            <a:normAutofit/>
          </a:bodyPr>
          <a:lstStyle/>
          <a:p>
            <a:r>
              <a:rPr lang="en-US" sz="2800" dirty="0">
                <a:latin typeface="Calibri" panose="020F0502020204030204" pitchFamily="34" charset="0"/>
              </a:rPr>
              <a:t>A. Subunit Vaccine - Producing Covid-19 Spike Protein in Bacteria</a:t>
            </a:r>
          </a:p>
        </p:txBody>
      </p:sp>
      <p:sp>
        <p:nvSpPr>
          <p:cNvPr id="5" name="Content Placeholder 4"/>
          <p:cNvSpPr>
            <a:spLocks noGrp="1"/>
          </p:cNvSpPr>
          <p:nvPr>
            <p:ph idx="1"/>
          </p:nvPr>
        </p:nvSpPr>
        <p:spPr>
          <a:xfrm>
            <a:off x="359974" y="1143001"/>
            <a:ext cx="2942026" cy="2666999"/>
          </a:xfrm>
        </p:spPr>
        <p:txBody>
          <a:bodyPr>
            <a:noAutofit/>
          </a:bodyPr>
          <a:lstStyle/>
          <a:p>
            <a:r>
              <a:rPr lang="en-US" sz="1800" i="1" dirty="0">
                <a:latin typeface="Calibri" panose="020F0502020204030204" pitchFamily="34" charset="0"/>
              </a:rPr>
              <a:t>We will incorporate the gene for the spike protein into a plasmid, which is replicated by the bacteria.</a:t>
            </a:r>
          </a:p>
          <a:p>
            <a:r>
              <a:rPr lang="en-US" sz="1800" i="1" dirty="0">
                <a:latin typeface="Calibri" panose="020F0502020204030204" pitchFamily="34" charset="0"/>
              </a:rPr>
              <a:t>The plasmid will also provide a promotor and mRNA termination sites so that the bacteria will make mRNA and then the mRNA will be translated into the spike protein.</a:t>
            </a:r>
          </a:p>
          <a:p>
            <a:endParaRPr lang="en-US" sz="1800" i="1" dirty="0">
              <a:latin typeface="Calibri" panose="020F0502020204030204" pitchFamily="34" charset="0"/>
            </a:endParaRPr>
          </a:p>
        </p:txBody>
      </p:sp>
      <p:pic>
        <p:nvPicPr>
          <p:cNvPr id="4" name="Picture 3">
            <a:extLst>
              <a:ext uri="{FF2B5EF4-FFF2-40B4-BE49-F238E27FC236}">
                <a16:creationId xmlns:a16="http://schemas.microsoft.com/office/drawing/2014/main" id="{28E583B2-B62D-4880-8431-FD25230EC6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1019" y="1060418"/>
            <a:ext cx="4897745" cy="4737163"/>
          </a:xfrm>
          <a:prstGeom prst="rect">
            <a:avLst/>
          </a:prstGeom>
        </p:spPr>
      </p:pic>
      <p:pic>
        <p:nvPicPr>
          <p:cNvPr id="9" name="Picture 8">
            <a:extLst>
              <a:ext uri="{FF2B5EF4-FFF2-40B4-BE49-F238E27FC236}">
                <a16:creationId xmlns:a16="http://schemas.microsoft.com/office/drawing/2014/main" id="{FD0D2ACA-0431-4392-B10C-B73DE39BBE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4942540"/>
            <a:ext cx="7636955" cy="1278566"/>
          </a:xfrm>
          <a:prstGeom prst="rect">
            <a:avLst/>
          </a:prstGeom>
        </p:spPr>
      </p:pic>
      <p:sp>
        <p:nvSpPr>
          <p:cNvPr id="3" name="Date Placeholder 2">
            <a:extLst>
              <a:ext uri="{FF2B5EF4-FFF2-40B4-BE49-F238E27FC236}">
                <a16:creationId xmlns:a16="http://schemas.microsoft.com/office/drawing/2014/main" id="{7BE8E2AB-F1E2-43BE-A4D5-DA6A3B85FD0E}"/>
              </a:ext>
            </a:extLst>
          </p:cNvPr>
          <p:cNvSpPr>
            <a:spLocks noGrp="1"/>
          </p:cNvSpPr>
          <p:nvPr>
            <p:ph type="dt" sz="half" idx="10"/>
          </p:nvPr>
        </p:nvSpPr>
        <p:spPr/>
        <p:txBody>
          <a:bodyPr/>
          <a:lstStyle/>
          <a:p>
            <a:fld id="{9AC85631-7BCD-4D3C-BF9C-00D21EC895E9}" type="datetime1">
              <a:rPr lang="en-US" smtClean="0"/>
              <a:t>8/26/2023</a:t>
            </a:fld>
            <a:endParaRPr lang="en-US"/>
          </a:p>
        </p:txBody>
      </p:sp>
      <p:sp>
        <p:nvSpPr>
          <p:cNvPr id="6" name="Footer Placeholder 5">
            <a:extLst>
              <a:ext uri="{FF2B5EF4-FFF2-40B4-BE49-F238E27FC236}">
                <a16:creationId xmlns:a16="http://schemas.microsoft.com/office/drawing/2014/main" id="{35522366-946C-4EED-A26F-21F1E8FF38C7}"/>
              </a:ext>
            </a:extLst>
          </p:cNvPr>
          <p:cNvSpPr>
            <a:spLocks noGrp="1"/>
          </p:cNvSpPr>
          <p:nvPr>
            <p:ph type="ftr" sz="quarter" idx="11"/>
          </p:nvPr>
        </p:nvSpPr>
        <p:spPr/>
        <p:txBody>
          <a:bodyPr/>
          <a:lstStyle/>
          <a:p>
            <a:r>
              <a:rPr lang="en-US"/>
              <a:t>D &amp; D - Lec 3 - Fall 2023</a:t>
            </a:r>
          </a:p>
        </p:txBody>
      </p:sp>
      <p:sp>
        <p:nvSpPr>
          <p:cNvPr id="7" name="Slide Number Placeholder 6">
            <a:extLst>
              <a:ext uri="{FF2B5EF4-FFF2-40B4-BE49-F238E27FC236}">
                <a16:creationId xmlns:a16="http://schemas.microsoft.com/office/drawing/2014/main" id="{E706CEB7-0A3E-467C-87F0-BEAE2EFB20CC}"/>
              </a:ext>
            </a:extLst>
          </p:cNvPr>
          <p:cNvSpPr>
            <a:spLocks noGrp="1"/>
          </p:cNvSpPr>
          <p:nvPr>
            <p:ph type="sldNum" sz="quarter" idx="12"/>
          </p:nvPr>
        </p:nvSpPr>
        <p:spPr/>
        <p:txBody>
          <a:bodyPr/>
          <a:lstStyle/>
          <a:p>
            <a:fld id="{81A4A6DF-011D-4280-B414-EAF6AEDD1D06}" type="slidenum">
              <a:rPr lang="en-US" smtClean="0"/>
              <a:t>57</a:t>
            </a:fld>
            <a:endParaRPr lang="en-US"/>
          </a:p>
        </p:txBody>
      </p:sp>
      <p:sp>
        <p:nvSpPr>
          <p:cNvPr id="8" name="TextBox 7">
            <a:extLst>
              <a:ext uri="{FF2B5EF4-FFF2-40B4-BE49-F238E27FC236}">
                <a16:creationId xmlns:a16="http://schemas.microsoft.com/office/drawing/2014/main" id="{CAC5E317-1FF4-41F8-843C-04A8B6453883}"/>
              </a:ext>
            </a:extLst>
          </p:cNvPr>
          <p:cNvSpPr txBox="1"/>
          <p:nvPr/>
        </p:nvSpPr>
        <p:spPr>
          <a:xfrm>
            <a:off x="10907685" y="1143001"/>
            <a:ext cx="895245" cy="307777"/>
          </a:xfrm>
          <a:prstGeom prst="rect">
            <a:avLst/>
          </a:prstGeom>
          <a:noFill/>
        </p:spPr>
        <p:txBody>
          <a:bodyPr wrap="none" rtlCol="0">
            <a:spAutoFit/>
          </a:bodyPr>
          <a:lstStyle/>
          <a:p>
            <a:r>
              <a:rPr lang="en-US" sz="1400" b="1" dirty="0">
                <a:solidFill>
                  <a:srgbClr val="C00000"/>
                </a:solidFill>
              </a:rPr>
              <a:t>Promoter</a:t>
            </a:r>
          </a:p>
        </p:txBody>
      </p:sp>
      <p:sp>
        <p:nvSpPr>
          <p:cNvPr id="10" name="TextBox 9">
            <a:extLst>
              <a:ext uri="{FF2B5EF4-FFF2-40B4-BE49-F238E27FC236}">
                <a16:creationId xmlns:a16="http://schemas.microsoft.com/office/drawing/2014/main" id="{89F0F738-DD91-4F03-8B3C-FF5DCB19866C}"/>
              </a:ext>
            </a:extLst>
          </p:cNvPr>
          <p:cNvSpPr txBox="1"/>
          <p:nvPr/>
        </p:nvSpPr>
        <p:spPr>
          <a:xfrm>
            <a:off x="9674388" y="914968"/>
            <a:ext cx="1005725" cy="307777"/>
          </a:xfrm>
          <a:prstGeom prst="rect">
            <a:avLst/>
          </a:prstGeom>
          <a:noFill/>
        </p:spPr>
        <p:txBody>
          <a:bodyPr wrap="none" rtlCol="0">
            <a:spAutoFit/>
          </a:bodyPr>
          <a:lstStyle/>
          <a:p>
            <a:r>
              <a:rPr lang="en-US" sz="1400" b="1" dirty="0">
                <a:solidFill>
                  <a:srgbClr val="C00000"/>
                </a:solidFill>
              </a:rPr>
              <a:t>Terminator</a:t>
            </a:r>
          </a:p>
        </p:txBody>
      </p:sp>
      <p:cxnSp>
        <p:nvCxnSpPr>
          <p:cNvPr id="12" name="Straight Arrow Connector 11">
            <a:extLst>
              <a:ext uri="{FF2B5EF4-FFF2-40B4-BE49-F238E27FC236}">
                <a16:creationId xmlns:a16="http://schemas.microsoft.com/office/drawing/2014/main" id="{05E52A85-7EA5-4D86-ABD5-D7F8BC0079B9}"/>
              </a:ext>
            </a:extLst>
          </p:cNvPr>
          <p:cNvCxnSpPr/>
          <p:nvPr/>
        </p:nvCxnSpPr>
        <p:spPr>
          <a:xfrm flipH="1">
            <a:off x="10069485" y="1210762"/>
            <a:ext cx="76200" cy="60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DA36900-7665-420C-8B20-4EF51A0A4501}"/>
              </a:ext>
            </a:extLst>
          </p:cNvPr>
          <p:cNvCxnSpPr/>
          <p:nvPr/>
        </p:nvCxnSpPr>
        <p:spPr>
          <a:xfrm flipH="1">
            <a:off x="10298085" y="1394914"/>
            <a:ext cx="838200" cy="5778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9024954-A79C-474E-BA4D-0C3A8A31B221}"/>
              </a:ext>
            </a:extLst>
          </p:cNvPr>
          <p:cNvPicPr>
            <a:picLocks noChangeAspect="1"/>
          </p:cNvPicPr>
          <p:nvPr/>
        </p:nvPicPr>
        <p:blipFill rotWithShape="1">
          <a:blip r:embed="rId5"/>
          <a:srcRect l="41264" t="13212" b="15571"/>
          <a:stretch/>
        </p:blipFill>
        <p:spPr>
          <a:xfrm>
            <a:off x="3454400" y="1222745"/>
            <a:ext cx="3591043" cy="2449220"/>
          </a:xfrm>
          <a:prstGeom prst="rect">
            <a:avLst/>
          </a:prstGeom>
        </p:spPr>
      </p:pic>
      <p:sp>
        <p:nvSpPr>
          <p:cNvPr id="11" name="Rectangle 10">
            <a:extLst>
              <a:ext uri="{FF2B5EF4-FFF2-40B4-BE49-F238E27FC236}">
                <a16:creationId xmlns:a16="http://schemas.microsoft.com/office/drawing/2014/main" id="{B15306CB-7D08-4373-82A4-BB7FA700303E}"/>
              </a:ext>
            </a:extLst>
          </p:cNvPr>
          <p:cNvSpPr/>
          <p:nvPr/>
        </p:nvSpPr>
        <p:spPr>
          <a:xfrm>
            <a:off x="4081250" y="5848093"/>
            <a:ext cx="6967750" cy="646331"/>
          </a:xfrm>
          <a:prstGeom prst="rect">
            <a:avLst/>
          </a:prstGeom>
        </p:spPr>
        <p:txBody>
          <a:bodyPr wrap="square">
            <a:spAutoFit/>
          </a:bodyPr>
          <a:lstStyle/>
          <a:p>
            <a:r>
              <a:rPr lang="en-US" i="1" dirty="0">
                <a:solidFill>
                  <a:srgbClr val="C00000"/>
                </a:solidFill>
                <a:latin typeface="Calibri" panose="020F0502020204030204" pitchFamily="34" charset="0"/>
              </a:rPr>
              <a:t>A synthetic gene the encodes the entire spike protein will be inserted downstream from the promoter using restriction enzymes.</a:t>
            </a:r>
          </a:p>
        </p:txBody>
      </p:sp>
      <p:cxnSp>
        <p:nvCxnSpPr>
          <p:cNvPr id="18" name="Straight Arrow Connector 17">
            <a:extLst>
              <a:ext uri="{FF2B5EF4-FFF2-40B4-BE49-F238E27FC236}">
                <a16:creationId xmlns:a16="http://schemas.microsoft.com/office/drawing/2014/main" id="{4A1AE416-5807-41E2-8995-2D7F7D7F8165}"/>
              </a:ext>
            </a:extLst>
          </p:cNvPr>
          <p:cNvCxnSpPr>
            <a:cxnSpLocks/>
            <a:stCxn id="11" idx="1"/>
          </p:cNvCxnSpPr>
          <p:nvPr/>
        </p:nvCxnSpPr>
        <p:spPr>
          <a:xfrm flipH="1" flipV="1">
            <a:off x="2471530" y="5581823"/>
            <a:ext cx="1609720" cy="5894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5BB6177A-3BA2-4818-82B4-8A850A14B876}"/>
              </a:ext>
            </a:extLst>
          </p:cNvPr>
          <p:cNvSpPr/>
          <p:nvPr/>
        </p:nvSpPr>
        <p:spPr>
          <a:xfrm>
            <a:off x="1157801" y="5525871"/>
            <a:ext cx="3078700" cy="241597"/>
          </a:xfrm>
          <a:prstGeom prst="rect">
            <a:avLst/>
          </a:prstGeom>
          <a:solidFill>
            <a:srgbClr val="FFFF00">
              <a:alpha val="1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7215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45274"/>
            <a:ext cx="10134600" cy="1143000"/>
          </a:xfrm>
        </p:spPr>
        <p:txBody>
          <a:bodyPr>
            <a:normAutofit/>
          </a:bodyPr>
          <a:lstStyle/>
          <a:p>
            <a:r>
              <a:rPr lang="en-US" sz="2800" dirty="0">
                <a:latin typeface="Calibri" panose="020F0502020204030204" pitchFamily="34" charset="0"/>
              </a:rPr>
              <a:t>How to insert a DNA fragment into a Plasmid – Restriction enzymes</a:t>
            </a:r>
          </a:p>
        </p:txBody>
      </p:sp>
      <p:pic>
        <p:nvPicPr>
          <p:cNvPr id="9" name="Content Placeholder 8"/>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b="2923"/>
          <a:stretch/>
        </p:blipFill>
        <p:spPr>
          <a:xfrm>
            <a:off x="304255" y="596751"/>
            <a:ext cx="7950175" cy="5664498"/>
          </a:xfrm>
        </p:spPr>
      </p:pic>
      <p:sp>
        <p:nvSpPr>
          <p:cNvPr id="4" name="Date Placeholder 3">
            <a:extLst>
              <a:ext uri="{FF2B5EF4-FFF2-40B4-BE49-F238E27FC236}">
                <a16:creationId xmlns:a16="http://schemas.microsoft.com/office/drawing/2014/main" id="{4766464F-A31F-4959-9CE0-F22E98CCE3DB}"/>
              </a:ext>
            </a:extLst>
          </p:cNvPr>
          <p:cNvSpPr>
            <a:spLocks noGrp="1"/>
          </p:cNvSpPr>
          <p:nvPr>
            <p:ph type="dt" sz="half" idx="10"/>
          </p:nvPr>
        </p:nvSpPr>
        <p:spPr/>
        <p:txBody>
          <a:bodyPr/>
          <a:lstStyle/>
          <a:p>
            <a:fld id="{C1B458C8-40CC-47A4-B983-052B6FE86BF6}" type="datetime1">
              <a:rPr lang="en-US" smtClean="0"/>
              <a:t>8/26/2023</a:t>
            </a:fld>
            <a:endParaRPr lang="en-US" dirty="0"/>
          </a:p>
        </p:txBody>
      </p:sp>
      <p:sp>
        <p:nvSpPr>
          <p:cNvPr id="6" name="Footer Placeholder 5">
            <a:extLst>
              <a:ext uri="{FF2B5EF4-FFF2-40B4-BE49-F238E27FC236}">
                <a16:creationId xmlns:a16="http://schemas.microsoft.com/office/drawing/2014/main" id="{E53E1BD2-9D64-472C-B32E-65827CB9A28B}"/>
              </a:ext>
            </a:extLst>
          </p:cNvPr>
          <p:cNvSpPr>
            <a:spLocks noGrp="1"/>
          </p:cNvSpPr>
          <p:nvPr>
            <p:ph type="ftr" sz="quarter" idx="11"/>
          </p:nvPr>
        </p:nvSpPr>
        <p:spPr/>
        <p:txBody>
          <a:bodyPr/>
          <a:lstStyle/>
          <a:p>
            <a:r>
              <a:rPr lang="en-US"/>
              <a:t>D &amp; D - Lec 3 - Fall 2023</a:t>
            </a:r>
          </a:p>
        </p:txBody>
      </p:sp>
      <p:sp>
        <p:nvSpPr>
          <p:cNvPr id="8" name="Slide Number Placeholder 7">
            <a:extLst>
              <a:ext uri="{FF2B5EF4-FFF2-40B4-BE49-F238E27FC236}">
                <a16:creationId xmlns:a16="http://schemas.microsoft.com/office/drawing/2014/main" id="{3834B451-A93F-492F-AD17-A1A2A57B3347}"/>
              </a:ext>
            </a:extLst>
          </p:cNvPr>
          <p:cNvSpPr>
            <a:spLocks noGrp="1"/>
          </p:cNvSpPr>
          <p:nvPr>
            <p:ph type="sldNum" sz="quarter" idx="12"/>
          </p:nvPr>
        </p:nvSpPr>
        <p:spPr/>
        <p:txBody>
          <a:bodyPr/>
          <a:lstStyle/>
          <a:p>
            <a:fld id="{81A4A6DF-011D-4280-B414-EAF6AEDD1D06}" type="slidenum">
              <a:rPr lang="en-US" smtClean="0"/>
              <a:t>58</a:t>
            </a:fld>
            <a:endParaRPr lang="en-US"/>
          </a:p>
        </p:txBody>
      </p:sp>
      <p:sp>
        <p:nvSpPr>
          <p:cNvPr id="21" name="TextBox 20">
            <a:extLst>
              <a:ext uri="{FF2B5EF4-FFF2-40B4-BE49-F238E27FC236}">
                <a16:creationId xmlns:a16="http://schemas.microsoft.com/office/drawing/2014/main" id="{9D41E1FB-93F4-4148-A1E3-0718CCE9694F}"/>
              </a:ext>
            </a:extLst>
          </p:cNvPr>
          <p:cNvSpPr txBox="1"/>
          <p:nvPr/>
        </p:nvSpPr>
        <p:spPr>
          <a:xfrm>
            <a:off x="8372272" y="751344"/>
            <a:ext cx="3651115" cy="5509200"/>
          </a:xfrm>
          <a:prstGeom prst="rect">
            <a:avLst/>
          </a:prstGeom>
          <a:noFill/>
        </p:spPr>
        <p:txBody>
          <a:bodyPr wrap="square" rtlCol="0">
            <a:spAutoFit/>
          </a:bodyPr>
          <a:lstStyle/>
          <a:p>
            <a:r>
              <a:rPr lang="en-US" sz="1600" dirty="0"/>
              <a:t>EcoR1</a:t>
            </a:r>
          </a:p>
          <a:p>
            <a:endParaRPr lang="en-US" sz="1600" dirty="0"/>
          </a:p>
          <a:p>
            <a:r>
              <a:rPr lang="en-US" sz="1600" dirty="0"/>
              <a:t>GAATTC                    G          AATTC</a:t>
            </a:r>
          </a:p>
          <a:p>
            <a:r>
              <a:rPr lang="en-US" sz="1600" dirty="0"/>
              <a:t>CTTAAG                    CTTAA          G</a:t>
            </a:r>
          </a:p>
          <a:p>
            <a:endParaRPr lang="en-US" sz="1600" dirty="0"/>
          </a:p>
          <a:p>
            <a:r>
              <a:rPr lang="en-US" sz="1600" dirty="0" err="1">
                <a:cs typeface="Courier New" panose="02070309020205020404" pitchFamily="49" charset="0"/>
              </a:rPr>
              <a:t>NdeI</a:t>
            </a:r>
            <a:endParaRPr lang="en-US" sz="1600" dirty="0">
              <a:cs typeface="Courier New" panose="02070309020205020404" pitchFamily="49" charset="0"/>
            </a:endParaRPr>
          </a:p>
          <a:p>
            <a:endParaRPr lang="en-US" sz="1600" dirty="0">
              <a:cs typeface="Courier New" panose="02070309020205020404" pitchFamily="49" charset="0"/>
            </a:endParaRPr>
          </a:p>
          <a:p>
            <a:r>
              <a:rPr lang="en-US" sz="1600" dirty="0">
                <a:cs typeface="Courier New" panose="02070309020205020404" pitchFamily="49" charset="0"/>
              </a:rPr>
              <a:t>CATATG                     CA         TATG</a:t>
            </a:r>
          </a:p>
          <a:p>
            <a:r>
              <a:rPr lang="en-US" sz="1600" dirty="0">
                <a:cs typeface="Courier New" panose="02070309020205020404" pitchFamily="49" charset="0"/>
              </a:rPr>
              <a:t>GTATAC                     GTAT         AC</a:t>
            </a:r>
            <a:endParaRPr lang="en-US" sz="1600" dirty="0"/>
          </a:p>
          <a:p>
            <a:endParaRPr lang="en-US" sz="1600" dirty="0"/>
          </a:p>
          <a:p>
            <a:r>
              <a:rPr lang="en-US" sz="1600" dirty="0" err="1"/>
              <a:t>BamHI</a:t>
            </a:r>
            <a:endParaRPr lang="en-US" sz="1600" dirty="0"/>
          </a:p>
          <a:p>
            <a:endParaRPr lang="en-US" sz="1600" dirty="0"/>
          </a:p>
          <a:p>
            <a:r>
              <a:rPr lang="en-US" sz="1600" dirty="0"/>
              <a:t>GGATCC                     G           GATCC</a:t>
            </a:r>
          </a:p>
          <a:p>
            <a:r>
              <a:rPr lang="en-US" sz="1600" dirty="0"/>
              <a:t>CCTAGG                     CCTAG           G</a:t>
            </a:r>
          </a:p>
          <a:p>
            <a:endParaRPr lang="en-US" sz="1600" dirty="0"/>
          </a:p>
          <a:p>
            <a:r>
              <a:rPr lang="en-US" sz="1600" dirty="0"/>
              <a:t>Cuts both strands, generating single-stranded DNA (sticky ends).</a:t>
            </a:r>
          </a:p>
          <a:p>
            <a:endParaRPr lang="en-US" sz="1600" dirty="0"/>
          </a:p>
          <a:p>
            <a:r>
              <a:rPr lang="en-US" sz="1600" dirty="0"/>
              <a:t>Complementary sticky ends can bind to each other.</a:t>
            </a:r>
          </a:p>
          <a:p>
            <a:endParaRPr lang="en-US" sz="1600" dirty="0"/>
          </a:p>
          <a:p>
            <a:r>
              <a:rPr lang="en-US" sz="1600" dirty="0"/>
              <a:t>DNA can be joined by DNA ligase.</a:t>
            </a:r>
          </a:p>
        </p:txBody>
      </p:sp>
      <p:cxnSp>
        <p:nvCxnSpPr>
          <p:cNvPr id="5" name="Straight Arrow Connector 4">
            <a:extLst>
              <a:ext uri="{FF2B5EF4-FFF2-40B4-BE49-F238E27FC236}">
                <a16:creationId xmlns:a16="http://schemas.microsoft.com/office/drawing/2014/main" id="{05C20FF7-9AD5-4794-9E24-9FD0BD4AB730}"/>
              </a:ext>
            </a:extLst>
          </p:cNvPr>
          <p:cNvCxnSpPr/>
          <p:nvPr/>
        </p:nvCxnSpPr>
        <p:spPr>
          <a:xfrm>
            <a:off x="8664102" y="2425430"/>
            <a:ext cx="0" cy="1361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070C9D3E-02E4-4D92-8695-1019E4A1FACE}"/>
              </a:ext>
            </a:extLst>
          </p:cNvPr>
          <p:cNvCxnSpPr/>
          <p:nvPr/>
        </p:nvCxnSpPr>
        <p:spPr>
          <a:xfrm>
            <a:off x="8589523" y="3667330"/>
            <a:ext cx="0" cy="1361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24A7CE11-1F1E-4D4E-B94A-538DD6280502}"/>
              </a:ext>
            </a:extLst>
          </p:cNvPr>
          <p:cNvCxnSpPr/>
          <p:nvPr/>
        </p:nvCxnSpPr>
        <p:spPr>
          <a:xfrm>
            <a:off x="8602492" y="1238658"/>
            <a:ext cx="0" cy="1361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C580A5A3-C79C-425A-90FE-41D51225EE49}"/>
              </a:ext>
            </a:extLst>
          </p:cNvPr>
          <p:cNvCxnSpPr>
            <a:cxnSpLocks/>
          </p:cNvCxnSpPr>
          <p:nvPr/>
        </p:nvCxnSpPr>
        <p:spPr>
          <a:xfrm flipV="1">
            <a:off x="9007811" y="1695856"/>
            <a:ext cx="0" cy="1199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4BD06CD1-8D6B-452C-895A-BBA27D4BD21A}"/>
              </a:ext>
            </a:extLst>
          </p:cNvPr>
          <p:cNvCxnSpPr>
            <a:cxnSpLocks/>
          </p:cNvCxnSpPr>
          <p:nvPr/>
        </p:nvCxnSpPr>
        <p:spPr>
          <a:xfrm flipV="1">
            <a:off x="8861897" y="2905327"/>
            <a:ext cx="0" cy="1199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C925C7D1-48B7-4C72-B0F1-4B4407574BCC}"/>
              </a:ext>
            </a:extLst>
          </p:cNvPr>
          <p:cNvCxnSpPr>
            <a:cxnSpLocks/>
          </p:cNvCxnSpPr>
          <p:nvPr/>
        </p:nvCxnSpPr>
        <p:spPr>
          <a:xfrm flipV="1">
            <a:off x="9001326" y="4166682"/>
            <a:ext cx="0" cy="1199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Arrow: Right 13">
            <a:extLst>
              <a:ext uri="{FF2B5EF4-FFF2-40B4-BE49-F238E27FC236}">
                <a16:creationId xmlns:a16="http://schemas.microsoft.com/office/drawing/2014/main" id="{F970748E-2E7C-4A11-888A-BFCD581C48DC}"/>
              </a:ext>
            </a:extLst>
          </p:cNvPr>
          <p:cNvSpPr/>
          <p:nvPr/>
        </p:nvSpPr>
        <p:spPr>
          <a:xfrm>
            <a:off x="9319098" y="1433209"/>
            <a:ext cx="492868" cy="12970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ECA936E7-FB7A-423A-9EE4-496DF8A2F374}"/>
              </a:ext>
            </a:extLst>
          </p:cNvPr>
          <p:cNvSpPr/>
          <p:nvPr/>
        </p:nvSpPr>
        <p:spPr>
          <a:xfrm>
            <a:off x="9319098" y="2649166"/>
            <a:ext cx="492868" cy="12970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C3427E69-DD62-4A18-9BC2-2D0145F6C1F7}"/>
              </a:ext>
            </a:extLst>
          </p:cNvPr>
          <p:cNvSpPr/>
          <p:nvPr/>
        </p:nvSpPr>
        <p:spPr>
          <a:xfrm>
            <a:off x="9319098" y="3873381"/>
            <a:ext cx="492868" cy="12970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777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92869" y="5077013"/>
            <a:ext cx="4634962" cy="934539"/>
          </a:xfrm>
        </p:spPr>
        <p:txBody>
          <a:bodyPr>
            <a:noAutofit/>
          </a:bodyPr>
          <a:lstStyle/>
          <a:p>
            <a:pPr>
              <a:spcBef>
                <a:spcPts val="0"/>
              </a:spcBef>
            </a:pPr>
            <a:r>
              <a:rPr lang="en-US" sz="1600" dirty="0">
                <a:latin typeface="Calibri" panose="020F0502020204030204" pitchFamily="34" charset="0"/>
              </a:rPr>
              <a:t>Cut plasmid and synthetic gene with both </a:t>
            </a:r>
            <a:r>
              <a:rPr lang="en-US" sz="1600" dirty="0" err="1">
                <a:latin typeface="Calibri" panose="020F0502020204030204" pitchFamily="34" charset="0"/>
              </a:rPr>
              <a:t>NdeI</a:t>
            </a:r>
            <a:r>
              <a:rPr lang="en-US" sz="1600" dirty="0">
                <a:latin typeface="Calibri" panose="020F0502020204030204" pitchFamily="34" charset="0"/>
              </a:rPr>
              <a:t> and </a:t>
            </a:r>
            <a:r>
              <a:rPr lang="en-US" sz="1600" dirty="0" err="1">
                <a:latin typeface="Calibri" panose="020F0502020204030204" pitchFamily="34" charset="0"/>
              </a:rPr>
              <a:t>BamHI</a:t>
            </a:r>
            <a:r>
              <a:rPr lang="en-US" sz="1600" dirty="0">
                <a:latin typeface="Calibri" panose="020F0502020204030204" pitchFamily="34" charset="0"/>
              </a:rPr>
              <a:t> enzymes to make sticky ends.</a:t>
            </a:r>
          </a:p>
          <a:p>
            <a:pPr>
              <a:spcBef>
                <a:spcPts val="0"/>
              </a:spcBef>
            </a:pPr>
            <a:r>
              <a:rPr lang="en-US" sz="1600" dirty="0">
                <a:latin typeface="Calibri" panose="020F0502020204030204" pitchFamily="34" charset="0"/>
              </a:rPr>
              <a:t>Cool to allow sticky ends to anneal TA from </a:t>
            </a:r>
            <a:r>
              <a:rPr lang="en-US" sz="1600" dirty="0" err="1">
                <a:latin typeface="Calibri" panose="020F0502020204030204" pitchFamily="34" charset="0"/>
              </a:rPr>
              <a:t>NdeI</a:t>
            </a:r>
            <a:r>
              <a:rPr lang="en-US" sz="1600" dirty="0">
                <a:latin typeface="Calibri" panose="020F0502020204030204" pitchFamily="34" charset="0"/>
              </a:rPr>
              <a:t> will anneal, GATC from BamH1 will anneal. </a:t>
            </a:r>
          </a:p>
          <a:p>
            <a:pPr>
              <a:spcBef>
                <a:spcPts val="0"/>
              </a:spcBef>
            </a:pPr>
            <a:r>
              <a:rPr lang="en-US" sz="1600" dirty="0">
                <a:latin typeface="Calibri" panose="020F0502020204030204" pitchFamily="34" charset="0"/>
              </a:rPr>
              <a:t>DNA ligase to join fragments.</a:t>
            </a:r>
          </a:p>
        </p:txBody>
      </p:sp>
      <p:pic>
        <p:nvPicPr>
          <p:cNvPr id="9" name="Content Placeholder 8"/>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b="2923"/>
          <a:stretch/>
        </p:blipFill>
        <p:spPr>
          <a:xfrm>
            <a:off x="266699" y="588894"/>
            <a:ext cx="4634961" cy="3302409"/>
          </a:xfrm>
        </p:spPr>
      </p:pic>
      <p:sp>
        <p:nvSpPr>
          <p:cNvPr id="13" name="TextBox 12">
            <a:extLst>
              <a:ext uri="{FF2B5EF4-FFF2-40B4-BE49-F238E27FC236}">
                <a16:creationId xmlns:a16="http://schemas.microsoft.com/office/drawing/2014/main" id="{5D426277-1D2E-4754-A272-671F9B656061}"/>
              </a:ext>
            </a:extLst>
          </p:cNvPr>
          <p:cNvSpPr txBox="1"/>
          <p:nvPr/>
        </p:nvSpPr>
        <p:spPr>
          <a:xfrm>
            <a:off x="6096000" y="1290036"/>
            <a:ext cx="3657600" cy="523220"/>
          </a:xfrm>
          <a:prstGeom prst="rect">
            <a:avLst/>
          </a:prstGeom>
          <a:noFill/>
        </p:spPr>
        <p:txBody>
          <a:bodyPr wrap="square" rtlCol="0">
            <a:spAutoFit/>
          </a:bodyPr>
          <a:lstStyle/>
          <a:p>
            <a:r>
              <a:rPr lang="en-US" sz="1400" b="1" dirty="0">
                <a:latin typeface="Courier New" panose="02070309020205020404" pitchFamily="49" charset="0"/>
                <a:cs typeface="Courier New" panose="02070309020205020404" pitchFamily="49" charset="0"/>
              </a:rPr>
              <a:t>CAT</a:t>
            </a:r>
            <a:r>
              <a:rPr lang="en-US" sz="1400" b="1" dirty="0">
                <a:highlight>
                  <a:srgbClr val="00FF00"/>
                </a:highlight>
                <a:latin typeface="Courier New" panose="02070309020205020404" pitchFamily="49" charset="0"/>
                <a:cs typeface="Courier New" panose="02070309020205020404" pitchFamily="49" charset="0"/>
              </a:rPr>
              <a:t>ATG</a:t>
            </a:r>
            <a:r>
              <a:rPr lang="en-US" sz="1400" dirty="0">
                <a:latin typeface="Courier New" panose="02070309020205020404" pitchFamily="49" charset="0"/>
                <a:cs typeface="Courier New" panose="02070309020205020404" pitchFamily="49" charset="0"/>
              </a:rPr>
              <a:t>GCTACAG...TGGCTTC</a:t>
            </a:r>
            <a:r>
              <a:rPr lang="en-US" sz="1400" dirty="0">
                <a:solidFill>
                  <a:srgbClr val="FF0000"/>
                </a:solidFill>
                <a:latin typeface="Courier New" panose="02070309020205020404" pitchFamily="49" charset="0"/>
                <a:cs typeface="Courier New" panose="02070309020205020404" pitchFamily="49" charset="0"/>
              </a:rPr>
              <a:t>TAG</a:t>
            </a:r>
            <a:r>
              <a:rPr lang="en-US" sz="1400" b="1" dirty="0">
                <a:latin typeface="Courier New" panose="02070309020205020404" pitchFamily="49" charset="0"/>
                <a:cs typeface="Courier New" panose="02070309020205020404" pitchFamily="49" charset="0"/>
              </a:rPr>
              <a:t>GGATCC</a:t>
            </a:r>
          </a:p>
          <a:p>
            <a:r>
              <a:rPr lang="en-US" sz="1400" b="1" dirty="0">
                <a:latin typeface="Courier New" panose="02070309020205020404" pitchFamily="49" charset="0"/>
                <a:cs typeface="Courier New" panose="02070309020205020404" pitchFamily="49" charset="0"/>
              </a:rPr>
              <a:t>GTATAC</a:t>
            </a:r>
            <a:r>
              <a:rPr lang="en-US" sz="1400" dirty="0">
                <a:latin typeface="Courier New" panose="02070309020205020404" pitchFamily="49" charset="0"/>
                <a:cs typeface="Courier New" panose="02070309020205020404" pitchFamily="49" charset="0"/>
              </a:rPr>
              <a:t>CGATGTC...ACCGAAGATC</a:t>
            </a:r>
            <a:r>
              <a:rPr lang="en-US" sz="1400" b="1" dirty="0">
                <a:latin typeface="Courier New" panose="02070309020205020404" pitchFamily="49" charset="0"/>
                <a:cs typeface="Courier New" panose="02070309020205020404" pitchFamily="49" charset="0"/>
              </a:rPr>
              <a:t>CCTAGG</a:t>
            </a:r>
          </a:p>
        </p:txBody>
      </p:sp>
      <p:pic>
        <p:nvPicPr>
          <p:cNvPr id="14" name="Picture 13">
            <a:extLst>
              <a:ext uri="{FF2B5EF4-FFF2-40B4-BE49-F238E27FC236}">
                <a16:creationId xmlns:a16="http://schemas.microsoft.com/office/drawing/2014/main" id="{8E099159-C2F0-4D83-993B-E0DA0832BC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2699"/>
          <a:stretch/>
        </p:blipFill>
        <p:spPr>
          <a:xfrm>
            <a:off x="141623" y="3891303"/>
            <a:ext cx="4077969" cy="1146968"/>
          </a:xfrm>
          <a:prstGeom prst="rect">
            <a:avLst/>
          </a:prstGeom>
        </p:spPr>
      </p:pic>
      <p:sp>
        <p:nvSpPr>
          <p:cNvPr id="4" name="Date Placeholder 3">
            <a:extLst>
              <a:ext uri="{FF2B5EF4-FFF2-40B4-BE49-F238E27FC236}">
                <a16:creationId xmlns:a16="http://schemas.microsoft.com/office/drawing/2014/main" id="{4766464F-A31F-4959-9CE0-F22E98CCE3DB}"/>
              </a:ext>
            </a:extLst>
          </p:cNvPr>
          <p:cNvSpPr>
            <a:spLocks noGrp="1"/>
          </p:cNvSpPr>
          <p:nvPr>
            <p:ph type="dt" sz="half" idx="10"/>
          </p:nvPr>
        </p:nvSpPr>
        <p:spPr/>
        <p:txBody>
          <a:bodyPr/>
          <a:lstStyle/>
          <a:p>
            <a:fld id="{260A44B1-6E69-465D-8AE2-50135AB4E065}" type="datetime1">
              <a:rPr lang="en-US" smtClean="0"/>
              <a:t>8/26/2023</a:t>
            </a:fld>
            <a:endParaRPr lang="en-US" dirty="0"/>
          </a:p>
        </p:txBody>
      </p:sp>
      <p:sp>
        <p:nvSpPr>
          <p:cNvPr id="6" name="Footer Placeholder 5">
            <a:extLst>
              <a:ext uri="{FF2B5EF4-FFF2-40B4-BE49-F238E27FC236}">
                <a16:creationId xmlns:a16="http://schemas.microsoft.com/office/drawing/2014/main" id="{E53E1BD2-9D64-472C-B32E-65827CB9A28B}"/>
              </a:ext>
            </a:extLst>
          </p:cNvPr>
          <p:cNvSpPr>
            <a:spLocks noGrp="1"/>
          </p:cNvSpPr>
          <p:nvPr>
            <p:ph type="ftr" sz="quarter" idx="11"/>
          </p:nvPr>
        </p:nvSpPr>
        <p:spPr/>
        <p:txBody>
          <a:bodyPr/>
          <a:lstStyle/>
          <a:p>
            <a:r>
              <a:rPr lang="en-US"/>
              <a:t>D &amp; D - Lec 3 - Fall 2023</a:t>
            </a:r>
          </a:p>
        </p:txBody>
      </p:sp>
      <p:sp>
        <p:nvSpPr>
          <p:cNvPr id="8" name="Slide Number Placeholder 7">
            <a:extLst>
              <a:ext uri="{FF2B5EF4-FFF2-40B4-BE49-F238E27FC236}">
                <a16:creationId xmlns:a16="http://schemas.microsoft.com/office/drawing/2014/main" id="{3834B451-A93F-492F-AD17-A1A2A57B3347}"/>
              </a:ext>
            </a:extLst>
          </p:cNvPr>
          <p:cNvSpPr>
            <a:spLocks noGrp="1"/>
          </p:cNvSpPr>
          <p:nvPr>
            <p:ph type="sldNum" sz="quarter" idx="12"/>
          </p:nvPr>
        </p:nvSpPr>
        <p:spPr/>
        <p:txBody>
          <a:bodyPr/>
          <a:lstStyle/>
          <a:p>
            <a:fld id="{81A4A6DF-011D-4280-B414-EAF6AEDD1D06}" type="slidenum">
              <a:rPr lang="en-US" smtClean="0"/>
              <a:t>59</a:t>
            </a:fld>
            <a:endParaRPr lang="en-US"/>
          </a:p>
        </p:txBody>
      </p:sp>
      <p:sp>
        <p:nvSpPr>
          <p:cNvPr id="23" name="Title 1">
            <a:extLst>
              <a:ext uri="{FF2B5EF4-FFF2-40B4-BE49-F238E27FC236}">
                <a16:creationId xmlns:a16="http://schemas.microsoft.com/office/drawing/2014/main" id="{EB7E32EF-24E2-40A8-A383-86EB27BFB835}"/>
              </a:ext>
            </a:extLst>
          </p:cNvPr>
          <p:cNvSpPr>
            <a:spLocks noGrp="1"/>
          </p:cNvSpPr>
          <p:nvPr>
            <p:ph type="title"/>
          </p:nvPr>
        </p:nvSpPr>
        <p:spPr>
          <a:xfrm>
            <a:off x="1882293" y="85706"/>
            <a:ext cx="8229600" cy="352002"/>
          </a:xfrm>
        </p:spPr>
        <p:txBody>
          <a:bodyPr>
            <a:noAutofit/>
          </a:bodyPr>
          <a:lstStyle/>
          <a:p>
            <a:r>
              <a:rPr lang="en-US" sz="2800" dirty="0">
                <a:latin typeface="Calibri" panose="020F0502020204030204" pitchFamily="34" charset="0"/>
              </a:rPr>
              <a:t>How to insert a DNA fragment into a Plasmid</a:t>
            </a:r>
          </a:p>
        </p:txBody>
      </p:sp>
      <p:sp>
        <p:nvSpPr>
          <p:cNvPr id="21" name="TextBox 20">
            <a:extLst>
              <a:ext uri="{FF2B5EF4-FFF2-40B4-BE49-F238E27FC236}">
                <a16:creationId xmlns:a16="http://schemas.microsoft.com/office/drawing/2014/main" id="{C0318D38-AFA1-45B5-B857-A15BDCA67C2C}"/>
              </a:ext>
            </a:extLst>
          </p:cNvPr>
          <p:cNvSpPr txBox="1"/>
          <p:nvPr/>
        </p:nvSpPr>
        <p:spPr>
          <a:xfrm>
            <a:off x="6469326" y="586320"/>
            <a:ext cx="2831929" cy="369332"/>
          </a:xfrm>
          <a:prstGeom prst="rect">
            <a:avLst/>
          </a:prstGeom>
          <a:noFill/>
        </p:spPr>
        <p:txBody>
          <a:bodyPr wrap="none" rtlCol="0">
            <a:spAutoFit/>
          </a:bodyPr>
          <a:lstStyle/>
          <a:p>
            <a:r>
              <a:rPr lang="en-US" dirty="0">
                <a:solidFill>
                  <a:srgbClr val="C00000"/>
                </a:solidFill>
              </a:rPr>
              <a:t>Synthetic spike protein gene</a:t>
            </a:r>
          </a:p>
        </p:txBody>
      </p:sp>
      <p:sp>
        <p:nvSpPr>
          <p:cNvPr id="15" name="TextBox 14">
            <a:extLst>
              <a:ext uri="{FF2B5EF4-FFF2-40B4-BE49-F238E27FC236}">
                <a16:creationId xmlns:a16="http://schemas.microsoft.com/office/drawing/2014/main" id="{3CA02EA2-B712-43E9-954A-D601167C63A2}"/>
              </a:ext>
            </a:extLst>
          </p:cNvPr>
          <p:cNvSpPr txBox="1"/>
          <p:nvPr/>
        </p:nvSpPr>
        <p:spPr>
          <a:xfrm>
            <a:off x="5562600" y="2157535"/>
            <a:ext cx="5812818" cy="523220"/>
          </a:xfrm>
          <a:prstGeom prst="rect">
            <a:avLst/>
          </a:prstGeom>
          <a:noFill/>
        </p:spPr>
        <p:txBody>
          <a:bodyPr wrap="square" rtlCol="0">
            <a:spAutoFit/>
          </a:bodyPr>
          <a:lstStyle/>
          <a:p>
            <a:r>
              <a:rPr lang="en-US" sz="1400" b="1" dirty="0">
                <a:latin typeface="Courier New" panose="02070309020205020404" pitchFamily="49" charset="0"/>
                <a:cs typeface="Courier New" panose="02070309020205020404" pitchFamily="49" charset="0"/>
              </a:rPr>
              <a:t>CA    </a:t>
            </a:r>
            <a:r>
              <a:rPr lang="en-US" sz="1400" b="1" u="sng" dirty="0">
                <a:highlight>
                  <a:srgbClr val="FFFF00"/>
                </a:highlight>
                <a:latin typeface="Courier New" panose="02070309020205020404" pitchFamily="49" charset="0"/>
                <a:cs typeface="Courier New" panose="02070309020205020404" pitchFamily="49" charset="0"/>
              </a:rPr>
              <a:t>T</a:t>
            </a:r>
            <a:r>
              <a:rPr lang="en-US" sz="1400" b="1" u="sng" dirty="0">
                <a:highlight>
                  <a:srgbClr val="00FF00"/>
                </a:highlight>
                <a:latin typeface="Courier New" panose="02070309020205020404" pitchFamily="49" charset="0"/>
                <a:cs typeface="Courier New" panose="02070309020205020404" pitchFamily="49" charset="0"/>
              </a:rPr>
              <a:t>ATG</a:t>
            </a:r>
            <a:r>
              <a:rPr lang="en-US" sz="1400" u="sng" dirty="0">
                <a:highlight>
                  <a:srgbClr val="FFFF00"/>
                </a:highlight>
                <a:latin typeface="Courier New" panose="02070309020205020404" pitchFamily="49" charset="0"/>
                <a:cs typeface="Courier New" panose="02070309020205020404" pitchFamily="49" charset="0"/>
              </a:rPr>
              <a:t>GCTACAG...TGGCTTC</a:t>
            </a:r>
            <a:r>
              <a:rPr lang="en-US" sz="1400" u="sng" dirty="0">
                <a:solidFill>
                  <a:srgbClr val="FF0000"/>
                </a:solidFill>
                <a:highlight>
                  <a:srgbClr val="FFFF00"/>
                </a:highlight>
                <a:latin typeface="Courier New" panose="02070309020205020404" pitchFamily="49" charset="0"/>
                <a:cs typeface="Courier New" panose="02070309020205020404" pitchFamily="49" charset="0"/>
              </a:rPr>
              <a:t>TAG</a:t>
            </a:r>
            <a:r>
              <a:rPr lang="en-US" sz="1400" b="1" u="sng" dirty="0">
                <a:highlight>
                  <a:srgbClr val="FFFF00"/>
                </a:highlight>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    GATCC</a:t>
            </a:r>
          </a:p>
          <a:p>
            <a:r>
              <a:rPr lang="en-US" sz="1400" b="1" dirty="0">
                <a:latin typeface="Courier New" panose="02070309020205020404" pitchFamily="49" charset="0"/>
                <a:cs typeface="Courier New" panose="02070309020205020404" pitchFamily="49" charset="0"/>
              </a:rPr>
              <a:t>GTAT    </a:t>
            </a:r>
            <a:r>
              <a:rPr lang="en-US" sz="1400" b="1" u="sng" dirty="0">
                <a:highlight>
                  <a:srgbClr val="FFFF00"/>
                </a:highlight>
                <a:latin typeface="Courier New" panose="02070309020205020404" pitchFamily="49" charset="0"/>
                <a:cs typeface="Courier New" panose="02070309020205020404" pitchFamily="49" charset="0"/>
              </a:rPr>
              <a:t>AC</a:t>
            </a:r>
            <a:r>
              <a:rPr lang="en-US" sz="1400" u="sng" dirty="0">
                <a:highlight>
                  <a:srgbClr val="FFFF00"/>
                </a:highlight>
                <a:latin typeface="Courier New" panose="02070309020205020404" pitchFamily="49" charset="0"/>
                <a:cs typeface="Courier New" panose="02070309020205020404" pitchFamily="49" charset="0"/>
              </a:rPr>
              <a:t>CGATGTC...ACCGAAGATC</a:t>
            </a:r>
            <a:r>
              <a:rPr lang="en-US" sz="1400" b="1" u="sng" dirty="0">
                <a:highlight>
                  <a:srgbClr val="FFFF00"/>
                </a:highlight>
                <a:latin typeface="Courier New" panose="02070309020205020404" pitchFamily="49" charset="0"/>
                <a:cs typeface="Courier New" panose="02070309020205020404" pitchFamily="49" charset="0"/>
              </a:rPr>
              <a:t>CCTAG</a:t>
            </a:r>
            <a:r>
              <a:rPr lang="en-US" sz="1400" b="1" dirty="0">
                <a:latin typeface="Courier New" panose="02070309020205020404" pitchFamily="49" charset="0"/>
                <a:cs typeface="Courier New" panose="02070309020205020404" pitchFamily="49" charset="0"/>
              </a:rPr>
              <a:t>    G</a:t>
            </a:r>
          </a:p>
        </p:txBody>
      </p:sp>
      <p:sp>
        <p:nvSpPr>
          <p:cNvPr id="2" name="TextBox 1">
            <a:extLst>
              <a:ext uri="{FF2B5EF4-FFF2-40B4-BE49-F238E27FC236}">
                <a16:creationId xmlns:a16="http://schemas.microsoft.com/office/drawing/2014/main" id="{9E8737FA-17CD-4300-9788-D365D9AF6A2A}"/>
              </a:ext>
            </a:extLst>
          </p:cNvPr>
          <p:cNvSpPr txBox="1"/>
          <p:nvPr/>
        </p:nvSpPr>
        <p:spPr>
          <a:xfrm>
            <a:off x="10084329" y="2157535"/>
            <a:ext cx="1824490" cy="523220"/>
          </a:xfrm>
          <a:prstGeom prst="rect">
            <a:avLst/>
          </a:prstGeom>
          <a:noFill/>
        </p:spPr>
        <p:txBody>
          <a:bodyPr wrap="square" rtlCol="0">
            <a:spAutoFit/>
          </a:bodyPr>
          <a:lstStyle/>
          <a:p>
            <a:r>
              <a:rPr lang="en-US" sz="1400" dirty="0"/>
              <a:t>After digestion with </a:t>
            </a:r>
            <a:r>
              <a:rPr lang="en-US" sz="1400" dirty="0" err="1"/>
              <a:t>NdeI</a:t>
            </a:r>
            <a:r>
              <a:rPr lang="en-US" sz="1400" dirty="0"/>
              <a:t> and </a:t>
            </a:r>
            <a:r>
              <a:rPr lang="en-US" sz="1400" dirty="0" err="1"/>
              <a:t>BamHI</a:t>
            </a:r>
            <a:endParaRPr lang="en-US" sz="1400" dirty="0"/>
          </a:p>
        </p:txBody>
      </p:sp>
      <p:sp>
        <p:nvSpPr>
          <p:cNvPr id="19" name="TextBox 18">
            <a:extLst>
              <a:ext uri="{FF2B5EF4-FFF2-40B4-BE49-F238E27FC236}">
                <a16:creationId xmlns:a16="http://schemas.microsoft.com/office/drawing/2014/main" id="{37AAFF80-5ED3-4BDC-9CD8-C9084CC33613}"/>
              </a:ext>
            </a:extLst>
          </p:cNvPr>
          <p:cNvSpPr txBox="1"/>
          <p:nvPr/>
        </p:nvSpPr>
        <p:spPr>
          <a:xfrm>
            <a:off x="7383523" y="4016718"/>
            <a:ext cx="4632813" cy="523220"/>
          </a:xfrm>
          <a:prstGeom prst="rect">
            <a:avLst/>
          </a:prstGeom>
          <a:noFill/>
        </p:spPr>
        <p:txBody>
          <a:bodyPr wrap="square" rtlCol="0">
            <a:spAutoFit/>
          </a:bodyPr>
          <a:lstStyle/>
          <a:p>
            <a:r>
              <a:rPr lang="en-US" sz="1400" b="1" dirty="0">
                <a:solidFill>
                  <a:srgbClr val="C00000"/>
                </a:solidFill>
                <a:latin typeface="Courier New" panose="02070309020205020404" pitchFamily="49" charset="0"/>
                <a:cs typeface="Courier New" panose="02070309020205020404" pitchFamily="49" charset="0"/>
              </a:rPr>
              <a:t>---CA                       GATCC</a:t>
            </a:r>
            <a:r>
              <a:rPr lang="en-US" sz="1400" dirty="0">
                <a:solidFill>
                  <a:srgbClr val="C00000"/>
                </a:solidFill>
                <a:latin typeface="Courier New" panose="02070309020205020404" pitchFamily="49" charset="0"/>
                <a:cs typeface="Courier New" panose="02070309020205020404" pitchFamily="49" charset="0"/>
              </a:rPr>
              <a:t>-</a:t>
            </a:r>
            <a:r>
              <a:rPr lang="en-US" sz="1400" b="1" dirty="0">
                <a:solidFill>
                  <a:srgbClr val="C00000"/>
                </a:solidFill>
                <a:latin typeface="Courier New" panose="02070309020205020404" pitchFamily="49" charset="0"/>
                <a:cs typeface="Courier New" panose="02070309020205020404" pitchFamily="49" charset="0"/>
              </a:rPr>
              <a:t>--</a:t>
            </a:r>
          </a:p>
          <a:p>
            <a:r>
              <a:rPr lang="en-US" sz="1400" b="1" dirty="0">
                <a:solidFill>
                  <a:srgbClr val="C00000"/>
                </a:solidFill>
                <a:latin typeface="Courier New" panose="02070309020205020404" pitchFamily="49" charset="0"/>
                <a:cs typeface="Courier New" panose="02070309020205020404" pitchFamily="49" charset="0"/>
              </a:rPr>
              <a:t>---GTAT                         G---</a:t>
            </a:r>
          </a:p>
        </p:txBody>
      </p:sp>
      <p:sp>
        <p:nvSpPr>
          <p:cNvPr id="20" name="TextBox 19">
            <a:extLst>
              <a:ext uri="{FF2B5EF4-FFF2-40B4-BE49-F238E27FC236}">
                <a16:creationId xmlns:a16="http://schemas.microsoft.com/office/drawing/2014/main" id="{8E2ACFC0-DB29-49EA-B283-5EEBD6934230}"/>
              </a:ext>
            </a:extLst>
          </p:cNvPr>
          <p:cNvSpPr txBox="1"/>
          <p:nvPr/>
        </p:nvSpPr>
        <p:spPr>
          <a:xfrm>
            <a:off x="6110045" y="2870161"/>
            <a:ext cx="5812818" cy="523220"/>
          </a:xfrm>
          <a:prstGeom prst="rect">
            <a:avLst/>
          </a:prstGeom>
          <a:noFill/>
        </p:spPr>
        <p:txBody>
          <a:bodyPr wrap="square" rtlCol="0">
            <a:spAutoFit/>
          </a:bodyPr>
          <a:lstStyle/>
          <a:p>
            <a:r>
              <a:rPr lang="en-US" sz="1400" b="1" dirty="0">
                <a:solidFill>
                  <a:srgbClr val="C00000"/>
                </a:solidFill>
                <a:latin typeface="Courier New" panose="02070309020205020404" pitchFamily="49" charset="0"/>
                <a:cs typeface="Courier New" panose="02070309020205020404" pitchFamily="49" charset="0"/>
              </a:rPr>
              <a:t>---CA</a:t>
            </a:r>
            <a:r>
              <a:rPr lang="en-US" sz="1400" b="1" u="sng" dirty="0">
                <a:highlight>
                  <a:srgbClr val="FFFF00"/>
                </a:highlight>
                <a:latin typeface="Courier New" panose="02070309020205020404" pitchFamily="49" charset="0"/>
                <a:cs typeface="Courier New" panose="02070309020205020404" pitchFamily="49" charset="0"/>
              </a:rPr>
              <a:t>TATG</a:t>
            </a:r>
            <a:r>
              <a:rPr lang="en-US" sz="1400" u="sng" dirty="0">
                <a:highlight>
                  <a:srgbClr val="FFFF00"/>
                </a:highlight>
                <a:latin typeface="Courier New" panose="02070309020205020404" pitchFamily="49" charset="0"/>
                <a:cs typeface="Courier New" panose="02070309020205020404" pitchFamily="49" charset="0"/>
              </a:rPr>
              <a:t>GCTACAG...TGGCTTC</a:t>
            </a:r>
            <a:r>
              <a:rPr lang="en-US" sz="1400" u="sng" dirty="0">
                <a:solidFill>
                  <a:srgbClr val="FF0000"/>
                </a:solidFill>
                <a:highlight>
                  <a:srgbClr val="FFFF00"/>
                </a:highlight>
                <a:latin typeface="Courier New" panose="02070309020205020404" pitchFamily="49" charset="0"/>
                <a:cs typeface="Courier New" panose="02070309020205020404" pitchFamily="49" charset="0"/>
              </a:rPr>
              <a:t>TAG</a:t>
            </a:r>
            <a:r>
              <a:rPr lang="en-US" sz="1400" b="1" u="sng" dirty="0">
                <a:highlight>
                  <a:srgbClr val="FFFF00"/>
                </a:highlight>
                <a:latin typeface="Courier New" panose="02070309020205020404" pitchFamily="49" charset="0"/>
                <a:cs typeface="Courier New" panose="02070309020205020404" pitchFamily="49" charset="0"/>
              </a:rPr>
              <a:t>G</a:t>
            </a:r>
            <a:r>
              <a:rPr lang="en-US" sz="1400" b="1" dirty="0">
                <a:solidFill>
                  <a:srgbClr val="C00000"/>
                </a:solidFill>
                <a:latin typeface="Courier New" panose="02070309020205020404" pitchFamily="49" charset="0"/>
                <a:cs typeface="Courier New" panose="02070309020205020404" pitchFamily="49" charset="0"/>
              </a:rPr>
              <a:t>GATCC</a:t>
            </a:r>
            <a:r>
              <a:rPr lang="en-US" sz="1400" dirty="0">
                <a:solidFill>
                  <a:srgbClr val="C00000"/>
                </a:solidFill>
                <a:latin typeface="Courier New" panose="02070309020205020404" pitchFamily="49" charset="0"/>
                <a:cs typeface="Courier New" panose="02070309020205020404" pitchFamily="49" charset="0"/>
              </a:rPr>
              <a:t>-</a:t>
            </a:r>
            <a:r>
              <a:rPr lang="en-US" sz="1400" b="1" dirty="0">
                <a:solidFill>
                  <a:srgbClr val="C00000"/>
                </a:solidFill>
                <a:latin typeface="Courier New" panose="02070309020205020404" pitchFamily="49" charset="0"/>
                <a:cs typeface="Courier New" panose="02070309020205020404" pitchFamily="49" charset="0"/>
              </a:rPr>
              <a:t>--</a:t>
            </a:r>
          </a:p>
          <a:p>
            <a:r>
              <a:rPr lang="en-US" sz="1400" b="1" dirty="0">
                <a:solidFill>
                  <a:srgbClr val="C00000"/>
                </a:solidFill>
                <a:latin typeface="Courier New" panose="02070309020205020404" pitchFamily="49" charset="0"/>
                <a:cs typeface="Courier New" panose="02070309020205020404" pitchFamily="49" charset="0"/>
              </a:rPr>
              <a:t>---GTAT</a:t>
            </a:r>
            <a:r>
              <a:rPr lang="en-US" sz="1400" b="1" u="sng" dirty="0">
                <a:highlight>
                  <a:srgbClr val="FFFF00"/>
                </a:highlight>
                <a:latin typeface="Courier New" panose="02070309020205020404" pitchFamily="49" charset="0"/>
                <a:cs typeface="Courier New" panose="02070309020205020404" pitchFamily="49" charset="0"/>
              </a:rPr>
              <a:t>AC</a:t>
            </a:r>
            <a:r>
              <a:rPr lang="en-US" sz="1400" u="sng" dirty="0">
                <a:highlight>
                  <a:srgbClr val="FFFF00"/>
                </a:highlight>
                <a:latin typeface="Courier New" panose="02070309020205020404" pitchFamily="49" charset="0"/>
                <a:cs typeface="Courier New" panose="02070309020205020404" pitchFamily="49" charset="0"/>
              </a:rPr>
              <a:t>CGATGTC...ACCGAAGATC</a:t>
            </a:r>
            <a:r>
              <a:rPr lang="en-US" sz="1400" b="1" u="sng" dirty="0">
                <a:highlight>
                  <a:srgbClr val="FFFF00"/>
                </a:highlight>
                <a:latin typeface="Courier New" panose="02070309020205020404" pitchFamily="49" charset="0"/>
                <a:cs typeface="Courier New" panose="02070309020205020404" pitchFamily="49" charset="0"/>
              </a:rPr>
              <a:t>CCTAG</a:t>
            </a:r>
            <a:r>
              <a:rPr lang="en-US" sz="1400" b="1" dirty="0">
                <a:solidFill>
                  <a:srgbClr val="C00000"/>
                </a:solidFill>
                <a:latin typeface="Courier New" panose="02070309020205020404" pitchFamily="49" charset="0"/>
                <a:cs typeface="Courier New" panose="02070309020205020404" pitchFamily="49" charset="0"/>
              </a:rPr>
              <a:t>G---</a:t>
            </a:r>
          </a:p>
        </p:txBody>
      </p:sp>
      <p:grpSp>
        <p:nvGrpSpPr>
          <p:cNvPr id="26" name="Group 25">
            <a:extLst>
              <a:ext uri="{FF2B5EF4-FFF2-40B4-BE49-F238E27FC236}">
                <a16:creationId xmlns:a16="http://schemas.microsoft.com/office/drawing/2014/main" id="{3F709463-B502-48E1-AD4F-0806D62E2263}"/>
              </a:ext>
            </a:extLst>
          </p:cNvPr>
          <p:cNvGrpSpPr/>
          <p:nvPr/>
        </p:nvGrpSpPr>
        <p:grpSpPr>
          <a:xfrm>
            <a:off x="6904217" y="5220552"/>
            <a:ext cx="5064378" cy="1017714"/>
            <a:chOff x="7184375" y="4388743"/>
            <a:chExt cx="5064378" cy="1017714"/>
          </a:xfrm>
        </p:grpSpPr>
        <p:sp>
          <p:nvSpPr>
            <p:cNvPr id="17" name="TextBox 16">
              <a:extLst>
                <a:ext uri="{FF2B5EF4-FFF2-40B4-BE49-F238E27FC236}">
                  <a16:creationId xmlns:a16="http://schemas.microsoft.com/office/drawing/2014/main" id="{014AF082-1819-495A-9BA8-186B0C07DBDB}"/>
                </a:ext>
              </a:extLst>
            </p:cNvPr>
            <p:cNvSpPr txBox="1"/>
            <p:nvPr/>
          </p:nvSpPr>
          <p:spPr>
            <a:xfrm>
              <a:off x="7644859" y="4388743"/>
              <a:ext cx="4217482" cy="523220"/>
            </a:xfrm>
            <a:prstGeom prst="rect">
              <a:avLst/>
            </a:prstGeom>
            <a:noFill/>
          </p:spPr>
          <p:txBody>
            <a:bodyPr wrap="square" rtlCol="0">
              <a:spAutoFit/>
            </a:bodyPr>
            <a:lstStyle/>
            <a:p>
              <a:r>
                <a:rPr lang="en-US" sz="1400" b="1" dirty="0">
                  <a:solidFill>
                    <a:srgbClr val="C00000"/>
                  </a:solidFill>
                  <a:latin typeface="Courier New" panose="02070309020205020404" pitchFamily="49" charset="0"/>
                  <a:cs typeface="Courier New" panose="02070309020205020404" pitchFamily="49" charset="0"/>
                </a:rPr>
                <a:t>---CATATG</a:t>
              </a:r>
              <a:r>
                <a:rPr lang="en-US" sz="1400" dirty="0">
                  <a:solidFill>
                    <a:srgbClr val="C00000"/>
                  </a:solidFill>
                  <a:latin typeface="Courier New" panose="02070309020205020404" pitchFamily="49" charset="0"/>
                  <a:cs typeface="Courier New" panose="02070309020205020404" pitchFamily="49" charset="0"/>
                </a:rPr>
                <a:t>GCTAGCA....GGGTCGC</a:t>
              </a:r>
              <a:r>
                <a:rPr lang="en-US" sz="1400" b="1" dirty="0">
                  <a:solidFill>
                    <a:srgbClr val="C00000"/>
                  </a:solidFill>
                  <a:latin typeface="Courier New" panose="02070309020205020404" pitchFamily="49" charset="0"/>
                  <a:cs typeface="Courier New" panose="02070309020205020404" pitchFamily="49" charset="0"/>
                </a:rPr>
                <a:t>GGATCC</a:t>
              </a:r>
              <a:r>
                <a:rPr lang="en-US" sz="1400" dirty="0">
                  <a:solidFill>
                    <a:srgbClr val="C00000"/>
                  </a:solidFill>
                  <a:latin typeface="Courier New" panose="02070309020205020404" pitchFamily="49" charset="0"/>
                  <a:cs typeface="Courier New" panose="02070309020205020404" pitchFamily="49" charset="0"/>
                </a:rPr>
                <a:t>-</a:t>
              </a:r>
              <a:r>
                <a:rPr lang="en-US" sz="1400" b="1" dirty="0">
                  <a:solidFill>
                    <a:srgbClr val="C00000"/>
                  </a:solidFill>
                  <a:latin typeface="Courier New" panose="02070309020205020404" pitchFamily="49" charset="0"/>
                  <a:cs typeface="Courier New" panose="02070309020205020404" pitchFamily="49" charset="0"/>
                </a:rPr>
                <a:t>--</a:t>
              </a:r>
            </a:p>
            <a:p>
              <a:r>
                <a:rPr lang="en-US" sz="1400" b="1" dirty="0">
                  <a:solidFill>
                    <a:srgbClr val="C00000"/>
                  </a:solidFill>
                  <a:latin typeface="Courier New" panose="02070309020205020404" pitchFamily="49" charset="0"/>
                  <a:cs typeface="Courier New" panose="02070309020205020404" pitchFamily="49" charset="0"/>
                </a:rPr>
                <a:t>---GTATAC</a:t>
              </a:r>
              <a:r>
                <a:rPr lang="en-US" sz="1400" dirty="0">
                  <a:solidFill>
                    <a:srgbClr val="C00000"/>
                  </a:solidFill>
                  <a:latin typeface="Courier New" panose="02070309020205020404" pitchFamily="49" charset="0"/>
                  <a:cs typeface="Courier New" panose="02070309020205020404" pitchFamily="49" charset="0"/>
                </a:rPr>
                <a:t>CGATCGT....CCCAGCG</a:t>
              </a:r>
              <a:r>
                <a:rPr lang="en-US" sz="1400" b="1" dirty="0">
                  <a:solidFill>
                    <a:srgbClr val="C00000"/>
                  </a:solidFill>
                  <a:latin typeface="Courier New" panose="02070309020205020404" pitchFamily="49" charset="0"/>
                  <a:cs typeface="Courier New" panose="02070309020205020404" pitchFamily="49" charset="0"/>
                </a:rPr>
                <a:t>CCTAGG---</a:t>
              </a:r>
            </a:p>
          </p:txBody>
        </p:sp>
        <p:sp>
          <p:nvSpPr>
            <p:cNvPr id="18" name="Freeform: Shape 17">
              <a:extLst>
                <a:ext uri="{FF2B5EF4-FFF2-40B4-BE49-F238E27FC236}">
                  <a16:creationId xmlns:a16="http://schemas.microsoft.com/office/drawing/2014/main" id="{A8E2122A-C5BA-40B5-BEAD-BD6377B2FE65}"/>
                </a:ext>
              </a:extLst>
            </p:cNvPr>
            <p:cNvSpPr/>
            <p:nvPr/>
          </p:nvSpPr>
          <p:spPr>
            <a:xfrm>
              <a:off x="7326944" y="4748299"/>
              <a:ext cx="4728050" cy="520977"/>
            </a:xfrm>
            <a:custGeom>
              <a:avLst/>
              <a:gdLst>
                <a:gd name="connsiteX0" fmla="*/ 416273 w 4728050"/>
                <a:gd name="connsiteY0" fmla="*/ 5284 h 520977"/>
                <a:gd name="connsiteX1" fmla="*/ 221720 w 4728050"/>
                <a:gd name="connsiteY1" fmla="*/ 76620 h 520977"/>
                <a:gd name="connsiteX2" fmla="*/ 241175 w 4728050"/>
                <a:gd name="connsiteY2" fmla="*/ 452756 h 520977"/>
                <a:gd name="connsiteX3" fmla="*/ 3315116 w 4728050"/>
                <a:gd name="connsiteY3" fmla="*/ 504637 h 520977"/>
                <a:gd name="connsiteX4" fmla="*/ 4676988 w 4728050"/>
                <a:gd name="connsiteY4" fmla="*/ 264688 h 520977"/>
                <a:gd name="connsiteX5" fmla="*/ 4417584 w 4728050"/>
                <a:gd name="connsiteY5" fmla="*/ 18254 h 520977"/>
                <a:gd name="connsiteX6" fmla="*/ 4210060 w 4728050"/>
                <a:gd name="connsiteY6" fmla="*/ 18254 h 520977"/>
                <a:gd name="connsiteX7" fmla="*/ 4210060 w 4728050"/>
                <a:gd name="connsiteY7" fmla="*/ 18254 h 52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8050" h="520977">
                  <a:moveTo>
                    <a:pt x="416273" y="5284"/>
                  </a:moveTo>
                  <a:cubicBezTo>
                    <a:pt x="333588" y="3662"/>
                    <a:pt x="250903" y="2041"/>
                    <a:pt x="221720" y="76620"/>
                  </a:cubicBezTo>
                  <a:cubicBezTo>
                    <a:pt x="192537" y="151199"/>
                    <a:pt x="-274391" y="381420"/>
                    <a:pt x="241175" y="452756"/>
                  </a:cubicBezTo>
                  <a:cubicBezTo>
                    <a:pt x="756741" y="524092"/>
                    <a:pt x="2575814" y="535982"/>
                    <a:pt x="3315116" y="504637"/>
                  </a:cubicBezTo>
                  <a:cubicBezTo>
                    <a:pt x="4054418" y="473292"/>
                    <a:pt x="4493243" y="345752"/>
                    <a:pt x="4676988" y="264688"/>
                  </a:cubicBezTo>
                  <a:cubicBezTo>
                    <a:pt x="4860733" y="183624"/>
                    <a:pt x="4495405" y="59326"/>
                    <a:pt x="4417584" y="18254"/>
                  </a:cubicBezTo>
                  <a:cubicBezTo>
                    <a:pt x="4339763" y="-22818"/>
                    <a:pt x="4210060" y="18254"/>
                    <a:pt x="4210060" y="18254"/>
                  </a:cubicBezTo>
                  <a:lnTo>
                    <a:pt x="4210060" y="18254"/>
                  </a:lnTo>
                </a:path>
              </a:pathLst>
            </a:cu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B8E2D3E2-D15B-4CF0-B45D-7C4AE557DC65}"/>
                </a:ext>
              </a:extLst>
            </p:cNvPr>
            <p:cNvSpPr/>
            <p:nvPr/>
          </p:nvSpPr>
          <p:spPr>
            <a:xfrm>
              <a:off x="7184375" y="4526604"/>
              <a:ext cx="5064378" cy="879853"/>
            </a:xfrm>
            <a:custGeom>
              <a:avLst/>
              <a:gdLst>
                <a:gd name="connsiteX0" fmla="*/ 552357 w 5064378"/>
                <a:gd name="connsiteY0" fmla="*/ 19456 h 879853"/>
                <a:gd name="connsiteX1" fmla="*/ 344834 w 5064378"/>
                <a:gd name="connsiteY1" fmla="*/ 90792 h 879853"/>
                <a:gd name="connsiteX2" fmla="*/ 78944 w 5064378"/>
                <a:gd name="connsiteY2" fmla="*/ 421532 h 879853"/>
                <a:gd name="connsiteX3" fmla="*/ 20578 w 5064378"/>
                <a:gd name="connsiteY3" fmla="*/ 654996 h 879853"/>
                <a:gd name="connsiteX4" fmla="*/ 390229 w 5064378"/>
                <a:gd name="connsiteY4" fmla="*/ 817124 h 879853"/>
                <a:gd name="connsiteX5" fmla="*/ 1168442 w 5064378"/>
                <a:gd name="connsiteY5" fmla="*/ 862519 h 879853"/>
                <a:gd name="connsiteX6" fmla="*/ 2874025 w 5064378"/>
                <a:gd name="connsiteY6" fmla="*/ 875490 h 879853"/>
                <a:gd name="connsiteX7" fmla="*/ 4456391 w 5064378"/>
                <a:gd name="connsiteY7" fmla="*/ 791183 h 879853"/>
                <a:gd name="connsiteX8" fmla="*/ 4994655 w 5064378"/>
                <a:gd name="connsiteY8" fmla="*/ 564205 h 879853"/>
                <a:gd name="connsiteX9" fmla="*/ 4988170 w 5064378"/>
                <a:gd name="connsiteY9" fmla="*/ 291830 h 879853"/>
                <a:gd name="connsiteX10" fmla="*/ 4359114 w 5064378"/>
                <a:gd name="connsiteY10" fmla="*/ 0 h 87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64378" h="879853">
                  <a:moveTo>
                    <a:pt x="552357" y="19456"/>
                  </a:moveTo>
                  <a:cubicBezTo>
                    <a:pt x="488046" y="21617"/>
                    <a:pt x="423736" y="23779"/>
                    <a:pt x="344834" y="90792"/>
                  </a:cubicBezTo>
                  <a:cubicBezTo>
                    <a:pt x="265932" y="157805"/>
                    <a:pt x="132987" y="327498"/>
                    <a:pt x="78944" y="421532"/>
                  </a:cubicBezTo>
                  <a:cubicBezTo>
                    <a:pt x="24901" y="515566"/>
                    <a:pt x="-31303" y="589064"/>
                    <a:pt x="20578" y="654996"/>
                  </a:cubicBezTo>
                  <a:cubicBezTo>
                    <a:pt x="72459" y="720928"/>
                    <a:pt x="198918" y="782537"/>
                    <a:pt x="390229" y="817124"/>
                  </a:cubicBezTo>
                  <a:cubicBezTo>
                    <a:pt x="581540" y="851711"/>
                    <a:pt x="754476" y="852791"/>
                    <a:pt x="1168442" y="862519"/>
                  </a:cubicBezTo>
                  <a:cubicBezTo>
                    <a:pt x="1582408" y="872247"/>
                    <a:pt x="2326034" y="887379"/>
                    <a:pt x="2874025" y="875490"/>
                  </a:cubicBezTo>
                  <a:cubicBezTo>
                    <a:pt x="3422017" y="863601"/>
                    <a:pt x="4102953" y="843064"/>
                    <a:pt x="4456391" y="791183"/>
                  </a:cubicBezTo>
                  <a:cubicBezTo>
                    <a:pt x="4809829" y="739302"/>
                    <a:pt x="4906025" y="647430"/>
                    <a:pt x="4994655" y="564205"/>
                  </a:cubicBezTo>
                  <a:cubicBezTo>
                    <a:pt x="5083285" y="480980"/>
                    <a:pt x="5094093" y="385864"/>
                    <a:pt x="4988170" y="291830"/>
                  </a:cubicBezTo>
                  <a:cubicBezTo>
                    <a:pt x="4882247" y="197796"/>
                    <a:pt x="4620680" y="98898"/>
                    <a:pt x="4359114" y="0"/>
                  </a:cubicBezTo>
                </a:path>
              </a:pathLst>
            </a:cu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1890C728-D187-4066-ABFD-B62D92D00A17}"/>
              </a:ext>
            </a:extLst>
          </p:cNvPr>
          <p:cNvSpPr txBox="1"/>
          <p:nvPr/>
        </p:nvSpPr>
        <p:spPr>
          <a:xfrm>
            <a:off x="8919883" y="5633989"/>
            <a:ext cx="875561" cy="369332"/>
          </a:xfrm>
          <a:prstGeom prst="rect">
            <a:avLst/>
          </a:prstGeom>
          <a:noFill/>
        </p:spPr>
        <p:txBody>
          <a:bodyPr wrap="none" rtlCol="0">
            <a:spAutoFit/>
          </a:bodyPr>
          <a:lstStyle/>
          <a:p>
            <a:r>
              <a:rPr lang="en-US" dirty="0"/>
              <a:t>pET11a</a:t>
            </a:r>
          </a:p>
        </p:txBody>
      </p:sp>
      <p:sp>
        <p:nvSpPr>
          <p:cNvPr id="28" name="TextBox 27">
            <a:extLst>
              <a:ext uri="{FF2B5EF4-FFF2-40B4-BE49-F238E27FC236}">
                <a16:creationId xmlns:a16="http://schemas.microsoft.com/office/drawing/2014/main" id="{EC97AF86-7487-4F87-B24B-2A6314DE1C9D}"/>
              </a:ext>
            </a:extLst>
          </p:cNvPr>
          <p:cNvSpPr txBox="1"/>
          <p:nvPr/>
        </p:nvSpPr>
        <p:spPr>
          <a:xfrm>
            <a:off x="7746594" y="5586727"/>
            <a:ext cx="628698" cy="369332"/>
          </a:xfrm>
          <a:prstGeom prst="rect">
            <a:avLst/>
          </a:prstGeom>
          <a:noFill/>
        </p:spPr>
        <p:txBody>
          <a:bodyPr wrap="none" rtlCol="0">
            <a:spAutoFit/>
          </a:bodyPr>
          <a:lstStyle/>
          <a:p>
            <a:r>
              <a:rPr lang="en-US" dirty="0" err="1"/>
              <a:t>NdeI</a:t>
            </a:r>
            <a:endParaRPr lang="en-US" dirty="0"/>
          </a:p>
        </p:txBody>
      </p:sp>
      <p:sp>
        <p:nvSpPr>
          <p:cNvPr id="29" name="TextBox 28">
            <a:extLst>
              <a:ext uri="{FF2B5EF4-FFF2-40B4-BE49-F238E27FC236}">
                <a16:creationId xmlns:a16="http://schemas.microsoft.com/office/drawing/2014/main" id="{EEABCA78-23BA-4137-950D-0A92A80E8782}"/>
              </a:ext>
            </a:extLst>
          </p:cNvPr>
          <p:cNvSpPr txBox="1"/>
          <p:nvPr/>
        </p:nvSpPr>
        <p:spPr>
          <a:xfrm>
            <a:off x="6197599" y="881962"/>
            <a:ext cx="628698" cy="369332"/>
          </a:xfrm>
          <a:prstGeom prst="rect">
            <a:avLst/>
          </a:prstGeom>
          <a:noFill/>
        </p:spPr>
        <p:txBody>
          <a:bodyPr wrap="none" rtlCol="0">
            <a:spAutoFit/>
          </a:bodyPr>
          <a:lstStyle/>
          <a:p>
            <a:r>
              <a:rPr lang="en-US" dirty="0" err="1"/>
              <a:t>NdeI</a:t>
            </a:r>
            <a:endParaRPr lang="en-US" dirty="0"/>
          </a:p>
        </p:txBody>
      </p:sp>
      <p:sp>
        <p:nvSpPr>
          <p:cNvPr id="30" name="TextBox 29">
            <a:extLst>
              <a:ext uri="{FF2B5EF4-FFF2-40B4-BE49-F238E27FC236}">
                <a16:creationId xmlns:a16="http://schemas.microsoft.com/office/drawing/2014/main" id="{A99B293D-A0C5-4A03-B83D-4F19CB0783A1}"/>
              </a:ext>
            </a:extLst>
          </p:cNvPr>
          <p:cNvSpPr txBox="1"/>
          <p:nvPr/>
        </p:nvSpPr>
        <p:spPr>
          <a:xfrm>
            <a:off x="10237206" y="5561916"/>
            <a:ext cx="865943" cy="369332"/>
          </a:xfrm>
          <a:prstGeom prst="rect">
            <a:avLst/>
          </a:prstGeom>
          <a:noFill/>
        </p:spPr>
        <p:txBody>
          <a:bodyPr wrap="none" rtlCol="0">
            <a:spAutoFit/>
          </a:bodyPr>
          <a:lstStyle/>
          <a:p>
            <a:r>
              <a:rPr lang="en-US" dirty="0"/>
              <a:t>BamH1</a:t>
            </a:r>
          </a:p>
        </p:txBody>
      </p:sp>
      <p:sp>
        <p:nvSpPr>
          <p:cNvPr id="31" name="TextBox 30">
            <a:extLst>
              <a:ext uri="{FF2B5EF4-FFF2-40B4-BE49-F238E27FC236}">
                <a16:creationId xmlns:a16="http://schemas.microsoft.com/office/drawing/2014/main" id="{AB364E53-6B2E-49F1-9A08-1DF3456D4E3F}"/>
              </a:ext>
            </a:extLst>
          </p:cNvPr>
          <p:cNvSpPr txBox="1"/>
          <p:nvPr/>
        </p:nvSpPr>
        <p:spPr>
          <a:xfrm>
            <a:off x="8887657" y="943310"/>
            <a:ext cx="865943" cy="369332"/>
          </a:xfrm>
          <a:prstGeom prst="rect">
            <a:avLst/>
          </a:prstGeom>
          <a:noFill/>
        </p:spPr>
        <p:txBody>
          <a:bodyPr wrap="none" rtlCol="0">
            <a:spAutoFit/>
          </a:bodyPr>
          <a:lstStyle/>
          <a:p>
            <a:r>
              <a:rPr lang="en-US" dirty="0"/>
              <a:t>BamH1</a:t>
            </a:r>
          </a:p>
        </p:txBody>
      </p:sp>
      <p:grpSp>
        <p:nvGrpSpPr>
          <p:cNvPr id="32" name="Group 31">
            <a:extLst>
              <a:ext uri="{FF2B5EF4-FFF2-40B4-BE49-F238E27FC236}">
                <a16:creationId xmlns:a16="http://schemas.microsoft.com/office/drawing/2014/main" id="{955CFE50-7E3C-4879-928C-7152E5047F14}"/>
              </a:ext>
            </a:extLst>
          </p:cNvPr>
          <p:cNvGrpSpPr/>
          <p:nvPr/>
        </p:nvGrpSpPr>
        <p:grpSpPr>
          <a:xfrm>
            <a:off x="5764899" y="3023398"/>
            <a:ext cx="5064378" cy="879853"/>
            <a:chOff x="7161726" y="2736611"/>
            <a:chExt cx="5064378" cy="879853"/>
          </a:xfrm>
        </p:grpSpPr>
        <p:sp>
          <p:nvSpPr>
            <p:cNvPr id="34" name="Freeform: Shape 33">
              <a:extLst>
                <a:ext uri="{FF2B5EF4-FFF2-40B4-BE49-F238E27FC236}">
                  <a16:creationId xmlns:a16="http://schemas.microsoft.com/office/drawing/2014/main" id="{433B1980-61A7-40A2-9974-1E3865E05320}"/>
                </a:ext>
              </a:extLst>
            </p:cNvPr>
            <p:cNvSpPr/>
            <p:nvPr/>
          </p:nvSpPr>
          <p:spPr>
            <a:xfrm>
              <a:off x="7326944" y="2949718"/>
              <a:ext cx="4728050" cy="520977"/>
            </a:xfrm>
            <a:custGeom>
              <a:avLst/>
              <a:gdLst>
                <a:gd name="connsiteX0" fmla="*/ 416273 w 4728050"/>
                <a:gd name="connsiteY0" fmla="*/ 5284 h 520977"/>
                <a:gd name="connsiteX1" fmla="*/ 221720 w 4728050"/>
                <a:gd name="connsiteY1" fmla="*/ 76620 h 520977"/>
                <a:gd name="connsiteX2" fmla="*/ 241175 w 4728050"/>
                <a:gd name="connsiteY2" fmla="*/ 452756 h 520977"/>
                <a:gd name="connsiteX3" fmla="*/ 3315116 w 4728050"/>
                <a:gd name="connsiteY3" fmla="*/ 504637 h 520977"/>
                <a:gd name="connsiteX4" fmla="*/ 4676988 w 4728050"/>
                <a:gd name="connsiteY4" fmla="*/ 264688 h 520977"/>
                <a:gd name="connsiteX5" fmla="*/ 4417584 w 4728050"/>
                <a:gd name="connsiteY5" fmla="*/ 18254 h 520977"/>
                <a:gd name="connsiteX6" fmla="*/ 4210060 w 4728050"/>
                <a:gd name="connsiteY6" fmla="*/ 18254 h 520977"/>
                <a:gd name="connsiteX7" fmla="*/ 4210060 w 4728050"/>
                <a:gd name="connsiteY7" fmla="*/ 18254 h 52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8050" h="520977">
                  <a:moveTo>
                    <a:pt x="416273" y="5284"/>
                  </a:moveTo>
                  <a:cubicBezTo>
                    <a:pt x="333588" y="3662"/>
                    <a:pt x="250903" y="2041"/>
                    <a:pt x="221720" y="76620"/>
                  </a:cubicBezTo>
                  <a:cubicBezTo>
                    <a:pt x="192537" y="151199"/>
                    <a:pt x="-274391" y="381420"/>
                    <a:pt x="241175" y="452756"/>
                  </a:cubicBezTo>
                  <a:cubicBezTo>
                    <a:pt x="756741" y="524092"/>
                    <a:pt x="2575814" y="535982"/>
                    <a:pt x="3315116" y="504637"/>
                  </a:cubicBezTo>
                  <a:cubicBezTo>
                    <a:pt x="4054418" y="473292"/>
                    <a:pt x="4493243" y="345752"/>
                    <a:pt x="4676988" y="264688"/>
                  </a:cubicBezTo>
                  <a:cubicBezTo>
                    <a:pt x="4860733" y="183624"/>
                    <a:pt x="4495405" y="59326"/>
                    <a:pt x="4417584" y="18254"/>
                  </a:cubicBezTo>
                  <a:cubicBezTo>
                    <a:pt x="4339763" y="-22818"/>
                    <a:pt x="4210060" y="18254"/>
                    <a:pt x="4210060" y="18254"/>
                  </a:cubicBezTo>
                  <a:lnTo>
                    <a:pt x="4210060" y="18254"/>
                  </a:lnTo>
                </a:path>
              </a:pathLst>
            </a:cu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C438CD39-BCBB-4AC6-AF78-CD1F4181A9A8}"/>
                </a:ext>
              </a:extLst>
            </p:cNvPr>
            <p:cNvSpPr/>
            <p:nvPr/>
          </p:nvSpPr>
          <p:spPr>
            <a:xfrm>
              <a:off x="7161726" y="2736611"/>
              <a:ext cx="5064378" cy="879853"/>
            </a:xfrm>
            <a:custGeom>
              <a:avLst/>
              <a:gdLst>
                <a:gd name="connsiteX0" fmla="*/ 552357 w 5064378"/>
                <a:gd name="connsiteY0" fmla="*/ 19456 h 879853"/>
                <a:gd name="connsiteX1" fmla="*/ 344834 w 5064378"/>
                <a:gd name="connsiteY1" fmla="*/ 90792 h 879853"/>
                <a:gd name="connsiteX2" fmla="*/ 78944 w 5064378"/>
                <a:gd name="connsiteY2" fmla="*/ 421532 h 879853"/>
                <a:gd name="connsiteX3" fmla="*/ 20578 w 5064378"/>
                <a:gd name="connsiteY3" fmla="*/ 654996 h 879853"/>
                <a:gd name="connsiteX4" fmla="*/ 390229 w 5064378"/>
                <a:gd name="connsiteY4" fmla="*/ 817124 h 879853"/>
                <a:gd name="connsiteX5" fmla="*/ 1168442 w 5064378"/>
                <a:gd name="connsiteY5" fmla="*/ 862519 h 879853"/>
                <a:gd name="connsiteX6" fmla="*/ 2874025 w 5064378"/>
                <a:gd name="connsiteY6" fmla="*/ 875490 h 879853"/>
                <a:gd name="connsiteX7" fmla="*/ 4456391 w 5064378"/>
                <a:gd name="connsiteY7" fmla="*/ 791183 h 879853"/>
                <a:gd name="connsiteX8" fmla="*/ 4994655 w 5064378"/>
                <a:gd name="connsiteY8" fmla="*/ 564205 h 879853"/>
                <a:gd name="connsiteX9" fmla="*/ 4988170 w 5064378"/>
                <a:gd name="connsiteY9" fmla="*/ 291830 h 879853"/>
                <a:gd name="connsiteX10" fmla="*/ 4359114 w 5064378"/>
                <a:gd name="connsiteY10" fmla="*/ 0 h 87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64378" h="879853">
                  <a:moveTo>
                    <a:pt x="552357" y="19456"/>
                  </a:moveTo>
                  <a:cubicBezTo>
                    <a:pt x="488046" y="21617"/>
                    <a:pt x="423736" y="23779"/>
                    <a:pt x="344834" y="90792"/>
                  </a:cubicBezTo>
                  <a:cubicBezTo>
                    <a:pt x="265932" y="157805"/>
                    <a:pt x="132987" y="327498"/>
                    <a:pt x="78944" y="421532"/>
                  </a:cubicBezTo>
                  <a:cubicBezTo>
                    <a:pt x="24901" y="515566"/>
                    <a:pt x="-31303" y="589064"/>
                    <a:pt x="20578" y="654996"/>
                  </a:cubicBezTo>
                  <a:cubicBezTo>
                    <a:pt x="72459" y="720928"/>
                    <a:pt x="198918" y="782537"/>
                    <a:pt x="390229" y="817124"/>
                  </a:cubicBezTo>
                  <a:cubicBezTo>
                    <a:pt x="581540" y="851711"/>
                    <a:pt x="754476" y="852791"/>
                    <a:pt x="1168442" y="862519"/>
                  </a:cubicBezTo>
                  <a:cubicBezTo>
                    <a:pt x="1582408" y="872247"/>
                    <a:pt x="2326034" y="887379"/>
                    <a:pt x="2874025" y="875490"/>
                  </a:cubicBezTo>
                  <a:cubicBezTo>
                    <a:pt x="3422017" y="863601"/>
                    <a:pt x="4102953" y="843064"/>
                    <a:pt x="4456391" y="791183"/>
                  </a:cubicBezTo>
                  <a:cubicBezTo>
                    <a:pt x="4809829" y="739302"/>
                    <a:pt x="4906025" y="647430"/>
                    <a:pt x="4994655" y="564205"/>
                  </a:cubicBezTo>
                  <a:cubicBezTo>
                    <a:pt x="5083285" y="480980"/>
                    <a:pt x="5094093" y="385864"/>
                    <a:pt x="4988170" y="291830"/>
                  </a:cubicBezTo>
                  <a:cubicBezTo>
                    <a:pt x="4882247" y="197796"/>
                    <a:pt x="4620680" y="98898"/>
                    <a:pt x="4359114" y="0"/>
                  </a:cubicBezTo>
                </a:path>
              </a:pathLst>
            </a:cu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BC8CE73A-E48A-4638-8448-5096BA06F36F}"/>
              </a:ext>
            </a:extLst>
          </p:cNvPr>
          <p:cNvGrpSpPr/>
          <p:nvPr/>
        </p:nvGrpSpPr>
        <p:grpSpPr>
          <a:xfrm>
            <a:off x="6957850" y="4148497"/>
            <a:ext cx="5064378" cy="879853"/>
            <a:chOff x="7161726" y="2736611"/>
            <a:chExt cx="5064378" cy="879853"/>
          </a:xfrm>
        </p:grpSpPr>
        <p:sp>
          <p:nvSpPr>
            <p:cNvPr id="37" name="Freeform: Shape 36">
              <a:extLst>
                <a:ext uri="{FF2B5EF4-FFF2-40B4-BE49-F238E27FC236}">
                  <a16:creationId xmlns:a16="http://schemas.microsoft.com/office/drawing/2014/main" id="{928305FF-A757-4822-9F28-16D06B994CAA}"/>
                </a:ext>
              </a:extLst>
            </p:cNvPr>
            <p:cNvSpPr/>
            <p:nvPr/>
          </p:nvSpPr>
          <p:spPr>
            <a:xfrm>
              <a:off x="7326944" y="2949718"/>
              <a:ext cx="4728050" cy="520977"/>
            </a:xfrm>
            <a:custGeom>
              <a:avLst/>
              <a:gdLst>
                <a:gd name="connsiteX0" fmla="*/ 416273 w 4728050"/>
                <a:gd name="connsiteY0" fmla="*/ 5284 h 520977"/>
                <a:gd name="connsiteX1" fmla="*/ 221720 w 4728050"/>
                <a:gd name="connsiteY1" fmla="*/ 76620 h 520977"/>
                <a:gd name="connsiteX2" fmla="*/ 241175 w 4728050"/>
                <a:gd name="connsiteY2" fmla="*/ 452756 h 520977"/>
                <a:gd name="connsiteX3" fmla="*/ 3315116 w 4728050"/>
                <a:gd name="connsiteY3" fmla="*/ 504637 h 520977"/>
                <a:gd name="connsiteX4" fmla="*/ 4676988 w 4728050"/>
                <a:gd name="connsiteY4" fmla="*/ 264688 h 520977"/>
                <a:gd name="connsiteX5" fmla="*/ 4417584 w 4728050"/>
                <a:gd name="connsiteY5" fmla="*/ 18254 h 520977"/>
                <a:gd name="connsiteX6" fmla="*/ 4210060 w 4728050"/>
                <a:gd name="connsiteY6" fmla="*/ 18254 h 520977"/>
                <a:gd name="connsiteX7" fmla="*/ 4210060 w 4728050"/>
                <a:gd name="connsiteY7" fmla="*/ 18254 h 52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8050" h="520977">
                  <a:moveTo>
                    <a:pt x="416273" y="5284"/>
                  </a:moveTo>
                  <a:cubicBezTo>
                    <a:pt x="333588" y="3662"/>
                    <a:pt x="250903" y="2041"/>
                    <a:pt x="221720" y="76620"/>
                  </a:cubicBezTo>
                  <a:cubicBezTo>
                    <a:pt x="192537" y="151199"/>
                    <a:pt x="-274391" y="381420"/>
                    <a:pt x="241175" y="452756"/>
                  </a:cubicBezTo>
                  <a:cubicBezTo>
                    <a:pt x="756741" y="524092"/>
                    <a:pt x="2575814" y="535982"/>
                    <a:pt x="3315116" y="504637"/>
                  </a:cubicBezTo>
                  <a:cubicBezTo>
                    <a:pt x="4054418" y="473292"/>
                    <a:pt x="4493243" y="345752"/>
                    <a:pt x="4676988" y="264688"/>
                  </a:cubicBezTo>
                  <a:cubicBezTo>
                    <a:pt x="4860733" y="183624"/>
                    <a:pt x="4495405" y="59326"/>
                    <a:pt x="4417584" y="18254"/>
                  </a:cubicBezTo>
                  <a:cubicBezTo>
                    <a:pt x="4339763" y="-22818"/>
                    <a:pt x="4210060" y="18254"/>
                    <a:pt x="4210060" y="18254"/>
                  </a:cubicBezTo>
                  <a:lnTo>
                    <a:pt x="4210060" y="18254"/>
                  </a:lnTo>
                </a:path>
              </a:pathLst>
            </a:cu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0F9D3648-774B-4428-966C-E21A4573B8EF}"/>
                </a:ext>
              </a:extLst>
            </p:cNvPr>
            <p:cNvSpPr/>
            <p:nvPr/>
          </p:nvSpPr>
          <p:spPr>
            <a:xfrm>
              <a:off x="7161726" y="2736611"/>
              <a:ext cx="5064378" cy="879853"/>
            </a:xfrm>
            <a:custGeom>
              <a:avLst/>
              <a:gdLst>
                <a:gd name="connsiteX0" fmla="*/ 552357 w 5064378"/>
                <a:gd name="connsiteY0" fmla="*/ 19456 h 879853"/>
                <a:gd name="connsiteX1" fmla="*/ 344834 w 5064378"/>
                <a:gd name="connsiteY1" fmla="*/ 90792 h 879853"/>
                <a:gd name="connsiteX2" fmla="*/ 78944 w 5064378"/>
                <a:gd name="connsiteY2" fmla="*/ 421532 h 879853"/>
                <a:gd name="connsiteX3" fmla="*/ 20578 w 5064378"/>
                <a:gd name="connsiteY3" fmla="*/ 654996 h 879853"/>
                <a:gd name="connsiteX4" fmla="*/ 390229 w 5064378"/>
                <a:gd name="connsiteY4" fmla="*/ 817124 h 879853"/>
                <a:gd name="connsiteX5" fmla="*/ 1168442 w 5064378"/>
                <a:gd name="connsiteY5" fmla="*/ 862519 h 879853"/>
                <a:gd name="connsiteX6" fmla="*/ 2874025 w 5064378"/>
                <a:gd name="connsiteY6" fmla="*/ 875490 h 879853"/>
                <a:gd name="connsiteX7" fmla="*/ 4456391 w 5064378"/>
                <a:gd name="connsiteY7" fmla="*/ 791183 h 879853"/>
                <a:gd name="connsiteX8" fmla="*/ 4994655 w 5064378"/>
                <a:gd name="connsiteY8" fmla="*/ 564205 h 879853"/>
                <a:gd name="connsiteX9" fmla="*/ 4988170 w 5064378"/>
                <a:gd name="connsiteY9" fmla="*/ 291830 h 879853"/>
                <a:gd name="connsiteX10" fmla="*/ 4359114 w 5064378"/>
                <a:gd name="connsiteY10" fmla="*/ 0 h 87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64378" h="879853">
                  <a:moveTo>
                    <a:pt x="552357" y="19456"/>
                  </a:moveTo>
                  <a:cubicBezTo>
                    <a:pt x="488046" y="21617"/>
                    <a:pt x="423736" y="23779"/>
                    <a:pt x="344834" y="90792"/>
                  </a:cubicBezTo>
                  <a:cubicBezTo>
                    <a:pt x="265932" y="157805"/>
                    <a:pt x="132987" y="327498"/>
                    <a:pt x="78944" y="421532"/>
                  </a:cubicBezTo>
                  <a:cubicBezTo>
                    <a:pt x="24901" y="515566"/>
                    <a:pt x="-31303" y="589064"/>
                    <a:pt x="20578" y="654996"/>
                  </a:cubicBezTo>
                  <a:cubicBezTo>
                    <a:pt x="72459" y="720928"/>
                    <a:pt x="198918" y="782537"/>
                    <a:pt x="390229" y="817124"/>
                  </a:cubicBezTo>
                  <a:cubicBezTo>
                    <a:pt x="581540" y="851711"/>
                    <a:pt x="754476" y="852791"/>
                    <a:pt x="1168442" y="862519"/>
                  </a:cubicBezTo>
                  <a:cubicBezTo>
                    <a:pt x="1582408" y="872247"/>
                    <a:pt x="2326034" y="887379"/>
                    <a:pt x="2874025" y="875490"/>
                  </a:cubicBezTo>
                  <a:cubicBezTo>
                    <a:pt x="3422017" y="863601"/>
                    <a:pt x="4102953" y="843064"/>
                    <a:pt x="4456391" y="791183"/>
                  </a:cubicBezTo>
                  <a:cubicBezTo>
                    <a:pt x="4809829" y="739302"/>
                    <a:pt x="4906025" y="647430"/>
                    <a:pt x="4994655" y="564205"/>
                  </a:cubicBezTo>
                  <a:cubicBezTo>
                    <a:pt x="5083285" y="480980"/>
                    <a:pt x="5094093" y="385864"/>
                    <a:pt x="4988170" y="291830"/>
                  </a:cubicBezTo>
                  <a:cubicBezTo>
                    <a:pt x="4882247" y="197796"/>
                    <a:pt x="4620680" y="98898"/>
                    <a:pt x="4359114" y="0"/>
                  </a:cubicBezTo>
                </a:path>
              </a:pathLst>
            </a:cu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0" name="Straight Arrow Connector 39">
            <a:extLst>
              <a:ext uri="{FF2B5EF4-FFF2-40B4-BE49-F238E27FC236}">
                <a16:creationId xmlns:a16="http://schemas.microsoft.com/office/drawing/2014/main" id="{2541278B-5A1D-4C44-BD4D-DC4FE1BC32DE}"/>
              </a:ext>
            </a:extLst>
          </p:cNvPr>
          <p:cNvCxnSpPr/>
          <p:nvPr/>
        </p:nvCxnSpPr>
        <p:spPr>
          <a:xfrm>
            <a:off x="7872919" y="1840905"/>
            <a:ext cx="0" cy="3448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E2AC3B3A-998A-4066-8FB7-17C0B4BA1AA8}"/>
              </a:ext>
            </a:extLst>
          </p:cNvPr>
          <p:cNvCxnSpPr>
            <a:cxnSpLocks/>
          </p:cNvCxnSpPr>
          <p:nvPr/>
        </p:nvCxnSpPr>
        <p:spPr>
          <a:xfrm>
            <a:off x="8025319" y="2678544"/>
            <a:ext cx="0" cy="2131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1C5B4875-BEEF-4575-9693-998CF85582DC}"/>
              </a:ext>
            </a:extLst>
          </p:cNvPr>
          <p:cNvCxnSpPr>
            <a:stCxn id="17" idx="0"/>
          </p:cNvCxnSpPr>
          <p:nvPr/>
        </p:nvCxnSpPr>
        <p:spPr>
          <a:xfrm flipH="1" flipV="1">
            <a:off x="9450379" y="5102467"/>
            <a:ext cx="23063" cy="1180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CF9C6F58-0F31-4DA0-9EE2-7EBDDC6BD7C9}"/>
              </a:ext>
            </a:extLst>
          </p:cNvPr>
          <p:cNvCxnSpPr/>
          <p:nvPr/>
        </p:nvCxnSpPr>
        <p:spPr>
          <a:xfrm flipH="1" flipV="1">
            <a:off x="9059694" y="3989147"/>
            <a:ext cx="129702" cy="1433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D58658FB-B884-4C78-A7BC-64073A65B88F}"/>
              </a:ext>
            </a:extLst>
          </p:cNvPr>
          <p:cNvCxnSpPr>
            <a:cxnSpLocks/>
          </p:cNvCxnSpPr>
          <p:nvPr/>
        </p:nvCxnSpPr>
        <p:spPr>
          <a:xfrm>
            <a:off x="6408188" y="1251294"/>
            <a:ext cx="0" cy="1170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A3537EFD-A2E0-4399-BDEC-5630774E4205}"/>
              </a:ext>
            </a:extLst>
          </p:cNvPr>
          <p:cNvCxnSpPr>
            <a:cxnSpLocks/>
          </p:cNvCxnSpPr>
          <p:nvPr/>
        </p:nvCxnSpPr>
        <p:spPr>
          <a:xfrm>
            <a:off x="9072665" y="1273661"/>
            <a:ext cx="0" cy="1170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DF620535-E63F-46B5-9050-1D7645C21541}"/>
              </a:ext>
            </a:extLst>
          </p:cNvPr>
          <p:cNvCxnSpPr>
            <a:cxnSpLocks/>
          </p:cNvCxnSpPr>
          <p:nvPr/>
        </p:nvCxnSpPr>
        <p:spPr>
          <a:xfrm flipV="1">
            <a:off x="6605986" y="1717856"/>
            <a:ext cx="0" cy="1138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AFB4DD73-98F4-49E3-B179-B0F2B400C444}"/>
              </a:ext>
            </a:extLst>
          </p:cNvPr>
          <p:cNvCxnSpPr>
            <a:cxnSpLocks/>
          </p:cNvCxnSpPr>
          <p:nvPr/>
        </p:nvCxnSpPr>
        <p:spPr>
          <a:xfrm flipV="1">
            <a:off x="9487093" y="1699360"/>
            <a:ext cx="0" cy="1138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A6833C51-0CAD-48D8-9CE3-CCA76D11BACA}"/>
              </a:ext>
            </a:extLst>
          </p:cNvPr>
          <p:cNvSpPr txBox="1"/>
          <p:nvPr/>
        </p:nvSpPr>
        <p:spPr>
          <a:xfrm>
            <a:off x="10855032" y="2904016"/>
            <a:ext cx="1230522" cy="738664"/>
          </a:xfrm>
          <a:prstGeom prst="rect">
            <a:avLst/>
          </a:prstGeom>
          <a:noFill/>
        </p:spPr>
        <p:txBody>
          <a:bodyPr wrap="square" rtlCol="0">
            <a:spAutoFit/>
          </a:bodyPr>
          <a:lstStyle/>
          <a:p>
            <a:r>
              <a:rPr lang="en-US" sz="1400" dirty="0"/>
              <a:t>Anneal and ligate to pET11a</a:t>
            </a:r>
          </a:p>
        </p:txBody>
      </p:sp>
      <p:sp>
        <p:nvSpPr>
          <p:cNvPr id="54" name="TextBox 53">
            <a:extLst>
              <a:ext uri="{FF2B5EF4-FFF2-40B4-BE49-F238E27FC236}">
                <a16:creationId xmlns:a16="http://schemas.microsoft.com/office/drawing/2014/main" id="{1D21EAB6-028E-4445-85DA-7846880E7242}"/>
              </a:ext>
            </a:extLst>
          </p:cNvPr>
          <p:cNvSpPr txBox="1"/>
          <p:nvPr/>
        </p:nvSpPr>
        <p:spPr>
          <a:xfrm>
            <a:off x="8647878" y="4287487"/>
            <a:ext cx="1824490" cy="523220"/>
          </a:xfrm>
          <a:prstGeom prst="rect">
            <a:avLst/>
          </a:prstGeom>
          <a:noFill/>
        </p:spPr>
        <p:txBody>
          <a:bodyPr wrap="square" rtlCol="0">
            <a:spAutoFit/>
          </a:bodyPr>
          <a:lstStyle/>
          <a:p>
            <a:r>
              <a:rPr lang="en-US" sz="1400" dirty="0"/>
              <a:t>After digestion with </a:t>
            </a:r>
            <a:r>
              <a:rPr lang="en-US" sz="1400" dirty="0" err="1"/>
              <a:t>NdeI</a:t>
            </a:r>
            <a:r>
              <a:rPr lang="en-US" sz="1400" dirty="0"/>
              <a:t> and </a:t>
            </a:r>
            <a:r>
              <a:rPr lang="en-US" sz="1400" dirty="0" err="1"/>
              <a:t>BamHI</a:t>
            </a:r>
            <a:endParaRPr lang="en-US" sz="1400" dirty="0"/>
          </a:p>
        </p:txBody>
      </p:sp>
    </p:spTree>
    <p:extLst>
      <p:ext uri="{BB962C8B-B14F-4D97-AF65-F5344CB8AC3E}">
        <p14:creationId xmlns:p14="http://schemas.microsoft.com/office/powerpoint/2010/main" val="3095833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4ACBE8-35A7-4A36-B960-FCA060508FE3}"/>
              </a:ext>
            </a:extLst>
          </p:cNvPr>
          <p:cNvSpPr txBox="1"/>
          <p:nvPr/>
        </p:nvSpPr>
        <p:spPr>
          <a:xfrm>
            <a:off x="1595634" y="-19958"/>
            <a:ext cx="9837052" cy="424090"/>
          </a:xfrm>
          <a:prstGeom prst="rect">
            <a:avLst/>
          </a:prstGeom>
          <a:noFill/>
        </p:spPr>
        <p:txBody>
          <a:bodyPr wrap="none" rtlCol="0">
            <a:spAutoFit/>
          </a:bodyPr>
          <a:lstStyle/>
          <a:p>
            <a:r>
              <a:rPr lang="en-US" sz="2156" dirty="0">
                <a:latin typeface="Arial" panose="020B0604020202020204" pitchFamily="34" charset="0"/>
              </a:rPr>
              <a:t>DNA Sequencing - Determining the Order of Bases Added by DNA Polymerase</a:t>
            </a:r>
          </a:p>
        </p:txBody>
      </p:sp>
      <p:sp>
        <p:nvSpPr>
          <p:cNvPr id="6" name="TextBox 5">
            <a:extLst>
              <a:ext uri="{FF2B5EF4-FFF2-40B4-BE49-F238E27FC236}">
                <a16:creationId xmlns:a16="http://schemas.microsoft.com/office/drawing/2014/main" id="{F3EF6381-C41B-41A8-AD1F-C8620B77232F}"/>
              </a:ext>
            </a:extLst>
          </p:cNvPr>
          <p:cNvSpPr txBox="1"/>
          <p:nvPr/>
        </p:nvSpPr>
        <p:spPr>
          <a:xfrm>
            <a:off x="633706" y="1143000"/>
            <a:ext cx="6347264" cy="929870"/>
          </a:xfrm>
          <a:prstGeom prst="rect">
            <a:avLst/>
          </a:prstGeom>
          <a:noFill/>
        </p:spPr>
        <p:txBody>
          <a:bodyPr wrap="square" rtlCol="0">
            <a:spAutoFit/>
          </a:bodyPr>
          <a:lstStyle/>
          <a:p>
            <a:pPr>
              <a:spcBef>
                <a:spcPts val="544"/>
              </a:spcBef>
            </a:pPr>
            <a:r>
              <a:rPr lang="en-US" sz="1814" b="1" dirty="0">
                <a:latin typeface="Arial" panose="020B0604020202020204" pitchFamily="34" charset="0"/>
                <a:cs typeface="Arial" panose="020B0604020202020204" pitchFamily="34" charset="0"/>
              </a:rPr>
              <a:t>1. </a:t>
            </a:r>
            <a:r>
              <a:rPr lang="en-US" sz="1814" dirty="0">
                <a:latin typeface="Arial" panose="020B0604020202020204" pitchFamily="34" charset="0"/>
                <a:cs typeface="Arial" panose="020B0604020202020204" pitchFamily="34" charset="0"/>
              </a:rPr>
              <a:t>Start sequencing at known location with primer that anneals at a </a:t>
            </a:r>
            <a:r>
              <a:rPr lang="en-US" sz="1814" b="1" i="1" dirty="0">
                <a:latin typeface="Arial" panose="020B0604020202020204" pitchFamily="34" charset="0"/>
                <a:cs typeface="Arial" panose="020B0604020202020204" pitchFamily="34" charset="0"/>
              </a:rPr>
              <a:t>unique</a:t>
            </a:r>
            <a:r>
              <a:rPr lang="en-US" sz="1814" dirty="0">
                <a:latin typeface="Arial" panose="020B0604020202020204" pitchFamily="34" charset="0"/>
                <a:cs typeface="Arial" panose="020B0604020202020204" pitchFamily="34" charset="0"/>
              </a:rPr>
              <a:t> location on the plasmid, “upstream” from the region to be sequenced.</a:t>
            </a:r>
          </a:p>
        </p:txBody>
      </p:sp>
      <p:sp>
        <p:nvSpPr>
          <p:cNvPr id="13" name="TextBox 12">
            <a:extLst>
              <a:ext uri="{FF2B5EF4-FFF2-40B4-BE49-F238E27FC236}">
                <a16:creationId xmlns:a16="http://schemas.microsoft.com/office/drawing/2014/main" id="{57CF6F3F-D27E-4476-AA17-0AF4D0CFC19A}"/>
              </a:ext>
            </a:extLst>
          </p:cNvPr>
          <p:cNvSpPr txBox="1"/>
          <p:nvPr/>
        </p:nvSpPr>
        <p:spPr>
          <a:xfrm>
            <a:off x="4278361" y="4338568"/>
            <a:ext cx="4270149" cy="642612"/>
          </a:xfrm>
          <a:prstGeom prst="rect">
            <a:avLst/>
          </a:prstGeom>
          <a:noFill/>
        </p:spPr>
        <p:txBody>
          <a:bodyPr wrap="square" rtlCol="0">
            <a:spAutoFit/>
          </a:bodyPr>
          <a:lstStyle/>
          <a:p>
            <a:r>
              <a:rPr lang="en-US" sz="1788" dirty="0">
                <a:latin typeface="Arial" panose="020B0604020202020204" pitchFamily="34" charset="0"/>
              </a:rPr>
              <a:t>                5’C-T-T-A</a:t>
            </a:r>
          </a:p>
          <a:p>
            <a:r>
              <a:rPr lang="en-US" sz="1788" dirty="0">
                <a:latin typeface="Arial" panose="020B0604020202020204" pitchFamily="34" charset="0"/>
              </a:rPr>
              <a:t>3’-A-G-T-C-G-A-A-T-C-A-T-T-A-G-G-C</a:t>
            </a:r>
          </a:p>
        </p:txBody>
      </p:sp>
      <p:cxnSp>
        <p:nvCxnSpPr>
          <p:cNvPr id="16" name="Straight Arrow Connector 15">
            <a:extLst>
              <a:ext uri="{FF2B5EF4-FFF2-40B4-BE49-F238E27FC236}">
                <a16:creationId xmlns:a16="http://schemas.microsoft.com/office/drawing/2014/main" id="{FE9BFC2B-7BCD-42C7-B1BF-351B5A57B98C}"/>
              </a:ext>
            </a:extLst>
          </p:cNvPr>
          <p:cNvCxnSpPr>
            <a:cxnSpLocks/>
          </p:cNvCxnSpPr>
          <p:nvPr/>
        </p:nvCxnSpPr>
        <p:spPr>
          <a:xfrm>
            <a:off x="4953000" y="4227781"/>
            <a:ext cx="341618" cy="1293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6B50715-03EA-4041-AB8A-4D14820C25B0}"/>
              </a:ext>
            </a:extLst>
          </p:cNvPr>
          <p:cNvCxnSpPr>
            <a:cxnSpLocks/>
          </p:cNvCxnSpPr>
          <p:nvPr/>
        </p:nvCxnSpPr>
        <p:spPr>
          <a:xfrm flipH="1">
            <a:off x="6446134" y="4169893"/>
            <a:ext cx="692636" cy="308697"/>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F79A0036-6F20-9130-A8B3-B21C3D7E977C}"/>
              </a:ext>
            </a:extLst>
          </p:cNvPr>
          <p:cNvGrpSpPr/>
          <p:nvPr/>
        </p:nvGrpSpPr>
        <p:grpSpPr>
          <a:xfrm>
            <a:off x="3581400" y="3360460"/>
            <a:ext cx="5224107" cy="2120983"/>
            <a:chOff x="6650803" y="-193032"/>
            <a:chExt cx="5761029" cy="2338973"/>
          </a:xfrm>
        </p:grpSpPr>
        <p:sp>
          <p:nvSpPr>
            <p:cNvPr id="11" name="TextBox 10">
              <a:extLst>
                <a:ext uri="{FF2B5EF4-FFF2-40B4-BE49-F238E27FC236}">
                  <a16:creationId xmlns:a16="http://schemas.microsoft.com/office/drawing/2014/main" id="{8E748811-340E-4A08-955B-7A9CF9FC876A}"/>
                </a:ext>
              </a:extLst>
            </p:cNvPr>
            <p:cNvSpPr txBox="1"/>
            <p:nvPr/>
          </p:nvSpPr>
          <p:spPr>
            <a:xfrm>
              <a:off x="6650803" y="-19401"/>
              <a:ext cx="2174447" cy="655767"/>
            </a:xfrm>
            <a:prstGeom prst="rect">
              <a:avLst/>
            </a:prstGeom>
            <a:noFill/>
          </p:spPr>
          <p:txBody>
            <a:bodyPr wrap="square" rtlCol="0">
              <a:spAutoFit/>
            </a:bodyPr>
            <a:lstStyle/>
            <a:p>
              <a:r>
                <a:rPr lang="en-US" sz="1632" dirty="0">
                  <a:solidFill>
                    <a:srgbClr val="FF0000"/>
                  </a:solidFill>
                  <a:latin typeface="Arial" panose="020B0604020202020204" pitchFamily="34" charset="0"/>
                </a:rPr>
                <a:t>All DNA molecules begin here.</a:t>
              </a:r>
            </a:p>
          </p:txBody>
        </p:sp>
        <p:sp>
          <p:nvSpPr>
            <p:cNvPr id="12" name="TextBox 11">
              <a:extLst>
                <a:ext uri="{FF2B5EF4-FFF2-40B4-BE49-F238E27FC236}">
                  <a16:creationId xmlns:a16="http://schemas.microsoft.com/office/drawing/2014/main" id="{3B53FFC5-ADCA-4A15-AE5C-C788201DCB17}"/>
                </a:ext>
              </a:extLst>
            </p:cNvPr>
            <p:cNvSpPr txBox="1"/>
            <p:nvPr/>
          </p:nvSpPr>
          <p:spPr>
            <a:xfrm>
              <a:off x="10571756" y="-193032"/>
              <a:ext cx="1419577" cy="932739"/>
            </a:xfrm>
            <a:prstGeom prst="rect">
              <a:avLst/>
            </a:prstGeom>
            <a:noFill/>
          </p:spPr>
          <p:txBody>
            <a:bodyPr wrap="square" rtlCol="0">
              <a:spAutoFit/>
            </a:bodyPr>
            <a:lstStyle/>
            <a:p>
              <a:r>
                <a:rPr lang="en-US" sz="1632" dirty="0">
                  <a:solidFill>
                    <a:srgbClr val="FF0000"/>
                  </a:solidFill>
                  <a:latin typeface="Arial" panose="020B0604020202020204" pitchFamily="34" charset="0"/>
                </a:rPr>
                <a:t>First base is added here.</a:t>
              </a:r>
            </a:p>
          </p:txBody>
        </p:sp>
        <p:sp>
          <p:nvSpPr>
            <p:cNvPr id="27" name="TextBox 26">
              <a:extLst>
                <a:ext uri="{FF2B5EF4-FFF2-40B4-BE49-F238E27FC236}">
                  <a16:creationId xmlns:a16="http://schemas.microsoft.com/office/drawing/2014/main" id="{ECF19F39-2811-4E90-9A12-97C3FF5F06B1}"/>
                </a:ext>
              </a:extLst>
            </p:cNvPr>
            <p:cNvSpPr txBox="1"/>
            <p:nvPr/>
          </p:nvSpPr>
          <p:spPr>
            <a:xfrm>
              <a:off x="7398529" y="1507445"/>
              <a:ext cx="2636239" cy="378795"/>
            </a:xfrm>
            <a:prstGeom prst="rect">
              <a:avLst/>
            </a:prstGeom>
            <a:noFill/>
          </p:spPr>
          <p:txBody>
            <a:bodyPr wrap="square" rtlCol="0">
              <a:spAutoFit/>
            </a:bodyPr>
            <a:lstStyle/>
            <a:p>
              <a:r>
                <a:rPr lang="en-US" sz="1632" dirty="0">
                  <a:latin typeface="Arial" panose="020B0604020202020204" pitchFamily="34" charset="0"/>
                </a:rPr>
                <a:t>Known Seq (plasmid)</a:t>
              </a:r>
            </a:p>
          </p:txBody>
        </p:sp>
        <p:sp>
          <p:nvSpPr>
            <p:cNvPr id="28" name="TextBox 27">
              <a:extLst>
                <a:ext uri="{FF2B5EF4-FFF2-40B4-BE49-F238E27FC236}">
                  <a16:creationId xmlns:a16="http://schemas.microsoft.com/office/drawing/2014/main" id="{1CCD487F-48DF-44E2-A656-E906E7801D76}"/>
                </a:ext>
              </a:extLst>
            </p:cNvPr>
            <p:cNvSpPr txBox="1"/>
            <p:nvPr/>
          </p:nvSpPr>
          <p:spPr>
            <a:xfrm>
              <a:off x="10151257" y="1490174"/>
              <a:ext cx="2260575" cy="655767"/>
            </a:xfrm>
            <a:prstGeom prst="rect">
              <a:avLst/>
            </a:prstGeom>
            <a:noFill/>
          </p:spPr>
          <p:txBody>
            <a:bodyPr wrap="square" rtlCol="0">
              <a:spAutoFit/>
            </a:bodyPr>
            <a:lstStyle/>
            <a:p>
              <a:r>
                <a:rPr lang="en-US" sz="1632" dirty="0">
                  <a:latin typeface="Arial" panose="020B0604020202020204" pitchFamily="34" charset="0"/>
                </a:rPr>
                <a:t>Unknown sequence</a:t>
              </a:r>
            </a:p>
            <a:p>
              <a:r>
                <a:rPr lang="en-US" sz="1632" dirty="0">
                  <a:latin typeface="Arial" panose="020B0604020202020204" pitchFamily="34" charset="0"/>
                </a:rPr>
                <a:t>(insert)</a:t>
              </a:r>
            </a:p>
          </p:txBody>
        </p:sp>
        <p:cxnSp>
          <p:nvCxnSpPr>
            <p:cNvPr id="41" name="Straight Arrow Connector 40">
              <a:extLst>
                <a:ext uri="{FF2B5EF4-FFF2-40B4-BE49-F238E27FC236}">
                  <a16:creationId xmlns:a16="http://schemas.microsoft.com/office/drawing/2014/main" id="{D767A194-6AB8-4D43-A5FF-2C4BE86454C2}"/>
                </a:ext>
              </a:extLst>
            </p:cNvPr>
            <p:cNvCxnSpPr/>
            <p:nvPr/>
          </p:nvCxnSpPr>
          <p:spPr>
            <a:xfrm>
              <a:off x="7816857" y="1548948"/>
              <a:ext cx="22605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57F4B3D-7EE7-416C-B78B-06B282FD904A}"/>
                </a:ext>
              </a:extLst>
            </p:cNvPr>
            <p:cNvCxnSpPr/>
            <p:nvPr/>
          </p:nvCxnSpPr>
          <p:spPr>
            <a:xfrm flipH="1">
              <a:off x="10120496" y="1548948"/>
              <a:ext cx="15858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5" name="Date Placeholder 14">
            <a:extLst>
              <a:ext uri="{FF2B5EF4-FFF2-40B4-BE49-F238E27FC236}">
                <a16:creationId xmlns:a16="http://schemas.microsoft.com/office/drawing/2014/main" id="{E1678221-7B06-81A4-15DA-96D42833BB6F}"/>
              </a:ext>
            </a:extLst>
          </p:cNvPr>
          <p:cNvSpPr>
            <a:spLocks noGrp="1"/>
          </p:cNvSpPr>
          <p:nvPr>
            <p:ph type="dt" sz="half" idx="10"/>
          </p:nvPr>
        </p:nvSpPr>
        <p:spPr/>
        <p:txBody>
          <a:bodyPr/>
          <a:lstStyle/>
          <a:p>
            <a:fld id="{64698C4D-26D7-4E85-B510-88AC6FAE280F}" type="datetime1">
              <a:rPr lang="en-US" smtClean="0"/>
              <a:t>8/26/2023</a:t>
            </a:fld>
            <a:endParaRPr lang="en-US"/>
          </a:p>
        </p:txBody>
      </p:sp>
      <p:sp>
        <p:nvSpPr>
          <p:cNvPr id="33" name="Footer Placeholder 32">
            <a:extLst>
              <a:ext uri="{FF2B5EF4-FFF2-40B4-BE49-F238E27FC236}">
                <a16:creationId xmlns:a16="http://schemas.microsoft.com/office/drawing/2014/main" id="{056697F6-1C8A-DA50-C5C9-CB81B09DF33D}"/>
              </a:ext>
            </a:extLst>
          </p:cNvPr>
          <p:cNvSpPr>
            <a:spLocks noGrp="1"/>
          </p:cNvSpPr>
          <p:nvPr>
            <p:ph type="ftr" sz="quarter" idx="11"/>
          </p:nvPr>
        </p:nvSpPr>
        <p:spPr/>
        <p:txBody>
          <a:bodyPr/>
          <a:lstStyle/>
          <a:p>
            <a:r>
              <a:rPr lang="en-US"/>
              <a:t>D &amp; D - Lec 3 - Fall 2023</a:t>
            </a:r>
          </a:p>
        </p:txBody>
      </p:sp>
      <p:sp>
        <p:nvSpPr>
          <p:cNvPr id="37" name="Slide Number Placeholder 36">
            <a:extLst>
              <a:ext uri="{FF2B5EF4-FFF2-40B4-BE49-F238E27FC236}">
                <a16:creationId xmlns:a16="http://schemas.microsoft.com/office/drawing/2014/main" id="{F317033D-CE9F-658B-1918-164FE7D5BA07}"/>
              </a:ext>
            </a:extLst>
          </p:cNvPr>
          <p:cNvSpPr>
            <a:spLocks noGrp="1"/>
          </p:cNvSpPr>
          <p:nvPr>
            <p:ph type="sldNum" sz="quarter" idx="12"/>
          </p:nvPr>
        </p:nvSpPr>
        <p:spPr/>
        <p:txBody>
          <a:bodyPr/>
          <a:lstStyle/>
          <a:p>
            <a:fld id="{DC3BB032-4020-48F4-953B-341806DC4A2B}" type="slidenum">
              <a:rPr lang="en-US" smtClean="0"/>
              <a:t>6</a:t>
            </a:fld>
            <a:endParaRPr lang="en-US"/>
          </a:p>
        </p:txBody>
      </p:sp>
    </p:spTree>
    <p:extLst>
      <p:ext uri="{BB962C8B-B14F-4D97-AF65-F5344CB8AC3E}">
        <p14:creationId xmlns:p14="http://schemas.microsoft.com/office/powerpoint/2010/main" val="18164494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3C98F7E-B335-4872-BE27-9CB4D347C548}"/>
              </a:ext>
            </a:extLst>
          </p:cNvPr>
          <p:cNvSpPr>
            <a:spLocks noGrp="1"/>
          </p:cNvSpPr>
          <p:nvPr>
            <p:ph type="dt" sz="half" idx="10"/>
          </p:nvPr>
        </p:nvSpPr>
        <p:spPr/>
        <p:txBody>
          <a:bodyPr/>
          <a:lstStyle/>
          <a:p>
            <a:fld id="{499FAD65-97A6-4DB9-AC61-7C1331AA2290}" type="datetime1">
              <a:rPr lang="en-US" smtClean="0"/>
              <a:t>8/26/2023</a:t>
            </a:fld>
            <a:endParaRPr lang="en-US"/>
          </a:p>
        </p:txBody>
      </p:sp>
      <p:sp>
        <p:nvSpPr>
          <p:cNvPr id="6" name="Footer Placeholder 5">
            <a:extLst>
              <a:ext uri="{FF2B5EF4-FFF2-40B4-BE49-F238E27FC236}">
                <a16:creationId xmlns:a16="http://schemas.microsoft.com/office/drawing/2014/main" id="{BB0B9B57-1331-4BFC-BAB2-301C530E7523}"/>
              </a:ext>
            </a:extLst>
          </p:cNvPr>
          <p:cNvSpPr>
            <a:spLocks noGrp="1"/>
          </p:cNvSpPr>
          <p:nvPr>
            <p:ph type="ftr" sz="quarter" idx="11"/>
          </p:nvPr>
        </p:nvSpPr>
        <p:spPr/>
        <p:txBody>
          <a:bodyPr/>
          <a:lstStyle/>
          <a:p>
            <a:r>
              <a:rPr lang="en-US"/>
              <a:t>D &amp; D - Lec 3 - Fall 2023</a:t>
            </a:r>
          </a:p>
        </p:txBody>
      </p:sp>
      <p:sp>
        <p:nvSpPr>
          <p:cNvPr id="7" name="Slide Number Placeholder 6">
            <a:extLst>
              <a:ext uri="{FF2B5EF4-FFF2-40B4-BE49-F238E27FC236}">
                <a16:creationId xmlns:a16="http://schemas.microsoft.com/office/drawing/2014/main" id="{463A7BEA-4F66-4673-BD08-ABE44E6F2860}"/>
              </a:ext>
            </a:extLst>
          </p:cNvPr>
          <p:cNvSpPr>
            <a:spLocks noGrp="1"/>
          </p:cNvSpPr>
          <p:nvPr>
            <p:ph type="sldNum" sz="quarter" idx="12"/>
          </p:nvPr>
        </p:nvSpPr>
        <p:spPr/>
        <p:txBody>
          <a:bodyPr/>
          <a:lstStyle/>
          <a:p>
            <a:fld id="{5B355701-1634-9947-B683-B8275B8528C8}" type="slidenum">
              <a:rPr lang="en-US" smtClean="0"/>
              <a:t>60</a:t>
            </a:fld>
            <a:endParaRPr lang="en-US"/>
          </a:p>
        </p:txBody>
      </p:sp>
      <p:pic>
        <p:nvPicPr>
          <p:cNvPr id="8" name="Picture 7">
            <a:extLst>
              <a:ext uri="{FF2B5EF4-FFF2-40B4-BE49-F238E27FC236}">
                <a16:creationId xmlns:a16="http://schemas.microsoft.com/office/drawing/2014/main" id="{721B1593-7817-4758-8D04-96C176BEB0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0582" y="1210047"/>
            <a:ext cx="4897745" cy="4737163"/>
          </a:xfrm>
          <a:prstGeom prst="rect">
            <a:avLst/>
          </a:prstGeom>
        </p:spPr>
      </p:pic>
      <p:sp>
        <p:nvSpPr>
          <p:cNvPr id="9" name="TextBox 8">
            <a:extLst>
              <a:ext uri="{FF2B5EF4-FFF2-40B4-BE49-F238E27FC236}">
                <a16:creationId xmlns:a16="http://schemas.microsoft.com/office/drawing/2014/main" id="{269D5428-7498-4473-AE8D-AA18249B98DD}"/>
              </a:ext>
            </a:extLst>
          </p:cNvPr>
          <p:cNvSpPr txBox="1"/>
          <p:nvPr/>
        </p:nvSpPr>
        <p:spPr>
          <a:xfrm>
            <a:off x="2398684" y="136524"/>
            <a:ext cx="8427885" cy="523220"/>
          </a:xfrm>
          <a:prstGeom prst="rect">
            <a:avLst/>
          </a:prstGeom>
          <a:noFill/>
        </p:spPr>
        <p:txBody>
          <a:bodyPr wrap="none" rtlCol="0">
            <a:spAutoFit/>
          </a:bodyPr>
          <a:lstStyle/>
          <a:p>
            <a:r>
              <a:rPr lang="en-US" sz="2800" dirty="0"/>
              <a:t>Final Product – Covid-19 Spike protein codons in plasmid</a:t>
            </a:r>
          </a:p>
        </p:txBody>
      </p:sp>
      <p:sp>
        <p:nvSpPr>
          <p:cNvPr id="3" name="TextBox 2">
            <a:extLst>
              <a:ext uri="{FF2B5EF4-FFF2-40B4-BE49-F238E27FC236}">
                <a16:creationId xmlns:a16="http://schemas.microsoft.com/office/drawing/2014/main" id="{8D39FA7C-69CE-468E-92C1-AD772D67AAC9}"/>
              </a:ext>
            </a:extLst>
          </p:cNvPr>
          <p:cNvSpPr txBox="1"/>
          <p:nvPr/>
        </p:nvSpPr>
        <p:spPr>
          <a:xfrm>
            <a:off x="1316477" y="4099171"/>
            <a:ext cx="2529191" cy="1200329"/>
          </a:xfrm>
          <a:prstGeom prst="rect">
            <a:avLst/>
          </a:prstGeom>
          <a:noFill/>
        </p:spPr>
        <p:txBody>
          <a:bodyPr wrap="square" rtlCol="0">
            <a:spAutoFit/>
          </a:bodyPr>
          <a:lstStyle/>
          <a:p>
            <a:r>
              <a:rPr lang="en-US" dirty="0"/>
              <a:t>Origin of replication so that the plasmid is copied when the bacteria divide.</a:t>
            </a:r>
          </a:p>
        </p:txBody>
      </p:sp>
      <p:sp>
        <p:nvSpPr>
          <p:cNvPr id="4" name="TextBox 3">
            <a:extLst>
              <a:ext uri="{FF2B5EF4-FFF2-40B4-BE49-F238E27FC236}">
                <a16:creationId xmlns:a16="http://schemas.microsoft.com/office/drawing/2014/main" id="{B89F4C59-4CBC-4811-BB40-F5E9C5DBACBE}"/>
              </a:ext>
            </a:extLst>
          </p:cNvPr>
          <p:cNvSpPr txBox="1"/>
          <p:nvPr/>
        </p:nvSpPr>
        <p:spPr>
          <a:xfrm>
            <a:off x="1173804" y="1488039"/>
            <a:ext cx="2970179" cy="1200329"/>
          </a:xfrm>
          <a:prstGeom prst="rect">
            <a:avLst/>
          </a:prstGeom>
          <a:noFill/>
        </p:spPr>
        <p:txBody>
          <a:bodyPr wrap="square" rtlCol="0">
            <a:spAutoFit/>
          </a:bodyPr>
          <a:lstStyle/>
          <a:p>
            <a:r>
              <a:rPr lang="en-US" dirty="0"/>
              <a:t>Gene that codes for a protein that makes the bacteria containing the plasmid resistant to penicillin.</a:t>
            </a:r>
          </a:p>
        </p:txBody>
      </p:sp>
      <p:cxnSp>
        <p:nvCxnSpPr>
          <p:cNvPr id="11" name="Straight Arrow Connector 10">
            <a:extLst>
              <a:ext uri="{FF2B5EF4-FFF2-40B4-BE49-F238E27FC236}">
                <a16:creationId xmlns:a16="http://schemas.microsoft.com/office/drawing/2014/main" id="{181FC069-DF94-43E2-B5B8-37B9C078E5BD}"/>
              </a:ext>
            </a:extLst>
          </p:cNvPr>
          <p:cNvCxnSpPr/>
          <p:nvPr/>
        </p:nvCxnSpPr>
        <p:spPr>
          <a:xfrm>
            <a:off x="3709481" y="2127115"/>
            <a:ext cx="972766" cy="3955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EC8B1B7C-35E5-44BE-B156-A970743AB55D}"/>
              </a:ext>
            </a:extLst>
          </p:cNvPr>
          <p:cNvCxnSpPr/>
          <p:nvPr/>
        </p:nvCxnSpPr>
        <p:spPr>
          <a:xfrm flipV="1">
            <a:off x="3333345" y="4559030"/>
            <a:ext cx="1024646" cy="518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D96427DB-5C66-447C-9F57-4E98FA7F3075}"/>
              </a:ext>
            </a:extLst>
          </p:cNvPr>
          <p:cNvSpPr txBox="1"/>
          <p:nvPr/>
        </p:nvSpPr>
        <p:spPr>
          <a:xfrm>
            <a:off x="7522723" y="1026727"/>
            <a:ext cx="2707216" cy="369332"/>
          </a:xfrm>
          <a:prstGeom prst="rect">
            <a:avLst/>
          </a:prstGeom>
          <a:noFill/>
        </p:spPr>
        <p:txBody>
          <a:bodyPr wrap="square" rtlCol="0">
            <a:spAutoFit/>
          </a:bodyPr>
          <a:lstStyle/>
          <a:p>
            <a:r>
              <a:rPr lang="en-US" dirty="0" err="1"/>
              <a:t>Covid</a:t>
            </a:r>
            <a:r>
              <a:rPr lang="en-US" dirty="0"/>
              <a:t> spike protein</a:t>
            </a:r>
          </a:p>
        </p:txBody>
      </p:sp>
      <p:cxnSp>
        <p:nvCxnSpPr>
          <p:cNvPr id="18" name="Straight Arrow Connector 17">
            <a:extLst>
              <a:ext uri="{FF2B5EF4-FFF2-40B4-BE49-F238E27FC236}">
                <a16:creationId xmlns:a16="http://schemas.microsoft.com/office/drawing/2014/main" id="{B076FE8D-BC2F-408A-88CC-C30574690A1E}"/>
              </a:ext>
            </a:extLst>
          </p:cNvPr>
          <p:cNvCxnSpPr>
            <a:stCxn id="16" idx="1"/>
          </p:cNvCxnSpPr>
          <p:nvPr/>
        </p:nvCxnSpPr>
        <p:spPr>
          <a:xfrm flipH="1">
            <a:off x="6612626" y="1211393"/>
            <a:ext cx="910097" cy="9555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41378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8528"/>
            <a:ext cx="10972800" cy="1143000"/>
          </a:xfrm>
        </p:spPr>
        <p:txBody>
          <a:bodyPr>
            <a:normAutofit/>
          </a:bodyPr>
          <a:lstStyle/>
          <a:p>
            <a:r>
              <a:rPr lang="en-US" sz="2800" dirty="0">
                <a:latin typeface="Calibri" panose="020F0502020204030204" pitchFamily="34" charset="0"/>
              </a:rPr>
              <a:t>Inserting the Plasmid into Bacterial Cells</a:t>
            </a:r>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044742" y="845507"/>
            <a:ext cx="3341490" cy="3040756"/>
          </a:xfrm>
        </p:spPr>
      </p:pic>
      <p:sp>
        <p:nvSpPr>
          <p:cNvPr id="7" name="Content Placeholder 6"/>
          <p:cNvSpPr>
            <a:spLocks noGrp="1"/>
          </p:cNvSpPr>
          <p:nvPr>
            <p:ph sz="half" idx="1"/>
          </p:nvPr>
        </p:nvSpPr>
        <p:spPr>
          <a:xfrm>
            <a:off x="228600" y="941336"/>
            <a:ext cx="3733800" cy="2057400"/>
          </a:xfrm>
        </p:spPr>
        <p:txBody>
          <a:bodyPr>
            <a:noAutofit/>
          </a:bodyPr>
          <a:lstStyle/>
          <a:p>
            <a:r>
              <a:rPr lang="en-US" sz="1800" dirty="0">
                <a:latin typeface="Calibri" panose="020F0502020204030204" pitchFamily="34" charset="0"/>
              </a:rPr>
              <a:t>Cells can take up DNA from the environment and incorporate it into their genomes in a process called transformation.</a:t>
            </a:r>
          </a:p>
          <a:p>
            <a:endParaRPr lang="en-US" sz="1800" dirty="0">
              <a:latin typeface="Calibri" panose="020F0502020204030204" pitchFamily="34" charset="0"/>
            </a:endParaRPr>
          </a:p>
          <a:p>
            <a:r>
              <a:rPr lang="en-US" sz="1800" dirty="0">
                <a:latin typeface="Calibri" panose="020F0502020204030204" pitchFamily="34" charset="0"/>
              </a:rPr>
              <a:t>To transform bacterial cells with a plasmid, researchers increase the permeability of the cell’s membrane using a chemical treatment (calcium chloride).</a:t>
            </a:r>
          </a:p>
        </p:txBody>
      </p:sp>
      <p:pic>
        <p:nvPicPr>
          <p:cNvPr id="5" name="Picture 4">
            <a:extLst>
              <a:ext uri="{FF2B5EF4-FFF2-40B4-BE49-F238E27FC236}">
                <a16:creationId xmlns:a16="http://schemas.microsoft.com/office/drawing/2014/main" id="{1020DF29-9935-4AAD-9CA3-56831C68C2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5278538"/>
            <a:ext cx="1066117" cy="799588"/>
          </a:xfrm>
          <a:prstGeom prst="rect">
            <a:avLst/>
          </a:prstGeom>
        </p:spPr>
      </p:pic>
      <p:sp>
        <p:nvSpPr>
          <p:cNvPr id="3" name="TextBox 2">
            <a:extLst>
              <a:ext uri="{FF2B5EF4-FFF2-40B4-BE49-F238E27FC236}">
                <a16:creationId xmlns:a16="http://schemas.microsoft.com/office/drawing/2014/main" id="{3E8F44C6-4F0C-40BB-8EA5-977BC7D63443}"/>
              </a:ext>
            </a:extLst>
          </p:cNvPr>
          <p:cNvSpPr txBox="1"/>
          <p:nvPr/>
        </p:nvSpPr>
        <p:spPr>
          <a:xfrm>
            <a:off x="228600" y="3982236"/>
            <a:ext cx="43218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Cell that contain the plasmid are selected by growth on ampicillin.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Only those cells with plasmid can grow.</a:t>
            </a:r>
          </a:p>
        </p:txBody>
      </p:sp>
      <p:sp>
        <p:nvSpPr>
          <p:cNvPr id="4" name="Date Placeholder 3">
            <a:extLst>
              <a:ext uri="{FF2B5EF4-FFF2-40B4-BE49-F238E27FC236}">
                <a16:creationId xmlns:a16="http://schemas.microsoft.com/office/drawing/2014/main" id="{40AD358A-94AD-4D07-B6E0-3380977EDE24}"/>
              </a:ext>
            </a:extLst>
          </p:cNvPr>
          <p:cNvSpPr>
            <a:spLocks noGrp="1"/>
          </p:cNvSpPr>
          <p:nvPr>
            <p:ph type="dt" sz="half" idx="10"/>
          </p:nvPr>
        </p:nvSpPr>
        <p:spPr/>
        <p:txBody>
          <a:bodyPr/>
          <a:lstStyle/>
          <a:p>
            <a:fld id="{29D3DD8B-1279-4B2F-B496-5C09CF798108}" type="datetime1">
              <a:rPr lang="en-US" smtClean="0"/>
              <a:t>8/26/2023</a:t>
            </a:fld>
            <a:endParaRPr lang="en-US"/>
          </a:p>
        </p:txBody>
      </p:sp>
      <p:sp>
        <p:nvSpPr>
          <p:cNvPr id="6" name="Footer Placeholder 5">
            <a:extLst>
              <a:ext uri="{FF2B5EF4-FFF2-40B4-BE49-F238E27FC236}">
                <a16:creationId xmlns:a16="http://schemas.microsoft.com/office/drawing/2014/main" id="{1E073E1D-966E-4920-8160-5DC31C312A58}"/>
              </a:ext>
            </a:extLst>
          </p:cNvPr>
          <p:cNvSpPr>
            <a:spLocks noGrp="1"/>
          </p:cNvSpPr>
          <p:nvPr>
            <p:ph type="ftr" sz="quarter" idx="11"/>
          </p:nvPr>
        </p:nvSpPr>
        <p:spPr/>
        <p:txBody>
          <a:bodyPr/>
          <a:lstStyle/>
          <a:p>
            <a:r>
              <a:rPr lang="en-US"/>
              <a:t>D &amp; D - Lec 3 - Fall 2023</a:t>
            </a:r>
          </a:p>
        </p:txBody>
      </p:sp>
      <p:sp>
        <p:nvSpPr>
          <p:cNvPr id="9" name="Slide Number Placeholder 8">
            <a:extLst>
              <a:ext uri="{FF2B5EF4-FFF2-40B4-BE49-F238E27FC236}">
                <a16:creationId xmlns:a16="http://schemas.microsoft.com/office/drawing/2014/main" id="{AA6F11BB-152A-48E3-B225-EB928DECC34E}"/>
              </a:ext>
            </a:extLst>
          </p:cNvPr>
          <p:cNvSpPr>
            <a:spLocks noGrp="1"/>
          </p:cNvSpPr>
          <p:nvPr>
            <p:ph type="sldNum" sz="quarter" idx="12"/>
          </p:nvPr>
        </p:nvSpPr>
        <p:spPr/>
        <p:txBody>
          <a:bodyPr/>
          <a:lstStyle/>
          <a:p>
            <a:fld id="{5B355701-1634-9947-B683-B8275B8528C8}" type="slidenum">
              <a:rPr lang="en-US" smtClean="0"/>
              <a:t>61</a:t>
            </a:fld>
            <a:endParaRPr lang="en-US"/>
          </a:p>
        </p:txBody>
      </p:sp>
      <p:sp>
        <p:nvSpPr>
          <p:cNvPr id="10" name="Content Placeholder 2">
            <a:extLst>
              <a:ext uri="{FF2B5EF4-FFF2-40B4-BE49-F238E27FC236}">
                <a16:creationId xmlns:a16="http://schemas.microsoft.com/office/drawing/2014/main" id="{E13CEAB7-E907-4028-B726-3D741643D05B}"/>
              </a:ext>
            </a:extLst>
          </p:cNvPr>
          <p:cNvSpPr txBox="1">
            <a:spLocks/>
          </p:cNvSpPr>
          <p:nvPr/>
        </p:nvSpPr>
        <p:spPr>
          <a:xfrm>
            <a:off x="5214532" y="4075993"/>
            <a:ext cx="4767668" cy="19365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Calibri" panose="020F0502020204030204" pitchFamily="34" charset="0"/>
              </a:rPr>
              <a:t>The plasmid with the cDNA produces the spike protein in bacteria.</a:t>
            </a:r>
          </a:p>
          <a:p>
            <a:endParaRPr lang="en-US" sz="1800" dirty="0">
              <a:latin typeface="Calibri" panose="020F0502020204030204" pitchFamily="34" charset="0"/>
            </a:endParaRPr>
          </a:p>
          <a:p>
            <a:r>
              <a:rPr lang="en-US" sz="1800" dirty="0">
                <a:latin typeface="Calibri" panose="020F0502020204030204" pitchFamily="34" charset="0"/>
              </a:rPr>
              <a:t>Large amounts of E.coli that produce the vaccine can be grown in a fermenter.</a:t>
            </a:r>
          </a:p>
          <a:p>
            <a:endParaRPr lang="en-US" sz="1800" dirty="0">
              <a:latin typeface="Calibri" panose="020F0502020204030204" pitchFamily="34" charset="0"/>
            </a:endParaRPr>
          </a:p>
          <a:p>
            <a:r>
              <a:rPr lang="en-US" sz="1800" dirty="0">
                <a:latin typeface="Calibri" panose="020F0502020204030204" pitchFamily="34" charset="0"/>
              </a:rPr>
              <a:t>The spike protein can be used as a vaccine</a:t>
            </a:r>
          </a:p>
          <a:p>
            <a:endParaRPr lang="en-US" sz="1800" dirty="0">
              <a:latin typeface="Calibri" panose="020F0502020204030204" pitchFamily="34" charset="0"/>
            </a:endParaRPr>
          </a:p>
          <a:p>
            <a:endParaRPr lang="en-US" sz="1800" dirty="0"/>
          </a:p>
        </p:txBody>
      </p:sp>
      <p:pic>
        <p:nvPicPr>
          <p:cNvPr id="14" name="Picture 2" descr="Image result for fermentor">
            <a:extLst>
              <a:ext uri="{FF2B5EF4-FFF2-40B4-BE49-F238E27FC236}">
                <a16:creationId xmlns:a16="http://schemas.microsoft.com/office/drawing/2014/main" id="{B0294171-1516-4E8E-A8BB-3917110753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47877" y="1524000"/>
            <a:ext cx="2366421" cy="2705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0339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540A930-77FC-9ADE-C158-10B574568E7A}"/>
              </a:ext>
            </a:extLst>
          </p:cNvPr>
          <p:cNvSpPr txBox="1"/>
          <p:nvPr/>
        </p:nvSpPr>
        <p:spPr>
          <a:xfrm flipH="1">
            <a:off x="3733893" y="136"/>
            <a:ext cx="3525280" cy="523220"/>
          </a:xfrm>
          <a:prstGeom prst="rect">
            <a:avLst/>
          </a:prstGeom>
          <a:noFill/>
        </p:spPr>
        <p:txBody>
          <a:bodyPr wrap="square" rtlCol="0">
            <a:spAutoFit/>
          </a:bodyPr>
          <a:lstStyle/>
          <a:p>
            <a:r>
              <a:rPr lang="en-US" sz="2800" dirty="0"/>
              <a:t>B. Inactivated Viruses</a:t>
            </a:r>
          </a:p>
        </p:txBody>
      </p:sp>
      <p:pic>
        <p:nvPicPr>
          <p:cNvPr id="11" name="Picture 10">
            <a:extLst>
              <a:ext uri="{FF2B5EF4-FFF2-40B4-BE49-F238E27FC236}">
                <a16:creationId xmlns:a16="http://schemas.microsoft.com/office/drawing/2014/main" id="{2F527C26-E2B0-11F8-1EBC-F069FB28A361}"/>
              </a:ext>
            </a:extLst>
          </p:cNvPr>
          <p:cNvPicPr>
            <a:picLocks noChangeAspect="1"/>
          </p:cNvPicPr>
          <p:nvPr/>
        </p:nvPicPr>
        <p:blipFill>
          <a:blip r:embed="rId2"/>
          <a:stretch>
            <a:fillRect/>
          </a:stretch>
        </p:blipFill>
        <p:spPr>
          <a:xfrm>
            <a:off x="7259173" y="494520"/>
            <a:ext cx="4704227" cy="2283117"/>
          </a:xfrm>
          <a:prstGeom prst="rect">
            <a:avLst/>
          </a:prstGeom>
        </p:spPr>
      </p:pic>
      <p:pic>
        <p:nvPicPr>
          <p:cNvPr id="10" name="Picture 9" descr="Diagram&#10;&#10;Description automatically generated">
            <a:extLst>
              <a:ext uri="{FF2B5EF4-FFF2-40B4-BE49-F238E27FC236}">
                <a16:creationId xmlns:a16="http://schemas.microsoft.com/office/drawing/2014/main" id="{949C43ED-4710-FA0C-FAE8-45CD57E51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945" y="2093431"/>
            <a:ext cx="8341566" cy="3962244"/>
          </a:xfrm>
          <a:prstGeom prst="rect">
            <a:avLst/>
          </a:prstGeom>
        </p:spPr>
      </p:pic>
      <p:sp>
        <p:nvSpPr>
          <p:cNvPr id="5" name="Date Placeholder 4">
            <a:extLst>
              <a:ext uri="{FF2B5EF4-FFF2-40B4-BE49-F238E27FC236}">
                <a16:creationId xmlns:a16="http://schemas.microsoft.com/office/drawing/2014/main" id="{5A86C4AF-2102-7C54-A607-FEE99CF89BF8}"/>
              </a:ext>
            </a:extLst>
          </p:cNvPr>
          <p:cNvSpPr>
            <a:spLocks noGrp="1"/>
          </p:cNvSpPr>
          <p:nvPr>
            <p:ph type="dt" sz="half" idx="10"/>
          </p:nvPr>
        </p:nvSpPr>
        <p:spPr/>
        <p:txBody>
          <a:bodyPr/>
          <a:lstStyle/>
          <a:p>
            <a:fld id="{826D618F-8C9C-473D-A361-0177BF62BDC9}" type="datetime1">
              <a:rPr lang="en-US" smtClean="0"/>
              <a:t>8/26/2023</a:t>
            </a:fld>
            <a:endParaRPr lang="en-US"/>
          </a:p>
        </p:txBody>
      </p:sp>
      <p:sp>
        <p:nvSpPr>
          <p:cNvPr id="6" name="Footer Placeholder 5">
            <a:extLst>
              <a:ext uri="{FF2B5EF4-FFF2-40B4-BE49-F238E27FC236}">
                <a16:creationId xmlns:a16="http://schemas.microsoft.com/office/drawing/2014/main" id="{7A7D40C1-8513-85CC-1DA5-2AAAF7B41992}"/>
              </a:ext>
            </a:extLst>
          </p:cNvPr>
          <p:cNvSpPr>
            <a:spLocks noGrp="1"/>
          </p:cNvSpPr>
          <p:nvPr>
            <p:ph type="ftr" sz="quarter" idx="11"/>
          </p:nvPr>
        </p:nvSpPr>
        <p:spPr/>
        <p:txBody>
          <a:bodyPr/>
          <a:lstStyle/>
          <a:p>
            <a:r>
              <a:rPr lang="fr-FR"/>
              <a:t>D &amp; D - Lec 3 - Fall 2023</a:t>
            </a:r>
            <a:endParaRPr lang="en-US"/>
          </a:p>
        </p:txBody>
      </p:sp>
      <p:sp>
        <p:nvSpPr>
          <p:cNvPr id="7" name="Slide Number Placeholder 6">
            <a:extLst>
              <a:ext uri="{FF2B5EF4-FFF2-40B4-BE49-F238E27FC236}">
                <a16:creationId xmlns:a16="http://schemas.microsoft.com/office/drawing/2014/main" id="{4E6332FA-95EF-3D5E-10BF-68680BD3F1A5}"/>
              </a:ext>
            </a:extLst>
          </p:cNvPr>
          <p:cNvSpPr>
            <a:spLocks noGrp="1"/>
          </p:cNvSpPr>
          <p:nvPr>
            <p:ph type="sldNum" sz="quarter" idx="12"/>
          </p:nvPr>
        </p:nvSpPr>
        <p:spPr/>
        <p:txBody>
          <a:bodyPr/>
          <a:lstStyle/>
          <a:p>
            <a:fld id="{DC3BB032-4020-48F4-953B-341806DC4A2B}" type="slidenum">
              <a:rPr lang="en-US" smtClean="0"/>
              <a:pPr/>
              <a:t>62</a:t>
            </a:fld>
            <a:endParaRPr lang="en-US"/>
          </a:p>
        </p:txBody>
      </p:sp>
      <p:pic>
        <p:nvPicPr>
          <p:cNvPr id="2" name="Picture 1">
            <a:extLst>
              <a:ext uri="{FF2B5EF4-FFF2-40B4-BE49-F238E27FC236}">
                <a16:creationId xmlns:a16="http://schemas.microsoft.com/office/drawing/2014/main" id="{F7EF7997-07A7-68D6-F165-91B2C33AC7F8}"/>
              </a:ext>
            </a:extLst>
          </p:cNvPr>
          <p:cNvPicPr>
            <a:picLocks noChangeAspect="1"/>
          </p:cNvPicPr>
          <p:nvPr/>
        </p:nvPicPr>
        <p:blipFill rotWithShape="1">
          <a:blip r:embed="rId4">
            <a:extLst>
              <a:ext uri="{28A0092B-C50C-407E-A947-70E740481C1C}">
                <a14:useLocalDpi xmlns:a14="http://schemas.microsoft.com/office/drawing/2010/main" val="0"/>
              </a:ext>
            </a:extLst>
          </a:blip>
          <a:srcRect t="17958" r="33082" b="69233"/>
          <a:stretch/>
        </p:blipFill>
        <p:spPr>
          <a:xfrm>
            <a:off x="76200" y="494520"/>
            <a:ext cx="7051762" cy="1676400"/>
          </a:xfrm>
          <a:prstGeom prst="rect">
            <a:avLst/>
          </a:prstGeom>
        </p:spPr>
      </p:pic>
    </p:spTree>
    <p:extLst>
      <p:ext uri="{BB962C8B-B14F-4D97-AF65-F5344CB8AC3E}">
        <p14:creationId xmlns:p14="http://schemas.microsoft.com/office/powerpoint/2010/main" val="366802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B5E9A26-0EB8-4DE7-A0E6-E6C5A7FA05FD}"/>
              </a:ext>
            </a:extLst>
          </p:cNvPr>
          <p:cNvSpPr txBox="1"/>
          <p:nvPr/>
        </p:nvSpPr>
        <p:spPr>
          <a:xfrm flipH="1">
            <a:off x="4285153" y="136"/>
            <a:ext cx="3525280" cy="523220"/>
          </a:xfrm>
          <a:prstGeom prst="rect">
            <a:avLst/>
          </a:prstGeom>
          <a:noFill/>
        </p:spPr>
        <p:txBody>
          <a:bodyPr wrap="square" rtlCol="0">
            <a:spAutoFit/>
          </a:bodyPr>
          <a:lstStyle/>
          <a:p>
            <a:r>
              <a:rPr lang="en-US" sz="2800" dirty="0"/>
              <a:t>C. Attenuated Viruses</a:t>
            </a:r>
          </a:p>
        </p:txBody>
      </p:sp>
      <p:pic>
        <p:nvPicPr>
          <p:cNvPr id="2" name="Picture 1">
            <a:extLst>
              <a:ext uri="{FF2B5EF4-FFF2-40B4-BE49-F238E27FC236}">
                <a16:creationId xmlns:a16="http://schemas.microsoft.com/office/drawing/2014/main" id="{C18DAF98-8A9C-16B4-A207-93E8248CC181}"/>
              </a:ext>
            </a:extLst>
          </p:cNvPr>
          <p:cNvPicPr>
            <a:picLocks noChangeAspect="1"/>
          </p:cNvPicPr>
          <p:nvPr/>
        </p:nvPicPr>
        <p:blipFill rotWithShape="1">
          <a:blip r:embed="rId2"/>
          <a:srcRect b="18938"/>
          <a:stretch/>
        </p:blipFill>
        <p:spPr>
          <a:xfrm>
            <a:off x="7268663" y="504963"/>
            <a:ext cx="4869734" cy="1973753"/>
          </a:xfrm>
          <a:prstGeom prst="rect">
            <a:avLst/>
          </a:prstGeom>
        </p:spPr>
      </p:pic>
      <p:pic>
        <p:nvPicPr>
          <p:cNvPr id="9" name="Picture 8">
            <a:extLst>
              <a:ext uri="{FF2B5EF4-FFF2-40B4-BE49-F238E27FC236}">
                <a16:creationId xmlns:a16="http://schemas.microsoft.com/office/drawing/2014/main" id="{27CD80EA-48E0-4156-91E7-F3410317EBE6}"/>
              </a:ext>
            </a:extLst>
          </p:cNvPr>
          <p:cNvPicPr>
            <a:picLocks noChangeAspect="1"/>
          </p:cNvPicPr>
          <p:nvPr/>
        </p:nvPicPr>
        <p:blipFill rotWithShape="1">
          <a:blip r:embed="rId3"/>
          <a:srcRect t="26667" b="30000"/>
          <a:stretch/>
        </p:blipFill>
        <p:spPr>
          <a:xfrm>
            <a:off x="1295400" y="2851407"/>
            <a:ext cx="8742386" cy="2841275"/>
          </a:xfrm>
          <a:prstGeom prst="rect">
            <a:avLst/>
          </a:prstGeom>
        </p:spPr>
      </p:pic>
      <p:sp>
        <p:nvSpPr>
          <p:cNvPr id="5" name="Date Placeholder 4">
            <a:extLst>
              <a:ext uri="{FF2B5EF4-FFF2-40B4-BE49-F238E27FC236}">
                <a16:creationId xmlns:a16="http://schemas.microsoft.com/office/drawing/2014/main" id="{9DFED0A8-80E8-C44E-B161-B7B76AF2BA63}"/>
              </a:ext>
            </a:extLst>
          </p:cNvPr>
          <p:cNvSpPr>
            <a:spLocks noGrp="1"/>
          </p:cNvSpPr>
          <p:nvPr>
            <p:ph type="dt" sz="half" idx="10"/>
          </p:nvPr>
        </p:nvSpPr>
        <p:spPr/>
        <p:txBody>
          <a:bodyPr/>
          <a:lstStyle/>
          <a:p>
            <a:fld id="{A8929883-7F05-4578-B619-B5D87A160993}" type="datetime1">
              <a:rPr lang="en-US" smtClean="0"/>
              <a:t>8/26/2023</a:t>
            </a:fld>
            <a:endParaRPr lang="en-US"/>
          </a:p>
        </p:txBody>
      </p:sp>
      <p:sp>
        <p:nvSpPr>
          <p:cNvPr id="6" name="Footer Placeholder 5">
            <a:extLst>
              <a:ext uri="{FF2B5EF4-FFF2-40B4-BE49-F238E27FC236}">
                <a16:creationId xmlns:a16="http://schemas.microsoft.com/office/drawing/2014/main" id="{CEDFA07B-C061-0FFE-730C-A691FD3F241E}"/>
              </a:ext>
            </a:extLst>
          </p:cNvPr>
          <p:cNvSpPr>
            <a:spLocks noGrp="1"/>
          </p:cNvSpPr>
          <p:nvPr>
            <p:ph type="ftr" sz="quarter" idx="11"/>
          </p:nvPr>
        </p:nvSpPr>
        <p:spPr/>
        <p:txBody>
          <a:bodyPr/>
          <a:lstStyle/>
          <a:p>
            <a:r>
              <a:rPr lang="fr-FR"/>
              <a:t>D &amp; D - Lec 3 - Fall 2023</a:t>
            </a:r>
            <a:endParaRPr lang="en-US"/>
          </a:p>
        </p:txBody>
      </p:sp>
      <p:sp>
        <p:nvSpPr>
          <p:cNvPr id="7" name="Slide Number Placeholder 6">
            <a:extLst>
              <a:ext uri="{FF2B5EF4-FFF2-40B4-BE49-F238E27FC236}">
                <a16:creationId xmlns:a16="http://schemas.microsoft.com/office/drawing/2014/main" id="{D71937FB-0D12-9485-192F-61CB07DCBE4A}"/>
              </a:ext>
            </a:extLst>
          </p:cNvPr>
          <p:cNvSpPr>
            <a:spLocks noGrp="1"/>
          </p:cNvSpPr>
          <p:nvPr>
            <p:ph type="sldNum" sz="quarter" idx="12"/>
          </p:nvPr>
        </p:nvSpPr>
        <p:spPr/>
        <p:txBody>
          <a:bodyPr/>
          <a:lstStyle/>
          <a:p>
            <a:fld id="{DC3BB032-4020-48F4-953B-341806DC4A2B}" type="slidenum">
              <a:rPr lang="en-US" smtClean="0"/>
              <a:pPr/>
              <a:t>63</a:t>
            </a:fld>
            <a:endParaRPr lang="en-US"/>
          </a:p>
        </p:txBody>
      </p:sp>
      <p:pic>
        <p:nvPicPr>
          <p:cNvPr id="3" name="Picture 2">
            <a:extLst>
              <a:ext uri="{FF2B5EF4-FFF2-40B4-BE49-F238E27FC236}">
                <a16:creationId xmlns:a16="http://schemas.microsoft.com/office/drawing/2014/main" id="{2963B98A-DA23-1FB6-993C-5FA7867ED81E}"/>
              </a:ext>
            </a:extLst>
          </p:cNvPr>
          <p:cNvPicPr>
            <a:picLocks noChangeAspect="1"/>
          </p:cNvPicPr>
          <p:nvPr/>
        </p:nvPicPr>
        <p:blipFill rotWithShape="1">
          <a:blip r:embed="rId4">
            <a:extLst>
              <a:ext uri="{28A0092B-C50C-407E-A947-70E740481C1C}">
                <a14:useLocalDpi xmlns:a14="http://schemas.microsoft.com/office/drawing/2010/main" val="0"/>
              </a:ext>
            </a:extLst>
          </a:blip>
          <a:srcRect t="29900" r="33082" b="54380"/>
          <a:stretch/>
        </p:blipFill>
        <p:spPr>
          <a:xfrm>
            <a:off x="152400" y="528611"/>
            <a:ext cx="7051762" cy="2057345"/>
          </a:xfrm>
          <a:prstGeom prst="rect">
            <a:avLst/>
          </a:prstGeom>
        </p:spPr>
      </p:pic>
    </p:spTree>
    <p:extLst>
      <p:ext uri="{BB962C8B-B14F-4D97-AF65-F5344CB8AC3E}">
        <p14:creationId xmlns:p14="http://schemas.microsoft.com/office/powerpoint/2010/main" val="27968852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B5E9A26-0EB8-4DE7-A0E6-E6C5A7FA05FD}"/>
              </a:ext>
            </a:extLst>
          </p:cNvPr>
          <p:cNvSpPr txBox="1"/>
          <p:nvPr/>
        </p:nvSpPr>
        <p:spPr>
          <a:xfrm flipH="1">
            <a:off x="4285153" y="136"/>
            <a:ext cx="4132140" cy="523220"/>
          </a:xfrm>
          <a:prstGeom prst="rect">
            <a:avLst/>
          </a:prstGeom>
          <a:noFill/>
        </p:spPr>
        <p:txBody>
          <a:bodyPr wrap="square" rtlCol="0">
            <a:spAutoFit/>
          </a:bodyPr>
          <a:lstStyle/>
          <a:p>
            <a:r>
              <a:rPr lang="en-US" sz="2800" dirty="0"/>
              <a:t>C. Attenuated Viruses</a:t>
            </a:r>
          </a:p>
        </p:txBody>
      </p:sp>
      <p:pic>
        <p:nvPicPr>
          <p:cNvPr id="2" name="Picture 1">
            <a:extLst>
              <a:ext uri="{FF2B5EF4-FFF2-40B4-BE49-F238E27FC236}">
                <a16:creationId xmlns:a16="http://schemas.microsoft.com/office/drawing/2014/main" id="{C18DAF98-8A9C-16B4-A207-93E8248CC181}"/>
              </a:ext>
            </a:extLst>
          </p:cNvPr>
          <p:cNvPicPr>
            <a:picLocks noChangeAspect="1"/>
          </p:cNvPicPr>
          <p:nvPr/>
        </p:nvPicPr>
        <p:blipFill rotWithShape="1">
          <a:blip r:embed="rId2"/>
          <a:srcRect b="18938"/>
          <a:stretch/>
        </p:blipFill>
        <p:spPr>
          <a:xfrm>
            <a:off x="5029242" y="732678"/>
            <a:ext cx="7010124" cy="2841275"/>
          </a:xfrm>
          <a:prstGeom prst="rect">
            <a:avLst/>
          </a:prstGeom>
        </p:spPr>
      </p:pic>
      <p:sp>
        <p:nvSpPr>
          <p:cNvPr id="5" name="Date Placeholder 4">
            <a:extLst>
              <a:ext uri="{FF2B5EF4-FFF2-40B4-BE49-F238E27FC236}">
                <a16:creationId xmlns:a16="http://schemas.microsoft.com/office/drawing/2014/main" id="{80579F5F-599A-4E00-6F88-7834B3A7424C}"/>
              </a:ext>
            </a:extLst>
          </p:cNvPr>
          <p:cNvSpPr>
            <a:spLocks noGrp="1"/>
          </p:cNvSpPr>
          <p:nvPr>
            <p:ph type="dt" sz="half" idx="10"/>
          </p:nvPr>
        </p:nvSpPr>
        <p:spPr/>
        <p:txBody>
          <a:bodyPr/>
          <a:lstStyle/>
          <a:p>
            <a:fld id="{C5822D0E-A37D-4ED5-846F-27D0CE896631}" type="datetime1">
              <a:rPr lang="en-US" smtClean="0"/>
              <a:t>8/26/2023</a:t>
            </a:fld>
            <a:endParaRPr lang="en-US" dirty="0"/>
          </a:p>
        </p:txBody>
      </p:sp>
      <p:sp>
        <p:nvSpPr>
          <p:cNvPr id="6" name="Footer Placeholder 5">
            <a:extLst>
              <a:ext uri="{FF2B5EF4-FFF2-40B4-BE49-F238E27FC236}">
                <a16:creationId xmlns:a16="http://schemas.microsoft.com/office/drawing/2014/main" id="{A1270176-A0C4-2745-D3C9-1D1ACA29423C}"/>
              </a:ext>
            </a:extLst>
          </p:cNvPr>
          <p:cNvSpPr>
            <a:spLocks noGrp="1"/>
          </p:cNvSpPr>
          <p:nvPr>
            <p:ph type="ftr" sz="quarter" idx="11"/>
          </p:nvPr>
        </p:nvSpPr>
        <p:spPr/>
        <p:txBody>
          <a:bodyPr/>
          <a:lstStyle/>
          <a:p>
            <a:r>
              <a:rPr lang="en-US"/>
              <a:t>D &amp; D - Lec 3 - Fall 2023</a:t>
            </a:r>
            <a:endParaRPr lang="en-US" dirty="0"/>
          </a:p>
        </p:txBody>
      </p:sp>
      <p:sp>
        <p:nvSpPr>
          <p:cNvPr id="7" name="Slide Number Placeholder 6">
            <a:extLst>
              <a:ext uri="{FF2B5EF4-FFF2-40B4-BE49-F238E27FC236}">
                <a16:creationId xmlns:a16="http://schemas.microsoft.com/office/drawing/2014/main" id="{82F9DD44-2ECF-7E5F-6A06-3C79C80D9421}"/>
              </a:ext>
            </a:extLst>
          </p:cNvPr>
          <p:cNvSpPr>
            <a:spLocks noGrp="1"/>
          </p:cNvSpPr>
          <p:nvPr>
            <p:ph type="sldNum" sz="quarter" idx="12"/>
          </p:nvPr>
        </p:nvSpPr>
        <p:spPr/>
        <p:txBody>
          <a:bodyPr/>
          <a:lstStyle/>
          <a:p>
            <a:fld id="{884A7082-D56E-4F3D-BB4E-61FD2DF692F3}" type="slidenum">
              <a:rPr lang="en-US" smtClean="0"/>
              <a:pPr/>
              <a:t>64</a:t>
            </a:fld>
            <a:endParaRPr lang="en-US" dirty="0"/>
          </a:p>
        </p:txBody>
      </p:sp>
      <p:pic>
        <p:nvPicPr>
          <p:cNvPr id="11" name="Picture 10">
            <a:extLst>
              <a:ext uri="{FF2B5EF4-FFF2-40B4-BE49-F238E27FC236}">
                <a16:creationId xmlns:a16="http://schemas.microsoft.com/office/drawing/2014/main" id="{88372DBC-334C-3952-7F55-B2C157E92A20}"/>
              </a:ext>
            </a:extLst>
          </p:cNvPr>
          <p:cNvPicPr>
            <a:picLocks noChangeAspect="1"/>
          </p:cNvPicPr>
          <p:nvPr/>
        </p:nvPicPr>
        <p:blipFill>
          <a:blip r:embed="rId3"/>
          <a:stretch>
            <a:fillRect/>
          </a:stretch>
        </p:blipFill>
        <p:spPr>
          <a:xfrm>
            <a:off x="5626045" y="3718241"/>
            <a:ext cx="4533955" cy="2407081"/>
          </a:xfrm>
          <a:prstGeom prst="rect">
            <a:avLst/>
          </a:prstGeom>
        </p:spPr>
      </p:pic>
      <p:pic>
        <p:nvPicPr>
          <p:cNvPr id="4" name="Picture 3">
            <a:extLst>
              <a:ext uri="{FF2B5EF4-FFF2-40B4-BE49-F238E27FC236}">
                <a16:creationId xmlns:a16="http://schemas.microsoft.com/office/drawing/2014/main" id="{F471E158-0424-A9D3-8662-B088FFC4783C}"/>
              </a:ext>
            </a:extLst>
          </p:cNvPr>
          <p:cNvPicPr>
            <a:picLocks noChangeAspect="1"/>
          </p:cNvPicPr>
          <p:nvPr/>
        </p:nvPicPr>
        <p:blipFill>
          <a:blip r:embed="rId4">
            <a:alphaModFix amt="67000"/>
          </a:blip>
          <a:stretch>
            <a:fillRect/>
          </a:stretch>
        </p:blipFill>
        <p:spPr>
          <a:xfrm>
            <a:off x="13741" y="666627"/>
            <a:ext cx="5426285" cy="5524746"/>
          </a:xfrm>
          <a:prstGeom prst="rect">
            <a:avLst/>
          </a:prstGeom>
        </p:spPr>
      </p:pic>
    </p:spTree>
    <p:extLst>
      <p:ext uri="{BB962C8B-B14F-4D97-AF65-F5344CB8AC3E}">
        <p14:creationId xmlns:p14="http://schemas.microsoft.com/office/powerpoint/2010/main" val="19010094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C960E82-C38A-AB2B-BA8F-11A5D18944EB}"/>
              </a:ext>
            </a:extLst>
          </p:cNvPr>
          <p:cNvPicPr>
            <a:picLocks noChangeAspect="1"/>
          </p:cNvPicPr>
          <p:nvPr/>
        </p:nvPicPr>
        <p:blipFill rotWithShape="1">
          <a:blip r:embed="rId2">
            <a:extLst>
              <a:ext uri="{28A0092B-C50C-407E-A947-70E740481C1C}">
                <a14:useLocalDpi xmlns:a14="http://schemas.microsoft.com/office/drawing/2010/main" val="0"/>
              </a:ext>
            </a:extLst>
          </a:blip>
          <a:srcRect t="44794" r="32868"/>
          <a:stretch/>
        </p:blipFill>
        <p:spPr>
          <a:xfrm>
            <a:off x="5424844" y="648850"/>
            <a:ext cx="5723448" cy="5845766"/>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BAAD6ECD-DC1E-3D81-966E-9B1910F62096}"/>
              </a:ext>
            </a:extLst>
          </p:cNvPr>
          <p:cNvPicPr>
            <a:picLocks noChangeAspect="1"/>
          </p:cNvPicPr>
          <p:nvPr/>
        </p:nvPicPr>
        <p:blipFill rotWithShape="1">
          <a:blip r:embed="rId2">
            <a:extLst>
              <a:ext uri="{28A0092B-C50C-407E-A947-70E740481C1C}">
                <a14:useLocalDpi xmlns:a14="http://schemas.microsoft.com/office/drawing/2010/main" val="0"/>
              </a:ext>
            </a:extLst>
          </a:blip>
          <a:srcRect r="33564" b="94806"/>
          <a:stretch/>
        </p:blipFill>
        <p:spPr>
          <a:xfrm>
            <a:off x="5424844" y="88416"/>
            <a:ext cx="5664134" cy="549939"/>
          </a:xfrm>
          <a:prstGeom prst="rect">
            <a:avLst/>
          </a:prstGeom>
        </p:spPr>
      </p:pic>
      <p:sp>
        <p:nvSpPr>
          <p:cNvPr id="2" name="TextBox 1">
            <a:extLst>
              <a:ext uri="{FF2B5EF4-FFF2-40B4-BE49-F238E27FC236}">
                <a16:creationId xmlns:a16="http://schemas.microsoft.com/office/drawing/2014/main" id="{3325A7B0-C9D3-706B-0E14-20CC6CF48630}"/>
              </a:ext>
            </a:extLst>
          </p:cNvPr>
          <p:cNvSpPr txBox="1"/>
          <p:nvPr/>
        </p:nvSpPr>
        <p:spPr>
          <a:xfrm>
            <a:off x="228600" y="304800"/>
            <a:ext cx="4194006" cy="1322926"/>
          </a:xfrm>
          <a:prstGeom prst="rect">
            <a:avLst/>
          </a:prstGeom>
          <a:noFill/>
        </p:spPr>
        <p:txBody>
          <a:bodyPr wrap="square" rtlCol="0">
            <a:spAutoFit/>
          </a:bodyPr>
          <a:lstStyle/>
          <a:p>
            <a:r>
              <a:rPr lang="en-US" sz="1999" b="1" dirty="0"/>
              <a:t>D – Virus Like Particles:</a:t>
            </a:r>
          </a:p>
          <a:p>
            <a:r>
              <a:rPr lang="en-US" sz="1999" dirty="0"/>
              <a:t>Proteins isolated from the virus form virus like particles, </a:t>
            </a:r>
            <a:r>
              <a:rPr lang="en-US" sz="1999" i="1" dirty="0"/>
              <a:t>without</a:t>
            </a:r>
            <a:r>
              <a:rPr lang="en-US" sz="1999" dirty="0"/>
              <a:t> the genetic material of the virus</a:t>
            </a:r>
          </a:p>
        </p:txBody>
      </p:sp>
      <p:sp>
        <p:nvSpPr>
          <p:cNvPr id="5" name="TextBox 4">
            <a:extLst>
              <a:ext uri="{FF2B5EF4-FFF2-40B4-BE49-F238E27FC236}">
                <a16:creationId xmlns:a16="http://schemas.microsoft.com/office/drawing/2014/main" id="{B4B0722C-ADB2-FF5B-512C-A90C294FC4C2}"/>
              </a:ext>
            </a:extLst>
          </p:cNvPr>
          <p:cNvSpPr txBox="1"/>
          <p:nvPr/>
        </p:nvSpPr>
        <p:spPr>
          <a:xfrm>
            <a:off x="203982" y="1839510"/>
            <a:ext cx="4863377" cy="2938112"/>
          </a:xfrm>
          <a:prstGeom prst="rect">
            <a:avLst/>
          </a:prstGeom>
          <a:noFill/>
        </p:spPr>
        <p:txBody>
          <a:bodyPr wrap="square" rtlCol="0">
            <a:spAutoFit/>
          </a:bodyPr>
          <a:lstStyle/>
          <a:p>
            <a:r>
              <a:rPr lang="en-US" sz="1999" b="1" dirty="0"/>
              <a:t>E. Recombinant Virus:</a:t>
            </a:r>
          </a:p>
          <a:p>
            <a:r>
              <a:rPr lang="en-US" sz="1999" dirty="0"/>
              <a:t>A “safe virus” is used (e.g. cold virus)</a:t>
            </a:r>
          </a:p>
          <a:p>
            <a:r>
              <a:rPr lang="en-US" sz="1999" dirty="0"/>
              <a:t>Gene for a protein from a pathogen is inserted into the DNA of  the virus.</a:t>
            </a:r>
          </a:p>
          <a:p>
            <a:pPr marL="342876" indent="-342876">
              <a:buFont typeface="Arial" panose="020B0604020202020204" pitchFamily="34" charset="0"/>
              <a:buChar char="•"/>
            </a:pPr>
            <a:r>
              <a:rPr lang="en-US" sz="1999" dirty="0"/>
              <a:t>When virus grows it produces the protein from the pathogen generating immunity.</a:t>
            </a:r>
          </a:p>
          <a:p>
            <a:pPr>
              <a:spcBef>
                <a:spcPts val="600"/>
              </a:spcBef>
            </a:pPr>
            <a:r>
              <a:rPr lang="en-US" sz="1999" dirty="0"/>
              <a:t>Also includes vaccines that are a mixture of genetic material from human and animal viruses (reassortment viruses)</a:t>
            </a:r>
          </a:p>
        </p:txBody>
      </p:sp>
      <p:sp>
        <p:nvSpPr>
          <p:cNvPr id="6" name="TextBox 5">
            <a:extLst>
              <a:ext uri="{FF2B5EF4-FFF2-40B4-BE49-F238E27FC236}">
                <a16:creationId xmlns:a16="http://schemas.microsoft.com/office/drawing/2014/main" id="{C6260F51-6C71-703A-3316-8B81BF5D50A0}"/>
              </a:ext>
            </a:extLst>
          </p:cNvPr>
          <p:cNvSpPr txBox="1"/>
          <p:nvPr/>
        </p:nvSpPr>
        <p:spPr>
          <a:xfrm>
            <a:off x="223028" y="4981958"/>
            <a:ext cx="4958571" cy="1322926"/>
          </a:xfrm>
          <a:prstGeom prst="rect">
            <a:avLst/>
          </a:prstGeom>
          <a:noFill/>
        </p:spPr>
        <p:txBody>
          <a:bodyPr wrap="square" rtlCol="0">
            <a:spAutoFit/>
          </a:bodyPr>
          <a:lstStyle/>
          <a:p>
            <a:r>
              <a:rPr lang="en-US" sz="1999" b="1" dirty="0"/>
              <a:t>F. RNA Vaccines </a:t>
            </a:r>
            <a:r>
              <a:rPr lang="en-US" sz="1999" dirty="0"/>
              <a:t>(Pfizer Covid Vaccines)</a:t>
            </a:r>
          </a:p>
          <a:p>
            <a:r>
              <a:rPr lang="en-US" sz="1999" dirty="0"/>
              <a:t>RNA coding for a viral protein is introduced into cells. The RNA is used by the cell to make viral proteins, inducing an immune response.</a:t>
            </a:r>
          </a:p>
        </p:txBody>
      </p:sp>
      <p:sp>
        <p:nvSpPr>
          <p:cNvPr id="10" name="TextBox 9">
            <a:extLst>
              <a:ext uri="{FF2B5EF4-FFF2-40B4-BE49-F238E27FC236}">
                <a16:creationId xmlns:a16="http://schemas.microsoft.com/office/drawing/2014/main" id="{524F450B-5321-0D13-A9F4-AC2D7102CE04}"/>
              </a:ext>
            </a:extLst>
          </p:cNvPr>
          <p:cNvSpPr txBox="1"/>
          <p:nvPr/>
        </p:nvSpPr>
        <p:spPr>
          <a:xfrm>
            <a:off x="5446463" y="638355"/>
            <a:ext cx="330540" cy="371512"/>
          </a:xfrm>
          <a:prstGeom prst="rect">
            <a:avLst/>
          </a:prstGeom>
          <a:noFill/>
        </p:spPr>
        <p:txBody>
          <a:bodyPr wrap="none" rtlCol="0">
            <a:spAutoFit/>
          </a:bodyPr>
          <a:lstStyle/>
          <a:p>
            <a:r>
              <a:rPr lang="en-US" sz="1814" b="1" dirty="0"/>
              <a:t>D</a:t>
            </a:r>
          </a:p>
        </p:txBody>
      </p:sp>
      <p:sp>
        <p:nvSpPr>
          <p:cNvPr id="11" name="TextBox 10">
            <a:extLst>
              <a:ext uri="{FF2B5EF4-FFF2-40B4-BE49-F238E27FC236}">
                <a16:creationId xmlns:a16="http://schemas.microsoft.com/office/drawing/2014/main" id="{A45A06EE-541F-948B-2463-CC3C60BFA257}"/>
              </a:ext>
            </a:extLst>
          </p:cNvPr>
          <p:cNvSpPr txBox="1"/>
          <p:nvPr/>
        </p:nvSpPr>
        <p:spPr>
          <a:xfrm>
            <a:off x="5469345" y="2266487"/>
            <a:ext cx="298480" cy="371512"/>
          </a:xfrm>
          <a:prstGeom prst="rect">
            <a:avLst/>
          </a:prstGeom>
          <a:noFill/>
        </p:spPr>
        <p:txBody>
          <a:bodyPr wrap="none" rtlCol="0">
            <a:spAutoFit/>
          </a:bodyPr>
          <a:lstStyle/>
          <a:p>
            <a:r>
              <a:rPr lang="en-US" sz="1814" b="1" dirty="0"/>
              <a:t>E</a:t>
            </a:r>
          </a:p>
        </p:txBody>
      </p:sp>
      <p:sp>
        <p:nvSpPr>
          <p:cNvPr id="12" name="TextBox 11">
            <a:extLst>
              <a:ext uri="{FF2B5EF4-FFF2-40B4-BE49-F238E27FC236}">
                <a16:creationId xmlns:a16="http://schemas.microsoft.com/office/drawing/2014/main" id="{7D71BE9F-F06E-C935-5789-6142CF3A3338}"/>
              </a:ext>
            </a:extLst>
          </p:cNvPr>
          <p:cNvSpPr txBox="1"/>
          <p:nvPr/>
        </p:nvSpPr>
        <p:spPr>
          <a:xfrm>
            <a:off x="5469345" y="4880063"/>
            <a:ext cx="292068" cy="371512"/>
          </a:xfrm>
          <a:prstGeom prst="rect">
            <a:avLst/>
          </a:prstGeom>
          <a:noFill/>
        </p:spPr>
        <p:txBody>
          <a:bodyPr wrap="none" rtlCol="0">
            <a:spAutoFit/>
          </a:bodyPr>
          <a:lstStyle/>
          <a:p>
            <a:r>
              <a:rPr lang="en-US" sz="1814" b="1" dirty="0"/>
              <a:t>F</a:t>
            </a:r>
          </a:p>
        </p:txBody>
      </p:sp>
      <p:sp>
        <p:nvSpPr>
          <p:cNvPr id="13" name="Date Placeholder 12">
            <a:extLst>
              <a:ext uri="{FF2B5EF4-FFF2-40B4-BE49-F238E27FC236}">
                <a16:creationId xmlns:a16="http://schemas.microsoft.com/office/drawing/2014/main" id="{0845BF22-616A-FFC1-C740-9A88C872E95F}"/>
              </a:ext>
            </a:extLst>
          </p:cNvPr>
          <p:cNvSpPr>
            <a:spLocks noGrp="1"/>
          </p:cNvSpPr>
          <p:nvPr>
            <p:ph type="dt" sz="half" idx="10"/>
          </p:nvPr>
        </p:nvSpPr>
        <p:spPr/>
        <p:txBody>
          <a:bodyPr/>
          <a:lstStyle/>
          <a:p>
            <a:fld id="{AB430641-ADEF-4E71-9050-6A244B691300}" type="datetime1">
              <a:rPr lang="en-US" smtClean="0"/>
              <a:t>8/26/2023</a:t>
            </a:fld>
            <a:endParaRPr lang="en-US"/>
          </a:p>
        </p:txBody>
      </p:sp>
      <p:sp>
        <p:nvSpPr>
          <p:cNvPr id="14" name="Footer Placeholder 13">
            <a:extLst>
              <a:ext uri="{FF2B5EF4-FFF2-40B4-BE49-F238E27FC236}">
                <a16:creationId xmlns:a16="http://schemas.microsoft.com/office/drawing/2014/main" id="{4E7AF9F4-39F0-0FBD-9264-F6C6EADFBD46}"/>
              </a:ext>
            </a:extLst>
          </p:cNvPr>
          <p:cNvSpPr>
            <a:spLocks noGrp="1"/>
          </p:cNvSpPr>
          <p:nvPr>
            <p:ph type="ftr" sz="quarter" idx="11"/>
          </p:nvPr>
        </p:nvSpPr>
        <p:spPr/>
        <p:txBody>
          <a:bodyPr/>
          <a:lstStyle/>
          <a:p>
            <a:r>
              <a:rPr lang="en-US"/>
              <a:t>D &amp; D - Lec 3 - Fall 2023</a:t>
            </a:r>
          </a:p>
        </p:txBody>
      </p:sp>
      <p:sp>
        <p:nvSpPr>
          <p:cNvPr id="15" name="Slide Number Placeholder 14">
            <a:extLst>
              <a:ext uri="{FF2B5EF4-FFF2-40B4-BE49-F238E27FC236}">
                <a16:creationId xmlns:a16="http://schemas.microsoft.com/office/drawing/2014/main" id="{194BC3CA-0885-E03F-795F-57DB17E1C368}"/>
              </a:ext>
            </a:extLst>
          </p:cNvPr>
          <p:cNvSpPr>
            <a:spLocks noGrp="1"/>
          </p:cNvSpPr>
          <p:nvPr>
            <p:ph type="sldNum" sz="quarter" idx="12"/>
          </p:nvPr>
        </p:nvSpPr>
        <p:spPr/>
        <p:txBody>
          <a:bodyPr/>
          <a:lstStyle/>
          <a:p>
            <a:fld id="{DC3BB032-4020-48F4-953B-341806DC4A2B}" type="slidenum">
              <a:rPr lang="en-US" smtClean="0"/>
              <a:pPr/>
              <a:t>65</a:t>
            </a:fld>
            <a:endParaRPr lang="en-US"/>
          </a:p>
        </p:txBody>
      </p:sp>
    </p:spTree>
    <p:extLst>
      <p:ext uri="{BB962C8B-B14F-4D97-AF65-F5344CB8AC3E}">
        <p14:creationId xmlns:p14="http://schemas.microsoft.com/office/powerpoint/2010/main" val="25898204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B5E9A26-0EB8-4DE7-A0E6-E6C5A7FA05FD}"/>
              </a:ext>
            </a:extLst>
          </p:cNvPr>
          <p:cNvSpPr txBox="1"/>
          <p:nvPr/>
        </p:nvSpPr>
        <p:spPr>
          <a:xfrm flipH="1">
            <a:off x="3272268" y="-31245"/>
            <a:ext cx="5816371" cy="523220"/>
          </a:xfrm>
          <a:prstGeom prst="rect">
            <a:avLst/>
          </a:prstGeom>
          <a:noFill/>
        </p:spPr>
        <p:txBody>
          <a:bodyPr wrap="square" rtlCol="0">
            <a:spAutoFit/>
          </a:bodyPr>
          <a:lstStyle/>
          <a:p>
            <a:r>
              <a:rPr lang="en-US" sz="2800" dirty="0"/>
              <a:t>E. Viral Vectors for Antigen Delivery</a:t>
            </a:r>
          </a:p>
        </p:txBody>
      </p:sp>
      <p:pic>
        <p:nvPicPr>
          <p:cNvPr id="2" name="Picture 1">
            <a:extLst>
              <a:ext uri="{FF2B5EF4-FFF2-40B4-BE49-F238E27FC236}">
                <a16:creationId xmlns:a16="http://schemas.microsoft.com/office/drawing/2014/main" id="{A0FC8F49-603C-44A1-B0ED-2A0AE78A7299}"/>
              </a:ext>
            </a:extLst>
          </p:cNvPr>
          <p:cNvPicPr>
            <a:picLocks noChangeAspect="1"/>
          </p:cNvPicPr>
          <p:nvPr/>
        </p:nvPicPr>
        <p:blipFill>
          <a:blip r:embed="rId2"/>
          <a:stretch>
            <a:fillRect/>
          </a:stretch>
        </p:blipFill>
        <p:spPr>
          <a:xfrm>
            <a:off x="6616681" y="3465947"/>
            <a:ext cx="4943915" cy="2890289"/>
          </a:xfrm>
          <a:prstGeom prst="rect">
            <a:avLst/>
          </a:prstGeom>
        </p:spPr>
      </p:pic>
      <p:pic>
        <p:nvPicPr>
          <p:cNvPr id="3" name="Picture 2">
            <a:extLst>
              <a:ext uri="{FF2B5EF4-FFF2-40B4-BE49-F238E27FC236}">
                <a16:creationId xmlns:a16="http://schemas.microsoft.com/office/drawing/2014/main" id="{BC806565-6414-410F-9114-7A2563D20478}"/>
              </a:ext>
            </a:extLst>
          </p:cNvPr>
          <p:cNvPicPr>
            <a:picLocks noChangeAspect="1"/>
          </p:cNvPicPr>
          <p:nvPr/>
        </p:nvPicPr>
        <p:blipFill>
          <a:blip r:embed="rId3"/>
          <a:stretch>
            <a:fillRect/>
          </a:stretch>
        </p:blipFill>
        <p:spPr>
          <a:xfrm>
            <a:off x="275984" y="603313"/>
            <a:ext cx="6178306" cy="2687563"/>
          </a:xfrm>
          <a:prstGeom prst="rect">
            <a:avLst/>
          </a:prstGeom>
        </p:spPr>
      </p:pic>
      <p:sp>
        <p:nvSpPr>
          <p:cNvPr id="4" name="TextBox 3">
            <a:extLst>
              <a:ext uri="{FF2B5EF4-FFF2-40B4-BE49-F238E27FC236}">
                <a16:creationId xmlns:a16="http://schemas.microsoft.com/office/drawing/2014/main" id="{7C7A33AE-3D5B-495F-B608-97AB505E80B6}"/>
              </a:ext>
            </a:extLst>
          </p:cNvPr>
          <p:cNvSpPr txBox="1"/>
          <p:nvPr/>
        </p:nvSpPr>
        <p:spPr>
          <a:xfrm>
            <a:off x="301853" y="3396477"/>
            <a:ext cx="4895870" cy="2101601"/>
          </a:xfrm>
          <a:prstGeom prst="rect">
            <a:avLst/>
          </a:prstGeom>
          <a:noFill/>
        </p:spPr>
        <p:txBody>
          <a:bodyPr wrap="square" rtlCol="0">
            <a:spAutoFit/>
          </a:bodyPr>
          <a:lstStyle/>
          <a:p>
            <a:r>
              <a:rPr lang="en-US" sz="1632" b="1" dirty="0"/>
              <a:t>1. Production of vaccine</a:t>
            </a:r>
          </a:p>
          <a:p>
            <a:pPr marL="514313" indent="-514313">
              <a:buFont typeface="+mj-lt"/>
              <a:buAutoNum type="romanUcPeriod"/>
            </a:pPr>
            <a:r>
              <a:rPr lang="en-US" sz="1632" dirty="0"/>
              <a:t>Genes from the pathogenic virus are added to an adenovirus (common cold)</a:t>
            </a:r>
          </a:p>
          <a:p>
            <a:pPr marL="514313" indent="-514313">
              <a:buFont typeface="+mj-lt"/>
              <a:buAutoNum type="romanUcPeriod"/>
            </a:pPr>
            <a:r>
              <a:rPr lang="en-US" sz="1632" dirty="0"/>
              <a:t>Adenovirus is defective and cannot replicate without key structural proteins that are provided in the producer cell.</a:t>
            </a:r>
          </a:p>
          <a:p>
            <a:pPr marL="514313" indent="-514313">
              <a:buFont typeface="+mj-lt"/>
              <a:buAutoNum type="romanUcPeriod"/>
            </a:pPr>
            <a:r>
              <a:rPr lang="en-US" sz="1632" dirty="0"/>
              <a:t>No viral particles are released in the vaccinee’s cells.</a:t>
            </a:r>
          </a:p>
        </p:txBody>
      </p:sp>
      <p:sp>
        <p:nvSpPr>
          <p:cNvPr id="10" name="Rectangle 9">
            <a:extLst>
              <a:ext uri="{FF2B5EF4-FFF2-40B4-BE49-F238E27FC236}">
                <a16:creationId xmlns:a16="http://schemas.microsoft.com/office/drawing/2014/main" id="{065E048C-4C2D-48F3-ADF6-5859A4F10FE7}"/>
              </a:ext>
            </a:extLst>
          </p:cNvPr>
          <p:cNvSpPr/>
          <p:nvPr/>
        </p:nvSpPr>
        <p:spPr>
          <a:xfrm>
            <a:off x="116442" y="5895327"/>
            <a:ext cx="2899930" cy="600164"/>
          </a:xfrm>
          <a:prstGeom prst="rect">
            <a:avLst/>
          </a:prstGeom>
        </p:spPr>
        <p:txBody>
          <a:bodyPr wrap="square">
            <a:spAutoFit/>
          </a:bodyPr>
          <a:lstStyle/>
          <a:p>
            <a:r>
              <a:rPr lang="en-US" sz="1100" dirty="0"/>
              <a:t>DOI: </a:t>
            </a:r>
            <a:r>
              <a:rPr lang="en-US" sz="1100" dirty="0">
                <a:hlinkClick r:id="rId4"/>
              </a:rPr>
              <a:t>https://doi.org/10.4414/smw.2017.14465</a:t>
            </a:r>
            <a:br>
              <a:rPr lang="en-US" sz="1100" dirty="0"/>
            </a:br>
            <a:r>
              <a:rPr lang="en-US" sz="1100" dirty="0"/>
              <a:t>Publication Date: 08.08.2017</a:t>
            </a:r>
            <a:br>
              <a:rPr lang="en-US" sz="1100" dirty="0"/>
            </a:br>
            <a:r>
              <a:rPr lang="en-US" sz="1100" dirty="0"/>
              <a:t>Swiss Med Wkly. 2017;147:w14465 </a:t>
            </a:r>
          </a:p>
        </p:txBody>
      </p:sp>
      <p:sp>
        <p:nvSpPr>
          <p:cNvPr id="17" name="TextBox 16">
            <a:extLst>
              <a:ext uri="{FF2B5EF4-FFF2-40B4-BE49-F238E27FC236}">
                <a16:creationId xmlns:a16="http://schemas.microsoft.com/office/drawing/2014/main" id="{0EFAFF80-899D-4A5D-80A1-310D021959C9}"/>
              </a:ext>
            </a:extLst>
          </p:cNvPr>
          <p:cNvSpPr txBox="1"/>
          <p:nvPr/>
        </p:nvSpPr>
        <p:spPr>
          <a:xfrm>
            <a:off x="6840121" y="506743"/>
            <a:ext cx="4254323" cy="3106235"/>
          </a:xfrm>
          <a:prstGeom prst="rect">
            <a:avLst/>
          </a:prstGeom>
          <a:noFill/>
        </p:spPr>
        <p:txBody>
          <a:bodyPr wrap="square" rtlCol="0">
            <a:spAutoFit/>
          </a:bodyPr>
          <a:lstStyle/>
          <a:p>
            <a:r>
              <a:rPr lang="en-US" sz="1632" b="1" dirty="0"/>
              <a:t>2. Action of vaccine</a:t>
            </a:r>
          </a:p>
          <a:p>
            <a:pPr marL="457167" indent="-457167">
              <a:buFont typeface="+mj-lt"/>
              <a:buAutoNum type="alphaLcParenR"/>
            </a:pPr>
            <a:r>
              <a:rPr lang="en-US" sz="1632" dirty="0"/>
              <a:t>Virus infects host cell in vaccinated person.</a:t>
            </a:r>
          </a:p>
          <a:p>
            <a:pPr marL="457167" indent="-457167">
              <a:buFont typeface="+mj-lt"/>
              <a:buAutoNum type="alphaLcParenR"/>
            </a:pPr>
            <a:r>
              <a:rPr lang="en-US" sz="1632" dirty="0"/>
              <a:t>Viral genome is used to make viral proteins, including proteins from the pathogen.</a:t>
            </a:r>
          </a:p>
          <a:p>
            <a:pPr marL="457167" indent="-457167">
              <a:buFont typeface="+mj-lt"/>
              <a:buAutoNum type="alphaLcParenR"/>
            </a:pPr>
            <a:r>
              <a:rPr lang="en-US" sz="1632" dirty="0"/>
              <a:t>Activate T</a:t>
            </a:r>
            <a:r>
              <a:rPr lang="en-US" sz="1632" baseline="-25000" dirty="0"/>
              <a:t>C </a:t>
            </a:r>
            <a:r>
              <a:rPr lang="en-US" sz="1632" dirty="0"/>
              <a:t>cells to become T</a:t>
            </a:r>
            <a:r>
              <a:rPr lang="en-US" sz="1632" baseline="-25000" dirty="0"/>
              <a:t>C</a:t>
            </a:r>
            <a:r>
              <a:rPr lang="en-US" sz="1632" dirty="0"/>
              <a:t> – memory cells (can be re-activated by MHC I + Peptide).</a:t>
            </a:r>
            <a:endParaRPr lang="en-US" sz="1632" baseline="-25000" dirty="0"/>
          </a:p>
          <a:p>
            <a:pPr marL="457167" indent="-457167">
              <a:buFont typeface="+mj-lt"/>
              <a:buAutoNum type="alphaLcParenR"/>
            </a:pPr>
            <a:r>
              <a:rPr lang="en-US" sz="1632" dirty="0"/>
              <a:t>B-cell response can occur due to antigens that are sent to the surface of the cell, generating B- and T</a:t>
            </a:r>
            <a:r>
              <a:rPr lang="en-US" sz="1632" baseline="-25000" dirty="0"/>
              <a:t>H</a:t>
            </a:r>
            <a:r>
              <a:rPr lang="en-US" sz="1632" dirty="0"/>
              <a:t>-memory cells.</a:t>
            </a:r>
          </a:p>
        </p:txBody>
      </p:sp>
      <p:sp>
        <p:nvSpPr>
          <p:cNvPr id="19" name="TextBox 18">
            <a:extLst>
              <a:ext uri="{FF2B5EF4-FFF2-40B4-BE49-F238E27FC236}">
                <a16:creationId xmlns:a16="http://schemas.microsoft.com/office/drawing/2014/main" id="{F9D34CA2-650C-4833-9D08-2490611D2EC6}"/>
              </a:ext>
            </a:extLst>
          </p:cNvPr>
          <p:cNvSpPr txBox="1"/>
          <p:nvPr/>
        </p:nvSpPr>
        <p:spPr>
          <a:xfrm>
            <a:off x="9208014" y="76227"/>
            <a:ext cx="1906997" cy="369332"/>
          </a:xfrm>
          <a:prstGeom prst="rect">
            <a:avLst/>
          </a:prstGeom>
          <a:noFill/>
        </p:spPr>
        <p:txBody>
          <a:bodyPr wrap="none" rtlCol="0">
            <a:spAutoFit/>
          </a:bodyPr>
          <a:lstStyle/>
          <a:p>
            <a:r>
              <a:rPr lang="en-US" dirty="0"/>
              <a:t>AstraZeneca Covid</a:t>
            </a:r>
          </a:p>
        </p:txBody>
      </p:sp>
      <p:sp>
        <p:nvSpPr>
          <p:cNvPr id="5" name="Date Placeholder 4">
            <a:extLst>
              <a:ext uri="{FF2B5EF4-FFF2-40B4-BE49-F238E27FC236}">
                <a16:creationId xmlns:a16="http://schemas.microsoft.com/office/drawing/2014/main" id="{0C4BC688-42F0-01B5-37CF-3D791DE2301C}"/>
              </a:ext>
            </a:extLst>
          </p:cNvPr>
          <p:cNvSpPr>
            <a:spLocks noGrp="1"/>
          </p:cNvSpPr>
          <p:nvPr>
            <p:ph type="dt" sz="half" idx="10"/>
          </p:nvPr>
        </p:nvSpPr>
        <p:spPr/>
        <p:txBody>
          <a:bodyPr/>
          <a:lstStyle/>
          <a:p>
            <a:fld id="{A9D33B24-EDE3-4BF0-8522-A0789B36F4E0}" type="datetime1">
              <a:rPr lang="en-US" smtClean="0"/>
              <a:t>8/26/2023</a:t>
            </a:fld>
            <a:endParaRPr lang="en-US"/>
          </a:p>
        </p:txBody>
      </p:sp>
      <p:sp>
        <p:nvSpPr>
          <p:cNvPr id="6" name="Footer Placeholder 5">
            <a:extLst>
              <a:ext uri="{FF2B5EF4-FFF2-40B4-BE49-F238E27FC236}">
                <a16:creationId xmlns:a16="http://schemas.microsoft.com/office/drawing/2014/main" id="{99E266FF-0691-376C-0DC7-A0E202CB46AC}"/>
              </a:ext>
            </a:extLst>
          </p:cNvPr>
          <p:cNvSpPr>
            <a:spLocks noGrp="1"/>
          </p:cNvSpPr>
          <p:nvPr>
            <p:ph type="ftr" sz="quarter" idx="11"/>
          </p:nvPr>
        </p:nvSpPr>
        <p:spPr/>
        <p:txBody>
          <a:bodyPr/>
          <a:lstStyle/>
          <a:p>
            <a:r>
              <a:rPr lang="en-US"/>
              <a:t>D &amp; D - Lec 3 - Fall 2023</a:t>
            </a:r>
          </a:p>
        </p:txBody>
      </p:sp>
      <p:sp>
        <p:nvSpPr>
          <p:cNvPr id="7" name="Slide Number Placeholder 6">
            <a:extLst>
              <a:ext uri="{FF2B5EF4-FFF2-40B4-BE49-F238E27FC236}">
                <a16:creationId xmlns:a16="http://schemas.microsoft.com/office/drawing/2014/main" id="{C7AC481C-5D41-1071-0AD6-0E44D716D4F1}"/>
              </a:ext>
            </a:extLst>
          </p:cNvPr>
          <p:cNvSpPr>
            <a:spLocks noGrp="1"/>
          </p:cNvSpPr>
          <p:nvPr>
            <p:ph type="sldNum" sz="quarter" idx="12"/>
          </p:nvPr>
        </p:nvSpPr>
        <p:spPr/>
        <p:txBody>
          <a:bodyPr/>
          <a:lstStyle/>
          <a:p>
            <a:fld id="{DC3BB032-4020-48F4-953B-341806DC4A2B}" type="slidenum">
              <a:rPr lang="en-US" smtClean="0"/>
              <a:pPr/>
              <a:t>66</a:t>
            </a:fld>
            <a:endParaRPr lang="en-US"/>
          </a:p>
        </p:txBody>
      </p:sp>
    </p:spTree>
    <p:extLst>
      <p:ext uri="{BB962C8B-B14F-4D97-AF65-F5344CB8AC3E}">
        <p14:creationId xmlns:p14="http://schemas.microsoft.com/office/powerpoint/2010/main" val="29326498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90900F-056F-4FCB-8EDC-397C52EAF8DE}"/>
              </a:ext>
            </a:extLst>
          </p:cNvPr>
          <p:cNvPicPr>
            <a:picLocks noChangeAspect="1"/>
          </p:cNvPicPr>
          <p:nvPr/>
        </p:nvPicPr>
        <p:blipFill>
          <a:blip r:embed="rId2"/>
          <a:stretch>
            <a:fillRect/>
          </a:stretch>
        </p:blipFill>
        <p:spPr>
          <a:xfrm>
            <a:off x="4990428" y="22469"/>
            <a:ext cx="5303703" cy="6514714"/>
          </a:xfrm>
          <a:prstGeom prst="rect">
            <a:avLst/>
          </a:prstGeom>
        </p:spPr>
      </p:pic>
      <p:sp>
        <p:nvSpPr>
          <p:cNvPr id="7" name="TextBox 6">
            <a:extLst>
              <a:ext uri="{FF2B5EF4-FFF2-40B4-BE49-F238E27FC236}">
                <a16:creationId xmlns:a16="http://schemas.microsoft.com/office/drawing/2014/main" id="{D758B181-3CEF-472E-B885-5EBD635E98EF}"/>
              </a:ext>
            </a:extLst>
          </p:cNvPr>
          <p:cNvSpPr txBox="1"/>
          <p:nvPr/>
        </p:nvSpPr>
        <p:spPr>
          <a:xfrm>
            <a:off x="356552" y="273063"/>
            <a:ext cx="2480038" cy="523220"/>
          </a:xfrm>
          <a:prstGeom prst="rect">
            <a:avLst/>
          </a:prstGeom>
          <a:noFill/>
        </p:spPr>
        <p:txBody>
          <a:bodyPr wrap="none" rtlCol="0">
            <a:spAutoFit/>
          </a:bodyPr>
          <a:lstStyle/>
          <a:p>
            <a:r>
              <a:rPr lang="en-US" sz="2800" dirty="0"/>
              <a:t>Herd Immunity:</a:t>
            </a:r>
          </a:p>
        </p:txBody>
      </p:sp>
      <p:sp>
        <p:nvSpPr>
          <p:cNvPr id="8" name="TextBox 7">
            <a:extLst>
              <a:ext uri="{FF2B5EF4-FFF2-40B4-BE49-F238E27FC236}">
                <a16:creationId xmlns:a16="http://schemas.microsoft.com/office/drawing/2014/main" id="{A4B1EF7A-92AB-4BB1-8357-92803150B87E}"/>
              </a:ext>
            </a:extLst>
          </p:cNvPr>
          <p:cNvSpPr txBox="1"/>
          <p:nvPr/>
        </p:nvSpPr>
        <p:spPr>
          <a:xfrm>
            <a:off x="215618" y="1249332"/>
            <a:ext cx="1985596" cy="4000839"/>
          </a:xfrm>
          <a:prstGeom prst="rect">
            <a:avLst/>
          </a:prstGeom>
          <a:noFill/>
        </p:spPr>
        <p:txBody>
          <a:bodyPr wrap="square" rtlCol="0">
            <a:spAutoFit/>
          </a:bodyPr>
          <a:lstStyle/>
          <a:p>
            <a:pPr marL="285730" indent="-285730">
              <a:buFont typeface="Arial" panose="020B0604020202020204" pitchFamily="34" charset="0"/>
              <a:buChar char="•"/>
            </a:pPr>
            <a:r>
              <a:rPr lang="en-US" sz="1814" dirty="0"/>
              <a:t>Vaccinated individuals prevent disease from spreading from sick to unvaccinated.</a:t>
            </a:r>
          </a:p>
          <a:p>
            <a:pPr marL="285730" indent="-285730">
              <a:buFont typeface="Arial" panose="020B0604020202020204" pitchFamily="34" charset="0"/>
              <a:buChar char="•"/>
            </a:pPr>
            <a:endParaRPr lang="en-US" sz="1814" dirty="0"/>
          </a:p>
          <a:p>
            <a:pPr marL="285730" indent="-285730">
              <a:buFont typeface="Arial" panose="020B0604020202020204" pitchFamily="34" charset="0"/>
              <a:buChar char="•"/>
            </a:pPr>
            <a:r>
              <a:rPr lang="en-US" sz="1814" dirty="0"/>
              <a:t>At sufficient levels, the “herd” is immune because the virus cannot spread.</a:t>
            </a:r>
          </a:p>
        </p:txBody>
      </p:sp>
      <p:cxnSp>
        <p:nvCxnSpPr>
          <p:cNvPr id="15" name="Straight Arrow Connector 14">
            <a:extLst>
              <a:ext uri="{FF2B5EF4-FFF2-40B4-BE49-F238E27FC236}">
                <a16:creationId xmlns:a16="http://schemas.microsoft.com/office/drawing/2014/main" id="{88EC5F43-9956-4D93-9302-62BCC5F35AF8}"/>
              </a:ext>
            </a:extLst>
          </p:cNvPr>
          <p:cNvCxnSpPr>
            <a:cxnSpLocks/>
          </p:cNvCxnSpPr>
          <p:nvPr/>
        </p:nvCxnSpPr>
        <p:spPr>
          <a:xfrm>
            <a:off x="4558978" y="1633526"/>
            <a:ext cx="613952" cy="5517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2A9812E3-6BA6-46D8-872A-3F0BCC5EAA18}"/>
              </a:ext>
            </a:extLst>
          </p:cNvPr>
          <p:cNvSpPr txBox="1"/>
          <p:nvPr/>
        </p:nvSpPr>
        <p:spPr>
          <a:xfrm>
            <a:off x="3209350" y="741580"/>
            <a:ext cx="1985596" cy="1767407"/>
          </a:xfrm>
          <a:prstGeom prst="rect">
            <a:avLst/>
          </a:prstGeom>
          <a:noFill/>
        </p:spPr>
        <p:txBody>
          <a:bodyPr wrap="square" rtlCol="0">
            <a:spAutoFit/>
          </a:bodyPr>
          <a:lstStyle/>
          <a:p>
            <a:r>
              <a:rPr lang="en-US" sz="1814" b="1" dirty="0"/>
              <a:t>High risk</a:t>
            </a:r>
          </a:p>
          <a:p>
            <a:r>
              <a:rPr lang="en-US" sz="1814" b="1" dirty="0"/>
              <a:t>Can’t be vaccinated</a:t>
            </a:r>
          </a:p>
          <a:p>
            <a:r>
              <a:rPr lang="en-US" sz="1814" b="1" dirty="0"/>
              <a:t>(too young, immune -compromised</a:t>
            </a:r>
          </a:p>
        </p:txBody>
      </p:sp>
      <p:cxnSp>
        <p:nvCxnSpPr>
          <p:cNvPr id="2" name="Straight Arrow Connector 1">
            <a:extLst>
              <a:ext uri="{FF2B5EF4-FFF2-40B4-BE49-F238E27FC236}">
                <a16:creationId xmlns:a16="http://schemas.microsoft.com/office/drawing/2014/main" id="{88EAD7F9-60AE-22E1-EC75-E1D9BC73B7D2}"/>
              </a:ext>
            </a:extLst>
          </p:cNvPr>
          <p:cNvCxnSpPr>
            <a:cxnSpLocks/>
          </p:cNvCxnSpPr>
          <p:nvPr/>
        </p:nvCxnSpPr>
        <p:spPr>
          <a:xfrm flipH="1">
            <a:off x="8548135" y="2323004"/>
            <a:ext cx="221838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C49A7950-8798-22C3-586E-62A7ED3F11B6}"/>
              </a:ext>
            </a:extLst>
          </p:cNvPr>
          <p:cNvSpPr txBox="1"/>
          <p:nvPr/>
        </p:nvSpPr>
        <p:spPr>
          <a:xfrm>
            <a:off x="10766516" y="2058571"/>
            <a:ext cx="1187088" cy="650691"/>
          </a:xfrm>
          <a:prstGeom prst="rect">
            <a:avLst/>
          </a:prstGeom>
          <a:noFill/>
        </p:spPr>
        <p:txBody>
          <a:bodyPr wrap="square" rtlCol="0">
            <a:spAutoFit/>
          </a:bodyPr>
          <a:lstStyle/>
          <a:p>
            <a:r>
              <a:rPr lang="en-US" sz="1814" dirty="0"/>
              <a:t>Gets infected</a:t>
            </a:r>
          </a:p>
        </p:txBody>
      </p:sp>
      <p:cxnSp>
        <p:nvCxnSpPr>
          <p:cNvPr id="12" name="Straight Arrow Connector 11">
            <a:extLst>
              <a:ext uri="{FF2B5EF4-FFF2-40B4-BE49-F238E27FC236}">
                <a16:creationId xmlns:a16="http://schemas.microsoft.com/office/drawing/2014/main" id="{DE9D8388-1ADE-FEC7-E683-39BB8F399FF8}"/>
              </a:ext>
            </a:extLst>
          </p:cNvPr>
          <p:cNvCxnSpPr>
            <a:cxnSpLocks/>
          </p:cNvCxnSpPr>
          <p:nvPr/>
        </p:nvCxnSpPr>
        <p:spPr>
          <a:xfrm flipH="1">
            <a:off x="8548135" y="2461625"/>
            <a:ext cx="2177447" cy="17274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EBE94410-F28E-56FF-214C-E7979E0ABD49}"/>
              </a:ext>
            </a:extLst>
          </p:cNvPr>
          <p:cNvCxnSpPr>
            <a:cxnSpLocks/>
          </p:cNvCxnSpPr>
          <p:nvPr/>
        </p:nvCxnSpPr>
        <p:spPr>
          <a:xfrm flipH="1">
            <a:off x="8568602" y="5742766"/>
            <a:ext cx="2087882" cy="3810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3AC52798-A236-3751-E99E-754D8F772529}"/>
              </a:ext>
            </a:extLst>
          </p:cNvPr>
          <p:cNvSpPr txBox="1"/>
          <p:nvPr/>
        </p:nvSpPr>
        <p:spPr>
          <a:xfrm>
            <a:off x="10692320" y="5571046"/>
            <a:ext cx="1105572" cy="371512"/>
          </a:xfrm>
          <a:prstGeom prst="rect">
            <a:avLst/>
          </a:prstGeom>
          <a:noFill/>
        </p:spPr>
        <p:txBody>
          <a:bodyPr wrap="square" rtlCol="0">
            <a:spAutoFit/>
          </a:bodyPr>
          <a:lstStyle/>
          <a:p>
            <a:r>
              <a:rPr lang="en-US" sz="1814" dirty="0"/>
              <a:t>Protected</a:t>
            </a:r>
          </a:p>
        </p:txBody>
      </p:sp>
      <p:sp>
        <p:nvSpPr>
          <p:cNvPr id="21" name="TextBox 20">
            <a:extLst>
              <a:ext uri="{FF2B5EF4-FFF2-40B4-BE49-F238E27FC236}">
                <a16:creationId xmlns:a16="http://schemas.microsoft.com/office/drawing/2014/main" id="{DAA95AAF-70D3-F345-0A38-AF3292F0DAB7}"/>
              </a:ext>
            </a:extLst>
          </p:cNvPr>
          <p:cNvSpPr txBox="1"/>
          <p:nvPr/>
        </p:nvSpPr>
        <p:spPr>
          <a:xfrm>
            <a:off x="3283494" y="2644665"/>
            <a:ext cx="1180056" cy="929870"/>
          </a:xfrm>
          <a:prstGeom prst="rect">
            <a:avLst/>
          </a:prstGeom>
          <a:noFill/>
        </p:spPr>
        <p:txBody>
          <a:bodyPr wrap="square" rtlCol="0">
            <a:spAutoFit/>
          </a:bodyPr>
          <a:lstStyle/>
          <a:p>
            <a:r>
              <a:rPr lang="en-US" sz="1814" dirty="0"/>
              <a:t>Below herd</a:t>
            </a:r>
          </a:p>
          <a:p>
            <a:r>
              <a:rPr lang="en-US" sz="1814" dirty="0"/>
              <a:t>immunity</a:t>
            </a:r>
          </a:p>
        </p:txBody>
      </p:sp>
      <p:sp>
        <p:nvSpPr>
          <p:cNvPr id="22" name="TextBox 21">
            <a:extLst>
              <a:ext uri="{FF2B5EF4-FFF2-40B4-BE49-F238E27FC236}">
                <a16:creationId xmlns:a16="http://schemas.microsoft.com/office/drawing/2014/main" id="{37722FA0-2E30-1860-A641-9537F4E5ED14}"/>
              </a:ext>
            </a:extLst>
          </p:cNvPr>
          <p:cNvSpPr txBox="1"/>
          <p:nvPr/>
        </p:nvSpPr>
        <p:spPr>
          <a:xfrm>
            <a:off x="3315657" y="4441246"/>
            <a:ext cx="1180056" cy="650691"/>
          </a:xfrm>
          <a:prstGeom prst="rect">
            <a:avLst/>
          </a:prstGeom>
          <a:noFill/>
        </p:spPr>
        <p:txBody>
          <a:bodyPr wrap="square" rtlCol="0">
            <a:spAutoFit/>
          </a:bodyPr>
          <a:lstStyle/>
          <a:p>
            <a:r>
              <a:rPr lang="en-US" sz="1814" dirty="0"/>
              <a:t>At herd</a:t>
            </a:r>
          </a:p>
          <a:p>
            <a:r>
              <a:rPr lang="en-US" sz="1814" dirty="0"/>
              <a:t>immunity</a:t>
            </a:r>
          </a:p>
        </p:txBody>
      </p:sp>
      <p:sp>
        <p:nvSpPr>
          <p:cNvPr id="3" name="Date Placeholder 2">
            <a:extLst>
              <a:ext uri="{FF2B5EF4-FFF2-40B4-BE49-F238E27FC236}">
                <a16:creationId xmlns:a16="http://schemas.microsoft.com/office/drawing/2014/main" id="{7EACF4E4-3532-A32A-F032-65078DA13E1B}"/>
              </a:ext>
            </a:extLst>
          </p:cNvPr>
          <p:cNvSpPr>
            <a:spLocks noGrp="1"/>
          </p:cNvSpPr>
          <p:nvPr>
            <p:ph type="dt" sz="half" idx="10"/>
          </p:nvPr>
        </p:nvSpPr>
        <p:spPr/>
        <p:txBody>
          <a:bodyPr/>
          <a:lstStyle/>
          <a:p>
            <a:fld id="{6A2F3F1F-EAB1-477A-ACC4-D5F443ACDCF8}" type="datetime1">
              <a:rPr lang="en-US" smtClean="0"/>
              <a:t>8/26/2023</a:t>
            </a:fld>
            <a:endParaRPr lang="en-US"/>
          </a:p>
        </p:txBody>
      </p:sp>
      <p:sp>
        <p:nvSpPr>
          <p:cNvPr id="4" name="Footer Placeholder 3">
            <a:extLst>
              <a:ext uri="{FF2B5EF4-FFF2-40B4-BE49-F238E27FC236}">
                <a16:creationId xmlns:a16="http://schemas.microsoft.com/office/drawing/2014/main" id="{852DE631-5D51-C1C6-A39D-06E494813C5F}"/>
              </a:ext>
            </a:extLst>
          </p:cNvPr>
          <p:cNvSpPr>
            <a:spLocks noGrp="1"/>
          </p:cNvSpPr>
          <p:nvPr>
            <p:ph type="ftr" sz="quarter" idx="11"/>
          </p:nvPr>
        </p:nvSpPr>
        <p:spPr/>
        <p:txBody>
          <a:bodyPr/>
          <a:lstStyle/>
          <a:p>
            <a:r>
              <a:rPr lang="en-US"/>
              <a:t>D &amp; D - Lec 3 - Fall 2023</a:t>
            </a:r>
          </a:p>
        </p:txBody>
      </p:sp>
      <p:sp>
        <p:nvSpPr>
          <p:cNvPr id="13" name="Slide Number Placeholder 12">
            <a:extLst>
              <a:ext uri="{FF2B5EF4-FFF2-40B4-BE49-F238E27FC236}">
                <a16:creationId xmlns:a16="http://schemas.microsoft.com/office/drawing/2014/main" id="{67B1A6D2-B48C-D4E7-F9E9-AC48CA682B4C}"/>
              </a:ext>
            </a:extLst>
          </p:cNvPr>
          <p:cNvSpPr>
            <a:spLocks noGrp="1"/>
          </p:cNvSpPr>
          <p:nvPr>
            <p:ph type="sldNum" sz="quarter" idx="12"/>
          </p:nvPr>
        </p:nvSpPr>
        <p:spPr/>
        <p:txBody>
          <a:bodyPr/>
          <a:lstStyle/>
          <a:p>
            <a:fld id="{DC3BB032-4020-48F4-953B-341806DC4A2B}" type="slidenum">
              <a:rPr lang="en-US" smtClean="0"/>
              <a:pPr/>
              <a:t>67</a:t>
            </a:fld>
            <a:endParaRPr lang="en-US"/>
          </a:p>
        </p:txBody>
      </p:sp>
    </p:spTree>
    <p:extLst>
      <p:ext uri="{BB962C8B-B14F-4D97-AF65-F5344CB8AC3E}">
        <p14:creationId xmlns:p14="http://schemas.microsoft.com/office/powerpoint/2010/main" val="38736789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A5996F-C71A-B525-131A-7D0F8D401AB1}"/>
              </a:ext>
            </a:extLst>
          </p:cNvPr>
          <p:cNvSpPr txBox="1"/>
          <p:nvPr/>
        </p:nvSpPr>
        <p:spPr>
          <a:xfrm>
            <a:off x="4567090" y="99523"/>
            <a:ext cx="2383858" cy="523220"/>
          </a:xfrm>
          <a:prstGeom prst="rect">
            <a:avLst/>
          </a:prstGeom>
          <a:noFill/>
        </p:spPr>
        <p:txBody>
          <a:bodyPr wrap="none" rtlCol="0">
            <a:spAutoFit/>
          </a:bodyPr>
          <a:lstStyle/>
          <a:p>
            <a:r>
              <a:rPr lang="en-US" sz="2800" dirty="0"/>
              <a:t>Herd Immunity</a:t>
            </a:r>
          </a:p>
        </p:txBody>
      </p:sp>
      <p:sp>
        <p:nvSpPr>
          <p:cNvPr id="4" name="TextBox 3">
            <a:extLst>
              <a:ext uri="{FF2B5EF4-FFF2-40B4-BE49-F238E27FC236}">
                <a16:creationId xmlns:a16="http://schemas.microsoft.com/office/drawing/2014/main" id="{CF9807C1-82DD-CE0E-827A-C08B5CE5C666}"/>
              </a:ext>
            </a:extLst>
          </p:cNvPr>
          <p:cNvSpPr txBox="1"/>
          <p:nvPr/>
        </p:nvSpPr>
        <p:spPr>
          <a:xfrm>
            <a:off x="2895348" y="1067117"/>
            <a:ext cx="7277890" cy="3476465"/>
          </a:xfrm>
          <a:prstGeom prst="rect">
            <a:avLst/>
          </a:prstGeom>
          <a:noFill/>
        </p:spPr>
        <p:txBody>
          <a:bodyPr wrap="none" rtlCol="0">
            <a:spAutoFit/>
          </a:bodyPr>
          <a:lstStyle/>
          <a:p>
            <a:r>
              <a:rPr lang="en-US" sz="1999" dirty="0"/>
              <a:t>How Many People need to be vaccinated to achieve herd immunity?</a:t>
            </a:r>
          </a:p>
          <a:p>
            <a:endParaRPr lang="en-US" sz="1999" dirty="0"/>
          </a:p>
          <a:p>
            <a:r>
              <a:rPr lang="en-US" sz="1999" dirty="0"/>
              <a:t>10% ?</a:t>
            </a:r>
          </a:p>
          <a:p>
            <a:endParaRPr lang="en-US" sz="1999" dirty="0"/>
          </a:p>
          <a:p>
            <a:r>
              <a:rPr lang="en-US" sz="1999" dirty="0"/>
              <a:t>20% ?</a:t>
            </a:r>
          </a:p>
          <a:p>
            <a:endParaRPr lang="en-US" sz="1999" dirty="0"/>
          </a:p>
          <a:p>
            <a:r>
              <a:rPr lang="en-US" sz="1999" dirty="0"/>
              <a:t>50% ?</a:t>
            </a:r>
          </a:p>
          <a:p>
            <a:endParaRPr lang="en-US" sz="1999" dirty="0"/>
          </a:p>
          <a:p>
            <a:r>
              <a:rPr lang="en-US" sz="1999" dirty="0"/>
              <a:t>90% ?</a:t>
            </a:r>
          </a:p>
          <a:p>
            <a:endParaRPr lang="en-US" sz="1999" dirty="0"/>
          </a:p>
          <a:p>
            <a:r>
              <a:rPr lang="en-US" sz="1999" dirty="0"/>
              <a:t>100% ?</a:t>
            </a:r>
          </a:p>
        </p:txBody>
      </p:sp>
      <p:sp>
        <p:nvSpPr>
          <p:cNvPr id="6" name="TextBox 5">
            <a:extLst>
              <a:ext uri="{FF2B5EF4-FFF2-40B4-BE49-F238E27FC236}">
                <a16:creationId xmlns:a16="http://schemas.microsoft.com/office/drawing/2014/main" id="{D7BD1A85-3A9A-4B31-FEA4-576FFD9BBCCF}"/>
              </a:ext>
            </a:extLst>
          </p:cNvPr>
          <p:cNvSpPr txBox="1"/>
          <p:nvPr/>
        </p:nvSpPr>
        <p:spPr>
          <a:xfrm>
            <a:off x="4448460" y="2805986"/>
            <a:ext cx="5620578" cy="461537"/>
          </a:xfrm>
          <a:prstGeom prst="rect">
            <a:avLst/>
          </a:prstGeom>
          <a:noFill/>
        </p:spPr>
        <p:txBody>
          <a:bodyPr wrap="none" rtlCol="0">
            <a:spAutoFit/>
          </a:bodyPr>
          <a:lstStyle/>
          <a:p>
            <a:r>
              <a:rPr lang="en-US" sz="2399" i="1" dirty="0"/>
              <a:t>It depends on the how infectious the virus is</a:t>
            </a:r>
          </a:p>
        </p:txBody>
      </p:sp>
      <p:sp>
        <p:nvSpPr>
          <p:cNvPr id="7" name="TextBox 6">
            <a:extLst>
              <a:ext uri="{FF2B5EF4-FFF2-40B4-BE49-F238E27FC236}">
                <a16:creationId xmlns:a16="http://schemas.microsoft.com/office/drawing/2014/main" id="{CF80E6DB-18C9-1808-8FD9-110F2D0CC996}"/>
              </a:ext>
            </a:extLst>
          </p:cNvPr>
          <p:cNvSpPr txBox="1"/>
          <p:nvPr/>
        </p:nvSpPr>
        <p:spPr>
          <a:xfrm>
            <a:off x="2265839" y="5099709"/>
            <a:ext cx="3290324" cy="1015278"/>
          </a:xfrm>
          <a:prstGeom prst="rect">
            <a:avLst/>
          </a:prstGeom>
          <a:noFill/>
        </p:spPr>
        <p:txBody>
          <a:bodyPr wrap="none" rtlCol="0">
            <a:spAutoFit/>
          </a:bodyPr>
          <a:lstStyle/>
          <a:p>
            <a:r>
              <a:rPr lang="en-US" sz="1999" dirty="0"/>
              <a:t>Ebola:      Low infectivity</a:t>
            </a:r>
          </a:p>
          <a:p>
            <a:r>
              <a:rPr lang="en-US" sz="1999" dirty="0"/>
              <a:t>Polio:       Moderate infectivity</a:t>
            </a:r>
          </a:p>
          <a:p>
            <a:r>
              <a:rPr lang="en-US" sz="1999" dirty="0"/>
              <a:t>Measles: High infectivity</a:t>
            </a:r>
          </a:p>
        </p:txBody>
      </p:sp>
      <p:sp>
        <p:nvSpPr>
          <p:cNvPr id="8" name="TextBox 7">
            <a:extLst>
              <a:ext uri="{FF2B5EF4-FFF2-40B4-BE49-F238E27FC236}">
                <a16:creationId xmlns:a16="http://schemas.microsoft.com/office/drawing/2014/main" id="{32878529-9CB4-6049-5C3A-40B32441E026}"/>
              </a:ext>
            </a:extLst>
          </p:cNvPr>
          <p:cNvSpPr txBox="1"/>
          <p:nvPr/>
        </p:nvSpPr>
        <p:spPr>
          <a:xfrm>
            <a:off x="1350309" y="4762194"/>
            <a:ext cx="2964209" cy="399981"/>
          </a:xfrm>
          <a:prstGeom prst="rect">
            <a:avLst/>
          </a:prstGeom>
          <a:noFill/>
        </p:spPr>
        <p:txBody>
          <a:bodyPr wrap="none" rtlCol="0">
            <a:spAutoFit/>
          </a:bodyPr>
          <a:lstStyle/>
          <a:p>
            <a:r>
              <a:rPr lang="en-US" sz="1999" b="1" dirty="0"/>
              <a:t>Our Experimental Viruses:</a:t>
            </a:r>
          </a:p>
        </p:txBody>
      </p:sp>
      <p:sp>
        <p:nvSpPr>
          <p:cNvPr id="10" name="Date Placeholder 9">
            <a:extLst>
              <a:ext uri="{FF2B5EF4-FFF2-40B4-BE49-F238E27FC236}">
                <a16:creationId xmlns:a16="http://schemas.microsoft.com/office/drawing/2014/main" id="{B62EF290-723C-ED5C-71F0-26D1E2058BDB}"/>
              </a:ext>
            </a:extLst>
          </p:cNvPr>
          <p:cNvSpPr>
            <a:spLocks noGrp="1"/>
          </p:cNvSpPr>
          <p:nvPr>
            <p:ph type="dt" sz="half" idx="10"/>
          </p:nvPr>
        </p:nvSpPr>
        <p:spPr/>
        <p:txBody>
          <a:bodyPr/>
          <a:lstStyle/>
          <a:p>
            <a:fld id="{FD335AD3-7EAE-48E6-AB62-91B69DA2E182}" type="datetime1">
              <a:rPr lang="en-US" smtClean="0"/>
              <a:t>8/26/2023</a:t>
            </a:fld>
            <a:endParaRPr lang="en-US"/>
          </a:p>
        </p:txBody>
      </p:sp>
      <p:sp>
        <p:nvSpPr>
          <p:cNvPr id="11" name="Footer Placeholder 10">
            <a:extLst>
              <a:ext uri="{FF2B5EF4-FFF2-40B4-BE49-F238E27FC236}">
                <a16:creationId xmlns:a16="http://schemas.microsoft.com/office/drawing/2014/main" id="{71E6C6E5-D583-A2B7-4146-BAB5C7198163}"/>
              </a:ext>
            </a:extLst>
          </p:cNvPr>
          <p:cNvSpPr>
            <a:spLocks noGrp="1"/>
          </p:cNvSpPr>
          <p:nvPr>
            <p:ph type="ftr" sz="quarter" idx="11"/>
          </p:nvPr>
        </p:nvSpPr>
        <p:spPr/>
        <p:txBody>
          <a:bodyPr/>
          <a:lstStyle/>
          <a:p>
            <a:r>
              <a:rPr lang="en-US"/>
              <a:t>D &amp; D - Lec 3 - Fall 2023</a:t>
            </a:r>
          </a:p>
        </p:txBody>
      </p:sp>
      <p:sp>
        <p:nvSpPr>
          <p:cNvPr id="12" name="Slide Number Placeholder 11">
            <a:extLst>
              <a:ext uri="{FF2B5EF4-FFF2-40B4-BE49-F238E27FC236}">
                <a16:creationId xmlns:a16="http://schemas.microsoft.com/office/drawing/2014/main" id="{2F4CE8E4-4FDE-6E8E-47DA-B5CD7882E061}"/>
              </a:ext>
            </a:extLst>
          </p:cNvPr>
          <p:cNvSpPr>
            <a:spLocks noGrp="1"/>
          </p:cNvSpPr>
          <p:nvPr>
            <p:ph type="sldNum" sz="quarter" idx="12"/>
          </p:nvPr>
        </p:nvSpPr>
        <p:spPr/>
        <p:txBody>
          <a:bodyPr/>
          <a:lstStyle/>
          <a:p>
            <a:fld id="{DC3BB032-4020-48F4-953B-341806DC4A2B}" type="slidenum">
              <a:rPr lang="en-US" smtClean="0"/>
              <a:pPr/>
              <a:t>68</a:t>
            </a:fld>
            <a:endParaRPr lang="en-US"/>
          </a:p>
        </p:txBody>
      </p:sp>
    </p:spTree>
    <p:extLst>
      <p:ext uri="{BB962C8B-B14F-4D97-AF65-F5344CB8AC3E}">
        <p14:creationId xmlns:p14="http://schemas.microsoft.com/office/powerpoint/2010/main" val="38492354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29214A6-3316-9E7A-6365-8221C40156EF}"/>
              </a:ext>
            </a:extLst>
          </p:cNvPr>
          <p:cNvPicPr>
            <a:picLocks noChangeAspect="1"/>
          </p:cNvPicPr>
          <p:nvPr/>
        </p:nvPicPr>
        <p:blipFill>
          <a:blip r:embed="rId3"/>
          <a:stretch>
            <a:fillRect/>
          </a:stretch>
        </p:blipFill>
        <p:spPr>
          <a:xfrm>
            <a:off x="3842454" y="2079717"/>
            <a:ext cx="1742815" cy="2772982"/>
          </a:xfrm>
          <a:prstGeom prst="rect">
            <a:avLst/>
          </a:prstGeom>
        </p:spPr>
      </p:pic>
      <p:sp>
        <p:nvSpPr>
          <p:cNvPr id="2" name="TextBox 1">
            <a:extLst>
              <a:ext uri="{FF2B5EF4-FFF2-40B4-BE49-F238E27FC236}">
                <a16:creationId xmlns:a16="http://schemas.microsoft.com/office/drawing/2014/main" id="{83D853BA-4EEE-14DF-035F-4D90EE21A840}"/>
              </a:ext>
            </a:extLst>
          </p:cNvPr>
          <p:cNvSpPr txBox="1"/>
          <p:nvPr/>
        </p:nvSpPr>
        <p:spPr>
          <a:xfrm>
            <a:off x="1051829" y="47096"/>
            <a:ext cx="9389750" cy="523220"/>
          </a:xfrm>
          <a:prstGeom prst="rect">
            <a:avLst/>
          </a:prstGeom>
          <a:noFill/>
        </p:spPr>
        <p:txBody>
          <a:bodyPr wrap="none" rtlCol="0">
            <a:spAutoFit/>
          </a:bodyPr>
          <a:lstStyle/>
          <a:p>
            <a:r>
              <a:rPr lang="en-US" sz="2800" dirty="0"/>
              <a:t>      Simulation to Determine Infectivity Versus Vaccination Level</a:t>
            </a:r>
          </a:p>
        </p:txBody>
      </p:sp>
      <p:sp>
        <p:nvSpPr>
          <p:cNvPr id="3" name="TextBox 2">
            <a:extLst>
              <a:ext uri="{FF2B5EF4-FFF2-40B4-BE49-F238E27FC236}">
                <a16:creationId xmlns:a16="http://schemas.microsoft.com/office/drawing/2014/main" id="{7AB50B22-E3F1-F9DD-B779-9452DA7FBBC5}"/>
              </a:ext>
            </a:extLst>
          </p:cNvPr>
          <p:cNvSpPr txBox="1"/>
          <p:nvPr/>
        </p:nvSpPr>
        <p:spPr>
          <a:xfrm>
            <a:off x="216167" y="582967"/>
            <a:ext cx="10775735" cy="399981"/>
          </a:xfrm>
          <a:prstGeom prst="rect">
            <a:avLst/>
          </a:prstGeom>
          <a:noFill/>
        </p:spPr>
        <p:txBody>
          <a:bodyPr wrap="square" rtlCol="0">
            <a:spAutoFit/>
          </a:bodyPr>
          <a:lstStyle/>
          <a:p>
            <a:pPr marL="342876" indent="-342876">
              <a:buAutoNum type="arabicPeriod"/>
            </a:pPr>
            <a:r>
              <a:rPr lang="en-US" sz="1999" dirty="0"/>
              <a:t>Go to the following web site and open </a:t>
            </a:r>
            <a:r>
              <a:rPr lang="en-US" sz="1999" b="1" dirty="0"/>
              <a:t>both</a:t>
            </a:r>
            <a:r>
              <a:rPr lang="en-US" sz="1999" dirty="0"/>
              <a:t> links: </a:t>
            </a:r>
            <a:r>
              <a:rPr lang="en-US" sz="1999"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http://www.andrew.cmu.edu/~rule/stayin-alive</a:t>
            </a:r>
            <a:endParaRPr lang="en-US" sz="1999" dirty="0"/>
          </a:p>
        </p:txBody>
      </p:sp>
      <p:sp>
        <p:nvSpPr>
          <p:cNvPr id="4" name="TextBox 3">
            <a:extLst>
              <a:ext uri="{FF2B5EF4-FFF2-40B4-BE49-F238E27FC236}">
                <a16:creationId xmlns:a16="http://schemas.microsoft.com/office/drawing/2014/main" id="{99624ACC-60E2-6162-AAEA-62234769751E}"/>
              </a:ext>
            </a:extLst>
          </p:cNvPr>
          <p:cNvSpPr txBox="1"/>
          <p:nvPr/>
        </p:nvSpPr>
        <p:spPr>
          <a:xfrm>
            <a:off x="244538" y="994218"/>
            <a:ext cx="4663517" cy="1015278"/>
          </a:xfrm>
          <a:prstGeom prst="rect">
            <a:avLst/>
          </a:prstGeom>
          <a:noFill/>
        </p:spPr>
        <p:txBody>
          <a:bodyPr wrap="square" rtlCol="0">
            <a:spAutoFit/>
          </a:bodyPr>
          <a:lstStyle/>
          <a:p>
            <a:r>
              <a:rPr lang="en-US" sz="1999" dirty="0"/>
              <a:t>2. On the </a:t>
            </a:r>
            <a:r>
              <a:rPr lang="en-US" sz="1999" b="1" dirty="0">
                <a:solidFill>
                  <a:srgbClr val="C00000"/>
                </a:solidFill>
              </a:rPr>
              <a:t>Infection</a:t>
            </a:r>
            <a:r>
              <a:rPr lang="en-US" sz="1999" dirty="0"/>
              <a:t> </a:t>
            </a:r>
            <a:r>
              <a:rPr lang="en-US" sz="1999" b="1" dirty="0">
                <a:solidFill>
                  <a:srgbClr val="C00000"/>
                </a:solidFill>
              </a:rPr>
              <a:t>Simulator</a:t>
            </a:r>
            <a:r>
              <a:rPr lang="en-US" sz="1999" dirty="0"/>
              <a:t> </a:t>
            </a:r>
            <a:r>
              <a:rPr lang="en-US" sz="1999" b="1" dirty="0">
                <a:solidFill>
                  <a:srgbClr val="C00000"/>
                </a:solidFill>
              </a:rPr>
              <a:t>link</a:t>
            </a:r>
            <a:r>
              <a:rPr lang="en-US" sz="1999" dirty="0"/>
              <a:t>, scroll down (2/3 page) to the image of the plane, and click on it.</a:t>
            </a:r>
          </a:p>
        </p:txBody>
      </p:sp>
      <p:pic>
        <p:nvPicPr>
          <p:cNvPr id="6" name="Picture 5" descr="Graphical user interface&#10;&#10;Description automatically generated">
            <a:extLst>
              <a:ext uri="{FF2B5EF4-FFF2-40B4-BE49-F238E27FC236}">
                <a16:creationId xmlns:a16="http://schemas.microsoft.com/office/drawing/2014/main" id="{8DC87750-5715-E20A-A5EF-63051A91DC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7784" y="1025470"/>
            <a:ext cx="1763647" cy="966269"/>
          </a:xfrm>
          <a:prstGeom prst="rect">
            <a:avLst/>
          </a:prstGeom>
        </p:spPr>
      </p:pic>
      <p:sp>
        <p:nvSpPr>
          <p:cNvPr id="7" name="TextBox 6">
            <a:extLst>
              <a:ext uri="{FF2B5EF4-FFF2-40B4-BE49-F238E27FC236}">
                <a16:creationId xmlns:a16="http://schemas.microsoft.com/office/drawing/2014/main" id="{92C661DF-AA91-EAE2-B21D-DC5DF01AC942}"/>
              </a:ext>
            </a:extLst>
          </p:cNvPr>
          <p:cNvSpPr txBox="1"/>
          <p:nvPr/>
        </p:nvSpPr>
        <p:spPr>
          <a:xfrm>
            <a:off x="172874" y="1986434"/>
            <a:ext cx="6621359" cy="399981"/>
          </a:xfrm>
          <a:prstGeom prst="rect">
            <a:avLst/>
          </a:prstGeom>
          <a:noFill/>
        </p:spPr>
        <p:txBody>
          <a:bodyPr wrap="square" rtlCol="0">
            <a:spAutoFit/>
          </a:bodyPr>
          <a:lstStyle/>
          <a:p>
            <a:r>
              <a:rPr lang="en-US" sz="1999" dirty="0"/>
              <a:t>3. Select the virus for your group</a:t>
            </a:r>
          </a:p>
        </p:txBody>
      </p:sp>
      <p:graphicFrame>
        <p:nvGraphicFramePr>
          <p:cNvPr id="8" name="Table 7">
            <a:extLst>
              <a:ext uri="{FF2B5EF4-FFF2-40B4-BE49-F238E27FC236}">
                <a16:creationId xmlns:a16="http://schemas.microsoft.com/office/drawing/2014/main" id="{6D4CBFC6-4F04-D2F4-9881-15B1C9281B9E}"/>
              </a:ext>
            </a:extLst>
          </p:cNvPr>
          <p:cNvGraphicFramePr>
            <a:graphicFrameLocks noGrp="1"/>
          </p:cNvGraphicFramePr>
          <p:nvPr>
            <p:extLst>
              <p:ext uri="{D42A27DB-BD31-4B8C-83A1-F6EECF244321}">
                <p14:modId xmlns:p14="http://schemas.microsoft.com/office/powerpoint/2010/main" val="3524418977"/>
              </p:ext>
            </p:extLst>
          </p:nvPr>
        </p:nvGraphicFramePr>
        <p:xfrm>
          <a:off x="6947900" y="1205332"/>
          <a:ext cx="4863100" cy="2568654"/>
        </p:xfrm>
        <a:graphic>
          <a:graphicData uri="http://schemas.openxmlformats.org/drawingml/2006/table">
            <a:tbl>
              <a:tblPr firstRow="1" firstCol="1" bandRow="1">
                <a:tableStyleId>{5C22544A-7EE6-4342-B048-85BDC9FD1C3A}</a:tableStyleId>
              </a:tblPr>
              <a:tblGrid>
                <a:gridCol w="1463004">
                  <a:extLst>
                    <a:ext uri="{9D8B030D-6E8A-4147-A177-3AD203B41FA5}">
                      <a16:colId xmlns:a16="http://schemas.microsoft.com/office/drawing/2014/main" val="2857732"/>
                    </a:ext>
                  </a:extLst>
                </a:gridCol>
                <a:gridCol w="1866719">
                  <a:extLst>
                    <a:ext uri="{9D8B030D-6E8A-4147-A177-3AD203B41FA5}">
                      <a16:colId xmlns:a16="http://schemas.microsoft.com/office/drawing/2014/main" val="2829794292"/>
                    </a:ext>
                  </a:extLst>
                </a:gridCol>
                <a:gridCol w="1533377">
                  <a:extLst>
                    <a:ext uri="{9D8B030D-6E8A-4147-A177-3AD203B41FA5}">
                      <a16:colId xmlns:a16="http://schemas.microsoft.com/office/drawing/2014/main" val="4166374754"/>
                    </a:ext>
                  </a:extLst>
                </a:gridCol>
              </a:tblGrid>
              <a:tr h="578352">
                <a:tc>
                  <a:txBody>
                    <a:bodyPr/>
                    <a:lstStyle/>
                    <a:p>
                      <a:pPr marL="0" marR="0" algn="ctr">
                        <a:lnSpc>
                          <a:spcPct val="107000"/>
                        </a:lnSpc>
                        <a:spcBef>
                          <a:spcPts val="0"/>
                        </a:spcBef>
                        <a:spcAft>
                          <a:spcPts val="0"/>
                        </a:spcAft>
                      </a:pPr>
                      <a:r>
                        <a:rPr lang="en-US" sz="1800" dirty="0">
                          <a:solidFill>
                            <a:schemeClr val="bg1"/>
                          </a:solidFill>
                          <a:effectLst/>
                        </a:rPr>
                        <a:t>Group Number</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tc>
                <a:tc>
                  <a:txBody>
                    <a:bodyPr/>
                    <a:lstStyle/>
                    <a:p>
                      <a:pPr marL="0" marR="0" algn="ctr">
                        <a:lnSpc>
                          <a:spcPct val="107000"/>
                        </a:lnSpc>
                        <a:spcBef>
                          <a:spcPts val="0"/>
                        </a:spcBef>
                        <a:spcAft>
                          <a:spcPts val="0"/>
                        </a:spcAft>
                      </a:pPr>
                      <a:r>
                        <a:rPr lang="en-US" sz="1800" dirty="0">
                          <a:solidFill>
                            <a:schemeClr val="bg1"/>
                          </a:solidFill>
                          <a:effectLst/>
                        </a:rPr>
                        <a:t>Virus</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tc>
                <a:tc>
                  <a:txBody>
                    <a:bodyPr/>
                    <a:lstStyle/>
                    <a:p>
                      <a:pPr marL="0" marR="0">
                        <a:lnSpc>
                          <a:spcPct val="107000"/>
                        </a:lnSpc>
                        <a:spcBef>
                          <a:spcPts val="0"/>
                        </a:spcBef>
                        <a:spcAft>
                          <a:spcPts val="0"/>
                        </a:spcAft>
                      </a:pPr>
                      <a:r>
                        <a:rPr lang="en-US" sz="1800" dirty="0">
                          <a:solidFill>
                            <a:schemeClr val="bg1"/>
                          </a:solidFill>
                          <a:effectLst/>
                        </a:rPr>
                        <a:t>% Vaccination</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tc>
                <a:extLst>
                  <a:ext uri="{0D108BD9-81ED-4DB2-BD59-A6C34878D82A}">
                    <a16:rowId xmlns:a16="http://schemas.microsoft.com/office/drawing/2014/main" val="3306564855"/>
                  </a:ext>
                </a:extLst>
              </a:tr>
              <a:tr h="331717">
                <a:tc>
                  <a:txBody>
                    <a:bodyPr/>
                    <a:lstStyle/>
                    <a:p>
                      <a:pPr marL="0" marR="0" algn="ctr">
                        <a:lnSpc>
                          <a:spcPct val="107000"/>
                        </a:lnSpc>
                        <a:spcBef>
                          <a:spcPts val="0"/>
                        </a:spcBef>
                        <a:spcAft>
                          <a:spcPts val="0"/>
                        </a:spcAft>
                      </a:pPr>
                      <a:r>
                        <a:rPr lang="en-US" sz="1800" dirty="0">
                          <a:solidFill>
                            <a:schemeClr val="tx1"/>
                          </a:solidFill>
                          <a:effectLst/>
                        </a:rPr>
                        <a:t>1</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solidFill>
                      <a:schemeClr val="accent1">
                        <a:lumMod val="20000"/>
                        <a:lumOff val="80000"/>
                      </a:schemeClr>
                    </a:solidFill>
                  </a:tcPr>
                </a:tc>
                <a:tc>
                  <a:txBody>
                    <a:bodyPr/>
                    <a:lstStyle/>
                    <a:p>
                      <a:pPr marL="0" marR="0" algn="ctr">
                        <a:lnSpc>
                          <a:spcPct val="107000"/>
                        </a:lnSpc>
                        <a:spcBef>
                          <a:spcPts val="0"/>
                        </a:spcBef>
                        <a:spcAft>
                          <a:spcPts val="0"/>
                        </a:spcAft>
                        <a:tabLst>
                          <a:tab pos="581025" algn="l"/>
                        </a:tabLst>
                      </a:pPr>
                      <a:r>
                        <a:rPr lang="en-US" sz="1800" dirty="0">
                          <a:solidFill>
                            <a:schemeClr val="tx1"/>
                          </a:solidFill>
                          <a:effectLst/>
                        </a:rPr>
                        <a:t>Ebola</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solidFill>
                      <a:schemeClr val="accent1">
                        <a:lumMod val="20000"/>
                        <a:lumOff val="80000"/>
                      </a:schemeClr>
                    </a:solidFill>
                  </a:tcPr>
                </a:tc>
                <a:tc>
                  <a:txBody>
                    <a:bodyPr/>
                    <a:lstStyle/>
                    <a:p>
                      <a:pPr marL="0" marR="0">
                        <a:lnSpc>
                          <a:spcPct val="107000"/>
                        </a:lnSpc>
                        <a:spcBef>
                          <a:spcPts val="0"/>
                        </a:spcBef>
                        <a:spcAft>
                          <a:spcPts val="0"/>
                        </a:spcAft>
                      </a:pPr>
                      <a:r>
                        <a:rPr lang="en-US" sz="1800" dirty="0">
                          <a:solidFill>
                            <a:schemeClr val="tx1"/>
                          </a:solidFill>
                          <a:effectLst/>
                        </a:rPr>
                        <a:t>10, 20, 40, 50</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solidFill>
                      <a:schemeClr val="accent1">
                        <a:lumMod val="20000"/>
                        <a:lumOff val="80000"/>
                      </a:schemeClr>
                    </a:solidFill>
                  </a:tcPr>
                </a:tc>
                <a:extLst>
                  <a:ext uri="{0D108BD9-81ED-4DB2-BD59-A6C34878D82A}">
                    <a16:rowId xmlns:a16="http://schemas.microsoft.com/office/drawing/2014/main" val="463499700"/>
                  </a:ext>
                </a:extLst>
              </a:tr>
              <a:tr h="331717">
                <a:tc>
                  <a:txBody>
                    <a:bodyPr/>
                    <a:lstStyle/>
                    <a:p>
                      <a:pPr marL="0" marR="0" algn="ctr">
                        <a:lnSpc>
                          <a:spcPct val="107000"/>
                        </a:lnSpc>
                        <a:spcBef>
                          <a:spcPts val="0"/>
                        </a:spcBef>
                        <a:spcAft>
                          <a:spcPts val="0"/>
                        </a:spcAft>
                      </a:pPr>
                      <a:r>
                        <a:rPr lang="en-US" sz="1800">
                          <a:solidFill>
                            <a:schemeClr val="tx1"/>
                          </a:solidFill>
                          <a:effectLst/>
                        </a:rPr>
                        <a:t>2</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800">
                          <a:solidFill>
                            <a:schemeClr val="tx1"/>
                          </a:solidFill>
                          <a:effectLst/>
                        </a:rPr>
                        <a:t>Ebola</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solidFill>
                      <a:schemeClr val="accent1">
                        <a:lumMod val="20000"/>
                        <a:lumOff val="80000"/>
                      </a:schemeClr>
                    </a:solidFill>
                  </a:tcPr>
                </a:tc>
                <a:tc>
                  <a:txBody>
                    <a:bodyPr/>
                    <a:lstStyle/>
                    <a:p>
                      <a:pPr marL="0" marR="0" lvl="0" indent="0" algn="l" defTabSz="914377" rtl="0" eaLnBrk="1" fontAlgn="auto" latinLnBrk="0" hangingPunct="1">
                        <a:lnSpc>
                          <a:spcPct val="107000"/>
                        </a:lnSpc>
                        <a:spcBef>
                          <a:spcPts val="0"/>
                        </a:spcBef>
                        <a:spcAft>
                          <a:spcPts val="0"/>
                        </a:spcAft>
                        <a:buClrTx/>
                        <a:buSzTx/>
                        <a:buFontTx/>
                        <a:buNone/>
                        <a:tabLst/>
                        <a:defRPr/>
                      </a:pPr>
                      <a:r>
                        <a:rPr lang="en-US" sz="1800" dirty="0">
                          <a:solidFill>
                            <a:schemeClr val="tx1"/>
                          </a:solidFill>
                          <a:effectLst/>
                        </a:rPr>
                        <a:t>70, 80, 90</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solidFill>
                      <a:schemeClr val="accent1">
                        <a:lumMod val="20000"/>
                        <a:lumOff val="80000"/>
                      </a:schemeClr>
                    </a:solidFill>
                  </a:tcPr>
                </a:tc>
                <a:extLst>
                  <a:ext uri="{0D108BD9-81ED-4DB2-BD59-A6C34878D82A}">
                    <a16:rowId xmlns:a16="http://schemas.microsoft.com/office/drawing/2014/main" val="1656311096"/>
                  </a:ext>
                </a:extLst>
              </a:tr>
              <a:tr h="331717">
                <a:tc>
                  <a:txBody>
                    <a:bodyPr/>
                    <a:lstStyle/>
                    <a:p>
                      <a:pPr marL="0" marR="0" algn="ctr">
                        <a:lnSpc>
                          <a:spcPct val="107000"/>
                        </a:lnSpc>
                        <a:spcBef>
                          <a:spcPts val="0"/>
                        </a:spcBef>
                        <a:spcAft>
                          <a:spcPts val="0"/>
                        </a:spcAft>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a:t>
                      </a:r>
                    </a:p>
                  </a:txBody>
                  <a:tcPr marL="68578" marR="68578" marT="0" marB="0">
                    <a:solidFill>
                      <a:srgbClr val="FA8AA5"/>
                    </a:solidFill>
                  </a:tcPr>
                </a:tc>
                <a:tc>
                  <a:txBody>
                    <a:bodyPr/>
                    <a:lstStyle/>
                    <a:p>
                      <a:pPr marL="0" marR="0" algn="ctr">
                        <a:lnSpc>
                          <a:spcPct val="107000"/>
                        </a:lnSpc>
                        <a:spcBef>
                          <a:spcPts val="0"/>
                        </a:spcBef>
                        <a:spcAft>
                          <a:spcPts val="0"/>
                        </a:spcAft>
                      </a:pPr>
                      <a:r>
                        <a:rPr lang="en-US" sz="1800" dirty="0">
                          <a:solidFill>
                            <a:schemeClr val="tx1"/>
                          </a:solidFill>
                          <a:effectLst/>
                        </a:rPr>
                        <a:t>Polio</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solidFill>
                      <a:srgbClr val="FA8AA5"/>
                    </a:solidFill>
                  </a:tcPr>
                </a:tc>
                <a:tc>
                  <a:txBody>
                    <a:bodyPr/>
                    <a:lstStyle/>
                    <a:p>
                      <a:pPr marL="0" marR="0">
                        <a:lnSpc>
                          <a:spcPct val="107000"/>
                        </a:lnSpc>
                        <a:spcBef>
                          <a:spcPts val="0"/>
                        </a:spcBef>
                        <a:spcAft>
                          <a:spcPts val="0"/>
                        </a:spcAft>
                      </a:pPr>
                      <a:r>
                        <a:rPr lang="en-US" sz="1800" dirty="0">
                          <a:solidFill>
                            <a:schemeClr val="tx1"/>
                          </a:solidFill>
                          <a:effectLst/>
                        </a:rPr>
                        <a:t>10, 20, 40, 50</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solidFill>
                      <a:srgbClr val="FA8AA5"/>
                    </a:solidFill>
                  </a:tcPr>
                </a:tc>
                <a:extLst>
                  <a:ext uri="{0D108BD9-81ED-4DB2-BD59-A6C34878D82A}">
                    <a16:rowId xmlns:a16="http://schemas.microsoft.com/office/drawing/2014/main" val="422435436"/>
                  </a:ext>
                </a:extLst>
              </a:tr>
              <a:tr h="331717">
                <a:tc>
                  <a:txBody>
                    <a:bodyPr/>
                    <a:lstStyle/>
                    <a:p>
                      <a:pPr marL="0" marR="0" algn="ctr">
                        <a:lnSpc>
                          <a:spcPct val="107000"/>
                        </a:lnSpc>
                        <a:spcBef>
                          <a:spcPts val="0"/>
                        </a:spcBef>
                        <a:spcAft>
                          <a:spcPts val="0"/>
                        </a:spcAft>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a:t>
                      </a:r>
                    </a:p>
                  </a:txBody>
                  <a:tcPr marL="68578" marR="68578" marT="0" marB="0">
                    <a:solidFill>
                      <a:srgbClr val="FA8AA5"/>
                    </a:solidFill>
                  </a:tcPr>
                </a:tc>
                <a:tc>
                  <a:txBody>
                    <a:bodyPr/>
                    <a:lstStyle/>
                    <a:p>
                      <a:pPr marL="0" marR="0" algn="ctr">
                        <a:lnSpc>
                          <a:spcPct val="107000"/>
                        </a:lnSpc>
                        <a:spcBef>
                          <a:spcPts val="0"/>
                        </a:spcBef>
                        <a:spcAft>
                          <a:spcPts val="0"/>
                        </a:spcAft>
                      </a:pPr>
                      <a:r>
                        <a:rPr lang="en-US" sz="1800">
                          <a:solidFill>
                            <a:schemeClr val="tx1"/>
                          </a:solidFill>
                          <a:effectLst/>
                        </a:rPr>
                        <a:t>Polio</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solidFill>
                      <a:srgbClr val="FA8AA5"/>
                    </a:solidFill>
                  </a:tcPr>
                </a:tc>
                <a:tc>
                  <a:txBody>
                    <a:bodyPr/>
                    <a:lstStyle/>
                    <a:p>
                      <a:pPr marL="0" marR="0">
                        <a:lnSpc>
                          <a:spcPct val="107000"/>
                        </a:lnSpc>
                        <a:spcBef>
                          <a:spcPts val="0"/>
                        </a:spcBef>
                        <a:spcAft>
                          <a:spcPts val="0"/>
                        </a:spcAft>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70, 80, 90</a:t>
                      </a:r>
                    </a:p>
                  </a:txBody>
                  <a:tcPr marL="68578" marR="68578" marT="0" marB="0">
                    <a:solidFill>
                      <a:srgbClr val="FA8AA5"/>
                    </a:solidFill>
                  </a:tcPr>
                </a:tc>
                <a:extLst>
                  <a:ext uri="{0D108BD9-81ED-4DB2-BD59-A6C34878D82A}">
                    <a16:rowId xmlns:a16="http://schemas.microsoft.com/office/drawing/2014/main" val="2873496272"/>
                  </a:ext>
                </a:extLst>
              </a:tr>
              <a:tr h="331717">
                <a:tc>
                  <a:txBody>
                    <a:bodyPr/>
                    <a:lstStyle/>
                    <a:p>
                      <a:pPr marL="0" marR="0" algn="ctr">
                        <a:lnSpc>
                          <a:spcPct val="107000"/>
                        </a:lnSpc>
                        <a:spcBef>
                          <a:spcPts val="0"/>
                        </a:spcBef>
                        <a:spcAft>
                          <a:spcPts val="0"/>
                        </a:spcAft>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a:t>
                      </a:r>
                    </a:p>
                  </a:txBody>
                  <a:tcPr marL="68578" marR="68578" marT="0" marB="0">
                    <a:solidFill>
                      <a:schemeClr val="accent4">
                        <a:lumMod val="20000"/>
                        <a:lumOff val="80000"/>
                      </a:schemeClr>
                    </a:solidFill>
                  </a:tcPr>
                </a:tc>
                <a:tc>
                  <a:txBody>
                    <a:bodyPr/>
                    <a:lstStyle/>
                    <a:p>
                      <a:pPr marL="0" marR="0" algn="ctr">
                        <a:lnSpc>
                          <a:spcPct val="107000"/>
                        </a:lnSpc>
                        <a:spcBef>
                          <a:spcPts val="0"/>
                        </a:spcBef>
                        <a:spcAft>
                          <a:spcPts val="0"/>
                        </a:spcAft>
                      </a:pPr>
                      <a:r>
                        <a:rPr lang="en-US" sz="1800" dirty="0">
                          <a:solidFill>
                            <a:schemeClr val="tx1"/>
                          </a:solidFill>
                          <a:effectLst/>
                        </a:rPr>
                        <a:t>Measles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solidFill>
                      <a:schemeClr val="accent4">
                        <a:lumMod val="20000"/>
                        <a:lumOff val="80000"/>
                      </a:schemeClr>
                    </a:solidFill>
                  </a:tcPr>
                </a:tc>
                <a:tc>
                  <a:txBody>
                    <a:bodyPr/>
                    <a:lstStyle/>
                    <a:p>
                      <a:pPr marL="0" marR="0">
                        <a:lnSpc>
                          <a:spcPct val="107000"/>
                        </a:lnSpc>
                        <a:spcBef>
                          <a:spcPts val="0"/>
                        </a:spcBef>
                        <a:spcAft>
                          <a:spcPts val="0"/>
                        </a:spcAft>
                      </a:pPr>
                      <a:r>
                        <a:rPr lang="en-US" sz="1800" dirty="0">
                          <a:solidFill>
                            <a:schemeClr val="tx1"/>
                          </a:solidFill>
                          <a:effectLst/>
                        </a:rPr>
                        <a:t>10, 20, 40, 50</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solidFill>
                      <a:schemeClr val="accent4">
                        <a:lumMod val="20000"/>
                        <a:lumOff val="80000"/>
                      </a:schemeClr>
                    </a:solidFill>
                  </a:tcPr>
                </a:tc>
                <a:extLst>
                  <a:ext uri="{0D108BD9-81ED-4DB2-BD59-A6C34878D82A}">
                    <a16:rowId xmlns:a16="http://schemas.microsoft.com/office/drawing/2014/main" val="2828847412"/>
                  </a:ext>
                </a:extLst>
              </a:tr>
              <a:tr h="331717">
                <a:tc>
                  <a:txBody>
                    <a:bodyPr/>
                    <a:lstStyle/>
                    <a:p>
                      <a:pPr marL="0" marR="0" algn="ctr">
                        <a:lnSpc>
                          <a:spcPct val="107000"/>
                        </a:lnSpc>
                        <a:spcBef>
                          <a:spcPts val="0"/>
                        </a:spcBef>
                        <a:spcAft>
                          <a:spcPts val="0"/>
                        </a:spcAft>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a:t>
                      </a:r>
                    </a:p>
                  </a:txBody>
                  <a:tcPr marL="68578" marR="68578" marT="0" marB="0">
                    <a:solidFill>
                      <a:schemeClr val="accent4">
                        <a:lumMod val="20000"/>
                        <a:lumOff val="80000"/>
                      </a:schemeClr>
                    </a:solidFill>
                  </a:tcPr>
                </a:tc>
                <a:tc>
                  <a:txBody>
                    <a:bodyPr/>
                    <a:lstStyle/>
                    <a:p>
                      <a:pPr marL="0" marR="0" algn="ctr">
                        <a:lnSpc>
                          <a:spcPct val="107000"/>
                        </a:lnSpc>
                        <a:spcBef>
                          <a:spcPts val="0"/>
                        </a:spcBef>
                        <a:spcAft>
                          <a:spcPts val="0"/>
                        </a:spcAft>
                      </a:pPr>
                      <a:r>
                        <a:rPr lang="en-US" sz="1800">
                          <a:solidFill>
                            <a:schemeClr val="tx1"/>
                          </a:solidFill>
                          <a:effectLst/>
                        </a:rPr>
                        <a:t>Measles</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solidFill>
                      <a:schemeClr val="accent4">
                        <a:lumMod val="20000"/>
                        <a:lumOff val="80000"/>
                      </a:schemeClr>
                    </a:solidFill>
                  </a:tcPr>
                </a:tc>
                <a:tc>
                  <a:txBody>
                    <a:bodyPr/>
                    <a:lstStyle/>
                    <a:p>
                      <a:pPr marL="0" marR="0">
                        <a:lnSpc>
                          <a:spcPct val="107000"/>
                        </a:lnSpc>
                        <a:spcBef>
                          <a:spcPts val="0"/>
                        </a:spcBef>
                        <a:spcAft>
                          <a:spcPts val="0"/>
                        </a:spcAft>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70, 80, 90</a:t>
                      </a:r>
                    </a:p>
                  </a:txBody>
                  <a:tcPr marL="68578" marR="68578" marT="0" marB="0">
                    <a:solidFill>
                      <a:schemeClr val="accent4">
                        <a:lumMod val="20000"/>
                        <a:lumOff val="80000"/>
                      </a:schemeClr>
                    </a:solidFill>
                  </a:tcPr>
                </a:tc>
                <a:extLst>
                  <a:ext uri="{0D108BD9-81ED-4DB2-BD59-A6C34878D82A}">
                    <a16:rowId xmlns:a16="http://schemas.microsoft.com/office/drawing/2014/main" val="4149339432"/>
                  </a:ext>
                </a:extLst>
              </a:tr>
            </a:tbl>
          </a:graphicData>
        </a:graphic>
      </p:graphicFrame>
      <p:sp>
        <p:nvSpPr>
          <p:cNvPr id="9" name="TextBox 8">
            <a:extLst>
              <a:ext uri="{FF2B5EF4-FFF2-40B4-BE49-F238E27FC236}">
                <a16:creationId xmlns:a16="http://schemas.microsoft.com/office/drawing/2014/main" id="{E52B1EB0-4272-054C-C226-3468AAF4CF38}"/>
              </a:ext>
            </a:extLst>
          </p:cNvPr>
          <p:cNvSpPr txBox="1"/>
          <p:nvPr/>
        </p:nvSpPr>
        <p:spPr>
          <a:xfrm>
            <a:off x="169937" y="2355821"/>
            <a:ext cx="3098758" cy="3476465"/>
          </a:xfrm>
          <a:prstGeom prst="rect">
            <a:avLst/>
          </a:prstGeom>
          <a:noFill/>
        </p:spPr>
        <p:txBody>
          <a:bodyPr wrap="square" rtlCol="0">
            <a:spAutoFit/>
          </a:bodyPr>
          <a:lstStyle/>
          <a:p>
            <a:r>
              <a:rPr lang="en-US" sz="1999" dirty="0"/>
              <a:t>4. Use the slider to select the different vaccination levels. For each of the vaccination levels do </a:t>
            </a:r>
            <a:r>
              <a:rPr lang="en-US" sz="1999" b="1" i="1" dirty="0">
                <a:solidFill>
                  <a:srgbClr val="C00000"/>
                </a:solidFill>
              </a:rPr>
              <a:t>three</a:t>
            </a:r>
            <a:r>
              <a:rPr lang="en-US" sz="1999" dirty="0"/>
              <a:t> simulations. Enter the  value for the </a:t>
            </a:r>
            <a:r>
              <a:rPr lang="en-US" sz="1999" b="1" dirty="0">
                <a:solidFill>
                  <a:srgbClr val="FF0000"/>
                </a:solidFill>
              </a:rPr>
              <a:t>% </a:t>
            </a:r>
            <a:r>
              <a:rPr lang="en-US" sz="1999" b="1" i="1" dirty="0">
                <a:solidFill>
                  <a:srgbClr val="FF0000"/>
                </a:solidFill>
              </a:rPr>
              <a:t>I</a:t>
            </a:r>
            <a:r>
              <a:rPr lang="en-US" sz="1999" b="1" i="1" dirty="0">
                <a:solidFill>
                  <a:srgbClr val="C00000"/>
                </a:solidFill>
              </a:rPr>
              <a:t>nfection rate at 20s </a:t>
            </a:r>
            <a:r>
              <a:rPr lang="en-US" sz="1999" dirty="0"/>
              <a:t>into the appropriate cell of the google sheet. Your data will be automatically averaged and plotted.</a:t>
            </a:r>
          </a:p>
        </p:txBody>
      </p:sp>
      <p:pic>
        <p:nvPicPr>
          <p:cNvPr id="11" name="Picture 10" descr="Application, table&#10;&#10;Description automatically generated">
            <a:extLst>
              <a:ext uri="{FF2B5EF4-FFF2-40B4-BE49-F238E27FC236}">
                <a16:creationId xmlns:a16="http://schemas.microsoft.com/office/drawing/2014/main" id="{911BCD98-6EBB-8467-94FC-8AB7F8F7A101}"/>
              </a:ext>
            </a:extLst>
          </p:cNvPr>
          <p:cNvPicPr>
            <a:picLocks noChangeAspect="1"/>
          </p:cNvPicPr>
          <p:nvPr/>
        </p:nvPicPr>
        <p:blipFill rotWithShape="1">
          <a:blip r:embed="rId6">
            <a:extLst>
              <a:ext uri="{28A0092B-C50C-407E-A947-70E740481C1C}">
                <a14:useLocalDpi xmlns:a14="http://schemas.microsoft.com/office/drawing/2010/main" val="0"/>
              </a:ext>
            </a:extLst>
          </a:blip>
          <a:srcRect l="-1" r="1030" b="59127"/>
          <a:stretch/>
        </p:blipFill>
        <p:spPr>
          <a:xfrm>
            <a:off x="4327096" y="5068314"/>
            <a:ext cx="7398608" cy="1442254"/>
          </a:xfrm>
          <a:prstGeom prst="rect">
            <a:avLst/>
          </a:prstGeom>
        </p:spPr>
      </p:pic>
      <p:cxnSp>
        <p:nvCxnSpPr>
          <p:cNvPr id="13" name="Straight Arrow Connector 12">
            <a:extLst>
              <a:ext uri="{FF2B5EF4-FFF2-40B4-BE49-F238E27FC236}">
                <a16:creationId xmlns:a16="http://schemas.microsoft.com/office/drawing/2014/main" id="{A9B5A30C-60FB-5A1E-30B3-7A118C902B49}"/>
              </a:ext>
            </a:extLst>
          </p:cNvPr>
          <p:cNvCxnSpPr>
            <a:cxnSpLocks/>
          </p:cNvCxnSpPr>
          <p:nvPr/>
        </p:nvCxnSpPr>
        <p:spPr>
          <a:xfrm flipH="1">
            <a:off x="7272519" y="1986434"/>
            <a:ext cx="2934952" cy="3291206"/>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7CB4B77-08E9-611A-FF64-789D5CA97343}"/>
              </a:ext>
            </a:extLst>
          </p:cNvPr>
          <p:cNvCxnSpPr>
            <a:cxnSpLocks/>
          </p:cNvCxnSpPr>
          <p:nvPr/>
        </p:nvCxnSpPr>
        <p:spPr>
          <a:xfrm flipH="1">
            <a:off x="7676922" y="1986434"/>
            <a:ext cx="2616194" cy="3347566"/>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729D3B9-CEB0-1901-39BB-FAE073D0FD2D}"/>
              </a:ext>
            </a:extLst>
          </p:cNvPr>
          <p:cNvCxnSpPr>
            <a:cxnSpLocks/>
          </p:cNvCxnSpPr>
          <p:nvPr/>
        </p:nvCxnSpPr>
        <p:spPr>
          <a:xfrm flipH="1">
            <a:off x="8305800" y="2005508"/>
            <a:ext cx="2031888" cy="3252292"/>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893AD61-7E0A-9429-20F8-38887D2B97FA}"/>
              </a:ext>
            </a:extLst>
          </p:cNvPr>
          <p:cNvSpPr txBox="1"/>
          <p:nvPr/>
        </p:nvSpPr>
        <p:spPr>
          <a:xfrm>
            <a:off x="8153400" y="4029508"/>
            <a:ext cx="1727456" cy="707630"/>
          </a:xfrm>
          <a:prstGeom prst="rect">
            <a:avLst/>
          </a:prstGeom>
          <a:solidFill>
            <a:schemeClr val="bg1">
              <a:alpha val="80000"/>
            </a:schemeClr>
          </a:solidFill>
        </p:spPr>
        <p:txBody>
          <a:bodyPr wrap="square" rtlCol="0">
            <a:spAutoFit/>
          </a:bodyPr>
          <a:lstStyle/>
          <a:p>
            <a:r>
              <a:rPr lang="en-US" sz="1999" b="1" dirty="0"/>
              <a:t>3 Simulation Runs  at 10%</a:t>
            </a:r>
          </a:p>
        </p:txBody>
      </p:sp>
      <p:sp>
        <p:nvSpPr>
          <p:cNvPr id="22" name="Oval 21">
            <a:extLst>
              <a:ext uri="{FF2B5EF4-FFF2-40B4-BE49-F238E27FC236}">
                <a16:creationId xmlns:a16="http://schemas.microsoft.com/office/drawing/2014/main" id="{6C31DD62-AAF0-182B-D4E2-3EE7C79698A1}"/>
              </a:ext>
            </a:extLst>
          </p:cNvPr>
          <p:cNvSpPr/>
          <p:nvPr/>
        </p:nvSpPr>
        <p:spPr>
          <a:xfrm>
            <a:off x="4286081" y="4442523"/>
            <a:ext cx="651703" cy="3454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p>
        </p:txBody>
      </p:sp>
      <p:cxnSp>
        <p:nvCxnSpPr>
          <p:cNvPr id="24" name="Straight Arrow Connector 23">
            <a:extLst>
              <a:ext uri="{FF2B5EF4-FFF2-40B4-BE49-F238E27FC236}">
                <a16:creationId xmlns:a16="http://schemas.microsoft.com/office/drawing/2014/main" id="{03E5736D-CE3F-0CAF-C45F-AC967B2357BA}"/>
              </a:ext>
            </a:extLst>
          </p:cNvPr>
          <p:cNvCxnSpPr>
            <a:cxnSpLocks/>
          </p:cNvCxnSpPr>
          <p:nvPr/>
        </p:nvCxnSpPr>
        <p:spPr>
          <a:xfrm>
            <a:off x="2675899" y="3890069"/>
            <a:ext cx="1944145" cy="7771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Date Placeholder 13">
            <a:extLst>
              <a:ext uri="{FF2B5EF4-FFF2-40B4-BE49-F238E27FC236}">
                <a16:creationId xmlns:a16="http://schemas.microsoft.com/office/drawing/2014/main" id="{8604BBE0-D54F-9974-02F5-0274C77B5625}"/>
              </a:ext>
            </a:extLst>
          </p:cNvPr>
          <p:cNvSpPr>
            <a:spLocks noGrp="1"/>
          </p:cNvSpPr>
          <p:nvPr>
            <p:ph type="dt" sz="half" idx="10"/>
          </p:nvPr>
        </p:nvSpPr>
        <p:spPr/>
        <p:txBody>
          <a:bodyPr/>
          <a:lstStyle/>
          <a:p>
            <a:fld id="{6AABAACD-26B7-4DFF-A8DF-2526461C6B6F}" type="datetime1">
              <a:rPr lang="en-US" smtClean="0"/>
              <a:t>8/26/2023</a:t>
            </a:fld>
            <a:endParaRPr lang="en-US"/>
          </a:p>
        </p:txBody>
      </p:sp>
      <p:sp>
        <p:nvSpPr>
          <p:cNvPr id="19" name="Footer Placeholder 18">
            <a:extLst>
              <a:ext uri="{FF2B5EF4-FFF2-40B4-BE49-F238E27FC236}">
                <a16:creationId xmlns:a16="http://schemas.microsoft.com/office/drawing/2014/main" id="{4A36590A-CB33-3B02-79C1-082B2A55EB04}"/>
              </a:ext>
            </a:extLst>
          </p:cNvPr>
          <p:cNvSpPr>
            <a:spLocks noGrp="1"/>
          </p:cNvSpPr>
          <p:nvPr>
            <p:ph type="ftr" sz="quarter" idx="11"/>
          </p:nvPr>
        </p:nvSpPr>
        <p:spPr/>
        <p:txBody>
          <a:bodyPr/>
          <a:lstStyle/>
          <a:p>
            <a:r>
              <a:rPr lang="en-US"/>
              <a:t>D &amp; D - Lec 3 - Fall 2023</a:t>
            </a:r>
          </a:p>
        </p:txBody>
      </p:sp>
      <p:sp>
        <p:nvSpPr>
          <p:cNvPr id="20" name="Slide Number Placeholder 19">
            <a:extLst>
              <a:ext uri="{FF2B5EF4-FFF2-40B4-BE49-F238E27FC236}">
                <a16:creationId xmlns:a16="http://schemas.microsoft.com/office/drawing/2014/main" id="{AB3C3141-693A-E55A-0D83-1EFEB4AF9D49}"/>
              </a:ext>
            </a:extLst>
          </p:cNvPr>
          <p:cNvSpPr>
            <a:spLocks noGrp="1"/>
          </p:cNvSpPr>
          <p:nvPr>
            <p:ph type="sldNum" sz="quarter" idx="12"/>
          </p:nvPr>
        </p:nvSpPr>
        <p:spPr/>
        <p:txBody>
          <a:bodyPr/>
          <a:lstStyle/>
          <a:p>
            <a:fld id="{DC3BB032-4020-48F4-953B-341806DC4A2B}" type="slidenum">
              <a:rPr lang="en-US" smtClean="0"/>
              <a:pPr/>
              <a:t>69</a:t>
            </a:fld>
            <a:endParaRPr lang="en-US"/>
          </a:p>
        </p:txBody>
      </p:sp>
      <p:sp>
        <p:nvSpPr>
          <p:cNvPr id="21" name="Oval 20">
            <a:extLst>
              <a:ext uri="{FF2B5EF4-FFF2-40B4-BE49-F238E27FC236}">
                <a16:creationId xmlns:a16="http://schemas.microsoft.com/office/drawing/2014/main" id="{57D70C12-68C8-4461-8E73-89A796F36BD0}"/>
              </a:ext>
            </a:extLst>
          </p:cNvPr>
          <p:cNvSpPr/>
          <p:nvPr/>
        </p:nvSpPr>
        <p:spPr>
          <a:xfrm>
            <a:off x="4269256" y="2232953"/>
            <a:ext cx="651703" cy="3454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p>
        </p:txBody>
      </p:sp>
      <p:cxnSp>
        <p:nvCxnSpPr>
          <p:cNvPr id="23" name="Straight Arrow Connector 22">
            <a:extLst>
              <a:ext uri="{FF2B5EF4-FFF2-40B4-BE49-F238E27FC236}">
                <a16:creationId xmlns:a16="http://schemas.microsoft.com/office/drawing/2014/main" id="{8278355A-E212-C262-1007-CEBA92C91BFB}"/>
              </a:ext>
            </a:extLst>
          </p:cNvPr>
          <p:cNvCxnSpPr>
            <a:cxnSpLocks/>
            <a:endCxn id="21" idx="1"/>
          </p:cNvCxnSpPr>
          <p:nvPr/>
        </p:nvCxnSpPr>
        <p:spPr>
          <a:xfrm>
            <a:off x="3717646" y="2207797"/>
            <a:ext cx="647050" cy="757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E62B8A3-A6DA-65FA-A76C-D1922DD7642D}"/>
              </a:ext>
            </a:extLst>
          </p:cNvPr>
          <p:cNvSpPr/>
          <p:nvPr/>
        </p:nvSpPr>
        <p:spPr>
          <a:xfrm>
            <a:off x="3824271" y="3809141"/>
            <a:ext cx="1662129" cy="3454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p>
        </p:txBody>
      </p:sp>
      <p:cxnSp>
        <p:nvCxnSpPr>
          <p:cNvPr id="27" name="Straight Arrow Connector 26">
            <a:extLst>
              <a:ext uri="{FF2B5EF4-FFF2-40B4-BE49-F238E27FC236}">
                <a16:creationId xmlns:a16="http://schemas.microsoft.com/office/drawing/2014/main" id="{1756C9C7-CA9F-384E-6AA0-3B2DFAC3ED2B}"/>
              </a:ext>
            </a:extLst>
          </p:cNvPr>
          <p:cNvCxnSpPr>
            <a:cxnSpLocks/>
          </p:cNvCxnSpPr>
          <p:nvPr/>
        </p:nvCxnSpPr>
        <p:spPr>
          <a:xfrm>
            <a:off x="2534401" y="2669325"/>
            <a:ext cx="1688641" cy="12689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A38FB708-EF3C-5578-9DB3-D969E4087C1B}"/>
              </a:ext>
            </a:extLst>
          </p:cNvPr>
          <p:cNvSpPr/>
          <p:nvPr/>
        </p:nvSpPr>
        <p:spPr>
          <a:xfrm>
            <a:off x="4834697" y="4086611"/>
            <a:ext cx="651703" cy="3454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p>
        </p:txBody>
      </p:sp>
      <p:sp>
        <p:nvSpPr>
          <p:cNvPr id="40" name="Freeform: Shape 39">
            <a:extLst>
              <a:ext uri="{FF2B5EF4-FFF2-40B4-BE49-F238E27FC236}">
                <a16:creationId xmlns:a16="http://schemas.microsoft.com/office/drawing/2014/main" id="{4470E994-A441-F4FD-52D6-6938EF289568}"/>
              </a:ext>
            </a:extLst>
          </p:cNvPr>
          <p:cNvSpPr/>
          <p:nvPr/>
        </p:nvSpPr>
        <p:spPr>
          <a:xfrm>
            <a:off x="5474298" y="4180196"/>
            <a:ext cx="1695255" cy="1211715"/>
          </a:xfrm>
          <a:custGeom>
            <a:avLst/>
            <a:gdLst>
              <a:gd name="connsiteX0" fmla="*/ 0 w 1695255"/>
              <a:gd name="connsiteY0" fmla="*/ 30408 h 1269273"/>
              <a:gd name="connsiteX1" fmla="*/ 961595 w 1695255"/>
              <a:gd name="connsiteY1" fmla="*/ 18609 h 1269273"/>
              <a:gd name="connsiteX2" fmla="*/ 1398147 w 1695255"/>
              <a:gd name="connsiteY2" fmla="*/ 248684 h 1269273"/>
              <a:gd name="connsiteX3" fmla="*/ 1651819 w 1695255"/>
              <a:gd name="connsiteY3" fmla="*/ 974305 h 1269273"/>
              <a:gd name="connsiteX4" fmla="*/ 1693115 w 1695255"/>
              <a:gd name="connsiteY4" fmla="*/ 1269273 h 1269273"/>
              <a:gd name="connsiteX0" fmla="*/ 0 w 1695255"/>
              <a:gd name="connsiteY0" fmla="*/ 8569 h 1247434"/>
              <a:gd name="connsiteX1" fmla="*/ 961595 w 1695255"/>
              <a:gd name="connsiteY1" fmla="*/ 51515 h 1247434"/>
              <a:gd name="connsiteX2" fmla="*/ 1398147 w 1695255"/>
              <a:gd name="connsiteY2" fmla="*/ 226845 h 1247434"/>
              <a:gd name="connsiteX3" fmla="*/ 1651819 w 1695255"/>
              <a:gd name="connsiteY3" fmla="*/ 952466 h 1247434"/>
              <a:gd name="connsiteX4" fmla="*/ 1693115 w 1695255"/>
              <a:gd name="connsiteY4" fmla="*/ 1247434 h 1247434"/>
              <a:gd name="connsiteX0" fmla="*/ 0 w 1695255"/>
              <a:gd name="connsiteY0" fmla="*/ 10524 h 1249389"/>
              <a:gd name="connsiteX1" fmla="*/ 961595 w 1695255"/>
              <a:gd name="connsiteY1" fmla="*/ 53470 h 1249389"/>
              <a:gd name="connsiteX2" fmla="*/ 1374549 w 1695255"/>
              <a:gd name="connsiteY2" fmla="*/ 301793 h 1249389"/>
              <a:gd name="connsiteX3" fmla="*/ 1651819 w 1695255"/>
              <a:gd name="connsiteY3" fmla="*/ 954421 h 1249389"/>
              <a:gd name="connsiteX4" fmla="*/ 1693115 w 1695255"/>
              <a:gd name="connsiteY4" fmla="*/ 1249389 h 1249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255" h="1249389">
                <a:moveTo>
                  <a:pt x="0" y="10524"/>
                </a:moveTo>
                <a:cubicBezTo>
                  <a:pt x="364285" y="-13565"/>
                  <a:pt x="732504" y="4925"/>
                  <a:pt x="961595" y="53470"/>
                </a:cubicBezTo>
                <a:cubicBezTo>
                  <a:pt x="1190687" y="102015"/>
                  <a:pt x="1259512" y="151635"/>
                  <a:pt x="1374549" y="301793"/>
                </a:cubicBezTo>
                <a:cubicBezTo>
                  <a:pt x="1489586" y="451952"/>
                  <a:pt x="1602658" y="784323"/>
                  <a:pt x="1651819" y="954421"/>
                </a:cubicBezTo>
                <a:cubicBezTo>
                  <a:pt x="1700980" y="1124519"/>
                  <a:pt x="1697047" y="1186954"/>
                  <a:pt x="1693115" y="1249389"/>
                </a:cubicBezTo>
              </a:path>
            </a:pathLst>
          </a:custGeom>
          <a:noFill/>
          <a:ln>
            <a:solidFill>
              <a:srgbClr val="C0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3340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4ACBE8-35A7-4A36-B960-FCA060508FE3}"/>
              </a:ext>
            </a:extLst>
          </p:cNvPr>
          <p:cNvSpPr txBox="1"/>
          <p:nvPr/>
        </p:nvSpPr>
        <p:spPr>
          <a:xfrm>
            <a:off x="1595634" y="-19958"/>
            <a:ext cx="9837052" cy="424090"/>
          </a:xfrm>
          <a:prstGeom prst="rect">
            <a:avLst/>
          </a:prstGeom>
          <a:noFill/>
        </p:spPr>
        <p:txBody>
          <a:bodyPr wrap="none" rtlCol="0">
            <a:spAutoFit/>
          </a:bodyPr>
          <a:lstStyle/>
          <a:p>
            <a:r>
              <a:rPr lang="en-US" sz="2156" dirty="0">
                <a:latin typeface="Arial" panose="020B0604020202020204" pitchFamily="34" charset="0"/>
              </a:rPr>
              <a:t>DNA Sequencing - Determining the Order of Bases Added by DNA Polymerase</a:t>
            </a:r>
          </a:p>
        </p:txBody>
      </p:sp>
      <p:sp>
        <p:nvSpPr>
          <p:cNvPr id="6" name="TextBox 5">
            <a:extLst>
              <a:ext uri="{FF2B5EF4-FFF2-40B4-BE49-F238E27FC236}">
                <a16:creationId xmlns:a16="http://schemas.microsoft.com/office/drawing/2014/main" id="{F3EF6381-C41B-41A8-AD1F-C8620B77232F}"/>
              </a:ext>
            </a:extLst>
          </p:cNvPr>
          <p:cNvSpPr txBox="1"/>
          <p:nvPr/>
        </p:nvSpPr>
        <p:spPr>
          <a:xfrm>
            <a:off x="214387" y="331881"/>
            <a:ext cx="6248120" cy="1831527"/>
          </a:xfrm>
          <a:prstGeom prst="rect">
            <a:avLst/>
          </a:prstGeom>
          <a:noFill/>
        </p:spPr>
        <p:txBody>
          <a:bodyPr wrap="square" rtlCol="0">
            <a:spAutoFit/>
          </a:bodyPr>
          <a:lstStyle/>
          <a:p>
            <a:pPr>
              <a:spcBef>
                <a:spcPts val="544"/>
              </a:spcBef>
            </a:pPr>
            <a:r>
              <a:rPr lang="en-US" sz="1814" b="1" dirty="0">
                <a:latin typeface="Arial" panose="020B0604020202020204" pitchFamily="34" charset="0"/>
                <a:cs typeface="Arial" panose="020B0604020202020204" pitchFamily="34" charset="0"/>
              </a:rPr>
              <a:t>2. </a:t>
            </a:r>
            <a:r>
              <a:rPr lang="en-US" sz="1814" dirty="0">
                <a:latin typeface="Arial" panose="020B0604020202020204" pitchFamily="34" charset="0"/>
                <a:cs typeface="Arial" panose="020B0604020202020204" pitchFamily="34" charset="0"/>
              </a:rPr>
              <a:t>Use a mixture of normal bases (dNTPs) and dideoxy bases (</a:t>
            </a:r>
            <a:r>
              <a:rPr lang="en-US" sz="1814" dirty="0" err="1">
                <a:latin typeface="Arial" panose="020B0604020202020204" pitchFamily="34" charset="0"/>
                <a:cs typeface="Arial" panose="020B0604020202020204" pitchFamily="34" charset="0"/>
              </a:rPr>
              <a:t>ddNTP</a:t>
            </a:r>
            <a:r>
              <a:rPr lang="en-US" sz="1814" dirty="0">
                <a:latin typeface="Arial" panose="020B0604020202020204" pitchFamily="34" charset="0"/>
                <a:cs typeface="Arial" panose="020B0604020202020204" pitchFamily="34" charset="0"/>
              </a:rPr>
              <a:t>) for polymerization. Ratio of dNTP to </a:t>
            </a:r>
            <a:r>
              <a:rPr lang="en-US" sz="1814" dirty="0" err="1">
                <a:latin typeface="Arial" panose="020B0604020202020204" pitchFamily="34" charset="0"/>
                <a:cs typeface="Arial" panose="020B0604020202020204" pitchFamily="34" charset="0"/>
              </a:rPr>
              <a:t>ddNTP</a:t>
            </a:r>
            <a:r>
              <a:rPr lang="en-US" sz="1814" dirty="0">
                <a:latin typeface="Arial" panose="020B0604020202020204" pitchFamily="34" charset="0"/>
                <a:cs typeface="Arial" panose="020B0604020202020204" pitchFamily="34" charset="0"/>
              </a:rPr>
              <a:t> is (100:1), most of the time elongation occurs.</a:t>
            </a:r>
          </a:p>
          <a:p>
            <a:pPr marL="101653" indent="-60133">
              <a:spcBef>
                <a:spcPts val="544"/>
              </a:spcBef>
              <a:buFont typeface="Arial" panose="020B0604020202020204" pitchFamily="34" charset="0"/>
              <a:buChar char="•"/>
            </a:pPr>
            <a:r>
              <a:rPr lang="en-US" sz="1814" dirty="0" err="1">
                <a:latin typeface="Arial" panose="020B0604020202020204" pitchFamily="34" charset="0"/>
                <a:cs typeface="Arial" panose="020B0604020202020204" pitchFamily="34" charset="0"/>
              </a:rPr>
              <a:t>ddNTPs</a:t>
            </a:r>
            <a:r>
              <a:rPr lang="en-US" sz="1814" dirty="0">
                <a:latin typeface="Arial" panose="020B0604020202020204" pitchFamily="34" charset="0"/>
                <a:cs typeface="Arial" panose="020B0604020202020204" pitchFamily="34" charset="0"/>
              </a:rPr>
              <a:t> can be added to the DNA since they have a 5’-triphosphate but </a:t>
            </a:r>
            <a:r>
              <a:rPr lang="en-US" sz="1814" b="1" i="1" dirty="0">
                <a:latin typeface="Arial" panose="020B0604020202020204" pitchFamily="34" charset="0"/>
                <a:cs typeface="Arial" panose="020B0604020202020204" pitchFamily="34" charset="0"/>
              </a:rPr>
              <a:t>terminate</a:t>
            </a:r>
            <a:r>
              <a:rPr lang="en-US" sz="1814" dirty="0">
                <a:latin typeface="Arial" panose="020B0604020202020204" pitchFamily="34" charset="0"/>
                <a:cs typeface="Arial" panose="020B0604020202020204" pitchFamily="34" charset="0"/>
              </a:rPr>
              <a:t> the chain due to the lack of a 3’-OH. ~ 1 in 100 chains terminate at each base addition</a:t>
            </a:r>
          </a:p>
        </p:txBody>
      </p:sp>
      <p:grpSp>
        <p:nvGrpSpPr>
          <p:cNvPr id="24" name="Group 23">
            <a:extLst>
              <a:ext uri="{FF2B5EF4-FFF2-40B4-BE49-F238E27FC236}">
                <a16:creationId xmlns:a16="http://schemas.microsoft.com/office/drawing/2014/main" id="{7ADC464A-27DC-8316-D389-20BBF5147A82}"/>
              </a:ext>
            </a:extLst>
          </p:cNvPr>
          <p:cNvGrpSpPr/>
          <p:nvPr/>
        </p:nvGrpSpPr>
        <p:grpSpPr>
          <a:xfrm>
            <a:off x="7795339" y="1789949"/>
            <a:ext cx="4182274" cy="4855705"/>
            <a:chOff x="6154686" y="1959304"/>
            <a:chExt cx="4612119" cy="5354764"/>
          </a:xfrm>
        </p:grpSpPr>
        <p:pic>
          <p:nvPicPr>
            <p:cNvPr id="2" name="Picture 1">
              <a:extLst>
                <a:ext uri="{FF2B5EF4-FFF2-40B4-BE49-F238E27FC236}">
                  <a16:creationId xmlns:a16="http://schemas.microsoft.com/office/drawing/2014/main" id="{F723DCD6-38A7-4CC0-B371-17111AB744FD}"/>
                </a:ext>
              </a:extLst>
            </p:cNvPr>
            <p:cNvPicPr>
              <a:picLocks noChangeAspect="1"/>
            </p:cNvPicPr>
            <p:nvPr/>
          </p:nvPicPr>
          <p:blipFill rotWithShape="1">
            <a:blip r:embed="rId3"/>
            <a:srcRect b="7758"/>
            <a:stretch/>
          </p:blipFill>
          <p:spPr>
            <a:xfrm>
              <a:off x="6464554" y="1959304"/>
              <a:ext cx="4302251" cy="5354764"/>
            </a:xfrm>
            <a:prstGeom prst="rect">
              <a:avLst/>
            </a:prstGeom>
          </p:spPr>
        </p:pic>
        <p:sp>
          <p:nvSpPr>
            <p:cNvPr id="3" name="Rectangle: Rounded Corners 2">
              <a:extLst>
                <a:ext uri="{FF2B5EF4-FFF2-40B4-BE49-F238E27FC236}">
                  <a16:creationId xmlns:a16="http://schemas.microsoft.com/office/drawing/2014/main" id="{741A5DD3-A1E3-48A1-8516-C0674CA46137}"/>
                </a:ext>
              </a:extLst>
            </p:cNvPr>
            <p:cNvSpPr/>
            <p:nvPr/>
          </p:nvSpPr>
          <p:spPr>
            <a:xfrm>
              <a:off x="6351606" y="2818228"/>
              <a:ext cx="584532" cy="326427"/>
            </a:xfrm>
            <a:prstGeom prst="roundRect">
              <a:avLst/>
            </a:prstGeom>
            <a:solidFill>
              <a:srgbClr val="0D08EA"/>
            </a:solidFill>
            <a:ln>
              <a:solidFill>
                <a:srgbClr val="0D08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8" dirty="0">
                <a:latin typeface="Arial" panose="020B0604020202020204" pitchFamily="34" charset="0"/>
              </a:endParaRPr>
            </a:p>
          </p:txBody>
        </p:sp>
        <p:sp>
          <p:nvSpPr>
            <p:cNvPr id="7" name="Rectangle: Rounded Corners 6">
              <a:extLst>
                <a:ext uri="{FF2B5EF4-FFF2-40B4-BE49-F238E27FC236}">
                  <a16:creationId xmlns:a16="http://schemas.microsoft.com/office/drawing/2014/main" id="{9D874EF1-A046-4891-A020-2A6888187587}"/>
                </a:ext>
              </a:extLst>
            </p:cNvPr>
            <p:cNvSpPr/>
            <p:nvPr/>
          </p:nvSpPr>
          <p:spPr>
            <a:xfrm>
              <a:off x="6357150" y="3919257"/>
              <a:ext cx="584532" cy="326427"/>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8" dirty="0">
                <a:latin typeface="Arial" panose="020B0604020202020204" pitchFamily="34" charset="0"/>
              </a:endParaRPr>
            </a:p>
          </p:txBody>
        </p:sp>
        <p:sp>
          <p:nvSpPr>
            <p:cNvPr id="8" name="Rectangle: Rounded Corners 7">
              <a:extLst>
                <a:ext uri="{FF2B5EF4-FFF2-40B4-BE49-F238E27FC236}">
                  <a16:creationId xmlns:a16="http://schemas.microsoft.com/office/drawing/2014/main" id="{0E96F8A9-C5DC-4E30-813F-4A58E04A2D69}"/>
                </a:ext>
              </a:extLst>
            </p:cNvPr>
            <p:cNvSpPr/>
            <p:nvPr/>
          </p:nvSpPr>
          <p:spPr>
            <a:xfrm>
              <a:off x="6375759" y="5143781"/>
              <a:ext cx="584532" cy="326427"/>
            </a:xfrm>
            <a:prstGeom prst="roundRect">
              <a:avLst/>
            </a:prstGeom>
            <a:solidFill>
              <a:srgbClr val="04CC0E"/>
            </a:solidFill>
            <a:ln>
              <a:solidFill>
                <a:srgbClr val="04CC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8" dirty="0">
                <a:latin typeface="Arial" panose="020B0604020202020204" pitchFamily="34" charset="0"/>
              </a:endParaRPr>
            </a:p>
          </p:txBody>
        </p:sp>
        <p:sp>
          <p:nvSpPr>
            <p:cNvPr id="9" name="Rectangle: Rounded Corners 8">
              <a:extLst>
                <a:ext uri="{FF2B5EF4-FFF2-40B4-BE49-F238E27FC236}">
                  <a16:creationId xmlns:a16="http://schemas.microsoft.com/office/drawing/2014/main" id="{04864E48-6D9D-4811-B8C2-85A26B7FBB4D}"/>
                </a:ext>
              </a:extLst>
            </p:cNvPr>
            <p:cNvSpPr/>
            <p:nvPr/>
          </p:nvSpPr>
          <p:spPr>
            <a:xfrm>
              <a:off x="6351606" y="6213865"/>
              <a:ext cx="584532" cy="32642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8" dirty="0">
                <a:latin typeface="Arial" panose="020B0604020202020204" pitchFamily="34" charset="0"/>
              </a:endParaRPr>
            </a:p>
          </p:txBody>
        </p:sp>
        <p:sp>
          <p:nvSpPr>
            <p:cNvPr id="20" name="Rectangle 19">
              <a:extLst>
                <a:ext uri="{FF2B5EF4-FFF2-40B4-BE49-F238E27FC236}">
                  <a16:creationId xmlns:a16="http://schemas.microsoft.com/office/drawing/2014/main" id="{E94B5DDF-BBBA-4714-881C-2A7991AD2119}"/>
                </a:ext>
              </a:extLst>
            </p:cNvPr>
            <p:cNvSpPr/>
            <p:nvPr/>
          </p:nvSpPr>
          <p:spPr>
            <a:xfrm>
              <a:off x="6154686" y="5844084"/>
              <a:ext cx="1073381" cy="379289"/>
            </a:xfrm>
            <a:prstGeom prst="rect">
              <a:avLst/>
            </a:prstGeom>
          </p:spPr>
          <p:txBody>
            <a:bodyPr wrap="none">
              <a:spAutoFit/>
            </a:bodyPr>
            <a:lstStyle/>
            <a:p>
              <a:r>
                <a:rPr lang="en-US" sz="1635" b="1" dirty="0" err="1">
                  <a:latin typeface="Arial" panose="020B0604020202020204" pitchFamily="34" charset="0"/>
                </a:rPr>
                <a:t>ddGTP</a:t>
              </a:r>
              <a:r>
                <a:rPr lang="en-US" sz="1635" b="1" baseline="30000" dirty="0" err="1">
                  <a:latin typeface="Arial" panose="020B0604020202020204" pitchFamily="34" charset="0"/>
                </a:rPr>
                <a:t>H</a:t>
              </a:r>
              <a:endParaRPr lang="en-US" sz="1635" b="1" baseline="30000" dirty="0">
                <a:latin typeface="Arial" panose="020B0604020202020204" pitchFamily="34" charset="0"/>
              </a:endParaRPr>
            </a:p>
          </p:txBody>
        </p:sp>
        <p:sp>
          <p:nvSpPr>
            <p:cNvPr id="21" name="Rectangle 20">
              <a:extLst>
                <a:ext uri="{FF2B5EF4-FFF2-40B4-BE49-F238E27FC236}">
                  <a16:creationId xmlns:a16="http://schemas.microsoft.com/office/drawing/2014/main" id="{E6A2864B-53B4-4A3F-A923-19A66533AFE1}"/>
                </a:ext>
              </a:extLst>
            </p:cNvPr>
            <p:cNvSpPr/>
            <p:nvPr/>
          </p:nvSpPr>
          <p:spPr>
            <a:xfrm>
              <a:off x="6251324" y="3529254"/>
              <a:ext cx="1034491" cy="379289"/>
            </a:xfrm>
            <a:prstGeom prst="rect">
              <a:avLst/>
            </a:prstGeom>
            <a:solidFill>
              <a:schemeClr val="bg1"/>
            </a:solidFill>
          </p:spPr>
          <p:txBody>
            <a:bodyPr wrap="none">
              <a:spAutoFit/>
            </a:bodyPr>
            <a:lstStyle/>
            <a:p>
              <a:r>
                <a:rPr lang="en-US" sz="1635" b="1" dirty="0" err="1">
                  <a:solidFill>
                    <a:srgbClr val="FF0000"/>
                  </a:solidFill>
                  <a:latin typeface="Arial" panose="020B0604020202020204" pitchFamily="34" charset="0"/>
                </a:rPr>
                <a:t>ddTTP</a:t>
              </a:r>
              <a:r>
                <a:rPr lang="en-US" sz="1635" b="1" baseline="30000" dirty="0" err="1">
                  <a:solidFill>
                    <a:srgbClr val="FF0000"/>
                  </a:solidFill>
                  <a:latin typeface="Arial" panose="020B0604020202020204" pitchFamily="34" charset="0"/>
                </a:rPr>
                <a:t>H</a:t>
              </a:r>
              <a:endParaRPr lang="en-US" sz="1635" dirty="0">
                <a:solidFill>
                  <a:srgbClr val="FF0000"/>
                </a:solidFill>
                <a:latin typeface="Arial" panose="020B0604020202020204" pitchFamily="34" charset="0"/>
              </a:endParaRPr>
            </a:p>
          </p:txBody>
        </p:sp>
        <p:sp>
          <p:nvSpPr>
            <p:cNvPr id="22" name="Rectangle 21">
              <a:extLst>
                <a:ext uri="{FF2B5EF4-FFF2-40B4-BE49-F238E27FC236}">
                  <a16:creationId xmlns:a16="http://schemas.microsoft.com/office/drawing/2014/main" id="{EF6C67F7-F2A7-4BA1-8664-09667E57F35A}"/>
                </a:ext>
              </a:extLst>
            </p:cNvPr>
            <p:cNvSpPr/>
            <p:nvPr/>
          </p:nvSpPr>
          <p:spPr>
            <a:xfrm>
              <a:off x="6227205" y="4798229"/>
              <a:ext cx="1042058" cy="379289"/>
            </a:xfrm>
            <a:prstGeom prst="rect">
              <a:avLst/>
            </a:prstGeom>
          </p:spPr>
          <p:txBody>
            <a:bodyPr wrap="none">
              <a:spAutoFit/>
            </a:bodyPr>
            <a:lstStyle/>
            <a:p>
              <a:r>
                <a:rPr lang="en-US" sz="1635" b="1" dirty="0" err="1">
                  <a:solidFill>
                    <a:srgbClr val="00B050"/>
                  </a:solidFill>
                  <a:latin typeface="Arial" panose="020B0604020202020204" pitchFamily="34" charset="0"/>
                </a:rPr>
                <a:t>ddATP</a:t>
              </a:r>
              <a:r>
                <a:rPr lang="en-US" sz="1635" b="1" baseline="30000" dirty="0" err="1">
                  <a:solidFill>
                    <a:srgbClr val="00B050"/>
                  </a:solidFill>
                  <a:latin typeface="Arial" panose="020B0604020202020204" pitchFamily="34" charset="0"/>
                </a:rPr>
                <a:t>H</a:t>
              </a:r>
              <a:endParaRPr lang="en-US" sz="1635" b="1" baseline="30000" dirty="0">
                <a:solidFill>
                  <a:srgbClr val="00B050"/>
                </a:solidFill>
                <a:latin typeface="Arial" panose="020B0604020202020204" pitchFamily="34" charset="0"/>
              </a:endParaRPr>
            </a:p>
          </p:txBody>
        </p:sp>
        <p:sp>
          <p:nvSpPr>
            <p:cNvPr id="23" name="Rectangle 22">
              <a:extLst>
                <a:ext uri="{FF2B5EF4-FFF2-40B4-BE49-F238E27FC236}">
                  <a16:creationId xmlns:a16="http://schemas.microsoft.com/office/drawing/2014/main" id="{74C2700B-F6B5-4249-A2D0-2FF27E63AC2F}"/>
                </a:ext>
              </a:extLst>
            </p:cNvPr>
            <p:cNvSpPr/>
            <p:nvPr/>
          </p:nvSpPr>
          <p:spPr>
            <a:xfrm>
              <a:off x="6225675" y="2455630"/>
              <a:ext cx="1059239" cy="379289"/>
            </a:xfrm>
            <a:prstGeom prst="rect">
              <a:avLst/>
            </a:prstGeom>
          </p:spPr>
          <p:txBody>
            <a:bodyPr wrap="none">
              <a:spAutoFit/>
            </a:bodyPr>
            <a:lstStyle/>
            <a:p>
              <a:r>
                <a:rPr lang="en-US" sz="1635" b="1" dirty="0" err="1">
                  <a:solidFill>
                    <a:srgbClr val="00B0F0"/>
                  </a:solidFill>
                  <a:latin typeface="Arial" panose="020B0604020202020204" pitchFamily="34" charset="0"/>
                </a:rPr>
                <a:t>ddCTP</a:t>
              </a:r>
              <a:r>
                <a:rPr lang="en-US" sz="1635" b="1" baseline="30000" dirty="0" err="1">
                  <a:solidFill>
                    <a:srgbClr val="00B0F0"/>
                  </a:solidFill>
                  <a:latin typeface="Arial" panose="020B0604020202020204" pitchFamily="34" charset="0"/>
                </a:rPr>
                <a:t>H</a:t>
              </a:r>
              <a:endParaRPr lang="en-US" sz="1635" dirty="0">
                <a:solidFill>
                  <a:srgbClr val="00B0F0"/>
                </a:solidFill>
                <a:latin typeface="Arial" panose="020B0604020202020204" pitchFamily="34" charset="0"/>
              </a:endParaRPr>
            </a:p>
          </p:txBody>
        </p:sp>
        <p:sp>
          <p:nvSpPr>
            <p:cNvPr id="26" name="Rectangle: Rounded Corners 25">
              <a:extLst>
                <a:ext uri="{FF2B5EF4-FFF2-40B4-BE49-F238E27FC236}">
                  <a16:creationId xmlns:a16="http://schemas.microsoft.com/office/drawing/2014/main" id="{DDE4581D-3E11-414C-A6A3-E6356052C698}"/>
                </a:ext>
              </a:extLst>
            </p:cNvPr>
            <p:cNvSpPr/>
            <p:nvPr/>
          </p:nvSpPr>
          <p:spPr>
            <a:xfrm>
              <a:off x="8667519" y="4592053"/>
              <a:ext cx="1496185" cy="871724"/>
            </a:xfrm>
            <a:prstGeom prst="roundRect">
              <a:avLst/>
            </a:prstGeom>
            <a:noFill/>
            <a:ln>
              <a:solidFill>
                <a:srgbClr val="04CC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18" dirty="0">
                <a:latin typeface="Arial" panose="020B0604020202020204" pitchFamily="34" charset="0"/>
              </a:endParaRPr>
            </a:p>
          </p:txBody>
        </p:sp>
        <p:sp>
          <p:nvSpPr>
            <p:cNvPr id="29" name="Rectangle: Rounded Corners 28">
              <a:extLst>
                <a:ext uri="{FF2B5EF4-FFF2-40B4-BE49-F238E27FC236}">
                  <a16:creationId xmlns:a16="http://schemas.microsoft.com/office/drawing/2014/main" id="{A3DCCB4F-296C-43A4-A8B0-8187FE3D0823}"/>
                </a:ext>
              </a:extLst>
            </p:cNvPr>
            <p:cNvSpPr/>
            <p:nvPr/>
          </p:nvSpPr>
          <p:spPr>
            <a:xfrm>
              <a:off x="8572751" y="2144680"/>
              <a:ext cx="1590953" cy="871724"/>
            </a:xfrm>
            <a:prstGeom prst="roundRect">
              <a:avLst/>
            </a:prstGeom>
            <a:noFill/>
            <a:ln>
              <a:solidFill>
                <a:srgbClr val="0D08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18" dirty="0">
                <a:latin typeface="Arial" panose="020B0604020202020204" pitchFamily="34" charset="0"/>
              </a:endParaRPr>
            </a:p>
          </p:txBody>
        </p:sp>
        <p:sp>
          <p:nvSpPr>
            <p:cNvPr id="30" name="Rectangle: Rounded Corners 29">
              <a:extLst>
                <a:ext uri="{FF2B5EF4-FFF2-40B4-BE49-F238E27FC236}">
                  <a16:creationId xmlns:a16="http://schemas.microsoft.com/office/drawing/2014/main" id="{39647322-7344-419D-9655-8FD79313DA08}"/>
                </a:ext>
              </a:extLst>
            </p:cNvPr>
            <p:cNvSpPr/>
            <p:nvPr/>
          </p:nvSpPr>
          <p:spPr>
            <a:xfrm>
              <a:off x="8485366" y="5953060"/>
              <a:ext cx="1894503" cy="100397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18" dirty="0">
                <a:latin typeface="Arial" panose="020B0604020202020204" pitchFamily="34" charset="0"/>
              </a:endParaRPr>
            </a:p>
          </p:txBody>
        </p:sp>
        <p:sp>
          <p:nvSpPr>
            <p:cNvPr id="31" name="Rectangle: Rounded Corners 30">
              <a:extLst>
                <a:ext uri="{FF2B5EF4-FFF2-40B4-BE49-F238E27FC236}">
                  <a16:creationId xmlns:a16="http://schemas.microsoft.com/office/drawing/2014/main" id="{82936D53-97AB-4363-8CA2-A4F0E88420E6}"/>
                </a:ext>
              </a:extLst>
            </p:cNvPr>
            <p:cNvSpPr/>
            <p:nvPr/>
          </p:nvSpPr>
          <p:spPr>
            <a:xfrm>
              <a:off x="8602597" y="3295838"/>
              <a:ext cx="1720798" cy="8717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18" dirty="0">
                <a:latin typeface="Arial" panose="020B0604020202020204" pitchFamily="34" charset="0"/>
              </a:endParaRPr>
            </a:p>
          </p:txBody>
        </p:sp>
      </p:grpSp>
      <p:sp>
        <p:nvSpPr>
          <p:cNvPr id="34" name="TextBox 33">
            <a:extLst>
              <a:ext uri="{FF2B5EF4-FFF2-40B4-BE49-F238E27FC236}">
                <a16:creationId xmlns:a16="http://schemas.microsoft.com/office/drawing/2014/main" id="{CB37D48B-7BD2-4503-A5C2-92807777B061}"/>
              </a:ext>
            </a:extLst>
          </p:cNvPr>
          <p:cNvSpPr txBox="1"/>
          <p:nvPr/>
        </p:nvSpPr>
        <p:spPr>
          <a:xfrm>
            <a:off x="7529159" y="405444"/>
            <a:ext cx="4662841" cy="1488228"/>
          </a:xfrm>
          <a:prstGeom prst="rect">
            <a:avLst/>
          </a:prstGeom>
          <a:noFill/>
        </p:spPr>
        <p:txBody>
          <a:bodyPr wrap="square">
            <a:spAutoFit/>
          </a:bodyPr>
          <a:lstStyle/>
          <a:p>
            <a:pPr marL="41521"/>
            <a:r>
              <a:rPr lang="en-US" sz="1814" b="1" dirty="0">
                <a:latin typeface="Arial" panose="020B0604020202020204" pitchFamily="34" charset="0"/>
                <a:cs typeface="Arial" panose="020B0604020202020204" pitchFamily="34" charset="0"/>
              </a:rPr>
              <a:t>3.</a:t>
            </a:r>
            <a:r>
              <a:rPr lang="en-US" sz="1814" dirty="0">
                <a:latin typeface="Arial" panose="020B0604020202020204" pitchFamily="34" charset="0"/>
                <a:cs typeface="Arial" panose="020B0604020202020204" pitchFamily="34" charset="0"/>
              </a:rPr>
              <a:t> The </a:t>
            </a:r>
            <a:r>
              <a:rPr lang="en-US" sz="1814" dirty="0" err="1">
                <a:latin typeface="Arial" panose="020B0604020202020204" pitchFamily="34" charset="0"/>
                <a:cs typeface="Arial" panose="020B0604020202020204" pitchFamily="34" charset="0"/>
              </a:rPr>
              <a:t>ddNTPs</a:t>
            </a:r>
            <a:r>
              <a:rPr lang="en-US" sz="1814" dirty="0">
                <a:latin typeface="Arial" panose="020B0604020202020204" pitchFamily="34" charset="0"/>
                <a:cs typeface="Arial" panose="020B0604020202020204" pitchFamily="34" charset="0"/>
              </a:rPr>
              <a:t> are color coded by different fluorescent emission wavelengths.</a:t>
            </a:r>
          </a:p>
          <a:p>
            <a:pPr marL="41521"/>
            <a:endParaRPr lang="en-US" sz="1814" dirty="0">
              <a:latin typeface="Arial" panose="020B0604020202020204" pitchFamily="34" charset="0"/>
              <a:cs typeface="Arial" panose="020B0604020202020204" pitchFamily="34" charset="0"/>
            </a:endParaRPr>
          </a:p>
          <a:p>
            <a:pPr marL="41521"/>
            <a:r>
              <a:rPr lang="en-US" sz="1814" i="1" dirty="0">
                <a:latin typeface="Arial" panose="020B0604020202020204" pitchFamily="34" charset="0"/>
                <a:cs typeface="Arial" panose="020B0604020202020204" pitchFamily="34" charset="0"/>
              </a:rPr>
              <a:t>The </a:t>
            </a:r>
            <a:r>
              <a:rPr lang="en-US" sz="1814" i="1" dirty="0" err="1">
                <a:latin typeface="Arial" panose="020B0604020202020204" pitchFamily="34" charset="0"/>
                <a:cs typeface="Arial" panose="020B0604020202020204" pitchFamily="34" charset="0"/>
              </a:rPr>
              <a:t>ddNTP</a:t>
            </a:r>
            <a:r>
              <a:rPr lang="en-US" sz="1814" i="1" dirty="0">
                <a:latin typeface="Arial" panose="020B0604020202020204" pitchFamily="34" charset="0"/>
                <a:cs typeface="Arial" panose="020B0604020202020204" pitchFamily="34" charset="0"/>
              </a:rPr>
              <a:t> that terminated the chain is known from its fluorescent color. </a:t>
            </a:r>
          </a:p>
        </p:txBody>
      </p:sp>
      <p:pic>
        <p:nvPicPr>
          <p:cNvPr id="17" name="Picture 16" descr="Diagram&#10;&#10;Description automatically generated">
            <a:extLst>
              <a:ext uri="{FF2B5EF4-FFF2-40B4-BE49-F238E27FC236}">
                <a16:creationId xmlns:a16="http://schemas.microsoft.com/office/drawing/2014/main" id="{EAACC9B8-A026-103A-C95C-B8D223758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067" y="2326630"/>
            <a:ext cx="2526846" cy="2920817"/>
          </a:xfrm>
          <a:prstGeom prst="rect">
            <a:avLst/>
          </a:prstGeom>
        </p:spPr>
      </p:pic>
      <p:graphicFrame>
        <p:nvGraphicFramePr>
          <p:cNvPr id="19" name="Object 18">
            <a:extLst>
              <a:ext uri="{FF2B5EF4-FFF2-40B4-BE49-F238E27FC236}">
                <a16:creationId xmlns:a16="http://schemas.microsoft.com/office/drawing/2014/main" id="{D477E86B-542B-8542-0E00-34EE6F7BDFCC}"/>
              </a:ext>
            </a:extLst>
          </p:cNvPr>
          <p:cNvGraphicFramePr>
            <a:graphicFrameLocks noChangeAspect="1"/>
          </p:cNvGraphicFramePr>
          <p:nvPr/>
        </p:nvGraphicFramePr>
        <p:xfrm>
          <a:off x="2820912" y="4190758"/>
          <a:ext cx="3772247" cy="2113377"/>
        </p:xfrm>
        <a:graphic>
          <a:graphicData uri="http://schemas.openxmlformats.org/presentationml/2006/ole">
            <mc:AlternateContent xmlns:mc="http://schemas.openxmlformats.org/markup-compatibility/2006">
              <mc:Choice xmlns:v="urn:schemas-microsoft-com:vml" Requires="v">
                <p:oleObj name="MDLDrawObject Class" r:id="rId5" imgW="8219539" imgH="4514456" progId="MDLDrawOLE.MDLDrawObject.1">
                  <p:embed/>
                </p:oleObj>
              </mc:Choice>
              <mc:Fallback>
                <p:oleObj name="MDLDrawObject Class" r:id="rId5" imgW="8219539" imgH="4514456" progId="MDLDrawOLE.MDLDrawObject.1">
                  <p:embed/>
                  <p:pic>
                    <p:nvPicPr>
                      <p:cNvPr id="19" name="Object 18">
                        <a:extLst>
                          <a:ext uri="{FF2B5EF4-FFF2-40B4-BE49-F238E27FC236}">
                            <a16:creationId xmlns:a16="http://schemas.microsoft.com/office/drawing/2014/main" id="{D477E86B-542B-8542-0E00-34EE6F7BDFCC}"/>
                          </a:ext>
                        </a:extLst>
                      </p:cNvPr>
                      <p:cNvPicPr>
                        <a:picLocks noChangeAspect="1" noChangeArrowheads="1"/>
                      </p:cNvPicPr>
                      <p:nvPr/>
                    </p:nvPicPr>
                    <p:blipFill>
                      <a:blip r:embed="rId6"/>
                      <a:srcRect/>
                      <a:stretch>
                        <a:fillRect/>
                      </a:stretch>
                    </p:blipFill>
                    <p:spPr bwMode="auto">
                      <a:xfrm>
                        <a:off x="2820912" y="4190758"/>
                        <a:ext cx="3772247" cy="2113377"/>
                      </a:xfrm>
                      <a:prstGeom prst="rect">
                        <a:avLst/>
                      </a:prstGeom>
                      <a:noFill/>
                    </p:spPr>
                  </p:pic>
                </p:oleObj>
              </mc:Fallback>
            </mc:AlternateContent>
          </a:graphicData>
        </a:graphic>
      </p:graphicFrame>
      <p:graphicFrame>
        <p:nvGraphicFramePr>
          <p:cNvPr id="25" name="Object 24">
            <a:extLst>
              <a:ext uri="{FF2B5EF4-FFF2-40B4-BE49-F238E27FC236}">
                <a16:creationId xmlns:a16="http://schemas.microsoft.com/office/drawing/2014/main" id="{AF5385FB-A467-DF4D-BE3A-DC57FD4102D7}"/>
              </a:ext>
            </a:extLst>
          </p:cNvPr>
          <p:cNvGraphicFramePr>
            <a:graphicFrameLocks noChangeAspect="1"/>
          </p:cNvGraphicFramePr>
          <p:nvPr/>
        </p:nvGraphicFramePr>
        <p:xfrm>
          <a:off x="3740862" y="2303645"/>
          <a:ext cx="1959659" cy="1914156"/>
        </p:xfrm>
        <a:graphic>
          <a:graphicData uri="http://schemas.openxmlformats.org/presentationml/2006/ole">
            <mc:AlternateContent xmlns:mc="http://schemas.openxmlformats.org/markup-compatibility/2006">
              <mc:Choice xmlns:v="urn:schemas-microsoft-com:vml" Requires="v">
                <p:oleObj name="MDLDrawObject Class" r:id="rId7" imgW="4305078" imgH="4124259" progId="MDLDrawOLE.MDLDrawObject.1">
                  <p:embed/>
                </p:oleObj>
              </mc:Choice>
              <mc:Fallback>
                <p:oleObj name="MDLDrawObject Class" r:id="rId7" imgW="4305078" imgH="4124259" progId="MDLDrawOLE.MDLDrawObject.1">
                  <p:embed/>
                  <p:pic>
                    <p:nvPicPr>
                      <p:cNvPr id="25" name="Object 24">
                        <a:extLst>
                          <a:ext uri="{FF2B5EF4-FFF2-40B4-BE49-F238E27FC236}">
                            <a16:creationId xmlns:a16="http://schemas.microsoft.com/office/drawing/2014/main" id="{AF5385FB-A467-DF4D-BE3A-DC57FD4102D7}"/>
                          </a:ext>
                        </a:extLst>
                      </p:cNvPr>
                      <p:cNvPicPr>
                        <a:picLocks noChangeAspect="1" noChangeArrowheads="1"/>
                      </p:cNvPicPr>
                      <p:nvPr/>
                    </p:nvPicPr>
                    <p:blipFill>
                      <a:blip r:embed="rId8"/>
                      <a:srcRect/>
                      <a:stretch>
                        <a:fillRect/>
                      </a:stretch>
                    </p:blipFill>
                    <p:spPr bwMode="auto">
                      <a:xfrm>
                        <a:off x="3740862" y="2303645"/>
                        <a:ext cx="1959659" cy="1914156"/>
                      </a:xfrm>
                      <a:prstGeom prst="rect">
                        <a:avLst/>
                      </a:prstGeom>
                      <a:noFill/>
                    </p:spPr>
                  </p:pic>
                </p:oleObj>
              </mc:Fallback>
            </mc:AlternateContent>
          </a:graphicData>
        </a:graphic>
      </p:graphicFrame>
      <p:sp>
        <p:nvSpPr>
          <p:cNvPr id="35" name="TextBox 34">
            <a:extLst>
              <a:ext uri="{FF2B5EF4-FFF2-40B4-BE49-F238E27FC236}">
                <a16:creationId xmlns:a16="http://schemas.microsoft.com/office/drawing/2014/main" id="{93590181-B839-A94D-A001-EDF43947F021}"/>
              </a:ext>
            </a:extLst>
          </p:cNvPr>
          <p:cNvSpPr txBox="1"/>
          <p:nvPr/>
        </p:nvSpPr>
        <p:spPr>
          <a:xfrm>
            <a:off x="2978171" y="3199276"/>
            <a:ext cx="1225916" cy="762132"/>
          </a:xfrm>
          <a:prstGeom prst="rect">
            <a:avLst/>
          </a:prstGeom>
          <a:noFill/>
        </p:spPr>
        <p:txBody>
          <a:bodyPr wrap="square" rtlCol="0">
            <a:spAutoFit/>
          </a:bodyPr>
          <a:lstStyle/>
          <a:p>
            <a:pPr algn="l"/>
            <a:r>
              <a:rPr lang="en-US" sz="1451" dirty="0">
                <a:latin typeface="Arial" panose="020B0604020202020204" pitchFamily="34" charset="0"/>
                <a:cs typeface="Arial" panose="020B0604020202020204" pitchFamily="34" charset="0"/>
              </a:rPr>
              <a:t>After</a:t>
            </a:r>
          </a:p>
          <a:p>
            <a:pPr algn="l"/>
            <a:r>
              <a:rPr lang="en-US" sz="1451" b="1" dirty="0" err="1">
                <a:latin typeface="Arial" panose="020B0604020202020204" pitchFamily="34" charset="0"/>
                <a:cs typeface="Arial" panose="020B0604020202020204" pitchFamily="34" charset="0"/>
              </a:rPr>
              <a:t>ddTTP</a:t>
            </a:r>
            <a:r>
              <a:rPr lang="en-US" sz="1451" dirty="0">
                <a:latin typeface="Arial" panose="020B0604020202020204" pitchFamily="34" charset="0"/>
                <a:cs typeface="Arial" panose="020B0604020202020204" pitchFamily="34" charset="0"/>
              </a:rPr>
              <a:t> incorporated</a:t>
            </a:r>
          </a:p>
        </p:txBody>
      </p:sp>
      <p:sp>
        <p:nvSpPr>
          <p:cNvPr id="36" name="TextBox 35">
            <a:extLst>
              <a:ext uri="{FF2B5EF4-FFF2-40B4-BE49-F238E27FC236}">
                <a16:creationId xmlns:a16="http://schemas.microsoft.com/office/drawing/2014/main" id="{535882D3-7596-ACAA-DB15-A6396786BECE}"/>
              </a:ext>
            </a:extLst>
          </p:cNvPr>
          <p:cNvSpPr txBox="1"/>
          <p:nvPr/>
        </p:nvSpPr>
        <p:spPr>
          <a:xfrm>
            <a:off x="2156743" y="5380946"/>
            <a:ext cx="1225916" cy="762132"/>
          </a:xfrm>
          <a:prstGeom prst="rect">
            <a:avLst/>
          </a:prstGeom>
          <a:noFill/>
        </p:spPr>
        <p:txBody>
          <a:bodyPr wrap="square" rtlCol="0">
            <a:spAutoFit/>
          </a:bodyPr>
          <a:lstStyle/>
          <a:p>
            <a:pPr algn="l"/>
            <a:r>
              <a:rPr lang="en-US" sz="1451" dirty="0">
                <a:latin typeface="Arial" panose="020B0604020202020204" pitchFamily="34" charset="0"/>
                <a:cs typeface="Arial" panose="020B0604020202020204" pitchFamily="34" charset="0"/>
              </a:rPr>
              <a:t>After</a:t>
            </a:r>
          </a:p>
          <a:p>
            <a:pPr algn="l"/>
            <a:r>
              <a:rPr lang="en-US" sz="1451" b="1" dirty="0">
                <a:latin typeface="Arial" panose="020B0604020202020204" pitchFamily="34" charset="0"/>
                <a:cs typeface="Arial" panose="020B0604020202020204" pitchFamily="34" charset="0"/>
              </a:rPr>
              <a:t>dTTP</a:t>
            </a:r>
            <a:r>
              <a:rPr lang="en-US" sz="1451" dirty="0">
                <a:latin typeface="Arial" panose="020B0604020202020204" pitchFamily="34" charset="0"/>
                <a:cs typeface="Arial" panose="020B0604020202020204" pitchFamily="34" charset="0"/>
              </a:rPr>
              <a:t> incorporated</a:t>
            </a:r>
          </a:p>
        </p:txBody>
      </p:sp>
      <p:sp>
        <p:nvSpPr>
          <p:cNvPr id="15" name="Date Placeholder 14">
            <a:extLst>
              <a:ext uri="{FF2B5EF4-FFF2-40B4-BE49-F238E27FC236}">
                <a16:creationId xmlns:a16="http://schemas.microsoft.com/office/drawing/2014/main" id="{E1678221-7B06-81A4-15DA-96D42833BB6F}"/>
              </a:ext>
            </a:extLst>
          </p:cNvPr>
          <p:cNvSpPr>
            <a:spLocks noGrp="1"/>
          </p:cNvSpPr>
          <p:nvPr>
            <p:ph type="dt" sz="half" idx="10"/>
          </p:nvPr>
        </p:nvSpPr>
        <p:spPr/>
        <p:txBody>
          <a:bodyPr/>
          <a:lstStyle/>
          <a:p>
            <a:fld id="{D15601B9-63E8-40F1-A39C-BCFC2832DD4D}" type="datetime1">
              <a:rPr lang="en-US" smtClean="0"/>
              <a:t>8/26/2023</a:t>
            </a:fld>
            <a:endParaRPr lang="en-US"/>
          </a:p>
        </p:txBody>
      </p:sp>
      <p:sp>
        <p:nvSpPr>
          <p:cNvPr id="33" name="Footer Placeholder 32">
            <a:extLst>
              <a:ext uri="{FF2B5EF4-FFF2-40B4-BE49-F238E27FC236}">
                <a16:creationId xmlns:a16="http://schemas.microsoft.com/office/drawing/2014/main" id="{056697F6-1C8A-DA50-C5C9-CB81B09DF33D}"/>
              </a:ext>
            </a:extLst>
          </p:cNvPr>
          <p:cNvSpPr>
            <a:spLocks noGrp="1"/>
          </p:cNvSpPr>
          <p:nvPr>
            <p:ph type="ftr" sz="quarter" idx="11"/>
          </p:nvPr>
        </p:nvSpPr>
        <p:spPr/>
        <p:txBody>
          <a:bodyPr/>
          <a:lstStyle/>
          <a:p>
            <a:r>
              <a:rPr lang="en-US"/>
              <a:t>D &amp; D - Lec 3 - Fall 2023</a:t>
            </a:r>
          </a:p>
        </p:txBody>
      </p:sp>
      <p:sp>
        <p:nvSpPr>
          <p:cNvPr id="37" name="Slide Number Placeholder 36">
            <a:extLst>
              <a:ext uri="{FF2B5EF4-FFF2-40B4-BE49-F238E27FC236}">
                <a16:creationId xmlns:a16="http://schemas.microsoft.com/office/drawing/2014/main" id="{F317033D-CE9F-658B-1918-164FE7D5BA07}"/>
              </a:ext>
            </a:extLst>
          </p:cNvPr>
          <p:cNvSpPr>
            <a:spLocks noGrp="1"/>
          </p:cNvSpPr>
          <p:nvPr>
            <p:ph type="sldNum" sz="quarter" idx="12"/>
          </p:nvPr>
        </p:nvSpPr>
        <p:spPr/>
        <p:txBody>
          <a:bodyPr/>
          <a:lstStyle/>
          <a:p>
            <a:fld id="{DC3BB032-4020-48F4-953B-341806DC4A2B}" type="slidenum">
              <a:rPr lang="en-US" smtClean="0"/>
              <a:t>7</a:t>
            </a:fld>
            <a:endParaRPr lang="en-US"/>
          </a:p>
        </p:txBody>
      </p:sp>
    </p:spTree>
    <p:extLst>
      <p:ext uri="{BB962C8B-B14F-4D97-AF65-F5344CB8AC3E}">
        <p14:creationId xmlns:p14="http://schemas.microsoft.com/office/powerpoint/2010/main" val="487658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842CA70B-D23B-0960-5EA7-FBB291AFD7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72" t="3954" r="3992" b="19634"/>
          <a:stretch/>
        </p:blipFill>
        <p:spPr>
          <a:xfrm>
            <a:off x="191997" y="577118"/>
            <a:ext cx="5401999" cy="5769704"/>
          </a:xfrm>
          <a:prstGeom prst="rect">
            <a:avLst/>
          </a:prstGeom>
        </p:spPr>
      </p:pic>
      <p:pic>
        <p:nvPicPr>
          <p:cNvPr id="4" name="Picture 3" descr="Diagram, schematic&#10;&#10;Description automatically generated">
            <a:extLst>
              <a:ext uri="{FF2B5EF4-FFF2-40B4-BE49-F238E27FC236}">
                <a16:creationId xmlns:a16="http://schemas.microsoft.com/office/drawing/2014/main" id="{C6E68FFB-C03E-5D6C-4A89-F8AAB4956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230" y="2900241"/>
            <a:ext cx="6613776" cy="3531757"/>
          </a:xfrm>
          <a:prstGeom prst="rect">
            <a:avLst/>
          </a:prstGeom>
        </p:spPr>
      </p:pic>
      <p:pic>
        <p:nvPicPr>
          <p:cNvPr id="6" name="Picture 5" descr="A close up of a plant&#10;&#10;Description automatically generated with low confidence">
            <a:extLst>
              <a:ext uri="{FF2B5EF4-FFF2-40B4-BE49-F238E27FC236}">
                <a16:creationId xmlns:a16="http://schemas.microsoft.com/office/drawing/2014/main" id="{5B9D2BB5-89CE-0D30-7502-4CAB150B2E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1569" y="753140"/>
            <a:ext cx="3204880" cy="2083172"/>
          </a:xfrm>
          <a:prstGeom prst="rect">
            <a:avLst/>
          </a:prstGeom>
        </p:spPr>
      </p:pic>
      <p:sp>
        <p:nvSpPr>
          <p:cNvPr id="7" name="TextBox 6">
            <a:extLst>
              <a:ext uri="{FF2B5EF4-FFF2-40B4-BE49-F238E27FC236}">
                <a16:creationId xmlns:a16="http://schemas.microsoft.com/office/drawing/2014/main" id="{94325AD1-614C-01C1-48F1-2D4DF93B1F31}"/>
              </a:ext>
            </a:extLst>
          </p:cNvPr>
          <p:cNvSpPr txBox="1"/>
          <p:nvPr/>
        </p:nvSpPr>
        <p:spPr>
          <a:xfrm>
            <a:off x="3322173" y="93291"/>
            <a:ext cx="5456494" cy="523220"/>
          </a:xfrm>
          <a:prstGeom prst="rect">
            <a:avLst/>
          </a:prstGeom>
          <a:noFill/>
        </p:spPr>
        <p:txBody>
          <a:bodyPr wrap="none" rtlCol="0">
            <a:spAutoFit/>
          </a:bodyPr>
          <a:lstStyle/>
          <a:p>
            <a:r>
              <a:rPr lang="en-US" sz="2800" dirty="0"/>
              <a:t>Why Are There No Vaccines for HIV?</a:t>
            </a:r>
          </a:p>
        </p:txBody>
      </p:sp>
      <p:sp>
        <p:nvSpPr>
          <p:cNvPr id="9" name="Date Placeholder 8">
            <a:extLst>
              <a:ext uri="{FF2B5EF4-FFF2-40B4-BE49-F238E27FC236}">
                <a16:creationId xmlns:a16="http://schemas.microsoft.com/office/drawing/2014/main" id="{C9C3D79C-C326-375B-24BF-E610A46A4EC5}"/>
              </a:ext>
            </a:extLst>
          </p:cNvPr>
          <p:cNvSpPr>
            <a:spLocks noGrp="1"/>
          </p:cNvSpPr>
          <p:nvPr>
            <p:ph type="dt" sz="half" idx="10"/>
          </p:nvPr>
        </p:nvSpPr>
        <p:spPr/>
        <p:txBody>
          <a:bodyPr/>
          <a:lstStyle/>
          <a:p>
            <a:fld id="{20F5EFF9-1F07-4332-A636-39EABA6084D7}" type="datetime1">
              <a:rPr lang="en-US" smtClean="0"/>
              <a:t>8/26/2023</a:t>
            </a:fld>
            <a:endParaRPr lang="en-US"/>
          </a:p>
        </p:txBody>
      </p:sp>
      <p:sp>
        <p:nvSpPr>
          <p:cNvPr id="10" name="Footer Placeholder 9">
            <a:extLst>
              <a:ext uri="{FF2B5EF4-FFF2-40B4-BE49-F238E27FC236}">
                <a16:creationId xmlns:a16="http://schemas.microsoft.com/office/drawing/2014/main" id="{810F3AB8-505A-2840-705C-556B09DEAFF6}"/>
              </a:ext>
            </a:extLst>
          </p:cNvPr>
          <p:cNvSpPr>
            <a:spLocks noGrp="1"/>
          </p:cNvSpPr>
          <p:nvPr>
            <p:ph type="ftr" sz="quarter" idx="11"/>
          </p:nvPr>
        </p:nvSpPr>
        <p:spPr/>
        <p:txBody>
          <a:bodyPr/>
          <a:lstStyle/>
          <a:p>
            <a:r>
              <a:rPr lang="en-US"/>
              <a:t>D &amp; D - Lec 3 - Fall 2023</a:t>
            </a:r>
          </a:p>
        </p:txBody>
      </p:sp>
      <p:sp>
        <p:nvSpPr>
          <p:cNvPr id="11" name="Slide Number Placeholder 10">
            <a:extLst>
              <a:ext uri="{FF2B5EF4-FFF2-40B4-BE49-F238E27FC236}">
                <a16:creationId xmlns:a16="http://schemas.microsoft.com/office/drawing/2014/main" id="{A5A71CC3-5D6B-CE53-94EA-A8800A6787CD}"/>
              </a:ext>
            </a:extLst>
          </p:cNvPr>
          <p:cNvSpPr>
            <a:spLocks noGrp="1"/>
          </p:cNvSpPr>
          <p:nvPr>
            <p:ph type="sldNum" sz="quarter" idx="12"/>
          </p:nvPr>
        </p:nvSpPr>
        <p:spPr/>
        <p:txBody>
          <a:bodyPr/>
          <a:lstStyle/>
          <a:p>
            <a:fld id="{DC3BB032-4020-48F4-953B-341806DC4A2B}" type="slidenum">
              <a:rPr lang="en-US" smtClean="0"/>
              <a:pPr/>
              <a:t>70</a:t>
            </a:fld>
            <a:endParaRPr lang="en-US"/>
          </a:p>
        </p:txBody>
      </p:sp>
    </p:spTree>
    <p:extLst>
      <p:ext uri="{BB962C8B-B14F-4D97-AF65-F5344CB8AC3E}">
        <p14:creationId xmlns:p14="http://schemas.microsoft.com/office/powerpoint/2010/main" val="30490373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09D227-CBF8-436C-ACF3-B39597ADA17F}"/>
              </a:ext>
            </a:extLst>
          </p:cNvPr>
          <p:cNvSpPr txBox="1"/>
          <p:nvPr/>
        </p:nvSpPr>
        <p:spPr>
          <a:xfrm>
            <a:off x="204128" y="162885"/>
            <a:ext cx="6418745" cy="584775"/>
          </a:xfrm>
          <a:prstGeom prst="rect">
            <a:avLst/>
          </a:prstGeom>
          <a:noFill/>
        </p:spPr>
        <p:txBody>
          <a:bodyPr wrap="none" rtlCol="0">
            <a:spAutoFit/>
          </a:bodyPr>
          <a:lstStyle/>
          <a:p>
            <a:r>
              <a:rPr lang="en-US" sz="3200" dirty="0"/>
              <a:t>Summary Questions for Immunology:</a:t>
            </a:r>
          </a:p>
        </p:txBody>
      </p:sp>
      <p:sp>
        <p:nvSpPr>
          <p:cNvPr id="3" name="TextBox 2">
            <a:extLst>
              <a:ext uri="{FF2B5EF4-FFF2-40B4-BE49-F238E27FC236}">
                <a16:creationId xmlns:a16="http://schemas.microsoft.com/office/drawing/2014/main" id="{CB86447A-D4F2-4A1A-9CC7-C2F11DFB9EB5}"/>
              </a:ext>
            </a:extLst>
          </p:cNvPr>
          <p:cNvSpPr txBox="1"/>
          <p:nvPr/>
        </p:nvSpPr>
        <p:spPr>
          <a:xfrm>
            <a:off x="508196" y="920676"/>
            <a:ext cx="11531654" cy="2585323"/>
          </a:xfrm>
          <a:prstGeom prst="rect">
            <a:avLst/>
          </a:prstGeom>
          <a:noFill/>
        </p:spPr>
        <p:txBody>
          <a:bodyPr wrap="square" rtlCol="0">
            <a:spAutoFit/>
          </a:bodyPr>
          <a:lstStyle/>
          <a:p>
            <a:pPr marL="342900" indent="-342900">
              <a:buFont typeface="+mj-lt"/>
              <a:buAutoNum type="arabicPeriod"/>
            </a:pPr>
            <a:r>
              <a:rPr lang="en-US" dirty="0"/>
              <a:t>What are the two major branches of the immune system?  Why are both important?</a:t>
            </a:r>
          </a:p>
          <a:p>
            <a:pPr marL="342900" indent="-342900">
              <a:buFont typeface="+mj-lt"/>
              <a:buAutoNum type="arabicPeriod"/>
            </a:pPr>
            <a:r>
              <a:rPr lang="en-US" dirty="0"/>
              <a:t>What are the roles of different cell types in each system, e.g. what would happen if T</a:t>
            </a:r>
            <a:r>
              <a:rPr lang="en-US" baseline="-25000" dirty="0"/>
              <a:t>H</a:t>
            </a:r>
            <a:r>
              <a:rPr lang="en-US" dirty="0"/>
              <a:t>-cells disappeared?</a:t>
            </a:r>
          </a:p>
          <a:p>
            <a:pPr marL="342900" indent="-342900">
              <a:buFont typeface="+mj-lt"/>
              <a:buAutoNum type="arabicPeriod"/>
            </a:pPr>
            <a:r>
              <a:rPr lang="en-US" dirty="0"/>
              <a:t>What is the quaternary structure of an antibody? Can you sketch an antibody and indicate where the antigen binds?</a:t>
            </a:r>
          </a:p>
          <a:p>
            <a:pPr marL="342900" indent="-342900">
              <a:buFont typeface="+mj-lt"/>
              <a:buAutoNum type="arabicPeriod"/>
            </a:pPr>
            <a:r>
              <a:rPr lang="en-US" dirty="0"/>
              <a:t>What defines the specificity of antibodies?</a:t>
            </a:r>
          </a:p>
          <a:p>
            <a:pPr marL="342900" indent="-342900">
              <a:buFont typeface="+mj-lt"/>
              <a:buAutoNum type="arabicPeriod"/>
            </a:pPr>
            <a:r>
              <a:rPr lang="en-US" dirty="0"/>
              <a:t>What are the steps in the production of antibody genes, at the molecular level:</a:t>
            </a:r>
          </a:p>
          <a:p>
            <a:pPr marL="800100" lvl="1" indent="-342900">
              <a:buFont typeface="+mj-lt"/>
              <a:buAutoNum type="alphaLcParenR"/>
            </a:pPr>
            <a:r>
              <a:rPr lang="en-US" dirty="0"/>
              <a:t>How do DNA rearrangements produce functional heavy and light chain genes</a:t>
            </a:r>
          </a:p>
          <a:p>
            <a:pPr marL="800100" lvl="1" indent="-342900">
              <a:buFont typeface="+mj-lt"/>
              <a:buAutoNum type="alphaLcParenR"/>
            </a:pPr>
            <a:r>
              <a:rPr lang="en-US" dirty="0"/>
              <a:t>How are is the mature mRNA generated in B-cells and Plasma cells.</a:t>
            </a:r>
          </a:p>
          <a:p>
            <a:pPr marL="800100" lvl="1" indent="-342900">
              <a:buFont typeface="+mj-lt"/>
              <a:buAutoNum type="alphaLcParenR"/>
            </a:pPr>
            <a:r>
              <a:rPr lang="en-US" dirty="0"/>
              <a:t>What is the difference between the heavy chain export process for B-cells and plasma cells.</a:t>
            </a:r>
          </a:p>
          <a:p>
            <a:pPr marL="342900" indent="-342900">
              <a:buFont typeface="+mj-lt"/>
              <a:buAutoNum type="arabicPeriod"/>
            </a:pPr>
            <a:r>
              <a:rPr lang="en-US" dirty="0"/>
              <a:t>Can you describe how antibodies kill/inactivate pathogens</a:t>
            </a:r>
          </a:p>
        </p:txBody>
      </p:sp>
      <p:sp>
        <p:nvSpPr>
          <p:cNvPr id="4" name="Date Placeholder 3">
            <a:extLst>
              <a:ext uri="{FF2B5EF4-FFF2-40B4-BE49-F238E27FC236}">
                <a16:creationId xmlns:a16="http://schemas.microsoft.com/office/drawing/2014/main" id="{258DD074-B7B6-4A13-A57B-AAD23813C9FF}"/>
              </a:ext>
            </a:extLst>
          </p:cNvPr>
          <p:cNvSpPr>
            <a:spLocks noGrp="1"/>
          </p:cNvSpPr>
          <p:nvPr>
            <p:ph type="dt" sz="half" idx="10"/>
          </p:nvPr>
        </p:nvSpPr>
        <p:spPr/>
        <p:txBody>
          <a:bodyPr/>
          <a:lstStyle/>
          <a:p>
            <a:fld id="{5B4FFF23-03C6-441C-BE5C-4A9BC9687774}" type="datetime1">
              <a:rPr lang="en-US" smtClean="0"/>
              <a:t>8/26/2023</a:t>
            </a:fld>
            <a:endParaRPr lang="en-US"/>
          </a:p>
        </p:txBody>
      </p:sp>
      <p:sp>
        <p:nvSpPr>
          <p:cNvPr id="6" name="Footer Placeholder 5">
            <a:extLst>
              <a:ext uri="{FF2B5EF4-FFF2-40B4-BE49-F238E27FC236}">
                <a16:creationId xmlns:a16="http://schemas.microsoft.com/office/drawing/2014/main" id="{8069DB04-8C6B-4125-8EC5-A1C9C4A9403C}"/>
              </a:ext>
            </a:extLst>
          </p:cNvPr>
          <p:cNvSpPr>
            <a:spLocks noGrp="1"/>
          </p:cNvSpPr>
          <p:nvPr>
            <p:ph type="ftr" sz="quarter" idx="11"/>
          </p:nvPr>
        </p:nvSpPr>
        <p:spPr/>
        <p:txBody>
          <a:bodyPr/>
          <a:lstStyle/>
          <a:p>
            <a:r>
              <a:rPr lang="en-US"/>
              <a:t>D &amp; D - Lec 3 - Fall 2023</a:t>
            </a:r>
            <a:endParaRPr lang="en-US" dirty="0"/>
          </a:p>
        </p:txBody>
      </p:sp>
      <p:sp>
        <p:nvSpPr>
          <p:cNvPr id="5" name="Slide Number Placeholder 4">
            <a:extLst>
              <a:ext uri="{FF2B5EF4-FFF2-40B4-BE49-F238E27FC236}">
                <a16:creationId xmlns:a16="http://schemas.microsoft.com/office/drawing/2014/main" id="{9CE654E9-5F0B-428B-821A-4F502E32BF47}"/>
              </a:ext>
            </a:extLst>
          </p:cNvPr>
          <p:cNvSpPr>
            <a:spLocks noGrp="1"/>
          </p:cNvSpPr>
          <p:nvPr>
            <p:ph type="sldNum" sz="quarter" idx="12"/>
          </p:nvPr>
        </p:nvSpPr>
        <p:spPr/>
        <p:txBody>
          <a:bodyPr/>
          <a:lstStyle/>
          <a:p>
            <a:fld id="{5B355701-1634-9947-B683-B8275B8528C8}" type="slidenum">
              <a:rPr lang="en-US" smtClean="0"/>
              <a:t>71</a:t>
            </a:fld>
            <a:endParaRPr lang="en-US"/>
          </a:p>
        </p:txBody>
      </p:sp>
      <p:sp>
        <p:nvSpPr>
          <p:cNvPr id="7" name="TextBox 6">
            <a:extLst>
              <a:ext uri="{FF2B5EF4-FFF2-40B4-BE49-F238E27FC236}">
                <a16:creationId xmlns:a16="http://schemas.microsoft.com/office/drawing/2014/main" id="{B8AAB4E7-1944-4DAF-AF69-D7EBDD710587}"/>
              </a:ext>
            </a:extLst>
          </p:cNvPr>
          <p:cNvSpPr txBox="1"/>
          <p:nvPr/>
        </p:nvSpPr>
        <p:spPr>
          <a:xfrm>
            <a:off x="508196" y="3505999"/>
            <a:ext cx="11346636" cy="2308324"/>
          </a:xfrm>
          <a:prstGeom prst="rect">
            <a:avLst/>
          </a:prstGeom>
          <a:noFill/>
        </p:spPr>
        <p:txBody>
          <a:bodyPr wrap="square" rtlCol="0">
            <a:spAutoFit/>
          </a:bodyPr>
          <a:lstStyle/>
          <a:p>
            <a:pPr marL="342900" indent="-342900">
              <a:buFont typeface="+mj-lt"/>
              <a:buAutoNum type="arabicPeriod" startAt="7"/>
            </a:pPr>
            <a:r>
              <a:rPr lang="en-US" dirty="0"/>
              <a:t>How are virally infected cells and tumor cells recognized by Tc cells?</a:t>
            </a:r>
          </a:p>
          <a:p>
            <a:pPr marL="342900" indent="-342900">
              <a:buFont typeface="+mj-lt"/>
              <a:buAutoNum type="arabicPeriod" startAt="7"/>
            </a:pPr>
            <a:r>
              <a:rPr lang="en-US" dirty="0"/>
              <a:t>How does the Tc cell kill those cells?</a:t>
            </a:r>
          </a:p>
          <a:p>
            <a:pPr marL="342900" indent="-342900">
              <a:buFont typeface="+mj-lt"/>
              <a:buAutoNum type="arabicPeriod" startAt="7"/>
            </a:pPr>
            <a:r>
              <a:rPr lang="en-US" dirty="0"/>
              <a:t>What evasion mechanisms are used by cancer cells and how have these been addressed by antibody therapy?</a:t>
            </a:r>
          </a:p>
          <a:p>
            <a:pPr marL="342900" indent="-342900">
              <a:buFont typeface="+mj-lt"/>
              <a:buAutoNum type="arabicPeriod" startAt="7"/>
            </a:pPr>
            <a:endParaRPr lang="en-US" dirty="0"/>
          </a:p>
          <a:p>
            <a:pPr marL="342900" indent="-342900">
              <a:buFont typeface="+mj-lt"/>
              <a:buAutoNum type="arabicPeriod" startAt="7"/>
            </a:pPr>
            <a:r>
              <a:rPr lang="en-US" dirty="0"/>
              <a:t>What was the origin of the idea for vaccination?</a:t>
            </a:r>
          </a:p>
          <a:p>
            <a:pPr marL="342900" indent="-342900">
              <a:buFont typeface="+mj-lt"/>
              <a:buAutoNum type="arabicPeriod" startAt="7"/>
            </a:pPr>
            <a:r>
              <a:rPr lang="en-US" dirty="0"/>
              <a:t>What was one of the first “safe” vaccines? What disease has now been eradicated due to this vaccine?</a:t>
            </a:r>
          </a:p>
          <a:p>
            <a:pPr marL="342900" indent="-342900">
              <a:buFont typeface="+mj-lt"/>
              <a:buAutoNum type="arabicPeriod" startAt="7"/>
            </a:pPr>
            <a:r>
              <a:rPr lang="en-US" dirty="0"/>
              <a:t>Why is it important to be vaccinated (Herd immunity)</a:t>
            </a:r>
          </a:p>
          <a:p>
            <a:pPr marL="342900" indent="-342900">
              <a:buFont typeface="+mj-lt"/>
              <a:buAutoNum type="arabicPeriod" startAt="7"/>
            </a:pPr>
            <a:r>
              <a:rPr lang="en-US" dirty="0"/>
              <a:t>Can you describe one way to generate a vaccine for a pathogen?  Do you know the pros and cons for that method?</a:t>
            </a:r>
          </a:p>
        </p:txBody>
      </p:sp>
    </p:spTree>
    <p:extLst>
      <p:ext uri="{BB962C8B-B14F-4D97-AF65-F5344CB8AC3E}">
        <p14:creationId xmlns:p14="http://schemas.microsoft.com/office/powerpoint/2010/main" val="1216710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AAA7F8D-1AC6-4E17-B60A-71FC297901E6}"/>
              </a:ext>
            </a:extLst>
          </p:cNvPr>
          <p:cNvSpPr txBox="1"/>
          <p:nvPr/>
        </p:nvSpPr>
        <p:spPr>
          <a:xfrm>
            <a:off x="2888845" y="26345"/>
            <a:ext cx="6598025" cy="480901"/>
          </a:xfrm>
          <a:prstGeom prst="rect">
            <a:avLst/>
          </a:prstGeom>
          <a:noFill/>
        </p:spPr>
        <p:txBody>
          <a:bodyPr wrap="none" rtlCol="0">
            <a:spAutoFit/>
          </a:bodyPr>
          <a:lstStyle/>
          <a:p>
            <a:r>
              <a:rPr lang="en-US" sz="2525" dirty="0">
                <a:latin typeface="Arial" panose="020B0604020202020204" pitchFamily="34" charset="0"/>
              </a:rPr>
              <a:t>DNA Sequencing – Generation of Fragments</a:t>
            </a:r>
          </a:p>
        </p:txBody>
      </p:sp>
      <mc:AlternateContent xmlns:mc="http://schemas.openxmlformats.org/markup-compatibility/2006" xmlns:p14="http://schemas.microsoft.com/office/powerpoint/2010/main">
        <mc:Choice Requires="p14">
          <p:contentPart p14:bwMode="auto" r:id="rId3">
            <p14:nvContentPartPr>
              <p14:cNvPr id="69" name="Ink 68">
                <a:extLst>
                  <a:ext uri="{FF2B5EF4-FFF2-40B4-BE49-F238E27FC236}">
                    <a16:creationId xmlns:a16="http://schemas.microsoft.com/office/drawing/2014/main" id="{2CAF46B5-D82C-4A23-B66B-AC1F3D3FB56D}"/>
                  </a:ext>
                </a:extLst>
              </p14:cNvPr>
              <p14:cNvContentPartPr/>
              <p14:nvPr/>
            </p14:nvContentPartPr>
            <p14:xfrm>
              <a:off x="4092565" y="6519540"/>
              <a:ext cx="1949" cy="6818"/>
            </p14:xfrm>
          </p:contentPart>
        </mc:Choice>
        <mc:Fallback xmlns="">
          <p:pic>
            <p:nvPicPr>
              <p:cNvPr id="69" name="Ink 68">
                <a:extLst>
                  <a:ext uri="{FF2B5EF4-FFF2-40B4-BE49-F238E27FC236}">
                    <a16:creationId xmlns:a16="http://schemas.microsoft.com/office/drawing/2014/main" id="{2CAF46B5-D82C-4A23-B66B-AC1F3D3FB56D}"/>
                  </a:ext>
                </a:extLst>
              </p:cNvPr>
              <p:cNvPicPr/>
              <p:nvPr/>
            </p:nvPicPr>
            <p:blipFill>
              <a:blip r:embed="rId4"/>
              <a:stretch>
                <a:fillRect/>
              </a:stretch>
            </p:blipFill>
            <p:spPr>
              <a:xfrm>
                <a:off x="4084444" y="6510569"/>
                <a:ext cx="17866" cy="24401"/>
              </a:xfrm>
              <a:prstGeom prst="rect">
                <a:avLst/>
              </a:prstGeom>
            </p:spPr>
          </p:pic>
        </mc:Fallback>
      </mc:AlternateContent>
      <p:sp>
        <p:nvSpPr>
          <p:cNvPr id="50" name="TextBox 49">
            <a:extLst>
              <a:ext uri="{FF2B5EF4-FFF2-40B4-BE49-F238E27FC236}">
                <a16:creationId xmlns:a16="http://schemas.microsoft.com/office/drawing/2014/main" id="{EA13920A-824C-48FB-BAC5-AE1A89C74856}"/>
              </a:ext>
            </a:extLst>
          </p:cNvPr>
          <p:cNvSpPr txBox="1"/>
          <p:nvPr/>
        </p:nvSpPr>
        <p:spPr>
          <a:xfrm>
            <a:off x="9301711" y="4101643"/>
            <a:ext cx="2720970" cy="2084160"/>
          </a:xfrm>
          <a:prstGeom prst="rect">
            <a:avLst/>
          </a:prstGeom>
          <a:noFill/>
        </p:spPr>
        <p:txBody>
          <a:bodyPr wrap="square" rtlCol="0">
            <a:spAutoFit/>
          </a:bodyPr>
          <a:lstStyle/>
          <a:p>
            <a:pPr defTabSz="723321"/>
            <a:r>
              <a:rPr lang="en-US" sz="1618" u="sng" dirty="0">
                <a:solidFill>
                  <a:schemeClr val="bg1">
                    <a:lumMod val="50000"/>
                  </a:schemeClr>
                </a:solidFill>
                <a:latin typeface="Arial" panose="020B0604020202020204" pitchFamily="34" charset="0"/>
              </a:rPr>
              <a:t>C-T-T-A</a:t>
            </a:r>
            <a:r>
              <a:rPr lang="en-US" sz="1618" dirty="0">
                <a:solidFill>
                  <a:prstClr val="black"/>
                </a:solidFill>
                <a:latin typeface="Arial" panose="020B0604020202020204" pitchFamily="34" charset="0"/>
              </a:rPr>
              <a:t>-</a:t>
            </a:r>
            <a:r>
              <a:rPr lang="en-US" sz="1618" b="1" dirty="0">
                <a:latin typeface="Arial" panose="020B0604020202020204" pitchFamily="34" charset="0"/>
              </a:rPr>
              <a:t>G</a:t>
            </a:r>
          </a:p>
          <a:p>
            <a:pPr defTabSz="723321"/>
            <a:r>
              <a:rPr lang="en-US" sz="1618" u="sng" dirty="0">
                <a:solidFill>
                  <a:schemeClr val="bg1">
                    <a:lumMod val="50000"/>
                  </a:schemeClr>
                </a:solidFill>
                <a:latin typeface="Arial" panose="020B0604020202020204" pitchFamily="34" charset="0"/>
              </a:rPr>
              <a:t>C-T-T-A</a:t>
            </a:r>
            <a:r>
              <a:rPr lang="en-US" sz="1618" dirty="0">
                <a:solidFill>
                  <a:prstClr val="black"/>
                </a:solidFill>
                <a:latin typeface="Arial" panose="020B0604020202020204" pitchFamily="34" charset="0"/>
              </a:rPr>
              <a:t>-G-</a:t>
            </a:r>
            <a:r>
              <a:rPr lang="en-US" sz="1618" b="1" dirty="0">
                <a:solidFill>
                  <a:srgbClr val="FF0000"/>
                </a:solidFill>
                <a:latin typeface="Arial" panose="020B0604020202020204" pitchFamily="34" charset="0"/>
              </a:rPr>
              <a:t>T</a:t>
            </a:r>
          </a:p>
          <a:p>
            <a:pPr defTabSz="723321"/>
            <a:r>
              <a:rPr lang="en-US" sz="1618" u="sng" dirty="0">
                <a:solidFill>
                  <a:schemeClr val="bg1">
                    <a:lumMod val="50000"/>
                  </a:schemeClr>
                </a:solidFill>
                <a:latin typeface="Arial" panose="020B0604020202020204" pitchFamily="34" charset="0"/>
              </a:rPr>
              <a:t>C-T-T-A</a:t>
            </a:r>
            <a:r>
              <a:rPr lang="en-US" sz="1618" dirty="0">
                <a:solidFill>
                  <a:prstClr val="black"/>
                </a:solidFill>
                <a:latin typeface="Arial" panose="020B0604020202020204" pitchFamily="34" charset="0"/>
              </a:rPr>
              <a:t>-G-T-</a:t>
            </a:r>
            <a:r>
              <a:rPr lang="en-US" sz="1618" b="1" dirty="0">
                <a:solidFill>
                  <a:srgbClr val="9BBB59">
                    <a:lumMod val="75000"/>
                  </a:srgbClr>
                </a:solidFill>
                <a:latin typeface="Arial" panose="020B0604020202020204" pitchFamily="34" charset="0"/>
              </a:rPr>
              <a:t>A</a:t>
            </a:r>
            <a:endParaRPr lang="en-US" sz="1618" b="1" dirty="0">
              <a:solidFill>
                <a:srgbClr val="8064A2">
                  <a:lumMod val="75000"/>
                </a:srgbClr>
              </a:solidFill>
              <a:latin typeface="Arial" panose="020B0604020202020204" pitchFamily="34" charset="0"/>
            </a:endParaRPr>
          </a:p>
          <a:p>
            <a:pPr defTabSz="723321"/>
            <a:r>
              <a:rPr lang="en-US" sz="1618" u="sng" dirty="0">
                <a:solidFill>
                  <a:schemeClr val="bg1">
                    <a:lumMod val="50000"/>
                  </a:schemeClr>
                </a:solidFill>
                <a:latin typeface="Arial" panose="020B0604020202020204" pitchFamily="34" charset="0"/>
              </a:rPr>
              <a:t>C-T-T-A</a:t>
            </a:r>
            <a:r>
              <a:rPr lang="en-US" sz="1618" dirty="0">
                <a:solidFill>
                  <a:prstClr val="black"/>
                </a:solidFill>
                <a:latin typeface="Arial" panose="020B0604020202020204" pitchFamily="34" charset="0"/>
              </a:rPr>
              <a:t>-G-T-A-</a:t>
            </a:r>
            <a:r>
              <a:rPr lang="en-US" sz="1618" b="1" dirty="0">
                <a:solidFill>
                  <a:srgbClr val="9BBB59">
                    <a:lumMod val="75000"/>
                  </a:srgbClr>
                </a:solidFill>
                <a:latin typeface="Arial" panose="020B0604020202020204" pitchFamily="34" charset="0"/>
              </a:rPr>
              <a:t>A</a:t>
            </a:r>
            <a:endParaRPr lang="en-US" sz="1618" b="1" dirty="0">
              <a:solidFill>
                <a:srgbClr val="8064A2">
                  <a:lumMod val="75000"/>
                </a:srgbClr>
              </a:solidFill>
              <a:latin typeface="Arial" panose="020B0604020202020204" pitchFamily="34" charset="0"/>
            </a:endParaRPr>
          </a:p>
          <a:p>
            <a:pPr defTabSz="723321"/>
            <a:r>
              <a:rPr lang="en-US" sz="1618" u="sng" dirty="0">
                <a:solidFill>
                  <a:schemeClr val="bg1">
                    <a:lumMod val="50000"/>
                  </a:schemeClr>
                </a:solidFill>
                <a:latin typeface="Arial" panose="020B0604020202020204" pitchFamily="34" charset="0"/>
              </a:rPr>
              <a:t>C-T-T-A</a:t>
            </a:r>
            <a:r>
              <a:rPr lang="en-US" sz="1618" dirty="0">
                <a:solidFill>
                  <a:prstClr val="black"/>
                </a:solidFill>
                <a:latin typeface="Arial" panose="020B0604020202020204" pitchFamily="34" charset="0"/>
              </a:rPr>
              <a:t>-G-T-A-A-</a:t>
            </a:r>
            <a:r>
              <a:rPr lang="en-US" sz="1618" b="1" dirty="0">
                <a:solidFill>
                  <a:srgbClr val="FF0000"/>
                </a:solidFill>
                <a:latin typeface="Arial" panose="020B0604020202020204" pitchFamily="34" charset="0"/>
              </a:rPr>
              <a:t>T</a:t>
            </a:r>
          </a:p>
          <a:p>
            <a:pPr defTabSz="723321"/>
            <a:r>
              <a:rPr lang="en-US" sz="1618" u="sng" dirty="0">
                <a:solidFill>
                  <a:schemeClr val="bg1">
                    <a:lumMod val="50000"/>
                  </a:schemeClr>
                </a:solidFill>
                <a:latin typeface="Arial" panose="020B0604020202020204" pitchFamily="34" charset="0"/>
              </a:rPr>
              <a:t>C-T-T-A</a:t>
            </a:r>
            <a:r>
              <a:rPr lang="en-US" sz="1618" dirty="0">
                <a:solidFill>
                  <a:prstClr val="black"/>
                </a:solidFill>
                <a:latin typeface="Arial" panose="020B0604020202020204" pitchFamily="34" charset="0"/>
              </a:rPr>
              <a:t>-G-T-A-A-T-</a:t>
            </a:r>
            <a:r>
              <a:rPr lang="en-US" sz="1618" b="1" dirty="0">
                <a:solidFill>
                  <a:srgbClr val="0D08EA"/>
                </a:solidFill>
                <a:latin typeface="Arial" panose="020B0604020202020204" pitchFamily="34" charset="0"/>
              </a:rPr>
              <a:t>C</a:t>
            </a:r>
          </a:p>
          <a:p>
            <a:pPr defTabSz="723321"/>
            <a:r>
              <a:rPr lang="en-US" sz="1618" u="sng" dirty="0">
                <a:solidFill>
                  <a:schemeClr val="bg1">
                    <a:lumMod val="50000"/>
                  </a:schemeClr>
                </a:solidFill>
                <a:latin typeface="Arial" panose="020B0604020202020204" pitchFamily="34" charset="0"/>
              </a:rPr>
              <a:t>C-T-T-A</a:t>
            </a:r>
            <a:r>
              <a:rPr lang="en-US" sz="1618" dirty="0">
                <a:solidFill>
                  <a:prstClr val="black"/>
                </a:solidFill>
                <a:latin typeface="Arial" panose="020B0604020202020204" pitchFamily="34" charset="0"/>
              </a:rPr>
              <a:t>-G-T-A-A-T-C-</a:t>
            </a:r>
            <a:r>
              <a:rPr lang="en-US" sz="1618" b="1" dirty="0">
                <a:solidFill>
                  <a:srgbClr val="0D08EA"/>
                </a:solidFill>
                <a:latin typeface="Arial" panose="020B0604020202020204" pitchFamily="34" charset="0"/>
              </a:rPr>
              <a:t>C</a:t>
            </a:r>
          </a:p>
          <a:p>
            <a:pPr defTabSz="723321"/>
            <a:r>
              <a:rPr lang="en-US" sz="1618" u="sng" dirty="0">
                <a:solidFill>
                  <a:schemeClr val="bg1">
                    <a:lumMod val="50000"/>
                  </a:schemeClr>
                </a:solidFill>
                <a:latin typeface="Arial" panose="020B0604020202020204" pitchFamily="34" charset="0"/>
              </a:rPr>
              <a:t>C-T-T-A</a:t>
            </a:r>
            <a:r>
              <a:rPr lang="en-US" sz="1618" dirty="0">
                <a:solidFill>
                  <a:prstClr val="black"/>
                </a:solidFill>
                <a:latin typeface="Arial" panose="020B0604020202020204" pitchFamily="34" charset="0"/>
              </a:rPr>
              <a:t>-G-T-A-A-T-C-C-</a:t>
            </a:r>
            <a:r>
              <a:rPr lang="en-US" sz="1618" b="1" dirty="0">
                <a:latin typeface="Arial" panose="020B0604020202020204" pitchFamily="34" charset="0"/>
              </a:rPr>
              <a:t>G</a:t>
            </a:r>
          </a:p>
        </p:txBody>
      </p:sp>
      <p:grpSp>
        <p:nvGrpSpPr>
          <p:cNvPr id="3" name="Group 2">
            <a:extLst>
              <a:ext uri="{FF2B5EF4-FFF2-40B4-BE49-F238E27FC236}">
                <a16:creationId xmlns:a16="http://schemas.microsoft.com/office/drawing/2014/main" id="{B2A86376-7AB2-90E9-95C3-5A9915867899}"/>
              </a:ext>
            </a:extLst>
          </p:cNvPr>
          <p:cNvGrpSpPr/>
          <p:nvPr/>
        </p:nvGrpSpPr>
        <p:grpSpPr>
          <a:xfrm>
            <a:off x="596670" y="652671"/>
            <a:ext cx="9156181" cy="5979367"/>
            <a:chOff x="815140" y="288175"/>
            <a:chExt cx="10097233" cy="6593913"/>
          </a:xfrm>
        </p:grpSpPr>
        <p:sp>
          <p:nvSpPr>
            <p:cNvPr id="4" name="TextBox 3">
              <a:extLst>
                <a:ext uri="{FF2B5EF4-FFF2-40B4-BE49-F238E27FC236}">
                  <a16:creationId xmlns:a16="http://schemas.microsoft.com/office/drawing/2014/main" id="{9568F594-2B7A-47F3-BC54-78BE1DAAF3FF}"/>
                </a:ext>
              </a:extLst>
            </p:cNvPr>
            <p:cNvSpPr txBox="1"/>
            <p:nvPr/>
          </p:nvSpPr>
          <p:spPr>
            <a:xfrm>
              <a:off x="815140" y="1072412"/>
              <a:ext cx="4140669" cy="641484"/>
            </a:xfrm>
            <a:prstGeom prst="rect">
              <a:avLst/>
            </a:prstGeom>
            <a:noFill/>
          </p:spPr>
          <p:txBody>
            <a:bodyPr wrap="square" rtlCol="0">
              <a:spAutoFit/>
            </a:bodyPr>
            <a:lstStyle/>
            <a:p>
              <a:r>
                <a:rPr lang="en-US" sz="1590" dirty="0">
                  <a:latin typeface="Arial" panose="020B0604020202020204" pitchFamily="34" charset="0"/>
                </a:rPr>
                <a:t>                5’-C-T-T-A</a:t>
              </a:r>
            </a:p>
            <a:p>
              <a:r>
                <a:rPr lang="en-US" sz="1590" dirty="0">
                  <a:latin typeface="Arial" panose="020B0604020202020204" pitchFamily="34" charset="0"/>
                </a:rPr>
                <a:t>3’-A-G-T-C-G-A-A-T-C-A-T-T-A-G-G-C</a:t>
              </a:r>
            </a:p>
          </p:txBody>
        </p:sp>
        <p:sp>
          <p:nvSpPr>
            <p:cNvPr id="12" name="TextBox 11">
              <a:extLst>
                <a:ext uri="{FF2B5EF4-FFF2-40B4-BE49-F238E27FC236}">
                  <a16:creationId xmlns:a16="http://schemas.microsoft.com/office/drawing/2014/main" id="{06477E74-00CC-434D-8706-63CF58FFC729}"/>
                </a:ext>
              </a:extLst>
            </p:cNvPr>
            <p:cNvSpPr txBox="1"/>
            <p:nvPr/>
          </p:nvSpPr>
          <p:spPr>
            <a:xfrm>
              <a:off x="5684269" y="638818"/>
              <a:ext cx="4238400" cy="641484"/>
            </a:xfrm>
            <a:prstGeom prst="rect">
              <a:avLst/>
            </a:prstGeom>
            <a:noFill/>
          </p:spPr>
          <p:txBody>
            <a:bodyPr wrap="square" rtlCol="0">
              <a:spAutoFit/>
            </a:bodyPr>
            <a:lstStyle/>
            <a:p>
              <a:r>
                <a:rPr lang="en-US" sz="1590" dirty="0">
                  <a:latin typeface="Arial" panose="020B0604020202020204" pitchFamily="34" charset="0"/>
                </a:rPr>
                <a:t>                5’-C-T-T-A-</a:t>
              </a:r>
              <a:r>
                <a:rPr lang="en-US" sz="1590" b="1" dirty="0">
                  <a:latin typeface="Arial" panose="020B0604020202020204" pitchFamily="34" charset="0"/>
                </a:rPr>
                <a:t>G</a:t>
              </a:r>
              <a:r>
                <a:rPr lang="en-US" sz="1590" b="1" baseline="30000" dirty="0">
                  <a:latin typeface="Arial" panose="020B0604020202020204" pitchFamily="34" charset="0"/>
                </a:rPr>
                <a:t>H</a:t>
              </a:r>
            </a:p>
            <a:p>
              <a:r>
                <a:rPr lang="en-US" sz="1590" dirty="0">
                  <a:latin typeface="Arial" panose="020B0604020202020204" pitchFamily="34" charset="0"/>
                </a:rPr>
                <a:t>3’-A-G-T-C-G-A-A-T-C-A-T-T-A-G-G-C</a:t>
              </a:r>
            </a:p>
          </p:txBody>
        </p:sp>
        <p:sp>
          <p:nvSpPr>
            <p:cNvPr id="13" name="TextBox 12">
              <a:extLst>
                <a:ext uri="{FF2B5EF4-FFF2-40B4-BE49-F238E27FC236}">
                  <a16:creationId xmlns:a16="http://schemas.microsoft.com/office/drawing/2014/main" id="{65A59DC7-F6B8-4DB3-85AD-08947591CC40}"/>
                </a:ext>
              </a:extLst>
            </p:cNvPr>
            <p:cNvSpPr txBox="1"/>
            <p:nvPr/>
          </p:nvSpPr>
          <p:spPr>
            <a:xfrm>
              <a:off x="5652596" y="1340077"/>
              <a:ext cx="4358160" cy="641484"/>
            </a:xfrm>
            <a:prstGeom prst="rect">
              <a:avLst/>
            </a:prstGeom>
            <a:noFill/>
          </p:spPr>
          <p:txBody>
            <a:bodyPr wrap="square" rtlCol="0">
              <a:spAutoFit/>
            </a:bodyPr>
            <a:lstStyle/>
            <a:p>
              <a:r>
                <a:rPr lang="en-US" sz="1590" dirty="0">
                  <a:latin typeface="Arial" panose="020B0604020202020204" pitchFamily="34" charset="0"/>
                </a:rPr>
                <a:t>                5’-C-T-T-A-G</a:t>
              </a:r>
              <a:r>
                <a:rPr lang="en-US" sz="1590" baseline="30000" dirty="0">
                  <a:latin typeface="Arial" panose="020B0604020202020204" pitchFamily="34" charset="0"/>
                </a:rPr>
                <a:t>OH</a:t>
              </a:r>
            </a:p>
            <a:p>
              <a:r>
                <a:rPr lang="en-US" sz="1590" dirty="0">
                  <a:latin typeface="Arial" panose="020B0604020202020204" pitchFamily="34" charset="0"/>
                </a:rPr>
                <a:t>3’-A-G-T-C-G-A-A-T-C-A-T-T-A-G-G-C</a:t>
              </a:r>
            </a:p>
          </p:txBody>
        </p:sp>
        <p:cxnSp>
          <p:nvCxnSpPr>
            <p:cNvPr id="17" name="Straight Arrow Connector 16">
              <a:extLst>
                <a:ext uri="{FF2B5EF4-FFF2-40B4-BE49-F238E27FC236}">
                  <a16:creationId xmlns:a16="http://schemas.microsoft.com/office/drawing/2014/main" id="{335311ED-607F-424F-B8DB-6571758BF19B}"/>
                </a:ext>
              </a:extLst>
            </p:cNvPr>
            <p:cNvCxnSpPr>
              <a:cxnSpLocks/>
              <a:stCxn id="4" idx="3"/>
              <a:endCxn id="12" idx="1"/>
            </p:cNvCxnSpPr>
            <p:nvPr/>
          </p:nvCxnSpPr>
          <p:spPr>
            <a:xfrm flipV="1">
              <a:off x="4955809" y="959559"/>
              <a:ext cx="728460" cy="4335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754FBBF-38BD-419B-8CE6-F5D4AD9595AC}"/>
                </a:ext>
              </a:extLst>
            </p:cNvPr>
            <p:cNvCxnSpPr>
              <a:cxnSpLocks/>
              <a:stCxn id="4" idx="3"/>
              <a:endCxn id="13" idx="1"/>
            </p:cNvCxnSpPr>
            <p:nvPr/>
          </p:nvCxnSpPr>
          <p:spPr>
            <a:xfrm>
              <a:off x="4955809" y="1393154"/>
              <a:ext cx="696787" cy="267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DF86882-FF2E-4EDD-8D4E-E8BE10C464C0}"/>
                </a:ext>
              </a:extLst>
            </p:cNvPr>
            <p:cNvSpPr txBox="1"/>
            <p:nvPr/>
          </p:nvSpPr>
          <p:spPr>
            <a:xfrm>
              <a:off x="825742" y="2812971"/>
              <a:ext cx="4140669" cy="641484"/>
            </a:xfrm>
            <a:prstGeom prst="rect">
              <a:avLst/>
            </a:prstGeom>
            <a:noFill/>
          </p:spPr>
          <p:txBody>
            <a:bodyPr wrap="square" rtlCol="0">
              <a:spAutoFit/>
            </a:bodyPr>
            <a:lstStyle/>
            <a:p>
              <a:r>
                <a:rPr lang="en-US" sz="1590" dirty="0">
                  <a:latin typeface="Arial" panose="020B0604020202020204" pitchFamily="34" charset="0"/>
                </a:rPr>
                <a:t>                5’-C-T-T-A-G</a:t>
              </a:r>
              <a:r>
                <a:rPr lang="en-US" sz="1590" baseline="30000" dirty="0">
                  <a:latin typeface="Arial" panose="020B0604020202020204" pitchFamily="34" charset="0"/>
                </a:rPr>
                <a:t>OH</a:t>
              </a:r>
            </a:p>
            <a:p>
              <a:r>
                <a:rPr lang="en-US" sz="1590" dirty="0">
                  <a:latin typeface="Arial" panose="020B0604020202020204" pitchFamily="34" charset="0"/>
                </a:rPr>
                <a:t>3’-A-G-T-C-G-A-A-T-C-A-T-T-A-G-G-C</a:t>
              </a:r>
            </a:p>
          </p:txBody>
        </p:sp>
        <p:sp>
          <p:nvSpPr>
            <p:cNvPr id="21" name="TextBox 20">
              <a:extLst>
                <a:ext uri="{FF2B5EF4-FFF2-40B4-BE49-F238E27FC236}">
                  <a16:creationId xmlns:a16="http://schemas.microsoft.com/office/drawing/2014/main" id="{4EB5695D-1EF3-41D4-BCA0-1708D85BECD1}"/>
                </a:ext>
              </a:extLst>
            </p:cNvPr>
            <p:cNvSpPr txBox="1"/>
            <p:nvPr/>
          </p:nvSpPr>
          <p:spPr>
            <a:xfrm>
              <a:off x="5622140" y="2402638"/>
              <a:ext cx="4162662" cy="641484"/>
            </a:xfrm>
            <a:prstGeom prst="rect">
              <a:avLst/>
            </a:prstGeom>
            <a:noFill/>
          </p:spPr>
          <p:txBody>
            <a:bodyPr wrap="square" rtlCol="0">
              <a:spAutoFit/>
            </a:bodyPr>
            <a:lstStyle/>
            <a:p>
              <a:r>
                <a:rPr lang="en-US" sz="1590" dirty="0">
                  <a:latin typeface="Arial" panose="020B0604020202020204" pitchFamily="34" charset="0"/>
                </a:rPr>
                <a:t>                5’-C-T-T-A-G-</a:t>
              </a:r>
              <a:r>
                <a:rPr lang="en-US" sz="1590" b="1" dirty="0">
                  <a:solidFill>
                    <a:srgbClr val="FF0000"/>
                  </a:solidFill>
                  <a:latin typeface="Arial" panose="020B0604020202020204" pitchFamily="34" charset="0"/>
                </a:rPr>
                <a:t>T</a:t>
              </a:r>
              <a:r>
                <a:rPr lang="en-US" sz="1590" b="1" baseline="30000" dirty="0">
                  <a:solidFill>
                    <a:srgbClr val="FF0000"/>
                  </a:solidFill>
                  <a:latin typeface="Arial" panose="020B0604020202020204" pitchFamily="34" charset="0"/>
                </a:rPr>
                <a:t>H</a:t>
              </a:r>
            </a:p>
            <a:p>
              <a:r>
                <a:rPr lang="en-US" sz="1590" dirty="0">
                  <a:latin typeface="Arial" panose="020B0604020202020204" pitchFamily="34" charset="0"/>
                </a:rPr>
                <a:t>3’-A-G-T-C-G-A-A-T-C-A-T-T-A-G-G-C</a:t>
              </a:r>
            </a:p>
          </p:txBody>
        </p:sp>
        <p:sp>
          <p:nvSpPr>
            <p:cNvPr id="22" name="TextBox 21">
              <a:extLst>
                <a:ext uri="{FF2B5EF4-FFF2-40B4-BE49-F238E27FC236}">
                  <a16:creationId xmlns:a16="http://schemas.microsoft.com/office/drawing/2014/main" id="{B5F161BD-76FD-4E57-A1C0-4E293C4DDB67}"/>
                </a:ext>
              </a:extLst>
            </p:cNvPr>
            <p:cNvSpPr txBox="1"/>
            <p:nvPr/>
          </p:nvSpPr>
          <p:spPr>
            <a:xfrm>
              <a:off x="5665041" y="3304264"/>
              <a:ext cx="4083816" cy="641484"/>
            </a:xfrm>
            <a:prstGeom prst="rect">
              <a:avLst/>
            </a:prstGeom>
            <a:noFill/>
          </p:spPr>
          <p:txBody>
            <a:bodyPr wrap="square" rtlCol="0">
              <a:spAutoFit/>
            </a:bodyPr>
            <a:lstStyle/>
            <a:p>
              <a:r>
                <a:rPr lang="en-US" sz="1590" dirty="0">
                  <a:latin typeface="Arial" panose="020B0604020202020204" pitchFamily="34" charset="0"/>
                </a:rPr>
                <a:t>                5’-C-T-T-A-G-T</a:t>
              </a:r>
              <a:r>
                <a:rPr lang="en-US" sz="1590" baseline="30000" dirty="0">
                  <a:latin typeface="Arial" panose="020B0604020202020204" pitchFamily="34" charset="0"/>
                </a:rPr>
                <a:t>OH</a:t>
              </a:r>
            </a:p>
            <a:p>
              <a:r>
                <a:rPr lang="en-US" sz="1590" dirty="0">
                  <a:latin typeface="Arial" panose="020B0604020202020204" pitchFamily="34" charset="0"/>
                </a:rPr>
                <a:t>3’-A-G-T-C-G-A-A-T-C-A-T-T-A-G-G-C</a:t>
              </a:r>
            </a:p>
          </p:txBody>
        </p:sp>
        <p:sp>
          <p:nvSpPr>
            <p:cNvPr id="23" name="TextBox 22">
              <a:extLst>
                <a:ext uri="{FF2B5EF4-FFF2-40B4-BE49-F238E27FC236}">
                  <a16:creationId xmlns:a16="http://schemas.microsoft.com/office/drawing/2014/main" id="{C6A7C3E4-B754-498D-81F2-56D506B651D5}"/>
                </a:ext>
              </a:extLst>
            </p:cNvPr>
            <p:cNvSpPr txBox="1"/>
            <p:nvPr/>
          </p:nvSpPr>
          <p:spPr>
            <a:xfrm>
              <a:off x="854869" y="4594263"/>
              <a:ext cx="4140669" cy="641484"/>
            </a:xfrm>
            <a:prstGeom prst="rect">
              <a:avLst/>
            </a:prstGeom>
            <a:noFill/>
          </p:spPr>
          <p:txBody>
            <a:bodyPr wrap="square" rtlCol="0">
              <a:spAutoFit/>
            </a:bodyPr>
            <a:lstStyle/>
            <a:p>
              <a:r>
                <a:rPr lang="en-US" sz="1590" dirty="0">
                  <a:latin typeface="Arial" panose="020B0604020202020204" pitchFamily="34" charset="0"/>
                </a:rPr>
                <a:t>                5’-C-T-T-A-G-T</a:t>
              </a:r>
              <a:r>
                <a:rPr lang="en-US" sz="1590" baseline="30000" dirty="0">
                  <a:latin typeface="Arial" panose="020B0604020202020204" pitchFamily="34" charset="0"/>
                </a:rPr>
                <a:t>OH</a:t>
              </a:r>
            </a:p>
            <a:p>
              <a:r>
                <a:rPr lang="en-US" sz="1590" dirty="0">
                  <a:latin typeface="Arial" panose="020B0604020202020204" pitchFamily="34" charset="0"/>
                </a:rPr>
                <a:t>3’-A-G-T-C-G-A-A-T-C-A-T-T-A-G-G-C</a:t>
              </a:r>
            </a:p>
          </p:txBody>
        </p:sp>
        <p:sp>
          <p:nvSpPr>
            <p:cNvPr id="24" name="TextBox 23">
              <a:extLst>
                <a:ext uri="{FF2B5EF4-FFF2-40B4-BE49-F238E27FC236}">
                  <a16:creationId xmlns:a16="http://schemas.microsoft.com/office/drawing/2014/main" id="{73720CC6-6610-44D7-9B78-E4FC0A69A100}"/>
                </a:ext>
              </a:extLst>
            </p:cNvPr>
            <p:cNvSpPr txBox="1"/>
            <p:nvPr/>
          </p:nvSpPr>
          <p:spPr>
            <a:xfrm>
              <a:off x="5629787" y="4249161"/>
              <a:ext cx="4001038" cy="641484"/>
            </a:xfrm>
            <a:prstGeom prst="rect">
              <a:avLst/>
            </a:prstGeom>
            <a:noFill/>
          </p:spPr>
          <p:txBody>
            <a:bodyPr wrap="square" rtlCol="0">
              <a:spAutoFit/>
            </a:bodyPr>
            <a:lstStyle/>
            <a:p>
              <a:r>
                <a:rPr lang="en-US" sz="1590" dirty="0">
                  <a:latin typeface="Arial" panose="020B0604020202020204" pitchFamily="34" charset="0"/>
                </a:rPr>
                <a:t>                5’-C-T-T-A-G-T-</a:t>
              </a:r>
              <a:r>
                <a:rPr lang="en-US" sz="1590" b="1" dirty="0">
                  <a:solidFill>
                    <a:srgbClr val="00B050"/>
                  </a:solidFill>
                  <a:latin typeface="Arial" panose="020B0604020202020204" pitchFamily="34" charset="0"/>
                </a:rPr>
                <a:t>A</a:t>
              </a:r>
              <a:r>
                <a:rPr lang="en-US" sz="1590" b="1" baseline="30000" dirty="0">
                  <a:solidFill>
                    <a:srgbClr val="00B050"/>
                  </a:solidFill>
                  <a:latin typeface="Arial" panose="020B0604020202020204" pitchFamily="34" charset="0"/>
                </a:rPr>
                <a:t>H</a:t>
              </a:r>
            </a:p>
            <a:p>
              <a:r>
                <a:rPr lang="en-US" sz="1590" dirty="0">
                  <a:latin typeface="Arial" panose="020B0604020202020204" pitchFamily="34" charset="0"/>
                </a:rPr>
                <a:t>3’-A-G-T-C-G-A-A-T-C-A-T-T-A-G-G-C</a:t>
              </a:r>
            </a:p>
          </p:txBody>
        </p:sp>
        <p:sp>
          <p:nvSpPr>
            <p:cNvPr id="25" name="TextBox 24">
              <a:extLst>
                <a:ext uri="{FF2B5EF4-FFF2-40B4-BE49-F238E27FC236}">
                  <a16:creationId xmlns:a16="http://schemas.microsoft.com/office/drawing/2014/main" id="{6646F6E4-4121-4FA1-BF55-FE04D19D0189}"/>
                </a:ext>
              </a:extLst>
            </p:cNvPr>
            <p:cNvSpPr txBox="1"/>
            <p:nvPr/>
          </p:nvSpPr>
          <p:spPr>
            <a:xfrm>
              <a:off x="5665041" y="5068086"/>
              <a:ext cx="4446247" cy="641484"/>
            </a:xfrm>
            <a:prstGeom prst="rect">
              <a:avLst/>
            </a:prstGeom>
            <a:noFill/>
          </p:spPr>
          <p:txBody>
            <a:bodyPr wrap="square" rtlCol="0">
              <a:spAutoFit/>
            </a:bodyPr>
            <a:lstStyle/>
            <a:p>
              <a:r>
                <a:rPr lang="en-US" sz="1590" dirty="0">
                  <a:latin typeface="Arial" panose="020B0604020202020204" pitchFamily="34" charset="0"/>
                </a:rPr>
                <a:t>                5’-C-T-T-A-G-T-A</a:t>
              </a:r>
              <a:r>
                <a:rPr lang="en-US" sz="1590" baseline="30000" dirty="0">
                  <a:latin typeface="Arial" panose="020B0604020202020204" pitchFamily="34" charset="0"/>
                </a:rPr>
                <a:t>OH</a:t>
              </a:r>
            </a:p>
            <a:p>
              <a:r>
                <a:rPr lang="en-US" sz="1590" dirty="0">
                  <a:latin typeface="Arial" panose="020B0604020202020204" pitchFamily="34" charset="0"/>
                </a:rPr>
                <a:t>3’-A-G-T-C-G-A-A-T-C-A-T-T-A-G-G-C</a:t>
              </a:r>
            </a:p>
          </p:txBody>
        </p:sp>
        <p:cxnSp>
          <p:nvCxnSpPr>
            <p:cNvPr id="27" name="Straight Arrow Connector 26">
              <a:extLst>
                <a:ext uri="{FF2B5EF4-FFF2-40B4-BE49-F238E27FC236}">
                  <a16:creationId xmlns:a16="http://schemas.microsoft.com/office/drawing/2014/main" id="{97C457E8-A115-4D59-A4E2-7D627B88038B}"/>
                </a:ext>
              </a:extLst>
            </p:cNvPr>
            <p:cNvCxnSpPr>
              <a:cxnSpLocks/>
              <a:stCxn id="20" idx="3"/>
              <a:endCxn id="21" idx="1"/>
            </p:cNvCxnSpPr>
            <p:nvPr/>
          </p:nvCxnSpPr>
          <p:spPr>
            <a:xfrm flipV="1">
              <a:off x="4966411" y="2723380"/>
              <a:ext cx="655728" cy="4103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7611085-111C-467B-8FCC-0EC7EE3B7103}"/>
                </a:ext>
              </a:extLst>
            </p:cNvPr>
            <p:cNvCxnSpPr>
              <a:cxnSpLocks/>
              <a:stCxn id="20" idx="3"/>
              <a:endCxn id="22" idx="1"/>
            </p:cNvCxnSpPr>
            <p:nvPr/>
          </p:nvCxnSpPr>
          <p:spPr>
            <a:xfrm>
              <a:off x="4966411" y="3133713"/>
              <a:ext cx="698630" cy="491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CF10C4A-81F5-4021-BB07-0DE8326A50C0}"/>
                </a:ext>
              </a:extLst>
            </p:cNvPr>
            <p:cNvCxnSpPr>
              <a:cxnSpLocks/>
              <a:stCxn id="23" idx="3"/>
              <a:endCxn id="24" idx="1"/>
            </p:cNvCxnSpPr>
            <p:nvPr/>
          </p:nvCxnSpPr>
          <p:spPr>
            <a:xfrm flipV="1">
              <a:off x="4995538" y="4569903"/>
              <a:ext cx="634249" cy="3451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585F8C4-9264-49E1-BF5A-FAE9F0390C0C}"/>
                </a:ext>
              </a:extLst>
            </p:cNvPr>
            <p:cNvCxnSpPr>
              <a:cxnSpLocks/>
              <a:stCxn id="23" idx="3"/>
              <a:endCxn id="25" idx="1"/>
            </p:cNvCxnSpPr>
            <p:nvPr/>
          </p:nvCxnSpPr>
          <p:spPr>
            <a:xfrm>
              <a:off x="4995538" y="4915005"/>
              <a:ext cx="669503" cy="473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Arrow: Right 33">
              <a:extLst>
                <a:ext uri="{FF2B5EF4-FFF2-40B4-BE49-F238E27FC236}">
                  <a16:creationId xmlns:a16="http://schemas.microsoft.com/office/drawing/2014/main" id="{F5533F6F-E9A6-4CCF-8BF1-DA8104B56F4E}"/>
                </a:ext>
              </a:extLst>
            </p:cNvPr>
            <p:cNvSpPr/>
            <p:nvPr/>
          </p:nvSpPr>
          <p:spPr>
            <a:xfrm rot="9141578">
              <a:off x="4192996" y="2181424"/>
              <a:ext cx="1169064" cy="226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8" dirty="0">
                <a:latin typeface="Arial" panose="020B0604020202020204" pitchFamily="34" charset="0"/>
              </a:endParaRPr>
            </a:p>
          </p:txBody>
        </p:sp>
        <p:sp>
          <p:nvSpPr>
            <p:cNvPr id="35" name="Arrow: Right 34">
              <a:extLst>
                <a:ext uri="{FF2B5EF4-FFF2-40B4-BE49-F238E27FC236}">
                  <a16:creationId xmlns:a16="http://schemas.microsoft.com/office/drawing/2014/main" id="{F49B7AA7-BE10-4A6A-81FA-1DBB109BD9DD}"/>
                </a:ext>
              </a:extLst>
            </p:cNvPr>
            <p:cNvSpPr/>
            <p:nvPr/>
          </p:nvSpPr>
          <p:spPr>
            <a:xfrm rot="9141578">
              <a:off x="4193371" y="4013505"/>
              <a:ext cx="1169064" cy="226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8" dirty="0">
                <a:latin typeface="Arial" panose="020B0604020202020204" pitchFamily="34" charset="0"/>
              </a:endParaRPr>
            </a:p>
          </p:txBody>
        </p:sp>
        <p:sp>
          <p:nvSpPr>
            <p:cNvPr id="36" name="TextBox 35">
              <a:extLst>
                <a:ext uri="{FF2B5EF4-FFF2-40B4-BE49-F238E27FC236}">
                  <a16:creationId xmlns:a16="http://schemas.microsoft.com/office/drawing/2014/main" id="{3BB5CFAF-AD09-425F-9F14-60AAE61B1E34}"/>
                </a:ext>
              </a:extLst>
            </p:cNvPr>
            <p:cNvSpPr txBox="1"/>
            <p:nvPr/>
          </p:nvSpPr>
          <p:spPr>
            <a:xfrm>
              <a:off x="2450676" y="1600792"/>
              <a:ext cx="2153481" cy="405241"/>
            </a:xfrm>
            <a:prstGeom prst="rect">
              <a:avLst/>
            </a:prstGeom>
            <a:noFill/>
          </p:spPr>
          <p:txBody>
            <a:bodyPr wrap="none" rtlCol="0">
              <a:spAutoFit/>
            </a:bodyPr>
            <a:lstStyle/>
            <a:p>
              <a:r>
                <a:rPr lang="en-US" sz="1788" dirty="0">
                  <a:latin typeface="Arial" panose="020B0604020202020204" pitchFamily="34" charset="0"/>
                </a:rPr>
                <a:t>(1000 molecules)</a:t>
              </a:r>
            </a:p>
          </p:txBody>
        </p:sp>
        <p:sp>
          <p:nvSpPr>
            <p:cNvPr id="37" name="TextBox 36">
              <a:extLst>
                <a:ext uri="{FF2B5EF4-FFF2-40B4-BE49-F238E27FC236}">
                  <a16:creationId xmlns:a16="http://schemas.microsoft.com/office/drawing/2014/main" id="{7FEE70BC-1B25-4E0B-AE3C-D62BEF26FB51}"/>
                </a:ext>
              </a:extLst>
            </p:cNvPr>
            <p:cNvSpPr txBox="1"/>
            <p:nvPr/>
          </p:nvSpPr>
          <p:spPr>
            <a:xfrm>
              <a:off x="5608077" y="654909"/>
              <a:ext cx="656191" cy="405241"/>
            </a:xfrm>
            <a:prstGeom prst="rect">
              <a:avLst/>
            </a:prstGeom>
            <a:noFill/>
          </p:spPr>
          <p:txBody>
            <a:bodyPr wrap="none" rtlCol="0">
              <a:spAutoFit/>
            </a:bodyPr>
            <a:lstStyle/>
            <a:p>
              <a:r>
                <a:rPr lang="en-US" sz="1788" dirty="0">
                  <a:latin typeface="Arial" panose="020B0604020202020204" pitchFamily="34" charset="0"/>
                </a:rPr>
                <a:t>(10)</a:t>
              </a:r>
            </a:p>
          </p:txBody>
        </p:sp>
        <p:sp>
          <p:nvSpPr>
            <p:cNvPr id="38" name="TextBox 37">
              <a:extLst>
                <a:ext uri="{FF2B5EF4-FFF2-40B4-BE49-F238E27FC236}">
                  <a16:creationId xmlns:a16="http://schemas.microsoft.com/office/drawing/2014/main" id="{1527972E-1DD3-45C8-9E83-D793944EC852}"/>
                </a:ext>
              </a:extLst>
            </p:cNvPr>
            <p:cNvSpPr txBox="1"/>
            <p:nvPr/>
          </p:nvSpPr>
          <p:spPr>
            <a:xfrm>
              <a:off x="5507049" y="1298207"/>
              <a:ext cx="797612" cy="405241"/>
            </a:xfrm>
            <a:prstGeom prst="rect">
              <a:avLst/>
            </a:prstGeom>
            <a:noFill/>
          </p:spPr>
          <p:txBody>
            <a:bodyPr wrap="none" rtlCol="0">
              <a:spAutoFit/>
            </a:bodyPr>
            <a:lstStyle/>
            <a:p>
              <a:r>
                <a:rPr lang="en-US" sz="1788" dirty="0">
                  <a:latin typeface="Arial" panose="020B0604020202020204" pitchFamily="34" charset="0"/>
                </a:rPr>
                <a:t>(990)</a:t>
              </a:r>
            </a:p>
          </p:txBody>
        </p:sp>
        <p:sp>
          <p:nvSpPr>
            <p:cNvPr id="39" name="TextBox 38">
              <a:extLst>
                <a:ext uri="{FF2B5EF4-FFF2-40B4-BE49-F238E27FC236}">
                  <a16:creationId xmlns:a16="http://schemas.microsoft.com/office/drawing/2014/main" id="{E4ADAF10-8117-46F7-81CD-1F594231F855}"/>
                </a:ext>
              </a:extLst>
            </p:cNvPr>
            <p:cNvSpPr txBox="1"/>
            <p:nvPr/>
          </p:nvSpPr>
          <p:spPr>
            <a:xfrm>
              <a:off x="2628285" y="3400490"/>
              <a:ext cx="2012060" cy="405241"/>
            </a:xfrm>
            <a:prstGeom prst="rect">
              <a:avLst/>
            </a:prstGeom>
            <a:noFill/>
          </p:spPr>
          <p:txBody>
            <a:bodyPr wrap="none" rtlCol="0">
              <a:spAutoFit/>
            </a:bodyPr>
            <a:lstStyle/>
            <a:p>
              <a:r>
                <a:rPr lang="en-US" sz="1788" dirty="0">
                  <a:latin typeface="Arial" panose="020B0604020202020204" pitchFamily="34" charset="0"/>
                </a:rPr>
                <a:t>(990 molecules)</a:t>
              </a:r>
            </a:p>
          </p:txBody>
        </p:sp>
        <p:sp>
          <p:nvSpPr>
            <p:cNvPr id="40" name="TextBox 39">
              <a:extLst>
                <a:ext uri="{FF2B5EF4-FFF2-40B4-BE49-F238E27FC236}">
                  <a16:creationId xmlns:a16="http://schemas.microsoft.com/office/drawing/2014/main" id="{C73DFEB9-7271-4A66-A85B-A826F5C95224}"/>
                </a:ext>
              </a:extLst>
            </p:cNvPr>
            <p:cNvSpPr txBox="1"/>
            <p:nvPr/>
          </p:nvSpPr>
          <p:spPr>
            <a:xfrm>
              <a:off x="5536115" y="2409391"/>
              <a:ext cx="656191" cy="405241"/>
            </a:xfrm>
            <a:prstGeom prst="rect">
              <a:avLst/>
            </a:prstGeom>
            <a:noFill/>
          </p:spPr>
          <p:txBody>
            <a:bodyPr wrap="none" rtlCol="0">
              <a:spAutoFit/>
            </a:bodyPr>
            <a:lstStyle/>
            <a:p>
              <a:r>
                <a:rPr lang="en-US" sz="1788" dirty="0">
                  <a:latin typeface="Arial" panose="020B0604020202020204" pitchFamily="34" charset="0"/>
                </a:rPr>
                <a:t>(10)</a:t>
              </a:r>
            </a:p>
          </p:txBody>
        </p:sp>
        <p:sp>
          <p:nvSpPr>
            <p:cNvPr id="41" name="TextBox 40">
              <a:extLst>
                <a:ext uri="{FF2B5EF4-FFF2-40B4-BE49-F238E27FC236}">
                  <a16:creationId xmlns:a16="http://schemas.microsoft.com/office/drawing/2014/main" id="{BB883731-9AEA-46D3-86A6-EC05E8B172EF}"/>
                </a:ext>
              </a:extLst>
            </p:cNvPr>
            <p:cNvSpPr txBox="1"/>
            <p:nvPr/>
          </p:nvSpPr>
          <p:spPr>
            <a:xfrm>
              <a:off x="5593756" y="3355339"/>
              <a:ext cx="797612" cy="405241"/>
            </a:xfrm>
            <a:prstGeom prst="rect">
              <a:avLst/>
            </a:prstGeom>
            <a:noFill/>
          </p:spPr>
          <p:txBody>
            <a:bodyPr wrap="none" rtlCol="0">
              <a:spAutoFit/>
            </a:bodyPr>
            <a:lstStyle/>
            <a:p>
              <a:r>
                <a:rPr lang="en-US" sz="1788" dirty="0">
                  <a:latin typeface="Arial" panose="020B0604020202020204" pitchFamily="34" charset="0"/>
                </a:rPr>
                <a:t>(980)</a:t>
              </a:r>
            </a:p>
          </p:txBody>
        </p:sp>
        <p:sp>
          <p:nvSpPr>
            <p:cNvPr id="42" name="TextBox 41">
              <a:extLst>
                <a:ext uri="{FF2B5EF4-FFF2-40B4-BE49-F238E27FC236}">
                  <a16:creationId xmlns:a16="http://schemas.microsoft.com/office/drawing/2014/main" id="{2DECCC41-2683-4325-B439-DB1CA0520725}"/>
                </a:ext>
              </a:extLst>
            </p:cNvPr>
            <p:cNvSpPr txBox="1"/>
            <p:nvPr/>
          </p:nvSpPr>
          <p:spPr>
            <a:xfrm>
              <a:off x="2628285" y="5231472"/>
              <a:ext cx="2012060" cy="405241"/>
            </a:xfrm>
            <a:prstGeom prst="rect">
              <a:avLst/>
            </a:prstGeom>
            <a:noFill/>
          </p:spPr>
          <p:txBody>
            <a:bodyPr wrap="none" rtlCol="0">
              <a:spAutoFit/>
            </a:bodyPr>
            <a:lstStyle/>
            <a:p>
              <a:r>
                <a:rPr lang="en-US" sz="1788" dirty="0">
                  <a:latin typeface="Arial" panose="020B0604020202020204" pitchFamily="34" charset="0"/>
                </a:rPr>
                <a:t>(980 molecules)</a:t>
              </a:r>
            </a:p>
          </p:txBody>
        </p:sp>
        <p:sp>
          <p:nvSpPr>
            <p:cNvPr id="43" name="TextBox 42">
              <a:extLst>
                <a:ext uri="{FF2B5EF4-FFF2-40B4-BE49-F238E27FC236}">
                  <a16:creationId xmlns:a16="http://schemas.microsoft.com/office/drawing/2014/main" id="{040B914C-D795-4A94-8D71-2FF1EC95E39F}"/>
                </a:ext>
              </a:extLst>
            </p:cNvPr>
            <p:cNvSpPr txBox="1"/>
            <p:nvPr/>
          </p:nvSpPr>
          <p:spPr>
            <a:xfrm>
              <a:off x="5600648" y="4287648"/>
              <a:ext cx="656191" cy="405241"/>
            </a:xfrm>
            <a:prstGeom prst="rect">
              <a:avLst/>
            </a:prstGeom>
            <a:noFill/>
          </p:spPr>
          <p:txBody>
            <a:bodyPr wrap="none" rtlCol="0">
              <a:spAutoFit/>
            </a:bodyPr>
            <a:lstStyle/>
            <a:p>
              <a:r>
                <a:rPr lang="en-US" sz="1788" dirty="0">
                  <a:latin typeface="Arial" panose="020B0604020202020204" pitchFamily="34" charset="0"/>
                </a:rPr>
                <a:t>(10)</a:t>
              </a:r>
            </a:p>
          </p:txBody>
        </p:sp>
        <p:sp>
          <p:nvSpPr>
            <p:cNvPr id="44" name="TextBox 43">
              <a:extLst>
                <a:ext uri="{FF2B5EF4-FFF2-40B4-BE49-F238E27FC236}">
                  <a16:creationId xmlns:a16="http://schemas.microsoft.com/office/drawing/2014/main" id="{E267BEC6-D1A6-45CA-A5C1-11B491C82029}"/>
                </a:ext>
              </a:extLst>
            </p:cNvPr>
            <p:cNvSpPr txBox="1"/>
            <p:nvPr/>
          </p:nvSpPr>
          <p:spPr>
            <a:xfrm>
              <a:off x="5615204" y="5121161"/>
              <a:ext cx="797612" cy="405241"/>
            </a:xfrm>
            <a:prstGeom prst="rect">
              <a:avLst/>
            </a:prstGeom>
            <a:noFill/>
          </p:spPr>
          <p:txBody>
            <a:bodyPr wrap="none" rtlCol="0">
              <a:spAutoFit/>
            </a:bodyPr>
            <a:lstStyle/>
            <a:p>
              <a:r>
                <a:rPr lang="en-US" sz="1788" dirty="0">
                  <a:latin typeface="Arial" panose="020B0604020202020204" pitchFamily="34" charset="0"/>
                </a:rPr>
                <a:t>(970)</a:t>
              </a:r>
            </a:p>
          </p:txBody>
        </p:sp>
        <p:sp>
          <p:nvSpPr>
            <p:cNvPr id="45" name="Arrow: Right 44">
              <a:extLst>
                <a:ext uri="{FF2B5EF4-FFF2-40B4-BE49-F238E27FC236}">
                  <a16:creationId xmlns:a16="http://schemas.microsoft.com/office/drawing/2014/main" id="{FB46EE41-B645-461E-8D2D-773929975AB5}"/>
                </a:ext>
              </a:extLst>
            </p:cNvPr>
            <p:cNvSpPr/>
            <p:nvPr/>
          </p:nvSpPr>
          <p:spPr>
            <a:xfrm rot="8683009">
              <a:off x="4303824" y="5785323"/>
              <a:ext cx="1169064" cy="226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8" dirty="0">
                <a:latin typeface="Arial" panose="020B0604020202020204" pitchFamily="34" charset="0"/>
              </a:endParaRPr>
            </a:p>
          </p:txBody>
        </p:sp>
        <p:sp>
          <p:nvSpPr>
            <p:cNvPr id="47" name="TextBox 46">
              <a:extLst>
                <a:ext uri="{FF2B5EF4-FFF2-40B4-BE49-F238E27FC236}">
                  <a16:creationId xmlns:a16="http://schemas.microsoft.com/office/drawing/2014/main" id="{3FB30943-CC53-4446-A7AA-C0D4F6C73B86}"/>
                </a:ext>
              </a:extLst>
            </p:cNvPr>
            <p:cNvSpPr txBox="1"/>
            <p:nvPr/>
          </p:nvSpPr>
          <p:spPr>
            <a:xfrm>
              <a:off x="7293424" y="288175"/>
              <a:ext cx="2655524" cy="405241"/>
            </a:xfrm>
            <a:prstGeom prst="rect">
              <a:avLst/>
            </a:prstGeom>
            <a:noFill/>
          </p:spPr>
          <p:txBody>
            <a:bodyPr wrap="none" rtlCol="0">
              <a:spAutoFit/>
            </a:bodyPr>
            <a:lstStyle/>
            <a:p>
              <a:r>
                <a:rPr lang="en-US" sz="1788" dirty="0">
                  <a:latin typeface="Arial" panose="020B0604020202020204" pitchFamily="34" charset="0"/>
                </a:rPr>
                <a:t>Length=5, Black color</a:t>
              </a:r>
            </a:p>
          </p:txBody>
        </p:sp>
        <p:sp>
          <p:nvSpPr>
            <p:cNvPr id="48" name="TextBox 47">
              <a:extLst>
                <a:ext uri="{FF2B5EF4-FFF2-40B4-BE49-F238E27FC236}">
                  <a16:creationId xmlns:a16="http://schemas.microsoft.com/office/drawing/2014/main" id="{9D53867C-A070-4473-8EB5-E66CF1A2A8C8}"/>
                </a:ext>
              </a:extLst>
            </p:cNvPr>
            <p:cNvSpPr txBox="1"/>
            <p:nvPr/>
          </p:nvSpPr>
          <p:spPr>
            <a:xfrm>
              <a:off x="7955933" y="2059077"/>
              <a:ext cx="2956440" cy="405241"/>
            </a:xfrm>
            <a:prstGeom prst="rect">
              <a:avLst/>
            </a:prstGeom>
            <a:noFill/>
          </p:spPr>
          <p:txBody>
            <a:bodyPr wrap="square" rtlCol="0">
              <a:spAutoFit/>
            </a:bodyPr>
            <a:lstStyle/>
            <a:p>
              <a:r>
                <a:rPr lang="en-US" sz="1788" dirty="0">
                  <a:solidFill>
                    <a:srgbClr val="FF0000"/>
                  </a:solidFill>
                  <a:latin typeface="Arial" panose="020B0604020202020204" pitchFamily="34" charset="0"/>
                </a:rPr>
                <a:t>Length=6, Red color</a:t>
              </a:r>
            </a:p>
          </p:txBody>
        </p:sp>
        <p:sp>
          <p:nvSpPr>
            <p:cNvPr id="49" name="TextBox 48">
              <a:extLst>
                <a:ext uri="{FF2B5EF4-FFF2-40B4-BE49-F238E27FC236}">
                  <a16:creationId xmlns:a16="http://schemas.microsoft.com/office/drawing/2014/main" id="{D605CDEA-29BE-424E-82AD-460E18B9799A}"/>
                </a:ext>
              </a:extLst>
            </p:cNvPr>
            <p:cNvSpPr txBox="1"/>
            <p:nvPr/>
          </p:nvSpPr>
          <p:spPr>
            <a:xfrm>
              <a:off x="7592102" y="3922602"/>
              <a:ext cx="2740376" cy="405241"/>
            </a:xfrm>
            <a:prstGeom prst="rect">
              <a:avLst/>
            </a:prstGeom>
            <a:noFill/>
          </p:spPr>
          <p:txBody>
            <a:bodyPr wrap="none" rtlCol="0">
              <a:spAutoFit/>
            </a:bodyPr>
            <a:lstStyle/>
            <a:p>
              <a:r>
                <a:rPr lang="en-US" sz="1788" dirty="0">
                  <a:solidFill>
                    <a:srgbClr val="04CC0E"/>
                  </a:solidFill>
                  <a:latin typeface="Arial" panose="020B0604020202020204" pitchFamily="34" charset="0"/>
                </a:rPr>
                <a:t>Length=7, Green color</a:t>
              </a:r>
            </a:p>
          </p:txBody>
        </p:sp>
        <p:sp>
          <p:nvSpPr>
            <p:cNvPr id="6" name="Arrow: Right 5">
              <a:extLst>
                <a:ext uri="{FF2B5EF4-FFF2-40B4-BE49-F238E27FC236}">
                  <a16:creationId xmlns:a16="http://schemas.microsoft.com/office/drawing/2014/main" id="{C6E9FA77-DA84-4587-BE41-522F941C7AEB}"/>
                </a:ext>
              </a:extLst>
            </p:cNvPr>
            <p:cNvSpPr/>
            <p:nvPr/>
          </p:nvSpPr>
          <p:spPr>
            <a:xfrm>
              <a:off x="5560257" y="6195923"/>
              <a:ext cx="4294280" cy="6861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18" dirty="0">
                <a:latin typeface="Arial" panose="020B0604020202020204" pitchFamily="34" charset="0"/>
              </a:endParaRPr>
            </a:p>
          </p:txBody>
        </p:sp>
      </p:grpSp>
      <p:sp>
        <p:nvSpPr>
          <p:cNvPr id="7" name="TextBox 6">
            <a:extLst>
              <a:ext uri="{FF2B5EF4-FFF2-40B4-BE49-F238E27FC236}">
                <a16:creationId xmlns:a16="http://schemas.microsoft.com/office/drawing/2014/main" id="{103DC31B-D39B-47EE-80EA-D360E87AF869}"/>
              </a:ext>
            </a:extLst>
          </p:cNvPr>
          <p:cNvSpPr txBox="1"/>
          <p:nvPr/>
        </p:nvSpPr>
        <p:spPr>
          <a:xfrm>
            <a:off x="9343819" y="720856"/>
            <a:ext cx="2625733" cy="3076483"/>
          </a:xfrm>
          <a:prstGeom prst="rect">
            <a:avLst/>
          </a:prstGeom>
          <a:noFill/>
        </p:spPr>
        <p:txBody>
          <a:bodyPr wrap="square" rtlCol="0">
            <a:spAutoFit/>
          </a:bodyPr>
          <a:lstStyle/>
          <a:p>
            <a:pPr>
              <a:spcBef>
                <a:spcPts val="544"/>
              </a:spcBef>
            </a:pPr>
            <a:r>
              <a:rPr lang="en-US" sz="1814" b="1" i="1" dirty="0">
                <a:latin typeface="Arial" panose="020B0604020202020204" pitchFamily="34" charset="0"/>
                <a:cs typeface="Arial" panose="020B0604020202020204" pitchFamily="34" charset="0"/>
              </a:rPr>
              <a:t>All</a:t>
            </a:r>
            <a:r>
              <a:rPr lang="en-US" sz="1814" b="1" dirty="0">
                <a:latin typeface="Arial" panose="020B0604020202020204" pitchFamily="34" charset="0"/>
                <a:cs typeface="Arial" panose="020B0604020202020204" pitchFamily="34" charset="0"/>
              </a:rPr>
              <a:t> Possible Fragments are Made:</a:t>
            </a:r>
          </a:p>
          <a:p>
            <a:pPr marL="410857" indent="-410857">
              <a:spcBef>
                <a:spcPts val="544"/>
              </a:spcBef>
              <a:buFont typeface="+mj-lt"/>
              <a:buAutoNum type="arabicPeriod"/>
            </a:pPr>
            <a:r>
              <a:rPr lang="en-US" sz="1814" dirty="0">
                <a:latin typeface="Arial" panose="020B0604020202020204" pitchFamily="34" charset="0"/>
                <a:cs typeface="Arial" panose="020B0604020202020204" pitchFamily="34" charset="0"/>
              </a:rPr>
              <a:t>Each begins with the primer</a:t>
            </a:r>
          </a:p>
          <a:p>
            <a:pPr marL="410857" indent="-410857">
              <a:spcBef>
                <a:spcPts val="544"/>
              </a:spcBef>
              <a:buFont typeface="+mj-lt"/>
              <a:buAutoNum type="arabicPeriod"/>
            </a:pPr>
            <a:r>
              <a:rPr lang="en-US" sz="1814" dirty="0">
                <a:latin typeface="Arial" panose="020B0604020202020204" pitchFamily="34" charset="0"/>
                <a:cs typeface="Arial" panose="020B0604020202020204" pitchFamily="34" charset="0"/>
              </a:rPr>
              <a:t>Each ends with a </a:t>
            </a:r>
            <a:r>
              <a:rPr lang="en-US" sz="1814" i="1" dirty="0">
                <a:latin typeface="Arial" panose="020B0604020202020204" pitchFamily="34" charset="0"/>
                <a:cs typeface="Arial" panose="020B0604020202020204" pitchFamily="34" charset="0"/>
              </a:rPr>
              <a:t>known</a:t>
            </a:r>
            <a:r>
              <a:rPr lang="en-US" sz="1814" dirty="0">
                <a:latin typeface="Arial" panose="020B0604020202020204" pitchFamily="34" charset="0"/>
                <a:cs typeface="Arial" panose="020B0604020202020204" pitchFamily="34" charset="0"/>
              </a:rPr>
              <a:t> </a:t>
            </a:r>
            <a:r>
              <a:rPr lang="en-US" sz="1814" dirty="0" err="1">
                <a:latin typeface="Arial" panose="020B0604020202020204" pitchFamily="34" charset="0"/>
                <a:cs typeface="Arial" panose="020B0604020202020204" pitchFamily="34" charset="0"/>
              </a:rPr>
              <a:t>ddNTP</a:t>
            </a:r>
            <a:r>
              <a:rPr lang="en-US" sz="1814" dirty="0">
                <a:latin typeface="Arial" panose="020B0604020202020204" pitchFamily="34" charset="0"/>
                <a:cs typeface="Arial" panose="020B0604020202020204" pitchFamily="34" charset="0"/>
              </a:rPr>
              <a:t>, based on the color of the fluorescence.</a:t>
            </a:r>
          </a:p>
          <a:p>
            <a:pPr marL="410857" indent="-410857">
              <a:spcBef>
                <a:spcPts val="544"/>
              </a:spcBef>
              <a:buFont typeface="+mj-lt"/>
              <a:buAutoNum type="arabicPeriod"/>
            </a:pPr>
            <a:r>
              <a:rPr lang="en-US" sz="1814" dirty="0">
                <a:latin typeface="Arial" panose="020B0604020202020204" pitchFamily="34" charset="0"/>
                <a:cs typeface="Arial" panose="020B0604020202020204" pitchFamily="34" charset="0"/>
              </a:rPr>
              <a:t>Each is one longer than the previous.</a:t>
            </a:r>
          </a:p>
        </p:txBody>
      </p:sp>
      <p:sp>
        <p:nvSpPr>
          <p:cNvPr id="8" name="TextBox 7">
            <a:extLst>
              <a:ext uri="{FF2B5EF4-FFF2-40B4-BE49-F238E27FC236}">
                <a16:creationId xmlns:a16="http://schemas.microsoft.com/office/drawing/2014/main" id="{0D800867-34ED-50BB-7CA9-A3B628B93CCD}"/>
              </a:ext>
            </a:extLst>
          </p:cNvPr>
          <p:cNvSpPr txBox="1"/>
          <p:nvPr/>
        </p:nvSpPr>
        <p:spPr>
          <a:xfrm>
            <a:off x="9343820" y="6174684"/>
            <a:ext cx="869149" cy="371512"/>
          </a:xfrm>
          <a:prstGeom prst="rect">
            <a:avLst/>
          </a:prstGeom>
          <a:noFill/>
        </p:spPr>
        <p:txBody>
          <a:bodyPr wrap="none" rtlCol="0">
            <a:spAutoFit/>
          </a:bodyPr>
          <a:lstStyle/>
          <a:p>
            <a:pPr algn="l"/>
            <a:r>
              <a:rPr lang="en-US" sz="1814" dirty="0">
                <a:latin typeface="Arial" panose="020B0604020202020204" pitchFamily="34" charset="0"/>
                <a:cs typeface="Arial" panose="020B0604020202020204" pitchFamily="34" charset="0"/>
              </a:rPr>
              <a:t>Primer</a:t>
            </a:r>
          </a:p>
        </p:txBody>
      </p:sp>
      <p:sp>
        <p:nvSpPr>
          <p:cNvPr id="9" name="TextBox 8">
            <a:extLst>
              <a:ext uri="{FF2B5EF4-FFF2-40B4-BE49-F238E27FC236}">
                <a16:creationId xmlns:a16="http://schemas.microsoft.com/office/drawing/2014/main" id="{10384988-5148-6851-191C-E324EB668A62}"/>
              </a:ext>
            </a:extLst>
          </p:cNvPr>
          <p:cNvSpPr txBox="1"/>
          <p:nvPr/>
        </p:nvSpPr>
        <p:spPr>
          <a:xfrm>
            <a:off x="10209714" y="6174684"/>
            <a:ext cx="1635384" cy="371512"/>
          </a:xfrm>
          <a:prstGeom prst="rect">
            <a:avLst/>
          </a:prstGeom>
          <a:noFill/>
        </p:spPr>
        <p:txBody>
          <a:bodyPr wrap="none" rtlCol="0">
            <a:spAutoFit/>
          </a:bodyPr>
          <a:lstStyle/>
          <a:p>
            <a:pPr algn="l"/>
            <a:r>
              <a:rPr lang="en-US" sz="1814" dirty="0">
                <a:latin typeface="Arial" panose="020B0604020202020204" pitchFamily="34" charset="0"/>
                <a:cs typeface="Arial" panose="020B0604020202020204" pitchFamily="34" charset="0"/>
              </a:rPr>
              <a:t>Added by Pol.</a:t>
            </a:r>
          </a:p>
        </p:txBody>
      </p:sp>
      <p:sp>
        <p:nvSpPr>
          <p:cNvPr id="10" name="Left Brace 9">
            <a:extLst>
              <a:ext uri="{FF2B5EF4-FFF2-40B4-BE49-F238E27FC236}">
                <a16:creationId xmlns:a16="http://schemas.microsoft.com/office/drawing/2014/main" id="{FA778F3B-A03E-C0F6-1F03-5E4CE9F317BD}"/>
              </a:ext>
            </a:extLst>
          </p:cNvPr>
          <p:cNvSpPr/>
          <p:nvPr/>
        </p:nvSpPr>
        <p:spPr>
          <a:xfrm rot="16200000">
            <a:off x="10904615" y="5383242"/>
            <a:ext cx="162542" cy="155234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32"/>
          </a:p>
        </p:txBody>
      </p:sp>
      <p:pic>
        <p:nvPicPr>
          <p:cNvPr id="2" name="Picture 1" descr="A picture containing text, night sky&#10;&#10;Description automatically generated">
            <a:extLst>
              <a:ext uri="{FF2B5EF4-FFF2-40B4-BE49-F238E27FC236}">
                <a16:creationId xmlns:a16="http://schemas.microsoft.com/office/drawing/2014/main" id="{4C330A70-A576-6516-DB0D-7EB4A8D105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425" y="53657"/>
            <a:ext cx="1274780" cy="1274780"/>
          </a:xfrm>
          <a:prstGeom prst="rect">
            <a:avLst/>
          </a:prstGeom>
        </p:spPr>
      </p:pic>
      <p:sp>
        <p:nvSpPr>
          <p:cNvPr id="5" name="TextBox 4">
            <a:extLst>
              <a:ext uri="{FF2B5EF4-FFF2-40B4-BE49-F238E27FC236}">
                <a16:creationId xmlns:a16="http://schemas.microsoft.com/office/drawing/2014/main" id="{BC0E4719-5DB6-8FA7-1E6E-9F490D9397C6}"/>
              </a:ext>
            </a:extLst>
          </p:cNvPr>
          <p:cNvSpPr txBox="1"/>
          <p:nvPr/>
        </p:nvSpPr>
        <p:spPr>
          <a:xfrm>
            <a:off x="1277690" y="52666"/>
            <a:ext cx="1605376" cy="1209049"/>
          </a:xfrm>
          <a:prstGeom prst="rect">
            <a:avLst/>
          </a:prstGeom>
          <a:noFill/>
        </p:spPr>
        <p:txBody>
          <a:bodyPr wrap="none" rtlCol="0">
            <a:spAutoFit/>
          </a:bodyPr>
          <a:lstStyle/>
          <a:p>
            <a:pPr algn="l"/>
            <a:r>
              <a:rPr lang="en-US" sz="1814" dirty="0">
                <a:latin typeface="Arial" panose="020B0604020202020204" pitchFamily="34" charset="0"/>
                <a:cs typeface="Arial" panose="020B0604020202020204" pitchFamily="34" charset="0"/>
              </a:rPr>
              <a:t>Template</a:t>
            </a:r>
          </a:p>
          <a:p>
            <a:pPr algn="l"/>
            <a:r>
              <a:rPr lang="en-US" sz="1814" dirty="0">
                <a:latin typeface="Arial" panose="020B0604020202020204" pitchFamily="34" charset="0"/>
                <a:cs typeface="Arial" panose="020B0604020202020204" pitchFamily="34" charset="0"/>
              </a:rPr>
              <a:t>Primer</a:t>
            </a:r>
          </a:p>
          <a:p>
            <a:pPr algn="l"/>
            <a:r>
              <a:rPr lang="en-US" sz="1814" dirty="0">
                <a:latin typeface="Arial" panose="020B0604020202020204" pitchFamily="34" charset="0"/>
                <a:cs typeface="Arial" panose="020B0604020202020204" pitchFamily="34" charset="0"/>
              </a:rPr>
              <a:t>DNA Pol</a:t>
            </a:r>
          </a:p>
          <a:p>
            <a:pPr algn="l"/>
            <a:r>
              <a:rPr lang="en-US" sz="1814" dirty="0" err="1">
                <a:latin typeface="Arial" panose="020B0604020202020204" pitchFamily="34" charset="0"/>
                <a:cs typeface="Arial" panose="020B0604020202020204" pitchFamily="34" charset="0"/>
              </a:rPr>
              <a:t>dTNP</a:t>
            </a:r>
            <a:r>
              <a:rPr lang="en-US" sz="1814" dirty="0">
                <a:latin typeface="Arial" panose="020B0604020202020204" pitchFamily="34" charset="0"/>
                <a:cs typeface="Arial" panose="020B0604020202020204" pitchFamily="34" charset="0"/>
              </a:rPr>
              <a:t>, </a:t>
            </a:r>
            <a:r>
              <a:rPr lang="en-US" sz="1814" dirty="0" err="1">
                <a:latin typeface="Arial" panose="020B0604020202020204" pitchFamily="34" charset="0"/>
                <a:cs typeface="Arial" panose="020B0604020202020204" pitchFamily="34" charset="0"/>
              </a:rPr>
              <a:t>ddNTP</a:t>
            </a:r>
            <a:endParaRPr lang="en-US" sz="1814" dirty="0">
              <a:latin typeface="Arial" panose="020B0604020202020204" pitchFamily="34" charset="0"/>
              <a:cs typeface="Arial" panose="020B0604020202020204" pitchFamily="34" charset="0"/>
            </a:endParaRPr>
          </a:p>
        </p:txBody>
      </p:sp>
      <p:sp>
        <p:nvSpPr>
          <p:cNvPr id="14" name="Date Placeholder 13">
            <a:extLst>
              <a:ext uri="{FF2B5EF4-FFF2-40B4-BE49-F238E27FC236}">
                <a16:creationId xmlns:a16="http://schemas.microsoft.com/office/drawing/2014/main" id="{B60543C2-0867-CC4E-95EE-90DF25684068}"/>
              </a:ext>
            </a:extLst>
          </p:cNvPr>
          <p:cNvSpPr>
            <a:spLocks noGrp="1"/>
          </p:cNvSpPr>
          <p:nvPr>
            <p:ph type="dt" sz="half" idx="10"/>
          </p:nvPr>
        </p:nvSpPr>
        <p:spPr/>
        <p:txBody>
          <a:bodyPr/>
          <a:lstStyle/>
          <a:p>
            <a:fld id="{9BD2C478-8583-4418-B25B-0CAFC515ABF0}" type="datetime1">
              <a:rPr lang="en-US" smtClean="0"/>
              <a:t>8/26/2023</a:t>
            </a:fld>
            <a:endParaRPr lang="en-US"/>
          </a:p>
        </p:txBody>
      </p:sp>
      <p:sp>
        <p:nvSpPr>
          <p:cNvPr id="15" name="Footer Placeholder 14">
            <a:extLst>
              <a:ext uri="{FF2B5EF4-FFF2-40B4-BE49-F238E27FC236}">
                <a16:creationId xmlns:a16="http://schemas.microsoft.com/office/drawing/2014/main" id="{DBFD51B2-FBCA-071C-7677-C9B298D86C54}"/>
              </a:ext>
            </a:extLst>
          </p:cNvPr>
          <p:cNvSpPr>
            <a:spLocks noGrp="1"/>
          </p:cNvSpPr>
          <p:nvPr>
            <p:ph type="ftr" sz="quarter" idx="11"/>
          </p:nvPr>
        </p:nvSpPr>
        <p:spPr/>
        <p:txBody>
          <a:bodyPr/>
          <a:lstStyle/>
          <a:p>
            <a:r>
              <a:rPr lang="en-US"/>
              <a:t>D &amp; D - Lec 3 - Fall 2023</a:t>
            </a:r>
          </a:p>
        </p:txBody>
      </p:sp>
      <p:sp>
        <p:nvSpPr>
          <p:cNvPr id="16" name="Slide Number Placeholder 15">
            <a:extLst>
              <a:ext uri="{FF2B5EF4-FFF2-40B4-BE49-F238E27FC236}">
                <a16:creationId xmlns:a16="http://schemas.microsoft.com/office/drawing/2014/main" id="{EAD30FA6-FF47-B3B9-EC9C-BAC97E4580F3}"/>
              </a:ext>
            </a:extLst>
          </p:cNvPr>
          <p:cNvSpPr>
            <a:spLocks noGrp="1"/>
          </p:cNvSpPr>
          <p:nvPr>
            <p:ph type="sldNum" sz="quarter" idx="12"/>
          </p:nvPr>
        </p:nvSpPr>
        <p:spPr/>
        <p:txBody>
          <a:bodyPr/>
          <a:lstStyle/>
          <a:p>
            <a:fld id="{DC3BB032-4020-48F4-953B-341806DC4A2B}" type="slidenum">
              <a:rPr lang="en-US" smtClean="0"/>
              <a:t>8</a:t>
            </a:fld>
            <a:endParaRPr lang="en-US"/>
          </a:p>
        </p:txBody>
      </p:sp>
    </p:spTree>
    <p:extLst>
      <p:ext uri="{BB962C8B-B14F-4D97-AF65-F5344CB8AC3E}">
        <p14:creationId xmlns:p14="http://schemas.microsoft.com/office/powerpoint/2010/main" val="6993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Diagram of a scientific experiment&#10;&#10;Description automatically generated">
            <a:extLst>
              <a:ext uri="{FF2B5EF4-FFF2-40B4-BE49-F238E27FC236}">
                <a16:creationId xmlns:a16="http://schemas.microsoft.com/office/drawing/2014/main" id="{983C92A4-07AC-A4A5-FB6B-11DF8E946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503528"/>
            <a:ext cx="5612450" cy="3536949"/>
          </a:xfrm>
          <a:prstGeom prst="rect">
            <a:avLst/>
          </a:prstGeom>
        </p:spPr>
      </p:pic>
      <p:sp>
        <p:nvSpPr>
          <p:cNvPr id="5" name="Title 4"/>
          <p:cNvSpPr>
            <a:spLocks noGrp="1"/>
          </p:cNvSpPr>
          <p:nvPr>
            <p:ph type="title" idx="4294967295"/>
          </p:nvPr>
        </p:nvSpPr>
        <p:spPr>
          <a:xfrm>
            <a:off x="2324100" y="168741"/>
            <a:ext cx="7543800" cy="777407"/>
          </a:xfrm>
        </p:spPr>
        <p:txBody>
          <a:bodyPr>
            <a:noAutofit/>
          </a:bodyPr>
          <a:lstStyle/>
          <a:p>
            <a:r>
              <a:rPr lang="en-US" sz="2541" dirty="0"/>
              <a:t>Size Determination of Fragments from DNA Sequencing Capillary Electrophoresis</a:t>
            </a:r>
          </a:p>
        </p:txBody>
      </p:sp>
      <p:pic>
        <p:nvPicPr>
          <p:cNvPr id="7" name="Content Placeholder 3">
            <a:extLst>
              <a:ext uri="{FF2B5EF4-FFF2-40B4-BE49-F238E27FC236}">
                <a16:creationId xmlns:a16="http://schemas.microsoft.com/office/drawing/2014/main" id="{11352DB9-D20C-4D86-A02E-A4FA9C5FC3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346" r="50000" b="1589"/>
          <a:stretch/>
        </p:blipFill>
        <p:spPr>
          <a:xfrm>
            <a:off x="5943599" y="1017698"/>
            <a:ext cx="1335961" cy="1485829"/>
          </a:xfrm>
          <a:prstGeom prst="rect">
            <a:avLst/>
          </a:prstGeom>
        </p:spPr>
      </p:pic>
      <p:pic>
        <p:nvPicPr>
          <p:cNvPr id="13" name="Picture 12">
            <a:extLst>
              <a:ext uri="{FF2B5EF4-FFF2-40B4-BE49-F238E27FC236}">
                <a16:creationId xmlns:a16="http://schemas.microsoft.com/office/drawing/2014/main" id="{8F89AA9F-C3D7-4D71-A9E2-946CBF8F9BDC}"/>
              </a:ext>
            </a:extLst>
          </p:cNvPr>
          <p:cNvPicPr>
            <a:picLocks noChangeAspect="1"/>
          </p:cNvPicPr>
          <p:nvPr/>
        </p:nvPicPr>
        <p:blipFill>
          <a:blip r:embed="rId5"/>
          <a:stretch>
            <a:fillRect/>
          </a:stretch>
        </p:blipFill>
        <p:spPr>
          <a:xfrm>
            <a:off x="875440" y="1092882"/>
            <a:ext cx="1156560" cy="2381345"/>
          </a:xfrm>
          <a:prstGeom prst="rect">
            <a:avLst/>
          </a:prstGeom>
        </p:spPr>
      </p:pic>
      <p:sp>
        <p:nvSpPr>
          <p:cNvPr id="9" name="TextBox 8">
            <a:extLst>
              <a:ext uri="{FF2B5EF4-FFF2-40B4-BE49-F238E27FC236}">
                <a16:creationId xmlns:a16="http://schemas.microsoft.com/office/drawing/2014/main" id="{AD18DF6C-D3F4-6908-87B0-CBA5AD0021A8}"/>
              </a:ext>
            </a:extLst>
          </p:cNvPr>
          <p:cNvSpPr txBox="1"/>
          <p:nvPr/>
        </p:nvSpPr>
        <p:spPr>
          <a:xfrm>
            <a:off x="328139" y="3581400"/>
            <a:ext cx="4472461" cy="2542363"/>
          </a:xfrm>
          <a:prstGeom prst="rect">
            <a:avLst/>
          </a:prstGeom>
          <a:noFill/>
        </p:spPr>
        <p:txBody>
          <a:bodyPr wrap="square" rtlCol="0">
            <a:spAutoFit/>
          </a:bodyPr>
          <a:lstStyle/>
          <a:p>
            <a:r>
              <a:rPr lang="en-US" dirty="0"/>
              <a:t>DNA has a negative charge.</a:t>
            </a:r>
          </a:p>
          <a:p>
            <a:r>
              <a:rPr lang="en-US" dirty="0"/>
              <a:t>It will migrate towards the anode.</a:t>
            </a:r>
          </a:p>
          <a:p>
            <a:endParaRPr lang="en-US" dirty="0"/>
          </a:p>
          <a:p>
            <a:r>
              <a:rPr lang="en-US" dirty="0"/>
              <a:t>Capillary is filled with a gel that causes separation by size.</a:t>
            </a:r>
          </a:p>
          <a:p>
            <a:endParaRPr lang="en-US" dirty="0"/>
          </a:p>
          <a:p>
            <a:pPr>
              <a:lnSpc>
                <a:spcPct val="150000"/>
              </a:lnSpc>
            </a:pPr>
            <a:r>
              <a:rPr lang="en-US" dirty="0"/>
              <a:t>DNA molecules that are smaller migrate _____________.</a:t>
            </a:r>
          </a:p>
        </p:txBody>
      </p:sp>
      <p:cxnSp>
        <p:nvCxnSpPr>
          <p:cNvPr id="18" name="Straight Arrow Connector 17">
            <a:extLst>
              <a:ext uri="{FF2B5EF4-FFF2-40B4-BE49-F238E27FC236}">
                <a16:creationId xmlns:a16="http://schemas.microsoft.com/office/drawing/2014/main" id="{7A4993C8-082D-A300-336C-1E5E3B6651BB}"/>
              </a:ext>
            </a:extLst>
          </p:cNvPr>
          <p:cNvCxnSpPr/>
          <p:nvPr/>
        </p:nvCxnSpPr>
        <p:spPr>
          <a:xfrm>
            <a:off x="7102200" y="2306271"/>
            <a:ext cx="381000" cy="5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4E58773-A570-8EB6-8625-947DEA46DC9F}"/>
              </a:ext>
            </a:extLst>
          </p:cNvPr>
          <p:cNvCxnSpPr>
            <a:cxnSpLocks/>
          </p:cNvCxnSpPr>
          <p:nvPr/>
        </p:nvCxnSpPr>
        <p:spPr>
          <a:xfrm flipH="1">
            <a:off x="8610600" y="2895600"/>
            <a:ext cx="68580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890F816-F549-7255-DB44-394F2B541429}"/>
              </a:ext>
            </a:extLst>
          </p:cNvPr>
          <p:cNvSpPr txBox="1"/>
          <p:nvPr/>
        </p:nvSpPr>
        <p:spPr>
          <a:xfrm>
            <a:off x="9296400" y="2630388"/>
            <a:ext cx="1896673"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Sample loaded</a:t>
            </a:r>
          </a:p>
        </p:txBody>
      </p:sp>
      <p:sp>
        <p:nvSpPr>
          <p:cNvPr id="25" name="TextBox 24">
            <a:extLst>
              <a:ext uri="{FF2B5EF4-FFF2-40B4-BE49-F238E27FC236}">
                <a16:creationId xmlns:a16="http://schemas.microsoft.com/office/drawing/2014/main" id="{65C38E4F-2009-35E6-B7BD-5726C3D627C1}"/>
              </a:ext>
            </a:extLst>
          </p:cNvPr>
          <p:cNvSpPr txBox="1"/>
          <p:nvPr/>
        </p:nvSpPr>
        <p:spPr>
          <a:xfrm>
            <a:off x="5359985" y="2895600"/>
            <a:ext cx="1747655"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Fluorescence excitation</a:t>
            </a:r>
          </a:p>
        </p:txBody>
      </p:sp>
      <p:sp>
        <p:nvSpPr>
          <p:cNvPr id="26" name="TextBox 25">
            <a:extLst>
              <a:ext uri="{FF2B5EF4-FFF2-40B4-BE49-F238E27FC236}">
                <a16:creationId xmlns:a16="http://schemas.microsoft.com/office/drawing/2014/main" id="{714F2151-6F34-CDE1-690C-8941484C017D}"/>
              </a:ext>
            </a:extLst>
          </p:cNvPr>
          <p:cNvSpPr txBox="1"/>
          <p:nvPr/>
        </p:nvSpPr>
        <p:spPr>
          <a:xfrm>
            <a:off x="8111460" y="2251082"/>
            <a:ext cx="1184940" cy="400110"/>
          </a:xfrm>
          <a:prstGeom prst="rect">
            <a:avLst/>
          </a:prstGeom>
          <a:solidFill>
            <a:schemeClr val="bg1"/>
          </a:solidFill>
        </p:spPr>
        <p:txBody>
          <a:bodyPr wrap="none" rtlCol="0">
            <a:spAutoFit/>
          </a:bodyPr>
          <a:lstStyle/>
          <a:p>
            <a:r>
              <a:rPr lang="en-US" sz="2000" dirty="0">
                <a:latin typeface="Arial" panose="020B0604020202020204" pitchFamily="34" charset="0"/>
                <a:cs typeface="Arial" panose="020B0604020202020204" pitchFamily="34" charset="0"/>
              </a:rPr>
              <a:t>Capillary</a:t>
            </a:r>
          </a:p>
        </p:txBody>
      </p:sp>
      <p:sp>
        <p:nvSpPr>
          <p:cNvPr id="2" name="Date Placeholder 1">
            <a:extLst>
              <a:ext uri="{FF2B5EF4-FFF2-40B4-BE49-F238E27FC236}">
                <a16:creationId xmlns:a16="http://schemas.microsoft.com/office/drawing/2014/main" id="{F44A11DB-3E5A-245F-A347-09D6173C98D7}"/>
              </a:ext>
            </a:extLst>
          </p:cNvPr>
          <p:cNvSpPr>
            <a:spLocks noGrp="1"/>
          </p:cNvSpPr>
          <p:nvPr>
            <p:ph type="dt" sz="half" idx="10"/>
          </p:nvPr>
        </p:nvSpPr>
        <p:spPr/>
        <p:txBody>
          <a:bodyPr/>
          <a:lstStyle/>
          <a:p>
            <a:fld id="{D8E5EEED-8816-408A-9807-AA498B00F84C}" type="datetime1">
              <a:rPr lang="en-US" smtClean="0"/>
              <a:t>8/26/2023</a:t>
            </a:fld>
            <a:endParaRPr lang="en-US"/>
          </a:p>
        </p:txBody>
      </p:sp>
      <p:sp>
        <p:nvSpPr>
          <p:cNvPr id="3" name="Footer Placeholder 2">
            <a:extLst>
              <a:ext uri="{FF2B5EF4-FFF2-40B4-BE49-F238E27FC236}">
                <a16:creationId xmlns:a16="http://schemas.microsoft.com/office/drawing/2014/main" id="{E1721BFF-FF5C-CA04-8F29-61754F90FF50}"/>
              </a:ext>
            </a:extLst>
          </p:cNvPr>
          <p:cNvSpPr>
            <a:spLocks noGrp="1"/>
          </p:cNvSpPr>
          <p:nvPr>
            <p:ph type="ftr" sz="quarter" idx="11"/>
          </p:nvPr>
        </p:nvSpPr>
        <p:spPr/>
        <p:txBody>
          <a:bodyPr/>
          <a:lstStyle/>
          <a:p>
            <a:r>
              <a:rPr lang="en-US"/>
              <a:t>D &amp; D - Lec 3 - Fall 2023</a:t>
            </a:r>
          </a:p>
        </p:txBody>
      </p:sp>
      <p:sp>
        <p:nvSpPr>
          <p:cNvPr id="4" name="Slide Number Placeholder 3">
            <a:extLst>
              <a:ext uri="{FF2B5EF4-FFF2-40B4-BE49-F238E27FC236}">
                <a16:creationId xmlns:a16="http://schemas.microsoft.com/office/drawing/2014/main" id="{2635CD44-CC2D-F610-4E4B-C6E316C28D89}"/>
              </a:ext>
            </a:extLst>
          </p:cNvPr>
          <p:cNvSpPr>
            <a:spLocks noGrp="1"/>
          </p:cNvSpPr>
          <p:nvPr>
            <p:ph type="sldNum" sz="quarter" idx="12"/>
          </p:nvPr>
        </p:nvSpPr>
        <p:spPr/>
        <p:txBody>
          <a:bodyPr/>
          <a:lstStyle/>
          <a:p>
            <a:fld id="{DC3BB032-4020-48F4-953B-341806DC4A2B}" type="slidenum">
              <a:rPr lang="en-US" smtClean="0"/>
              <a:t>9</a:t>
            </a:fld>
            <a:endParaRPr lang="en-US"/>
          </a:p>
        </p:txBody>
      </p:sp>
    </p:spTree>
    <p:extLst>
      <p:ext uri="{BB962C8B-B14F-4D97-AF65-F5344CB8AC3E}">
        <p14:creationId xmlns:p14="http://schemas.microsoft.com/office/powerpoint/2010/main" val="19334932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2.7|3.5|1.7|15.7|15.7"/>
</p:tagLst>
</file>

<file path=ppt/tags/tag2.xml><?xml version="1.0" encoding="utf-8"?>
<p:tagLst xmlns:a="http://schemas.openxmlformats.org/drawingml/2006/main" xmlns:r="http://schemas.openxmlformats.org/officeDocument/2006/relationships" xmlns:p="http://schemas.openxmlformats.org/presentationml/2006/main">
  <p:tag name="TIMING" val="|5.8|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3229</TotalTime>
  <Words>9176</Words>
  <Application>Microsoft Office PowerPoint</Application>
  <PresentationFormat>Widescreen</PresentationFormat>
  <Paragraphs>1293</Paragraphs>
  <Slides>71</Slides>
  <Notes>33</Notes>
  <HiddenSlides>0</HiddenSlides>
  <MMClips>4</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79" baseType="lpstr">
      <vt:lpstr>Arial</vt:lpstr>
      <vt:lpstr>Calibri</vt:lpstr>
      <vt:lpstr>Courier New</vt:lpstr>
      <vt:lpstr>New York</vt:lpstr>
      <vt:lpstr>Symbol</vt:lpstr>
      <vt:lpstr>Wingdings</vt:lpstr>
      <vt:lpstr>Office Theme</vt:lpstr>
      <vt:lpstr>MDLDrawObject Class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Size Determination of Fragments from DNA Sequencing Capillary Electrophoresis</vt:lpstr>
      <vt:lpstr>PowerPoint Presentation</vt:lpstr>
      <vt:lpstr>PowerPoint Presentation</vt:lpstr>
      <vt:lpstr>PowerPoint Presentation</vt:lpstr>
      <vt:lpstr>PowerPoint Presentation</vt:lpstr>
      <vt:lpstr>Polymerase Chain Reaction -PCR</vt:lpstr>
      <vt:lpstr>Polymerase Chain Reaction</vt:lpstr>
      <vt:lpstr>PCR – Primer Design</vt:lpstr>
      <vt:lpstr>PowerPoint Presentation</vt:lpstr>
      <vt:lpstr>PCR Step 1 - Thermostable Polymerases</vt:lpstr>
      <vt:lpstr>PowerPoint Presentation</vt:lpstr>
      <vt:lpstr>PowerPoint Presentation</vt:lpstr>
      <vt:lpstr>PowerPoint Presentation</vt:lpstr>
      <vt:lpstr>PowerPoint Presentation</vt:lpstr>
      <vt:lpstr>PowerPoint Presentation</vt:lpstr>
      <vt:lpstr>PowerPoint Presentation</vt:lpstr>
      <vt:lpstr>Application of PCR – Identification of Individuals</vt:lpstr>
      <vt:lpstr>Size Determination of PCR products - Agarose Gel Electrophoresis.</vt:lpstr>
      <vt:lpstr>Short Tandem Repeats to Test Paternity</vt:lpstr>
      <vt:lpstr>PowerPoint Presentation</vt:lpstr>
      <vt:lpstr>PowerPoint Presentation</vt:lpstr>
      <vt:lpstr>PowerPoint Presentation</vt:lpstr>
      <vt:lpstr>PowerPoint Presentation</vt:lpstr>
      <vt:lpstr>PowerPoint Presentation</vt:lpstr>
      <vt:lpstr>Antibodies Inactive Pathogens by Many Mechanisms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Dendritic cells acquire antigen from viruses and cancerous cells, activating T-cells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Subunit Vaccine - Producing Covid-19 Spike Protein in Bacteria</vt:lpstr>
      <vt:lpstr>How to insert a DNA fragment into a Plasmid – Restriction enzymes</vt:lpstr>
      <vt:lpstr>How to insert a DNA fragment into a Plasmid</vt:lpstr>
      <vt:lpstr>PowerPoint Presentation</vt:lpstr>
      <vt:lpstr>Inserting the Plasmid into Bacterial Cells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Carnegie Mellon University in Qatar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Hovis</dc:creator>
  <cp:lastModifiedBy>Gordon Stephen Rule</cp:lastModifiedBy>
  <cp:revision>203</cp:revision>
  <cp:lastPrinted>2023-08-26T21:28:50Z</cp:lastPrinted>
  <dcterms:created xsi:type="dcterms:W3CDTF">2011-08-23T09:25:13Z</dcterms:created>
  <dcterms:modified xsi:type="dcterms:W3CDTF">2023-08-26T23:32:12Z</dcterms:modified>
</cp:coreProperties>
</file>