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34"/>
  </p:notesMasterIdLst>
  <p:handoutMasterIdLst>
    <p:handoutMasterId r:id="rId35"/>
  </p:handoutMasterIdLst>
  <p:sldIdLst>
    <p:sldId id="593" r:id="rId2"/>
    <p:sldId id="543" r:id="rId3"/>
    <p:sldId id="534" r:id="rId4"/>
    <p:sldId id="538" r:id="rId5"/>
    <p:sldId id="539" r:id="rId6"/>
    <p:sldId id="544" r:id="rId7"/>
    <p:sldId id="545" r:id="rId8"/>
    <p:sldId id="548" r:id="rId9"/>
    <p:sldId id="549" r:id="rId10"/>
    <p:sldId id="594" r:id="rId11"/>
    <p:sldId id="551" r:id="rId12"/>
    <p:sldId id="556" r:id="rId13"/>
    <p:sldId id="557" r:id="rId14"/>
    <p:sldId id="558" r:id="rId15"/>
    <p:sldId id="559" r:id="rId16"/>
    <p:sldId id="560" r:id="rId17"/>
    <p:sldId id="561" r:id="rId18"/>
    <p:sldId id="550" r:id="rId19"/>
    <p:sldId id="542" r:id="rId20"/>
    <p:sldId id="592" r:id="rId21"/>
    <p:sldId id="595" r:id="rId22"/>
    <p:sldId id="582" r:id="rId23"/>
    <p:sldId id="576" r:id="rId24"/>
    <p:sldId id="575" r:id="rId25"/>
    <p:sldId id="584" r:id="rId26"/>
    <p:sldId id="585" r:id="rId27"/>
    <p:sldId id="578" r:id="rId28"/>
    <p:sldId id="589" r:id="rId29"/>
    <p:sldId id="587" r:id="rId30"/>
    <p:sldId id="588" r:id="rId31"/>
    <p:sldId id="596" r:id="rId32"/>
    <p:sldId id="590"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91" autoAdjust="0"/>
    <p:restoredTop sz="71417"/>
  </p:normalViewPr>
  <p:slideViewPr>
    <p:cSldViewPr snapToGrid="0">
      <p:cViewPr>
        <p:scale>
          <a:sx n="81" d="100"/>
          <a:sy n="81" d="100"/>
        </p:scale>
        <p:origin x="552" y="144"/>
      </p:cViewPr>
      <p:guideLst>
        <p:guide orient="horz" pos="2160"/>
        <p:guide pos="3840"/>
      </p:guideLst>
    </p:cSldViewPr>
  </p:slideViewPr>
  <p:notesTextViewPr>
    <p:cViewPr>
      <p:scale>
        <a:sx n="20" d="100"/>
        <a:sy n="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8939186-BE78-4D51-81AA-9340B51C74EF}" type="datetimeFigureOut">
              <a:rPr lang="en-US" smtClean="0"/>
              <a:t>6/6/19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3CBD902-313C-4A21-A435-653FC366AECF}" type="slidenum">
              <a:rPr lang="en-US" smtClean="0"/>
              <a:t>‹#›</a:t>
            </a:fld>
            <a:endParaRPr lang="en-US"/>
          </a:p>
        </p:txBody>
      </p:sp>
    </p:spTree>
    <p:extLst>
      <p:ext uri="{BB962C8B-B14F-4D97-AF65-F5344CB8AC3E}">
        <p14:creationId xmlns:p14="http://schemas.microsoft.com/office/powerpoint/2010/main" val="3742970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13D9335-8D1B-4933-8248-BFA0FE1B354D}" type="datetimeFigureOut">
              <a:rPr lang="en-US" smtClean="0"/>
              <a:t>6/6/19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F037FD0-4A10-45D6-8714-A657FFAB3F39}" type="slidenum">
              <a:rPr lang="en-US" smtClean="0"/>
              <a:t>‹#›</a:t>
            </a:fld>
            <a:endParaRPr lang="en-US"/>
          </a:p>
        </p:txBody>
      </p:sp>
    </p:spTree>
    <p:extLst>
      <p:ext uri="{BB962C8B-B14F-4D97-AF65-F5344CB8AC3E}">
        <p14:creationId xmlns:p14="http://schemas.microsoft.com/office/powerpoint/2010/main" val="110463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298450" y="865188"/>
            <a:ext cx="6208713" cy="34940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 name="Shape 44"/>
          <p:cNvSpPr txBox="1">
            <a:spLocks noGrp="1"/>
          </p:cNvSpPr>
          <p:nvPr>
            <p:ph type="body" idx="1"/>
          </p:nvPr>
        </p:nvSpPr>
        <p:spPr>
          <a:xfrm>
            <a:off x="680562" y="4723448"/>
            <a:ext cx="5444490" cy="44748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598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11</a:t>
            </a:fld>
            <a:endParaRPr lang="en-US"/>
          </a:p>
        </p:txBody>
      </p:sp>
    </p:spTree>
    <p:extLst>
      <p:ext uri="{BB962C8B-B14F-4D97-AF65-F5344CB8AC3E}">
        <p14:creationId xmlns:p14="http://schemas.microsoft.com/office/powerpoint/2010/main" val="186571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14</a:t>
            </a:fld>
            <a:endParaRPr lang="en-US"/>
          </a:p>
        </p:txBody>
      </p:sp>
    </p:spTree>
    <p:extLst>
      <p:ext uri="{BB962C8B-B14F-4D97-AF65-F5344CB8AC3E}">
        <p14:creationId xmlns:p14="http://schemas.microsoft.com/office/powerpoint/2010/main" val="2039860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16</a:t>
            </a:fld>
            <a:endParaRPr lang="en-US"/>
          </a:p>
        </p:txBody>
      </p:sp>
    </p:spTree>
    <p:extLst>
      <p:ext uri="{BB962C8B-B14F-4D97-AF65-F5344CB8AC3E}">
        <p14:creationId xmlns:p14="http://schemas.microsoft.com/office/powerpoint/2010/main" val="646529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17</a:t>
            </a:fld>
            <a:endParaRPr lang="en-US"/>
          </a:p>
        </p:txBody>
      </p:sp>
    </p:spTree>
    <p:extLst>
      <p:ext uri="{BB962C8B-B14F-4D97-AF65-F5344CB8AC3E}">
        <p14:creationId xmlns:p14="http://schemas.microsoft.com/office/powerpoint/2010/main" val="2139965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18</a:t>
            </a:fld>
            <a:endParaRPr lang="en-US"/>
          </a:p>
        </p:txBody>
      </p:sp>
    </p:spTree>
    <p:extLst>
      <p:ext uri="{BB962C8B-B14F-4D97-AF65-F5344CB8AC3E}">
        <p14:creationId xmlns:p14="http://schemas.microsoft.com/office/powerpoint/2010/main" val="210827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22</a:t>
            </a:fld>
            <a:endParaRPr lang="en-US"/>
          </a:p>
        </p:txBody>
      </p:sp>
    </p:spTree>
    <p:extLst>
      <p:ext uri="{BB962C8B-B14F-4D97-AF65-F5344CB8AC3E}">
        <p14:creationId xmlns:p14="http://schemas.microsoft.com/office/powerpoint/2010/main" val="836264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23</a:t>
            </a:fld>
            <a:endParaRPr lang="en-US"/>
          </a:p>
        </p:txBody>
      </p:sp>
    </p:spTree>
    <p:extLst>
      <p:ext uri="{BB962C8B-B14F-4D97-AF65-F5344CB8AC3E}">
        <p14:creationId xmlns:p14="http://schemas.microsoft.com/office/powerpoint/2010/main" val="173486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24</a:t>
            </a:fld>
            <a:endParaRPr lang="en-US"/>
          </a:p>
        </p:txBody>
      </p:sp>
    </p:spTree>
    <p:extLst>
      <p:ext uri="{BB962C8B-B14F-4D97-AF65-F5344CB8AC3E}">
        <p14:creationId xmlns:p14="http://schemas.microsoft.com/office/powerpoint/2010/main" val="1101803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25</a:t>
            </a:fld>
            <a:endParaRPr lang="en-US"/>
          </a:p>
        </p:txBody>
      </p:sp>
    </p:spTree>
    <p:extLst>
      <p:ext uri="{BB962C8B-B14F-4D97-AF65-F5344CB8AC3E}">
        <p14:creationId xmlns:p14="http://schemas.microsoft.com/office/powerpoint/2010/main" val="142934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26</a:t>
            </a:fld>
            <a:endParaRPr lang="en-US"/>
          </a:p>
        </p:txBody>
      </p:sp>
    </p:spTree>
    <p:extLst>
      <p:ext uri="{BB962C8B-B14F-4D97-AF65-F5344CB8AC3E}">
        <p14:creationId xmlns:p14="http://schemas.microsoft.com/office/powerpoint/2010/main" val="160653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a:t>
            </a:fld>
            <a:endParaRPr lang="en-US"/>
          </a:p>
        </p:txBody>
      </p:sp>
    </p:spTree>
    <p:extLst>
      <p:ext uri="{BB962C8B-B14F-4D97-AF65-F5344CB8AC3E}">
        <p14:creationId xmlns:p14="http://schemas.microsoft.com/office/powerpoint/2010/main" val="1200980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27</a:t>
            </a:fld>
            <a:endParaRPr lang="en-US"/>
          </a:p>
        </p:txBody>
      </p:sp>
    </p:spTree>
    <p:extLst>
      <p:ext uri="{BB962C8B-B14F-4D97-AF65-F5344CB8AC3E}">
        <p14:creationId xmlns:p14="http://schemas.microsoft.com/office/powerpoint/2010/main" val="36068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28</a:t>
            </a:fld>
            <a:endParaRPr lang="en-US"/>
          </a:p>
        </p:txBody>
      </p:sp>
    </p:spTree>
    <p:extLst>
      <p:ext uri="{BB962C8B-B14F-4D97-AF65-F5344CB8AC3E}">
        <p14:creationId xmlns:p14="http://schemas.microsoft.com/office/powerpoint/2010/main" val="73372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29</a:t>
            </a:fld>
            <a:endParaRPr lang="en-US"/>
          </a:p>
        </p:txBody>
      </p:sp>
    </p:spTree>
    <p:extLst>
      <p:ext uri="{BB962C8B-B14F-4D97-AF65-F5344CB8AC3E}">
        <p14:creationId xmlns:p14="http://schemas.microsoft.com/office/powerpoint/2010/main" val="1529329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30</a:t>
            </a:fld>
            <a:endParaRPr lang="en-US"/>
          </a:p>
        </p:txBody>
      </p:sp>
    </p:spTree>
    <p:extLst>
      <p:ext uri="{BB962C8B-B14F-4D97-AF65-F5344CB8AC3E}">
        <p14:creationId xmlns:p14="http://schemas.microsoft.com/office/powerpoint/2010/main" val="1921683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32</a:t>
            </a:fld>
            <a:endParaRPr lang="en-US"/>
          </a:p>
        </p:txBody>
      </p:sp>
    </p:spTree>
    <p:extLst>
      <p:ext uri="{BB962C8B-B14F-4D97-AF65-F5344CB8AC3E}">
        <p14:creationId xmlns:p14="http://schemas.microsoft.com/office/powerpoint/2010/main" val="206147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a:t>
            </a:fld>
            <a:endParaRPr lang="en-US"/>
          </a:p>
        </p:txBody>
      </p:sp>
    </p:spTree>
    <p:extLst>
      <p:ext uri="{BB962C8B-B14F-4D97-AF65-F5344CB8AC3E}">
        <p14:creationId xmlns:p14="http://schemas.microsoft.com/office/powerpoint/2010/main" val="68969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4</a:t>
            </a:fld>
            <a:endParaRPr lang="en-US"/>
          </a:p>
        </p:txBody>
      </p:sp>
    </p:spTree>
    <p:extLst>
      <p:ext uri="{BB962C8B-B14F-4D97-AF65-F5344CB8AC3E}">
        <p14:creationId xmlns:p14="http://schemas.microsoft.com/office/powerpoint/2010/main" val="167561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5</a:t>
            </a:fld>
            <a:endParaRPr lang="en-US"/>
          </a:p>
        </p:txBody>
      </p:sp>
    </p:spTree>
    <p:extLst>
      <p:ext uri="{BB962C8B-B14F-4D97-AF65-F5344CB8AC3E}">
        <p14:creationId xmlns:p14="http://schemas.microsoft.com/office/powerpoint/2010/main" val="240074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6</a:t>
            </a:fld>
            <a:endParaRPr lang="en-US"/>
          </a:p>
        </p:txBody>
      </p:sp>
    </p:spTree>
    <p:extLst>
      <p:ext uri="{BB962C8B-B14F-4D97-AF65-F5344CB8AC3E}">
        <p14:creationId xmlns:p14="http://schemas.microsoft.com/office/powerpoint/2010/main" val="140828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7</a:t>
            </a:fld>
            <a:endParaRPr lang="en-US"/>
          </a:p>
        </p:txBody>
      </p:sp>
    </p:spTree>
    <p:extLst>
      <p:ext uri="{BB962C8B-B14F-4D97-AF65-F5344CB8AC3E}">
        <p14:creationId xmlns:p14="http://schemas.microsoft.com/office/powerpoint/2010/main" val="30660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8</a:t>
            </a:fld>
            <a:endParaRPr lang="en-US"/>
          </a:p>
        </p:txBody>
      </p:sp>
    </p:spTree>
    <p:extLst>
      <p:ext uri="{BB962C8B-B14F-4D97-AF65-F5344CB8AC3E}">
        <p14:creationId xmlns:p14="http://schemas.microsoft.com/office/powerpoint/2010/main" val="74254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9</a:t>
            </a:fld>
            <a:endParaRPr lang="en-US"/>
          </a:p>
        </p:txBody>
      </p:sp>
    </p:spTree>
    <p:extLst>
      <p:ext uri="{BB962C8B-B14F-4D97-AF65-F5344CB8AC3E}">
        <p14:creationId xmlns:p14="http://schemas.microsoft.com/office/powerpoint/2010/main" val="109659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09600" y="2130426"/>
            <a:ext cx="10972800" cy="1470025"/>
          </a:xfrm>
          <a:prstGeom prst="rect">
            <a:avLst/>
          </a:prstGeom>
        </p:spPr>
        <p:txBody>
          <a:bodyPr lIns="0" tIns="0" rIns="0" bIns="0"/>
          <a:lstStyle>
            <a:lvl1pPr algn="ctr">
              <a:lnSpc>
                <a:spcPts val="4200"/>
              </a:lnSpc>
              <a:defRPr sz="4000"/>
            </a:lvl1pPr>
          </a:lstStyle>
          <a:p>
            <a:r>
              <a:rPr lang="en-US" dirty="0"/>
              <a:t>Click to add Presentation Title</a:t>
            </a:r>
          </a:p>
        </p:txBody>
      </p:sp>
      <p:sp>
        <p:nvSpPr>
          <p:cNvPr id="6" name="Subtitle 2"/>
          <p:cNvSpPr>
            <a:spLocks noGrp="1"/>
          </p:cNvSpPr>
          <p:nvPr>
            <p:ph type="subTitle" idx="1" hasCustomPrompt="1"/>
          </p:nvPr>
        </p:nvSpPr>
        <p:spPr>
          <a:xfrm>
            <a:off x="609600" y="3886200"/>
            <a:ext cx="10972800" cy="1752600"/>
          </a:xfrm>
          <a:prstGeom prst="rect">
            <a:avLst/>
          </a:prstGeom>
        </p:spPr>
        <p:txBody>
          <a:bodyPr lIns="0" tIns="0" rIns="0" bIns="0"/>
          <a:lstStyle>
            <a:lvl1pPr marL="0" indent="0" algn="ctr">
              <a:lnSpc>
                <a:spcPts val="3200"/>
              </a:lnSpc>
              <a:spcBef>
                <a:spcPts val="600"/>
              </a:spcBef>
              <a:buNone/>
              <a:defRPr b="0" i="0" baseline="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author name or subtitles</a:t>
            </a:r>
          </a:p>
        </p:txBody>
      </p:sp>
    </p:spTree>
    <p:extLst>
      <p:ext uri="{BB962C8B-B14F-4D97-AF65-F5344CB8AC3E}">
        <p14:creationId xmlns:p14="http://schemas.microsoft.com/office/powerpoint/2010/main" val="91716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141412" y="2249487"/>
            <a:ext cx="9905999" cy="354171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6/6/19</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285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577976"/>
            <a:ext cx="10972800" cy="1089025"/>
          </a:xfrm>
          <a:prstGeom prst="rect">
            <a:avLst/>
          </a:prstGeom>
        </p:spPr>
        <p:txBody>
          <a:bodyPr lIns="0" tIns="0" rIns="0" bIns="0"/>
          <a:lstStyle>
            <a:lvl1pPr>
              <a:lnSpc>
                <a:spcPts val="3800"/>
              </a:lnSpc>
              <a:defRPr sz="3600"/>
            </a:lvl1pPr>
          </a:lstStyle>
          <a:p>
            <a:r>
              <a:rPr lang="en-US" dirty="0"/>
              <a:t>Click to add title</a:t>
            </a:r>
          </a:p>
        </p:txBody>
      </p:sp>
      <p:sp>
        <p:nvSpPr>
          <p:cNvPr id="8" name="Content Placeholder 2"/>
          <p:cNvSpPr>
            <a:spLocks noGrp="1"/>
          </p:cNvSpPr>
          <p:nvPr>
            <p:ph idx="10" hasCustomPrompt="1"/>
          </p:nvPr>
        </p:nvSpPr>
        <p:spPr>
          <a:xfrm>
            <a:off x="609600" y="2895600"/>
            <a:ext cx="10972800" cy="3505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baseline="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bulleted lists</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2075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Subtitle 2"/>
          <p:cNvSpPr>
            <a:spLocks noGrp="1"/>
          </p:cNvSpPr>
          <p:nvPr>
            <p:ph type="subTitle" idx="13" hasCustomPrompt="1"/>
          </p:nvPr>
        </p:nvSpPr>
        <p:spPr>
          <a:xfrm>
            <a:off x="609600" y="2895600"/>
            <a:ext cx="10972800" cy="3276600"/>
          </a:xfrm>
          <a:prstGeom prst="rect">
            <a:avLst/>
          </a:prstGeom>
        </p:spPr>
        <p:txBody>
          <a:bodyPr lIns="0" tIns="0" bIns="0"/>
          <a:lstStyle>
            <a:lvl1pPr marL="0" indent="0" algn="l">
              <a:lnSpc>
                <a:spcPts val="3000"/>
              </a:lnSpc>
              <a:spcBef>
                <a:spcPts val="900"/>
              </a:spcBef>
              <a:buNone/>
              <a:defRPr sz="26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text in paragraph format</a:t>
            </a:r>
          </a:p>
        </p:txBody>
      </p:sp>
    </p:spTree>
    <p:extLst>
      <p:ext uri="{BB962C8B-B14F-4D97-AF65-F5344CB8AC3E}">
        <p14:creationId xmlns:p14="http://schemas.microsoft.com/office/powerpoint/2010/main" val="86499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 bullets">
    <p:spTree>
      <p:nvGrpSpPr>
        <p:cNvPr id="1" name=""/>
        <p:cNvGrpSpPr/>
        <p:nvPr/>
      </p:nvGrpSpPr>
      <p:grpSpPr>
        <a:xfrm>
          <a:off x="0" y="0"/>
          <a:ext cx="0" cy="0"/>
          <a:chOff x="0" y="0"/>
          <a:chExt cx="0" cy="0"/>
        </a:xfrm>
      </p:grpSpPr>
      <p:sp>
        <p:nvSpPr>
          <p:cNvPr id="8"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Content Placeholder 2"/>
          <p:cNvSpPr>
            <a:spLocks noGrp="1"/>
          </p:cNvSpPr>
          <p:nvPr>
            <p:ph idx="10" hasCustomPrompt="1"/>
          </p:nvPr>
        </p:nvSpPr>
        <p:spPr>
          <a:xfrm>
            <a:off x="609600" y="2895600"/>
            <a:ext cx="5181600" cy="3124200"/>
          </a:xfrm>
          <a:prstGeom prst="rect">
            <a:avLst/>
          </a:prstGeom>
        </p:spPr>
        <p:txBody>
          <a:bodyPr lIns="0" tIns="0" rIns="0" bIns="0"/>
          <a:lstStyle>
            <a:lvl1pPr marL="228600" indent="-228600">
              <a:lnSpc>
                <a:spcPts val="3100"/>
              </a:lnSpc>
              <a:spcBef>
                <a:spcPts val="600"/>
              </a:spcBef>
              <a:defRPr/>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
        <p:nvSpPr>
          <p:cNvPr id="11"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85922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on left">
    <p:spTree>
      <p:nvGrpSpPr>
        <p:cNvPr id="1" name=""/>
        <p:cNvGrpSpPr/>
        <p:nvPr/>
      </p:nvGrpSpPr>
      <p:grpSpPr>
        <a:xfrm>
          <a:off x="0" y="0"/>
          <a:ext cx="0" cy="0"/>
          <a:chOff x="0" y="0"/>
          <a:chExt cx="0" cy="0"/>
        </a:xfrm>
      </p:grpSpPr>
      <p:sp>
        <p:nvSpPr>
          <p:cNvPr id="3"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4" name="Content Placeholder 2"/>
          <p:cNvSpPr>
            <a:spLocks noGrp="1"/>
          </p:cNvSpPr>
          <p:nvPr>
            <p:ph idx="10"/>
          </p:nvPr>
        </p:nvSpPr>
        <p:spPr>
          <a:xfrm>
            <a:off x="6096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5"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197742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5" name="Content Placeholder 2"/>
          <p:cNvSpPr>
            <a:spLocks noGrp="1"/>
          </p:cNvSpPr>
          <p:nvPr>
            <p:ph idx="13"/>
          </p:nvPr>
        </p:nvSpPr>
        <p:spPr>
          <a:xfrm>
            <a:off x="62992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7"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8"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291144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2"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gn="l">
              <a:lnSpc>
                <a:spcPts val="2800"/>
              </a:lnSpc>
              <a:spcBef>
                <a:spcPts val="900"/>
              </a:spcBef>
              <a:buFont typeface="Arial"/>
              <a:buNone/>
              <a:defRPr sz="2400" baseline="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Text Placeholder 2"/>
          <p:cNvSpPr>
            <a:spLocks noGrp="1"/>
          </p:cNvSpPr>
          <p:nvPr>
            <p:ph type="body" idx="16" hasCustomPrompt="1"/>
          </p:nvPr>
        </p:nvSpPr>
        <p:spPr>
          <a:xfrm>
            <a:off x="6400800" y="1524000"/>
            <a:ext cx="5121931" cy="1066800"/>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6" name="Content Placeholder 2"/>
          <p:cNvSpPr>
            <a:spLocks noGrp="1"/>
          </p:cNvSpPr>
          <p:nvPr>
            <p:ph idx="18" hasCustomPrompt="1"/>
          </p:nvPr>
        </p:nvSpPr>
        <p:spPr>
          <a:xfrm>
            <a:off x="6400800" y="2895600"/>
            <a:ext cx="5181600" cy="31242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71514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 Placeholder 2"/>
          <p:cNvSpPr>
            <a:spLocks noGrp="1"/>
          </p:cNvSpPr>
          <p:nvPr>
            <p:ph type="body" idx="13"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9"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600"/>
              </a:lnSpc>
              <a:spcBef>
                <a:spcPts val="900"/>
              </a:spcBef>
              <a:buNone/>
              <a:defRPr sz="22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Content Placeholder 2"/>
          <p:cNvSpPr>
            <a:spLocks noGrp="1"/>
          </p:cNvSpPr>
          <p:nvPr>
            <p:ph idx="16" hasCustomPrompt="1"/>
          </p:nvPr>
        </p:nvSpPr>
        <p:spPr>
          <a:xfrm>
            <a:off x="6096000" y="1524000"/>
            <a:ext cx="5486400" cy="44958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18124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76800"/>
            <a:ext cx="7416800" cy="566738"/>
          </a:xfrm>
          <a:prstGeom prst="rect">
            <a:avLst/>
          </a:prstGeom>
        </p:spPr>
        <p:txBody>
          <a:bodyPr lIns="0" tIns="0" bIns="0" anchor="t" anchorCtr="0"/>
          <a:lstStyle>
            <a:lvl1pPr algn="l">
              <a:lnSpc>
                <a:spcPts val="2200"/>
              </a:lnSpc>
              <a:defRPr sz="1800" b="1"/>
            </a:lvl1pPr>
          </a:lstStyle>
          <a:p>
            <a:r>
              <a:rPr lang="en-US" dirty="0"/>
              <a:t>Click to add caption title</a:t>
            </a:r>
            <a:br>
              <a:rPr lang="en-US" dirty="0"/>
            </a:br>
            <a:endParaRPr lang="en-US" dirty="0"/>
          </a:p>
        </p:txBody>
      </p:sp>
      <p:sp>
        <p:nvSpPr>
          <p:cNvPr id="3" name="Picture Placeholder 2"/>
          <p:cNvSpPr>
            <a:spLocks noGrp="1"/>
          </p:cNvSpPr>
          <p:nvPr>
            <p:ph type="pic" idx="1"/>
          </p:nvPr>
        </p:nvSpPr>
        <p:spPr>
          <a:xfrm>
            <a:off x="2438400" y="1524000"/>
            <a:ext cx="7416800" cy="3203575"/>
          </a:xfrm>
          <a:prstGeom prst="rect">
            <a:avLst/>
          </a:prstGeom>
        </p:spPr>
        <p:txBody>
          <a:bodyPr/>
          <a:lstStyle>
            <a:lvl1pPr marL="0" indent="0">
              <a:lnSpc>
                <a:spcPts val="3400"/>
              </a:lnSpc>
              <a:spcBef>
                <a:spcPts val="9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hasCustomPrompt="1"/>
          </p:nvPr>
        </p:nvSpPr>
        <p:spPr>
          <a:xfrm>
            <a:off x="2438400" y="5562600"/>
            <a:ext cx="7416800" cy="804862"/>
          </a:xfrm>
          <a:prstGeom prst="rect">
            <a:avLst/>
          </a:prstGeom>
        </p:spPr>
        <p:txBody>
          <a:bodyPr lIns="0" tIns="0" bIns="0"/>
          <a:lstStyle>
            <a:lvl1pPr marL="0" indent="0">
              <a:lnSpc>
                <a:spcPts val="17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Click to add caption text in paragraph format</a:t>
            </a:r>
          </a:p>
          <a:p>
            <a:endParaRPr lang="en-US" dirty="0"/>
          </a:p>
        </p:txBody>
      </p:sp>
    </p:spTree>
    <p:extLst>
      <p:ext uri="{BB962C8B-B14F-4D97-AF65-F5344CB8AC3E}">
        <p14:creationId xmlns:p14="http://schemas.microsoft.com/office/powerpoint/2010/main" val="31481983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alphaModFix amt="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59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54" r:id="rId10"/>
  </p:sldLayoutIdLst>
  <p:txStyles>
    <p:titleStyle>
      <a:lvl1pPr algn="l" rtl="0" eaLnBrk="0" fontAlgn="base" hangingPunct="0">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p:titleStyle>
    <p:body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6.tiff"/><Relationship Id="rId5" Type="http://schemas.openxmlformats.org/officeDocument/2006/relationships/image" Target="../media/image17.tiff"/><Relationship Id="rId6"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tiff"/><Relationship Id="rId6"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tiff"/><Relationship Id="rId6" Type="http://schemas.openxmlformats.org/officeDocument/2006/relationships/image" Target="../media/image7.jpg"/><Relationship Id="rId7" Type="http://schemas.openxmlformats.org/officeDocument/2006/relationships/image" Target="../media/image8.tiff"/><Relationship Id="rId8" Type="http://schemas.openxmlformats.org/officeDocument/2006/relationships/image" Target="../media/image9.tiff"/><Relationship Id="rId9" Type="http://schemas.openxmlformats.org/officeDocument/2006/relationships/image" Target="../media/image10.tiff"/><Relationship Id="rId10"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3.tiff"/><Relationship Id="rId12" Type="http://schemas.openxmlformats.org/officeDocument/2006/relationships/image" Target="../media/image14.tiff"/><Relationship Id="rId13" Type="http://schemas.openxmlformats.org/officeDocument/2006/relationships/image" Target="../media/image10.tiff"/><Relationship Id="rId1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tiff"/><Relationship Id="rId6" Type="http://schemas.openxmlformats.org/officeDocument/2006/relationships/image" Target="../media/image7.jpg"/><Relationship Id="rId7" Type="http://schemas.openxmlformats.org/officeDocument/2006/relationships/image" Target="../media/image8.tiff"/><Relationship Id="rId8" Type="http://schemas.openxmlformats.org/officeDocument/2006/relationships/image" Target="../media/image9.tiff"/><Relationship Id="rId9" Type="http://schemas.openxmlformats.org/officeDocument/2006/relationships/image" Target="../media/image11.jpg"/><Relationship Id="rId10"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hyperlink" Target="https://qz.com/901823/the-easy-way-your-smart-coffee-machine-could-get-hacked-and-ruin-your-life/"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ctrTitle"/>
          </p:nvPr>
        </p:nvSpPr>
        <p:spPr>
          <a:prstGeom prst="rect">
            <a:avLst/>
          </a:prstGeom>
          <a:noFill/>
          <a:ln>
            <a:noFill/>
          </a:ln>
        </p:spPr>
        <p:txBody>
          <a:bodyPr spcFirstLastPara="1" wrap="square" lIns="0" tIns="0" rIns="0" bIns="0" anchor="t" anchorCtr="0">
            <a:noAutofit/>
          </a:bodyPr>
          <a:lstStyle/>
          <a:p>
            <a:r>
              <a:rPr lang="en-US" dirty="0" smtClean="0"/>
              <a:t>MSIT </a:t>
            </a:r>
            <a:r>
              <a:rPr lang="en-US" dirty="0"/>
              <a:t>Summer Leadership Symposium </a:t>
            </a:r>
            <a:r>
              <a:rPr lang="en-US" dirty="0" smtClean="0"/>
              <a:t>Internet of Things 101</a:t>
            </a:r>
            <a:endParaRPr dirty="0"/>
          </a:p>
        </p:txBody>
      </p:sp>
      <p:sp>
        <p:nvSpPr>
          <p:cNvPr id="47" name="Shape 47"/>
          <p:cNvSpPr txBox="1">
            <a:spLocks noGrp="1"/>
          </p:cNvSpPr>
          <p:nvPr>
            <p:ph type="subTitle" idx="1"/>
          </p:nvPr>
        </p:nvSpPr>
        <p:spPr>
          <a:prstGeom prst="rect">
            <a:avLst/>
          </a:prstGeom>
          <a:noFill/>
          <a:ln>
            <a:noFill/>
          </a:ln>
        </p:spPr>
        <p:txBody>
          <a:bodyPr spcFirstLastPara="1" wrap="square" lIns="0" tIns="0" rIns="0" bIns="0" anchor="t" anchorCtr="0">
            <a:noAutofit/>
          </a:bodyPr>
          <a:lstStyle/>
          <a:p>
            <a:r>
              <a:rPr lang="en-US" sz="2400" dirty="0" smtClean="0"/>
              <a:t>Michael J. McCarthy </a:t>
            </a:r>
          </a:p>
          <a:p>
            <a:r>
              <a:rPr lang="en-US" sz="2400" dirty="0" smtClean="0"/>
              <a:t>Associate Teaching Professor</a:t>
            </a:r>
          </a:p>
          <a:p>
            <a:r>
              <a:rPr lang="en-US" sz="2400" dirty="0" smtClean="0"/>
              <a:t>Carnegie </a:t>
            </a:r>
            <a:r>
              <a:rPr lang="en-US" sz="2400" dirty="0"/>
              <a:t>Mellon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0" y="457201"/>
            <a:ext cx="2170467" cy="483623"/>
          </a:xfrm>
          <a:prstGeom prst="rect">
            <a:avLst/>
          </a:prstGeom>
        </p:spPr>
      </p:pic>
    </p:spTree>
    <p:extLst>
      <p:ext uri="{BB962C8B-B14F-4D97-AF65-F5344CB8AC3E}">
        <p14:creationId xmlns:p14="http://schemas.microsoft.com/office/powerpoint/2010/main" val="1282692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9377311" cy="1261884"/>
          </a:xfrm>
          <a:prstGeom prst="rect">
            <a:avLst/>
          </a:prstGeom>
          <a:noFill/>
        </p:spPr>
        <p:txBody>
          <a:bodyPr wrap="none" rtlCol="0">
            <a:spAutoFit/>
          </a:bodyPr>
          <a:lstStyle/>
          <a:p>
            <a:r>
              <a:rPr lang="en-US" sz="3800" b="1" dirty="0" smtClean="0">
                <a:solidFill>
                  <a:srgbClr val="960000"/>
                </a:solidFill>
                <a:latin typeface="+Headings" charset="0"/>
              </a:rPr>
              <a:t>A Key Architectural Idea: The Digital Twin</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5" name="Rectangle 4"/>
          <p:cNvSpPr/>
          <p:nvPr/>
        </p:nvSpPr>
        <p:spPr>
          <a:xfrm>
            <a:off x="346841" y="1655378"/>
            <a:ext cx="11146221" cy="4124206"/>
          </a:xfrm>
          <a:prstGeom prst="rect">
            <a:avLst/>
          </a:prstGeom>
        </p:spPr>
        <p:txBody>
          <a:bodyPr wrap="square">
            <a:spAutoFit/>
          </a:bodyPr>
          <a:lstStyle/>
          <a:p>
            <a:pPr marL="285750" indent="-285750">
              <a:buFont typeface="Arial" charset="0"/>
              <a:buChar char="•"/>
            </a:pPr>
            <a:r>
              <a:rPr lang="en-US" sz="2200" dirty="0" smtClean="0"/>
              <a:t>It </a:t>
            </a:r>
            <a:r>
              <a:rPr lang="en-US" sz="2200" dirty="0"/>
              <a:t>seems like a good idea for the </a:t>
            </a:r>
            <a:r>
              <a:rPr lang="en-US" sz="2200" dirty="0" err="1"/>
              <a:t>IoT</a:t>
            </a:r>
            <a:r>
              <a:rPr lang="en-US" sz="2200" dirty="0"/>
              <a:t> architecture to register every device with a </a:t>
            </a:r>
            <a:r>
              <a:rPr lang="en-US" sz="2200" dirty="0" smtClean="0"/>
              <a:t>cloud </a:t>
            </a:r>
            <a:r>
              <a:rPr lang="en-US" sz="2200" dirty="0"/>
              <a:t>service and communicate with that service alone</a:t>
            </a:r>
            <a:r>
              <a:rPr lang="en-US" sz="2200" dirty="0" smtClean="0"/>
              <a:t>. </a:t>
            </a:r>
            <a:r>
              <a:rPr lang="en-US" sz="1000" dirty="0"/>
              <a:t>From the article on “Enabling the Internet of </a:t>
            </a:r>
            <a:r>
              <a:rPr lang="en-US" sz="1000" dirty="0" smtClean="0"/>
              <a:t>Things“</a:t>
            </a:r>
          </a:p>
          <a:p>
            <a:pPr marL="285750" indent="-285750">
              <a:buFont typeface="Arial" charset="0"/>
              <a:buChar char="•"/>
            </a:pPr>
            <a:r>
              <a:rPr lang="en-US" sz="2200" dirty="0" smtClean="0"/>
              <a:t>Users </a:t>
            </a:r>
            <a:r>
              <a:rPr lang="en-US" sz="2200" dirty="0"/>
              <a:t>or other computers </a:t>
            </a:r>
            <a:r>
              <a:rPr lang="en-US" sz="2200" dirty="0" smtClean="0"/>
              <a:t>would </a:t>
            </a:r>
            <a:r>
              <a:rPr lang="en-US" sz="2200" dirty="0"/>
              <a:t>then interact with this service to determine the device’s status or control </a:t>
            </a:r>
            <a:r>
              <a:rPr lang="en-US" sz="2200" dirty="0" smtClean="0"/>
              <a:t>its behavior</a:t>
            </a:r>
            <a:r>
              <a:rPr lang="en-US" sz="2200" dirty="0"/>
              <a:t>.  </a:t>
            </a:r>
            <a:endParaRPr lang="en-US" sz="2200" dirty="0" smtClean="0"/>
          </a:p>
          <a:p>
            <a:pPr marL="285750" indent="-285750">
              <a:buFont typeface="Arial" charset="0"/>
              <a:buChar char="•"/>
            </a:pPr>
            <a:r>
              <a:rPr lang="en-US" sz="2200" dirty="0" smtClean="0"/>
              <a:t>This </a:t>
            </a:r>
            <a:r>
              <a:rPr lang="en-US" sz="2200" dirty="0"/>
              <a:t>approach provides economics of scale, automatic backup of data, </a:t>
            </a:r>
            <a:r>
              <a:rPr lang="en-US" sz="2200" dirty="0" smtClean="0"/>
              <a:t>and </a:t>
            </a:r>
            <a:r>
              <a:rPr lang="en-US" sz="2200" dirty="0"/>
              <a:t>security provided by providers on the cloud</a:t>
            </a:r>
            <a:r>
              <a:rPr lang="en-US" sz="2200" dirty="0" smtClean="0"/>
              <a:t>. </a:t>
            </a:r>
          </a:p>
          <a:p>
            <a:pPr marL="285750" indent="-285750">
              <a:buFont typeface="Arial" charset="0"/>
              <a:buChar char="•"/>
            </a:pPr>
            <a:r>
              <a:rPr lang="en-US" sz="2200" dirty="0" smtClean="0"/>
              <a:t>General Electric promotes its PREDIX platform. Digital Twins are described as :</a:t>
            </a:r>
          </a:p>
          <a:p>
            <a:r>
              <a:rPr lang="en-US" sz="2400" dirty="0"/>
              <a:t> </a:t>
            </a:r>
            <a:r>
              <a:rPr lang="en-US" sz="2400" dirty="0" smtClean="0"/>
              <a:t>       - providing </a:t>
            </a:r>
            <a:r>
              <a:rPr lang="en-US" sz="2400" dirty="0"/>
              <a:t>a software representation of a physical asset.</a:t>
            </a:r>
            <a:endParaRPr lang="en-US" sz="2200" dirty="0" smtClean="0"/>
          </a:p>
          <a:p>
            <a:r>
              <a:rPr lang="en-US" sz="2200" dirty="0"/>
              <a:t> </a:t>
            </a:r>
            <a:r>
              <a:rPr lang="en-US" sz="2200" dirty="0" smtClean="0"/>
              <a:t>        - providing a single source of truth about the asset</a:t>
            </a:r>
          </a:p>
          <a:p>
            <a:r>
              <a:rPr lang="en-US" sz="2200" dirty="0"/>
              <a:t> </a:t>
            </a:r>
            <a:r>
              <a:rPr lang="en-US" sz="2200" dirty="0" smtClean="0"/>
              <a:t>        - holding data </a:t>
            </a:r>
            <a:r>
              <a:rPr lang="en-US" sz="2200" dirty="0"/>
              <a:t>about past and present state, condition, and </a:t>
            </a:r>
            <a:r>
              <a:rPr lang="en-US" sz="2200" dirty="0" smtClean="0"/>
              <a:t>performance of </a:t>
            </a:r>
          </a:p>
          <a:p>
            <a:r>
              <a:rPr lang="en-US" sz="2200" dirty="0"/>
              <a:t> </a:t>
            </a:r>
            <a:r>
              <a:rPr lang="en-US" sz="2200" dirty="0" smtClean="0"/>
              <a:t>           the asset and providing analytics</a:t>
            </a:r>
          </a:p>
          <a:p>
            <a:endParaRPr lang="en-US" dirty="0"/>
          </a:p>
        </p:txBody>
      </p:sp>
    </p:spTree>
    <p:extLst>
      <p:ext uri="{BB962C8B-B14F-4D97-AF65-F5344CB8AC3E}">
        <p14:creationId xmlns:p14="http://schemas.microsoft.com/office/powerpoint/2010/main" val="143724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681" y="200589"/>
            <a:ext cx="10972800" cy="1089025"/>
          </a:xfrm>
        </p:spPr>
        <p:txBody>
          <a:bodyPr/>
          <a:lstStyle/>
          <a:p>
            <a:r>
              <a:rPr lang="en-US" dirty="0" smtClean="0"/>
              <a:t>Types of Connectivity</a:t>
            </a:r>
            <a:endParaRPr lang="en-US" dirty="0"/>
          </a:p>
        </p:txBody>
      </p:sp>
      <p:sp>
        <p:nvSpPr>
          <p:cNvPr id="3" name="Content Placeholder 2"/>
          <p:cNvSpPr>
            <a:spLocks noGrp="1"/>
          </p:cNvSpPr>
          <p:nvPr>
            <p:ph idx="10"/>
          </p:nvPr>
        </p:nvSpPr>
        <p:spPr>
          <a:xfrm>
            <a:off x="389681" y="1402466"/>
            <a:ext cx="10972800" cy="3505200"/>
          </a:xfrm>
        </p:spPr>
        <p:txBody>
          <a:bodyPr/>
          <a:lstStyle/>
          <a:p>
            <a:r>
              <a:rPr lang="en-US" sz="2000" dirty="0">
                <a:solidFill>
                  <a:srgbClr val="A80000"/>
                </a:solidFill>
              </a:rPr>
              <a:t>One-to-one</a:t>
            </a:r>
            <a:r>
              <a:rPr lang="en-US" sz="2000" dirty="0"/>
              <a:t>: An individual product connects to the user, manufacturer or another product. For </a:t>
            </a:r>
            <a:r>
              <a:rPr lang="en-US" sz="2000" dirty="0" smtClean="0"/>
              <a:t>  </a:t>
            </a:r>
          </a:p>
          <a:p>
            <a:pPr indent="0">
              <a:buNone/>
            </a:pPr>
            <a:r>
              <a:rPr lang="en-US" sz="2000" dirty="0" smtClean="0"/>
              <a:t>    example</a:t>
            </a:r>
            <a:r>
              <a:rPr lang="en-US" sz="2000" dirty="0"/>
              <a:t>, </a:t>
            </a:r>
            <a:r>
              <a:rPr lang="en-US" sz="2000" dirty="0" smtClean="0"/>
              <a:t>a car </a:t>
            </a:r>
            <a:r>
              <a:rPr lang="en-US" sz="2000" dirty="0"/>
              <a:t>connected to a diagnostic machine.</a:t>
            </a:r>
          </a:p>
          <a:p>
            <a:r>
              <a:rPr lang="en-US" sz="2000" dirty="0">
                <a:solidFill>
                  <a:srgbClr val="960000"/>
                </a:solidFill>
              </a:rPr>
              <a:t>One-to-many</a:t>
            </a:r>
            <a:r>
              <a:rPr lang="en-US" sz="2000" dirty="0"/>
              <a:t>: A central system collects data from many products simultaneously. For example, </a:t>
            </a:r>
            <a:endParaRPr lang="en-US" sz="2000" dirty="0" smtClean="0"/>
          </a:p>
          <a:p>
            <a:pPr indent="0">
              <a:buNone/>
            </a:pPr>
            <a:r>
              <a:rPr lang="en-US" sz="2000" dirty="0" smtClean="0"/>
              <a:t>    a </a:t>
            </a:r>
            <a:r>
              <a:rPr lang="en-US" sz="2000" dirty="0"/>
              <a:t>Tesla car makes reports to a single manufacturer system – monitoring performance, provide </a:t>
            </a:r>
            <a:endParaRPr lang="en-US" sz="2000" dirty="0" smtClean="0"/>
          </a:p>
          <a:p>
            <a:pPr indent="0">
              <a:buNone/>
            </a:pPr>
            <a:r>
              <a:rPr lang="en-US" sz="2000" dirty="0"/>
              <a:t> </a:t>
            </a:r>
            <a:r>
              <a:rPr lang="en-US" sz="2000" dirty="0" smtClean="0"/>
              <a:t>   remote </a:t>
            </a:r>
            <a:r>
              <a:rPr lang="en-US" sz="2000" dirty="0"/>
              <a:t>services and upgrades.</a:t>
            </a:r>
          </a:p>
          <a:p>
            <a:r>
              <a:rPr lang="en-US" sz="2000" dirty="0">
                <a:solidFill>
                  <a:srgbClr val="A80000"/>
                </a:solidFill>
              </a:rPr>
              <a:t>Many-to-many</a:t>
            </a:r>
            <a:r>
              <a:rPr lang="en-US" sz="2000" dirty="0"/>
              <a:t>: Multiple products connected to many other types of products and to the cloud </a:t>
            </a:r>
            <a:endParaRPr lang="en-US" sz="2000" dirty="0" smtClean="0"/>
          </a:p>
          <a:p>
            <a:pPr indent="0">
              <a:buNone/>
            </a:pPr>
            <a:r>
              <a:rPr lang="en-US" sz="2000" dirty="0" smtClean="0"/>
              <a:t>   as </a:t>
            </a:r>
            <a:r>
              <a:rPr lang="en-US" sz="2000" dirty="0"/>
              <a:t>well. For example, automated tillers inject nitrogen fertilizer at precise depths and intervals, </a:t>
            </a:r>
            <a:r>
              <a:rPr lang="en-US" sz="2000" dirty="0" smtClean="0"/>
              <a:t>   </a:t>
            </a:r>
          </a:p>
          <a:p>
            <a:pPr indent="0">
              <a:buNone/>
            </a:pPr>
            <a:r>
              <a:rPr lang="en-US" sz="2000" dirty="0" smtClean="0"/>
              <a:t>   and </a:t>
            </a:r>
            <a:r>
              <a:rPr lang="en-US" sz="2000" dirty="0"/>
              <a:t>seeders follow, placing corn seeds directly in the fertilized soil.</a:t>
            </a:r>
          </a:p>
          <a:p>
            <a:pPr indent="0">
              <a:buNone/>
            </a:pPr>
            <a:endParaRPr lang="en-US" dirty="0"/>
          </a:p>
        </p:txBody>
      </p:sp>
    </p:spTree>
    <p:extLst>
      <p:ext uri="{BB962C8B-B14F-4D97-AF65-F5344CB8AC3E}">
        <p14:creationId xmlns:p14="http://schemas.microsoft.com/office/powerpoint/2010/main" val="710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2841" y="199574"/>
            <a:ext cx="9905998" cy="1478570"/>
          </a:xfrm>
        </p:spPr>
        <p:txBody>
          <a:bodyPr/>
          <a:lstStyle/>
          <a:p>
            <a:r>
              <a:rPr lang="en-US" dirty="0" smtClean="0"/>
              <a:t>What Can </a:t>
            </a:r>
            <a:r>
              <a:rPr lang="en-US" dirty="0"/>
              <a:t>S</a:t>
            </a:r>
            <a:r>
              <a:rPr lang="en-US" dirty="0" smtClean="0"/>
              <a:t>mart, Connected </a:t>
            </a:r>
            <a:r>
              <a:rPr lang="en-US" dirty="0"/>
              <a:t>P</a:t>
            </a:r>
            <a:r>
              <a:rPr lang="en-US" dirty="0" smtClean="0"/>
              <a:t>roducts </a:t>
            </a:r>
            <a:r>
              <a:rPr lang="en-US" dirty="0"/>
              <a:t>D</a:t>
            </a:r>
            <a:r>
              <a:rPr lang="en-US" dirty="0" smtClean="0"/>
              <a:t>o?</a:t>
            </a:r>
            <a:endParaRPr lang="en-US" dirty="0"/>
          </a:p>
        </p:txBody>
      </p:sp>
      <p:pic>
        <p:nvPicPr>
          <p:cNvPr id="6" name="Picture 2" descr="/var/folders/7q/h4t7jhf55wx6x11408f0t6qc0000gp/T/com.microsoft.Powerpoint/WebArchiveCopyPasteTempFiles/R1411C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0" y="1030415"/>
            <a:ext cx="11902949" cy="5018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7446" y="6049108"/>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Tree>
    <p:extLst>
      <p:ext uri="{BB962C8B-B14F-4D97-AF65-F5344CB8AC3E}">
        <p14:creationId xmlns:p14="http://schemas.microsoft.com/office/powerpoint/2010/main" val="658039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67106"/>
            <a:ext cx="9905998" cy="1478570"/>
          </a:xfrm>
        </p:spPr>
        <p:txBody>
          <a:bodyPr/>
          <a:lstStyle/>
          <a:p>
            <a:r>
              <a:rPr lang="en-US" dirty="0" smtClean="0"/>
              <a:t>Monitoring</a:t>
            </a:r>
            <a:endParaRPr lang="en-US" dirty="0"/>
          </a:p>
        </p:txBody>
      </p:sp>
      <p:sp>
        <p:nvSpPr>
          <p:cNvPr id="3" name="Content Placeholder 2"/>
          <p:cNvSpPr>
            <a:spLocks noGrp="1"/>
          </p:cNvSpPr>
          <p:nvPr>
            <p:ph idx="1"/>
          </p:nvPr>
        </p:nvSpPr>
        <p:spPr>
          <a:xfrm>
            <a:off x="423782" y="1645676"/>
            <a:ext cx="9905999" cy="3541714"/>
          </a:xfrm>
        </p:spPr>
        <p:txBody>
          <a:bodyPr/>
          <a:lstStyle/>
          <a:p>
            <a:r>
              <a:rPr lang="en-US" dirty="0"/>
              <a:t>In some cases, such as medical devices, monitoring is the core element of value creation. Medtronic’s digital blood-glucose meter uses a sensor inserted under the patient’s skin to measure glucose levels in tissue fluid and connects wirelessly to a device that alerts patients and clinicians up to 30 minutes before a patient reaches a threshold blood-glucose level, enabling appropriate therapy adjustments.</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Tree>
    <p:extLst>
      <p:ext uri="{BB962C8B-B14F-4D97-AF65-F5344CB8AC3E}">
        <p14:creationId xmlns:p14="http://schemas.microsoft.com/office/powerpoint/2010/main" val="12260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86" y="248128"/>
            <a:ext cx="9905998" cy="1478570"/>
          </a:xfrm>
        </p:spPr>
        <p:txBody>
          <a:bodyPr/>
          <a:lstStyle/>
          <a:p>
            <a:r>
              <a:rPr lang="en-US" dirty="0" smtClean="0"/>
              <a:t>Control</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412207" y="1335087"/>
            <a:ext cx="9905999" cy="3541714"/>
          </a:xfrm>
        </p:spPr>
        <p:txBody>
          <a:bodyPr/>
          <a:lstStyle/>
          <a:p>
            <a:r>
              <a:rPr lang="en-US" dirty="0" smtClean="0"/>
              <a:t>Users </a:t>
            </a:r>
            <a:r>
              <a:rPr lang="en-US" dirty="0"/>
              <a:t>can adjust their Philips Lighting hue lightbulbs via smartphone, turning them on and off, programming them to blink red if an intruder is detected, or dimming them slowly at night. </a:t>
            </a:r>
            <a:r>
              <a:rPr lang="en-US" dirty="0" err="1"/>
              <a:t>Doorbot</a:t>
            </a:r>
            <a:r>
              <a:rPr lang="en-US" dirty="0"/>
              <a:t>, a smart, connected doorbell and lock, allows customers to give visitors access to the home remotely after screening them on their smartphones.</a:t>
            </a:r>
          </a:p>
        </p:txBody>
      </p:sp>
    </p:spTree>
    <p:extLst>
      <p:ext uri="{BB962C8B-B14F-4D97-AF65-F5344CB8AC3E}">
        <p14:creationId xmlns:p14="http://schemas.microsoft.com/office/powerpoint/2010/main" val="12399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55531"/>
            <a:ext cx="9905998" cy="1478570"/>
          </a:xfrm>
        </p:spPr>
        <p:txBody>
          <a:bodyPr/>
          <a:lstStyle/>
          <a:p>
            <a:r>
              <a:rPr lang="en-US" dirty="0"/>
              <a:t>O</a:t>
            </a:r>
            <a:r>
              <a:rPr lang="en-US" dirty="0" smtClean="0"/>
              <a:t>ptimization</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27013" y="1508707"/>
            <a:ext cx="9905999" cy="3541714"/>
          </a:xfrm>
        </p:spPr>
        <p:txBody>
          <a:bodyPr>
            <a:normAutofit fontScale="92500" lnSpcReduction="20000"/>
          </a:bodyPr>
          <a:lstStyle/>
          <a:p>
            <a:r>
              <a:rPr lang="en-US" dirty="0"/>
              <a:t>The rich flow of monitoring data from smart, connected products, coupled with the capacity to control product operation, allows companies to optimize product performance in numerous ways, many of which have not been previously possible. </a:t>
            </a:r>
          </a:p>
          <a:p>
            <a:r>
              <a:rPr lang="en-US" dirty="0" smtClean="0"/>
              <a:t>Diebold</a:t>
            </a:r>
            <a:r>
              <a:rPr lang="en-US" dirty="0"/>
              <a:t>, for example, monitors many of its automated teller machines for early signs of trouble. After assessing a malfunctioning ATM’s status, the machine is repaired remotely if possible, or the company deploys a technician who has been given a detailed diagnosis of the problem, a recommended repair process, and, often, the needed parts.</a:t>
            </a:r>
          </a:p>
        </p:txBody>
      </p:sp>
    </p:spTree>
    <p:extLst>
      <p:ext uri="{BB962C8B-B14F-4D97-AF65-F5344CB8AC3E}">
        <p14:creationId xmlns:p14="http://schemas.microsoft.com/office/powerpoint/2010/main" val="126747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61" y="120807"/>
            <a:ext cx="9905998" cy="1478570"/>
          </a:xfrm>
        </p:spPr>
        <p:txBody>
          <a:bodyPr/>
          <a:lstStyle/>
          <a:p>
            <a:r>
              <a:rPr lang="en-US" dirty="0"/>
              <a:t>A</a:t>
            </a:r>
            <a:r>
              <a:rPr lang="en-US" dirty="0" smtClean="0"/>
              <a:t>utonomy</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96461" y="1445446"/>
            <a:ext cx="9905999" cy="3541714"/>
          </a:xfrm>
        </p:spPr>
        <p:txBody>
          <a:bodyPr>
            <a:normAutofit fontScale="85000" lnSpcReduction="10000"/>
          </a:bodyPr>
          <a:lstStyle/>
          <a:p>
            <a:r>
              <a:rPr lang="en-US" dirty="0"/>
              <a:t>More-sophisticated products are able to learn about their environment, self-diagnose their own service needs, and adapt to users’ preferences. Autonomy not only can reduce the need for operators but can improve safety in dangerous environments and facilitate operation in remote locations</a:t>
            </a:r>
            <a:r>
              <a:rPr lang="en-US" dirty="0" smtClean="0"/>
              <a:t>.</a:t>
            </a:r>
          </a:p>
          <a:p>
            <a:r>
              <a:rPr lang="en-US" dirty="0"/>
              <a:t>Joy </a:t>
            </a:r>
            <a:r>
              <a:rPr lang="en-US" dirty="0" err="1"/>
              <a:t>Global’s</a:t>
            </a:r>
            <a:r>
              <a:rPr lang="en-US" dirty="0"/>
              <a:t> Longwall Mining System, for example, is able to operate autonomously far underground, overseen by a mine control center on the surface. Equipment is monitored continuously for performance and faults, and technicians are dispatched underground to deal with issues requiring human intervention.</a:t>
            </a:r>
          </a:p>
        </p:txBody>
      </p:sp>
    </p:spTree>
    <p:extLst>
      <p:ext uri="{BB962C8B-B14F-4D97-AF65-F5344CB8AC3E}">
        <p14:creationId xmlns:p14="http://schemas.microsoft.com/office/powerpoint/2010/main" val="14352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411C_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0" y="1444486"/>
            <a:ext cx="11430000" cy="3324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5530" y="240528"/>
            <a:ext cx="8945217" cy="646331"/>
          </a:xfrm>
          <a:prstGeom prst="rect">
            <a:avLst/>
          </a:prstGeom>
          <a:noFill/>
        </p:spPr>
        <p:txBody>
          <a:bodyPr wrap="square" rtlCol="0">
            <a:spAutoFit/>
          </a:bodyPr>
          <a:lstStyle/>
          <a:p>
            <a:r>
              <a:rPr lang="en-US" sz="3600" b="1" dirty="0" smtClean="0">
                <a:solidFill>
                  <a:srgbClr val="960000"/>
                </a:solidFill>
                <a:latin typeface="+mj-lt"/>
              </a:rPr>
              <a:t>We Used to Make </a:t>
            </a:r>
            <a:r>
              <a:rPr lang="en-US" sz="3600" b="1" dirty="0">
                <a:solidFill>
                  <a:srgbClr val="960000"/>
                </a:solidFill>
                <a:latin typeface="+mj-lt"/>
              </a:rPr>
              <a:t>T</a:t>
            </a:r>
            <a:r>
              <a:rPr lang="en-US" sz="3600" b="1" dirty="0" smtClean="0">
                <a:solidFill>
                  <a:srgbClr val="960000"/>
                </a:solidFill>
                <a:latin typeface="+mj-lt"/>
              </a:rPr>
              <a:t>ractors!</a:t>
            </a:r>
            <a:endParaRPr lang="en-US" sz="3600" b="1" dirty="0">
              <a:solidFill>
                <a:srgbClr val="960000"/>
              </a:solidFill>
              <a:latin typeface="+mj-lt"/>
            </a:endParaRPr>
          </a:p>
        </p:txBody>
      </p:sp>
      <p:sp>
        <p:nvSpPr>
          <p:cNvPr id="5" name="TextBox 4"/>
          <p:cNvSpPr txBox="1"/>
          <p:nvPr/>
        </p:nvSpPr>
        <p:spPr>
          <a:xfrm>
            <a:off x="416689" y="4667374"/>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
        <p:nvSpPr>
          <p:cNvPr id="2" name="TextBox 1"/>
          <p:cNvSpPr txBox="1"/>
          <p:nvPr/>
        </p:nvSpPr>
        <p:spPr>
          <a:xfrm>
            <a:off x="416689" y="5451676"/>
            <a:ext cx="8302529" cy="369332"/>
          </a:xfrm>
          <a:prstGeom prst="rect">
            <a:avLst/>
          </a:prstGeom>
          <a:noFill/>
        </p:spPr>
        <p:txBody>
          <a:bodyPr wrap="none" rtlCol="0">
            <a:spAutoFit/>
          </a:bodyPr>
          <a:lstStyle/>
          <a:p>
            <a:r>
              <a:rPr lang="en-US" dirty="0" smtClean="0"/>
              <a:t>To build such system of systems, systems need to interoperate well with others.</a:t>
            </a:r>
            <a:endParaRPr lang="en-US" dirty="0"/>
          </a:p>
        </p:txBody>
      </p:sp>
      <p:sp>
        <p:nvSpPr>
          <p:cNvPr id="3" name="TextBox 2"/>
          <p:cNvSpPr txBox="1"/>
          <p:nvPr/>
        </p:nvSpPr>
        <p:spPr>
          <a:xfrm>
            <a:off x="306330" y="5996670"/>
            <a:ext cx="11269111" cy="369332"/>
          </a:xfrm>
          <a:prstGeom prst="rect">
            <a:avLst/>
          </a:prstGeom>
          <a:noFill/>
        </p:spPr>
        <p:txBody>
          <a:bodyPr wrap="none" rtlCol="0">
            <a:spAutoFit/>
          </a:bodyPr>
          <a:lstStyle/>
          <a:p>
            <a:r>
              <a:rPr lang="en-US" dirty="0" smtClean="0"/>
              <a:t> </a:t>
            </a:r>
            <a:r>
              <a:rPr lang="en-US" dirty="0"/>
              <a:t> </a:t>
            </a:r>
            <a:r>
              <a:rPr lang="en-US" dirty="0" smtClean="0"/>
              <a:t>Principles from the World Wide Web, provide us with guidance on the construction of interoperable systems.</a:t>
            </a:r>
            <a:endParaRPr lang="en-US" dirty="0"/>
          </a:p>
        </p:txBody>
      </p:sp>
    </p:spTree>
    <p:extLst>
      <p:ext uri="{BB962C8B-B14F-4D97-AF65-F5344CB8AC3E}">
        <p14:creationId xmlns:p14="http://schemas.microsoft.com/office/powerpoint/2010/main" val="19493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508" y="131141"/>
            <a:ext cx="10972800" cy="1089025"/>
          </a:xfrm>
        </p:spPr>
        <p:txBody>
          <a:bodyPr/>
          <a:lstStyle/>
          <a:p>
            <a:r>
              <a:rPr lang="en-US" dirty="0" smtClean="0"/>
              <a:t>Summary: Smart and Connected </a:t>
            </a:r>
            <a:r>
              <a:rPr lang="en-US" dirty="0"/>
              <a:t>Products</a:t>
            </a:r>
            <a:br>
              <a:rPr lang="en-US" dirty="0"/>
            </a:br>
            <a:endParaRPr lang="en-US" dirty="0"/>
          </a:p>
        </p:txBody>
      </p:sp>
      <p:sp>
        <p:nvSpPr>
          <p:cNvPr id="3" name="Content Placeholder 2"/>
          <p:cNvSpPr>
            <a:spLocks noGrp="1"/>
          </p:cNvSpPr>
          <p:nvPr>
            <p:ph idx="10"/>
          </p:nvPr>
        </p:nvSpPr>
        <p:spPr>
          <a:xfrm>
            <a:off x="517003" y="1220166"/>
            <a:ext cx="10972800" cy="3505200"/>
          </a:xfrm>
        </p:spPr>
        <p:txBody>
          <a:bodyPr/>
          <a:lstStyle/>
          <a:p>
            <a:r>
              <a:rPr lang="en-US" sz="2000" dirty="0"/>
              <a:t>IT is revolutionizing products.</a:t>
            </a:r>
          </a:p>
          <a:p>
            <a:r>
              <a:rPr lang="en-US" sz="2000" dirty="0"/>
              <a:t>Once, solely mechanical and electrical parts.</a:t>
            </a:r>
          </a:p>
          <a:p>
            <a:r>
              <a:rPr lang="en-US" sz="2000" dirty="0"/>
              <a:t>Now, complex systems with connectivity.</a:t>
            </a:r>
          </a:p>
          <a:p>
            <a:r>
              <a:rPr lang="en-US" sz="2000" dirty="0"/>
              <a:t>Smart, connected products </a:t>
            </a:r>
            <a:r>
              <a:rPr lang="en-US" sz="2000" dirty="0" smtClean="0"/>
              <a:t>are </a:t>
            </a:r>
            <a:r>
              <a:rPr lang="en-US" sz="2000" dirty="0"/>
              <a:t>unleashing a new era of competition.</a:t>
            </a:r>
          </a:p>
          <a:p>
            <a:r>
              <a:rPr lang="en-US" sz="2000" dirty="0"/>
              <a:t>Some companies will ask “What business am I in ?”</a:t>
            </a:r>
          </a:p>
          <a:p>
            <a:r>
              <a:rPr lang="en-US" sz="2000" dirty="0"/>
              <a:t>The product contains a computer and has a representation in the   </a:t>
            </a:r>
            <a:endParaRPr lang="en-US" sz="2000" dirty="0" smtClean="0"/>
          </a:p>
          <a:p>
            <a:pPr indent="0">
              <a:buNone/>
            </a:pPr>
            <a:r>
              <a:rPr lang="en-US" sz="2000" dirty="0" smtClean="0"/>
              <a:t>   cloud</a:t>
            </a:r>
            <a:r>
              <a:rPr lang="en-US" sz="2000" dirty="0"/>
              <a:t>.</a:t>
            </a:r>
          </a:p>
          <a:p>
            <a:r>
              <a:rPr lang="en-US" sz="2000" dirty="0"/>
              <a:t>This changes product design, marketing, manufacturing, </a:t>
            </a:r>
            <a:r>
              <a:rPr lang="en-US" sz="2000" dirty="0" smtClean="0"/>
              <a:t>and after </a:t>
            </a:r>
            <a:r>
              <a:rPr lang="en-US" sz="2000" dirty="0"/>
              <a:t>sales service.</a:t>
            </a:r>
          </a:p>
          <a:p>
            <a:r>
              <a:rPr lang="en-US" sz="2000" dirty="0"/>
              <a:t>This creates </a:t>
            </a:r>
            <a:r>
              <a:rPr lang="en-US" sz="2000" dirty="0" smtClean="0"/>
              <a:t>opportunities </a:t>
            </a:r>
            <a:r>
              <a:rPr lang="en-US" sz="2000" dirty="0"/>
              <a:t>for </a:t>
            </a:r>
            <a:r>
              <a:rPr lang="en-US" sz="2000" dirty="0" smtClean="0"/>
              <a:t>rich data analytics</a:t>
            </a:r>
            <a:r>
              <a:rPr lang="en-US" sz="2000" dirty="0"/>
              <a:t> </a:t>
            </a:r>
            <a:r>
              <a:rPr lang="en-US" sz="2000" dirty="0" smtClean="0"/>
              <a:t>and machine learning.</a:t>
            </a:r>
          </a:p>
          <a:p>
            <a:r>
              <a:rPr lang="en-US" sz="2000" dirty="0" smtClean="0"/>
              <a:t>Security and privacy concerns are significant but will probably not be a show stopper.</a:t>
            </a:r>
          </a:p>
          <a:p>
            <a:r>
              <a:rPr lang="en-US" sz="2000" dirty="0" smtClean="0"/>
              <a:t>Lessons learned from the WWW may help us achieve a more interoperable IOT.</a:t>
            </a:r>
          </a:p>
          <a:p>
            <a:r>
              <a:rPr lang="en-US" sz="2000" dirty="0" smtClean="0"/>
              <a:t>We can build a Web of Things.</a:t>
            </a:r>
            <a:endParaRPr lang="en-US" sz="2000" dirty="0"/>
          </a:p>
          <a:p>
            <a:endParaRPr lang="en-US" dirty="0"/>
          </a:p>
        </p:txBody>
      </p:sp>
      <p:sp>
        <p:nvSpPr>
          <p:cNvPr id="4" name="TextBox 3"/>
          <p:cNvSpPr txBox="1"/>
          <p:nvPr/>
        </p:nvSpPr>
        <p:spPr>
          <a:xfrm>
            <a:off x="1990845" y="52086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310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pPr indent="0">
              <a:buNone/>
            </a:pPr>
            <a:endParaRPr lang="en-US" dirty="0" smtClean="0"/>
          </a:p>
          <a:p>
            <a:pPr indent="0">
              <a:buNone/>
            </a:pPr>
            <a:r>
              <a:rPr lang="en-US" dirty="0" smtClean="0"/>
              <a:t>      It’s about more than smart, connected products.</a:t>
            </a:r>
          </a:p>
        </p:txBody>
      </p:sp>
      <p:sp>
        <p:nvSpPr>
          <p:cNvPr id="5" name="TextBox 4"/>
          <p:cNvSpPr txBox="1"/>
          <p:nvPr/>
        </p:nvSpPr>
        <p:spPr>
          <a:xfrm>
            <a:off x="231493" y="208344"/>
            <a:ext cx="5812810" cy="677108"/>
          </a:xfrm>
          <a:prstGeom prst="rect">
            <a:avLst/>
          </a:prstGeom>
          <a:noFill/>
        </p:spPr>
        <p:txBody>
          <a:bodyPr wrap="none" rtlCol="0">
            <a:spAutoFit/>
          </a:bodyPr>
          <a:lstStyle/>
          <a:p>
            <a:r>
              <a:rPr lang="en-US" sz="3800" b="1" dirty="0" smtClean="0">
                <a:solidFill>
                  <a:srgbClr val="A80000"/>
                </a:solidFill>
                <a:latin typeface="+mj-lt"/>
              </a:rPr>
              <a:t>Building a web of </a:t>
            </a:r>
            <a:r>
              <a:rPr lang="en-US" sz="3800" b="1" dirty="0">
                <a:solidFill>
                  <a:srgbClr val="A80000"/>
                </a:solidFill>
                <a:latin typeface="+mj-lt"/>
              </a:rPr>
              <a:t>t</a:t>
            </a:r>
            <a:r>
              <a:rPr lang="en-US" sz="3800" b="1" dirty="0" smtClean="0">
                <a:solidFill>
                  <a:srgbClr val="A80000"/>
                </a:solidFill>
                <a:latin typeface="+mj-lt"/>
              </a:rPr>
              <a:t>hings</a:t>
            </a:r>
            <a:endParaRPr lang="en-US" sz="3800" b="1" dirty="0">
              <a:solidFill>
                <a:srgbClr val="A80000"/>
              </a:solidFill>
              <a:latin typeface="+mj-lt"/>
            </a:endParaRPr>
          </a:p>
        </p:txBody>
      </p:sp>
    </p:spTree>
    <p:extLst>
      <p:ext uri="{BB962C8B-B14F-4D97-AF65-F5344CB8AC3E}">
        <p14:creationId xmlns:p14="http://schemas.microsoft.com/office/powerpoint/2010/main" val="1105358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smtClean="0">
                <a:solidFill>
                  <a:schemeClr val="tx1"/>
                </a:solidFill>
              </a:rPr>
              <a:t>“As </a:t>
            </a:r>
            <a:r>
              <a:rPr lang="en-US" sz="2800" dirty="0">
                <a:solidFill>
                  <a:schemeClr val="tx1"/>
                </a:solidFill>
              </a:rPr>
              <a:t>with the internet itself, smart, connected products reflect a whole new set of technological possibilities that have emerged</a:t>
            </a:r>
            <a:r>
              <a:rPr lang="en-US" sz="2800" dirty="0" smtClean="0">
                <a:solidFill>
                  <a:schemeClr val="tx1"/>
                </a:solidFill>
              </a:rPr>
              <a:t>.”</a:t>
            </a:r>
            <a:endParaRPr lang="en-US" sz="2800" dirty="0">
              <a:solidFill>
                <a:schemeClr val="tx1"/>
              </a:solidFill>
            </a:endParaRPr>
          </a:p>
        </p:txBody>
      </p:sp>
      <p:sp>
        <p:nvSpPr>
          <p:cNvPr id="4" name="TextBox 3"/>
          <p:cNvSpPr txBox="1"/>
          <p:nvPr/>
        </p:nvSpPr>
        <p:spPr>
          <a:xfrm>
            <a:off x="488731" y="2789499"/>
            <a:ext cx="10110588" cy="646331"/>
          </a:xfrm>
          <a:prstGeom prst="rect">
            <a:avLst/>
          </a:prstGeom>
          <a:noFill/>
        </p:spPr>
        <p:txBody>
          <a:bodyPr wrap="none" rtlCol="0">
            <a:spAutoFit/>
          </a:bodyPr>
          <a:lstStyle/>
          <a:p>
            <a:r>
              <a:rPr lang="en-US" dirty="0"/>
              <a:t>From: “How Smart Connected Products are Transforming Competition” Harvard Business Review</a:t>
            </a:r>
          </a:p>
          <a:p>
            <a:endParaRPr lang="en-US" dirty="0"/>
          </a:p>
        </p:txBody>
      </p:sp>
      <p:sp>
        <p:nvSpPr>
          <p:cNvPr id="3" name="TextBox 2"/>
          <p:cNvSpPr txBox="1"/>
          <p:nvPr/>
        </p:nvSpPr>
        <p:spPr>
          <a:xfrm>
            <a:off x="488731" y="263773"/>
            <a:ext cx="6712928" cy="677108"/>
          </a:xfrm>
          <a:prstGeom prst="rect">
            <a:avLst/>
          </a:prstGeom>
          <a:noFill/>
        </p:spPr>
        <p:txBody>
          <a:bodyPr wrap="none" rtlCol="0">
            <a:spAutoFit/>
          </a:bodyPr>
          <a:lstStyle/>
          <a:p>
            <a:r>
              <a:rPr lang="en-US" sz="3800" b="1" dirty="0" smtClean="0">
                <a:solidFill>
                  <a:srgbClr val="A80000"/>
                </a:solidFill>
                <a:latin typeface="+Headings" charset="0"/>
              </a:rPr>
              <a:t>Smart and Connected Products</a:t>
            </a:r>
            <a:endParaRPr lang="en-US" sz="3800" b="1" dirty="0">
              <a:solidFill>
                <a:srgbClr val="A80000"/>
              </a:solidFill>
              <a:latin typeface="+Headings" charset="0"/>
            </a:endParaRPr>
          </a:p>
        </p:txBody>
      </p:sp>
    </p:spTree>
    <p:extLst>
      <p:ext uri="{BB962C8B-B14F-4D97-AF65-F5344CB8AC3E}">
        <p14:creationId xmlns:p14="http://schemas.microsoft.com/office/powerpoint/2010/main" val="1876054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xmlns="" id="{5170B311-2E21-A54E-BEC2-F81EA58CC5C6}"/>
              </a:ext>
            </a:extLst>
          </p:cNvPr>
          <p:cNvPicPr>
            <a:picLocks noGrp="1" noChangeAspect="1"/>
          </p:cNvPicPr>
          <p:nvPr>
            <p:ph idx="10"/>
          </p:nvPr>
        </p:nvPicPr>
        <p:blipFill rotWithShape="1">
          <a:blip r:embed="rId2">
            <a:extLst>
              <a:ext uri="{28A0092B-C50C-407E-A947-70E740481C1C}">
                <a14:useLocalDpi xmlns:a14="http://schemas.microsoft.com/office/drawing/2010/main" val="0"/>
              </a:ext>
            </a:extLst>
          </a:blip>
          <a:srcRect l="10330" t="8007" r="5380" b="9333"/>
          <a:stretch/>
        </p:blipFill>
        <p:spPr>
          <a:xfrm>
            <a:off x="3058983" y="1433941"/>
            <a:ext cx="1652953" cy="109024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E734F14B-D2FE-FC45-AAB5-9FB8ED6D824B}"/>
              </a:ext>
            </a:extLst>
          </p:cNvPr>
          <p:cNvPicPr>
            <a:picLocks noChangeAspect="1"/>
          </p:cNvPicPr>
          <p:nvPr/>
        </p:nvPicPr>
        <p:blipFill rotWithShape="1">
          <a:blip r:embed="rId3">
            <a:extLst>
              <a:ext uri="{28A0092B-C50C-407E-A947-70E740481C1C}">
                <a14:useLocalDpi xmlns:a14="http://schemas.microsoft.com/office/drawing/2010/main" val="0"/>
              </a:ext>
            </a:extLst>
          </a:blip>
          <a:srcRect l="15295" t="9412" r="10588" b="5883"/>
          <a:stretch/>
        </p:blipFill>
        <p:spPr>
          <a:xfrm>
            <a:off x="5905014" y="1431625"/>
            <a:ext cx="1107830" cy="12660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E6B22D0A-79C2-1443-83FC-72990278DF5F}"/>
              </a:ext>
            </a:extLst>
          </p:cNvPr>
          <p:cNvPicPr>
            <a:picLocks noChangeAspect="1"/>
          </p:cNvPicPr>
          <p:nvPr/>
        </p:nvPicPr>
        <p:blipFill rotWithShape="1">
          <a:blip r:embed="rId4"/>
          <a:srcRect r="57830" b="21266"/>
          <a:stretch/>
        </p:blipFill>
        <p:spPr>
          <a:xfrm>
            <a:off x="1228637" y="1434181"/>
            <a:ext cx="1200265" cy="1493958"/>
          </a:xfrm>
          <a:prstGeom prst="rect">
            <a:avLst/>
          </a:prstGeom>
        </p:spPr>
      </p:pic>
      <p:sp>
        <p:nvSpPr>
          <p:cNvPr id="9" name="TextBox 8"/>
          <p:cNvSpPr txBox="1"/>
          <p:nvPr/>
        </p:nvSpPr>
        <p:spPr>
          <a:xfrm>
            <a:off x="347241" y="347241"/>
            <a:ext cx="9329194" cy="646331"/>
          </a:xfrm>
          <a:prstGeom prst="rect">
            <a:avLst/>
          </a:prstGeom>
          <a:noFill/>
        </p:spPr>
        <p:txBody>
          <a:bodyPr wrap="square" rtlCol="0">
            <a:spAutoFit/>
          </a:bodyPr>
          <a:lstStyle/>
          <a:p>
            <a:r>
              <a:rPr lang="en-US" sz="3600" b="1" dirty="0" smtClean="0">
                <a:solidFill>
                  <a:srgbClr val="960000"/>
                </a:solidFill>
                <a:latin typeface="+mj-lt"/>
              </a:rPr>
              <a:t>Let’s revisit our traditional objects</a:t>
            </a:r>
            <a:endParaRPr lang="en-US" sz="3600" b="1" dirty="0">
              <a:solidFill>
                <a:srgbClr val="960000"/>
              </a:solidFill>
              <a:latin typeface="+mj-lt"/>
            </a:endParaRPr>
          </a:p>
        </p:txBody>
      </p:sp>
      <p:sp>
        <p:nvSpPr>
          <p:cNvPr id="3" name="TextBox 2"/>
          <p:cNvSpPr txBox="1"/>
          <p:nvPr/>
        </p:nvSpPr>
        <p:spPr>
          <a:xfrm>
            <a:off x="1284851" y="3043804"/>
            <a:ext cx="1052789" cy="369332"/>
          </a:xfrm>
          <a:prstGeom prst="rect">
            <a:avLst/>
          </a:prstGeom>
          <a:noFill/>
        </p:spPr>
        <p:txBody>
          <a:bodyPr wrap="none" rtlCol="0">
            <a:spAutoFit/>
          </a:bodyPr>
          <a:lstStyle/>
          <a:p>
            <a:r>
              <a:rPr lang="en-US" dirty="0" smtClean="0"/>
              <a:t>BLE Tag</a:t>
            </a:r>
            <a:endParaRPr lang="en-US" dirty="0"/>
          </a:p>
        </p:txBody>
      </p:sp>
      <p:sp>
        <p:nvSpPr>
          <p:cNvPr id="12" name="TextBox 11"/>
          <p:cNvSpPr txBox="1"/>
          <p:nvPr/>
        </p:nvSpPr>
        <p:spPr>
          <a:xfrm>
            <a:off x="3301358" y="3038189"/>
            <a:ext cx="1052789" cy="369332"/>
          </a:xfrm>
          <a:prstGeom prst="rect">
            <a:avLst/>
          </a:prstGeom>
          <a:noFill/>
        </p:spPr>
        <p:txBody>
          <a:bodyPr wrap="none" rtlCol="0">
            <a:spAutoFit/>
          </a:bodyPr>
          <a:lstStyle/>
          <a:p>
            <a:r>
              <a:rPr lang="en-US" dirty="0"/>
              <a:t>BLE </a:t>
            </a:r>
            <a:r>
              <a:rPr lang="en-US" dirty="0" smtClean="0"/>
              <a:t>Tag</a:t>
            </a:r>
            <a:endParaRPr lang="en-US" dirty="0"/>
          </a:p>
        </p:txBody>
      </p:sp>
      <p:sp>
        <p:nvSpPr>
          <p:cNvPr id="13" name="TextBox 12"/>
          <p:cNvSpPr txBox="1"/>
          <p:nvPr/>
        </p:nvSpPr>
        <p:spPr>
          <a:xfrm>
            <a:off x="5921583" y="3073549"/>
            <a:ext cx="1091261" cy="369332"/>
          </a:xfrm>
          <a:prstGeom prst="rect">
            <a:avLst/>
          </a:prstGeom>
          <a:noFill/>
        </p:spPr>
        <p:txBody>
          <a:bodyPr wrap="none" rtlCol="0">
            <a:spAutoFit/>
          </a:bodyPr>
          <a:lstStyle/>
          <a:p>
            <a:r>
              <a:rPr lang="en-US" dirty="0" smtClean="0"/>
              <a:t>NFC Tag</a:t>
            </a:r>
            <a:endParaRPr lang="en-US" dirty="0"/>
          </a:p>
        </p:txBody>
      </p:sp>
      <p:sp>
        <p:nvSpPr>
          <p:cNvPr id="14" name="TextBox 13"/>
          <p:cNvSpPr txBox="1"/>
          <p:nvPr/>
        </p:nvSpPr>
        <p:spPr>
          <a:xfrm>
            <a:off x="7820081" y="3034581"/>
            <a:ext cx="1052789" cy="369332"/>
          </a:xfrm>
          <a:prstGeom prst="rect">
            <a:avLst/>
          </a:prstGeom>
          <a:noFill/>
        </p:spPr>
        <p:txBody>
          <a:bodyPr wrap="none" rtlCol="0">
            <a:spAutoFit/>
          </a:bodyPr>
          <a:lstStyle/>
          <a:p>
            <a:r>
              <a:rPr lang="en-US" dirty="0" smtClean="0"/>
              <a:t>BLE Tag</a:t>
            </a:r>
            <a:endParaRPr lang="en-US" dirty="0"/>
          </a:p>
        </p:txBody>
      </p:sp>
      <p:cxnSp>
        <p:nvCxnSpPr>
          <p:cNvPr id="16" name="Straight Arrow Connector 15"/>
          <p:cNvCxnSpPr/>
          <p:nvPr/>
        </p:nvCxnSpPr>
        <p:spPr bwMode="auto">
          <a:xfrm>
            <a:off x="1828769" y="3435350"/>
            <a:ext cx="16030" cy="725214"/>
          </a:xfrm>
          <a:prstGeom prst="straightConnector1">
            <a:avLst/>
          </a:prstGeom>
          <a:solidFill>
            <a:srgbClr val="CCFF66"/>
          </a:solidFill>
          <a:ln w="28575"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a:off x="3795900" y="3430542"/>
            <a:ext cx="16030" cy="725214"/>
          </a:xfrm>
          <a:prstGeom prst="straightConnector1">
            <a:avLst/>
          </a:prstGeom>
          <a:solidFill>
            <a:srgbClr val="CCFF66"/>
          </a:solidFill>
          <a:ln w="28575"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a:off x="6442898" y="3442881"/>
            <a:ext cx="16030" cy="725214"/>
          </a:xfrm>
          <a:prstGeom prst="straightConnector1">
            <a:avLst/>
          </a:prstGeom>
          <a:solidFill>
            <a:srgbClr val="CCFF66"/>
          </a:solidFill>
          <a:ln w="28575"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a:off x="8304708" y="3539226"/>
            <a:ext cx="16030" cy="725214"/>
          </a:xfrm>
          <a:prstGeom prst="straightConnector1">
            <a:avLst/>
          </a:prstGeom>
          <a:solidFill>
            <a:srgbClr val="CCFF66"/>
          </a:solidFill>
          <a:ln w="28575" cap="flat" cmpd="sng" algn="ctr">
            <a:solidFill>
              <a:schemeClr val="tx1"/>
            </a:solidFill>
            <a:prstDash val="solid"/>
            <a:round/>
            <a:headEnd type="none" w="med" len="med"/>
            <a:tailEnd type="triangle"/>
          </a:ln>
          <a:effectLst/>
        </p:spPr>
      </p:cxnSp>
      <p:sp>
        <p:nvSpPr>
          <p:cNvPr id="20" name="TextBox 19"/>
          <p:cNvSpPr txBox="1"/>
          <p:nvPr/>
        </p:nvSpPr>
        <p:spPr>
          <a:xfrm>
            <a:off x="1456036" y="4184297"/>
            <a:ext cx="646331" cy="369332"/>
          </a:xfrm>
          <a:prstGeom prst="rect">
            <a:avLst/>
          </a:prstGeom>
          <a:noFill/>
        </p:spPr>
        <p:txBody>
          <a:bodyPr wrap="none" rtlCol="0">
            <a:spAutoFit/>
          </a:bodyPr>
          <a:lstStyle/>
          <a:p>
            <a:r>
              <a:rPr lang="en-US" dirty="0" smtClean="0"/>
              <a:t>URL</a:t>
            </a:r>
            <a:endParaRPr lang="en-US" dirty="0"/>
          </a:p>
        </p:txBody>
      </p:sp>
      <p:sp>
        <p:nvSpPr>
          <p:cNvPr id="21" name="Rectangle 20"/>
          <p:cNvSpPr/>
          <p:nvPr/>
        </p:nvSpPr>
        <p:spPr>
          <a:xfrm>
            <a:off x="3472734" y="4184297"/>
            <a:ext cx="646331" cy="369332"/>
          </a:xfrm>
          <a:prstGeom prst="rect">
            <a:avLst/>
          </a:prstGeom>
        </p:spPr>
        <p:txBody>
          <a:bodyPr wrap="none">
            <a:spAutoFit/>
          </a:bodyPr>
          <a:lstStyle/>
          <a:p>
            <a:r>
              <a:rPr lang="en-US" dirty="0"/>
              <a:t>URL</a:t>
            </a:r>
          </a:p>
        </p:txBody>
      </p:sp>
      <p:sp>
        <p:nvSpPr>
          <p:cNvPr id="22" name="Rectangle 21"/>
          <p:cNvSpPr/>
          <p:nvPr/>
        </p:nvSpPr>
        <p:spPr>
          <a:xfrm>
            <a:off x="6135762" y="4104987"/>
            <a:ext cx="646331" cy="369332"/>
          </a:xfrm>
          <a:prstGeom prst="rect">
            <a:avLst/>
          </a:prstGeom>
        </p:spPr>
        <p:txBody>
          <a:bodyPr wrap="none">
            <a:spAutoFit/>
          </a:bodyPr>
          <a:lstStyle/>
          <a:p>
            <a:r>
              <a:rPr lang="en-US" dirty="0"/>
              <a:t>URL</a:t>
            </a:r>
          </a:p>
        </p:txBody>
      </p:sp>
      <p:sp>
        <p:nvSpPr>
          <p:cNvPr id="23" name="Rectangle 22"/>
          <p:cNvSpPr/>
          <p:nvPr/>
        </p:nvSpPr>
        <p:spPr>
          <a:xfrm>
            <a:off x="7989557" y="4321860"/>
            <a:ext cx="646331" cy="369332"/>
          </a:xfrm>
          <a:prstGeom prst="rect">
            <a:avLst/>
          </a:prstGeom>
        </p:spPr>
        <p:txBody>
          <a:bodyPr wrap="none">
            <a:spAutoFit/>
          </a:bodyPr>
          <a:lstStyle/>
          <a:p>
            <a:r>
              <a:rPr lang="en-US" dirty="0"/>
              <a:t>URL</a:t>
            </a:r>
          </a:p>
        </p:txBody>
      </p:sp>
      <p:sp>
        <p:nvSpPr>
          <p:cNvPr id="24" name="TextBox 23"/>
          <p:cNvSpPr txBox="1"/>
          <p:nvPr/>
        </p:nvSpPr>
        <p:spPr>
          <a:xfrm>
            <a:off x="1118278" y="5157145"/>
            <a:ext cx="7960321" cy="369332"/>
          </a:xfrm>
          <a:prstGeom prst="rect">
            <a:avLst/>
          </a:prstGeom>
          <a:noFill/>
        </p:spPr>
        <p:txBody>
          <a:bodyPr wrap="none" rtlCol="0">
            <a:spAutoFit/>
          </a:bodyPr>
          <a:lstStyle/>
          <a:p>
            <a:r>
              <a:rPr lang="en-US" dirty="0" smtClean="0"/>
              <a:t>Each URL can be dereferenced and used to request additional information.   </a:t>
            </a:r>
            <a:endParaRPr lang="en-US" dirty="0"/>
          </a:p>
        </p:txBody>
      </p:sp>
      <p:pic>
        <p:nvPicPr>
          <p:cNvPr id="25" name="Picture 24"/>
          <p:cNvPicPr>
            <a:picLocks noChangeAspect="1"/>
          </p:cNvPicPr>
          <p:nvPr/>
        </p:nvPicPr>
        <p:blipFill>
          <a:blip r:embed="rId5"/>
          <a:stretch>
            <a:fillRect/>
          </a:stretch>
        </p:blipFill>
        <p:spPr>
          <a:xfrm>
            <a:off x="6089650" y="3422650"/>
            <a:ext cx="12700" cy="12700"/>
          </a:xfrm>
          <a:prstGeom prst="rect">
            <a:avLst/>
          </a:prstGeom>
        </p:spPr>
      </p:pic>
      <p:pic>
        <p:nvPicPr>
          <p:cNvPr id="28" name="Picture 27"/>
          <p:cNvPicPr>
            <a:picLocks noChangeAspect="1"/>
          </p:cNvPicPr>
          <p:nvPr/>
        </p:nvPicPr>
        <p:blipFill>
          <a:blip r:embed="rId6"/>
          <a:stretch>
            <a:fillRect/>
          </a:stretch>
        </p:blipFill>
        <p:spPr>
          <a:xfrm>
            <a:off x="7820081" y="1429837"/>
            <a:ext cx="1146468" cy="1413805"/>
          </a:xfrm>
          <a:prstGeom prst="rect">
            <a:avLst/>
          </a:prstGeom>
        </p:spPr>
      </p:pic>
      <p:sp>
        <p:nvSpPr>
          <p:cNvPr id="29" name="TextBox 28"/>
          <p:cNvSpPr txBox="1"/>
          <p:nvPr/>
        </p:nvSpPr>
        <p:spPr>
          <a:xfrm>
            <a:off x="1118278" y="5509665"/>
            <a:ext cx="8930778" cy="369332"/>
          </a:xfrm>
          <a:prstGeom prst="rect">
            <a:avLst/>
          </a:prstGeom>
          <a:noFill/>
        </p:spPr>
        <p:txBody>
          <a:bodyPr wrap="none" rtlCol="0">
            <a:spAutoFit/>
          </a:bodyPr>
          <a:lstStyle/>
          <a:p>
            <a:r>
              <a:rPr lang="en-US" dirty="0" smtClean="0"/>
              <a:t>A web service will exist at the URL, allowing us to, say, purchase a ticket for a concert.</a:t>
            </a:r>
            <a:endParaRPr lang="en-US" dirty="0"/>
          </a:p>
        </p:txBody>
      </p:sp>
      <p:sp>
        <p:nvSpPr>
          <p:cNvPr id="2" name="TextBox 1"/>
          <p:cNvSpPr txBox="1"/>
          <p:nvPr/>
        </p:nvSpPr>
        <p:spPr>
          <a:xfrm>
            <a:off x="1099388" y="5832701"/>
            <a:ext cx="7199535" cy="923330"/>
          </a:xfrm>
          <a:prstGeom prst="rect">
            <a:avLst/>
          </a:prstGeom>
          <a:noFill/>
        </p:spPr>
        <p:txBody>
          <a:bodyPr wrap="none" rtlCol="0">
            <a:spAutoFit/>
          </a:bodyPr>
          <a:lstStyle/>
          <a:p>
            <a:r>
              <a:rPr lang="en-US" dirty="0" smtClean="0"/>
              <a:t>Of course, these objects may be smart and connected as well. </a:t>
            </a:r>
          </a:p>
          <a:p>
            <a:r>
              <a:rPr lang="en-US" dirty="0"/>
              <a:t>Q</a:t>
            </a:r>
            <a:r>
              <a:rPr lang="en-US" dirty="0" smtClean="0"/>
              <a:t>uiz: in the video that follows, identify the objects that use tags.</a:t>
            </a:r>
          </a:p>
          <a:p>
            <a:r>
              <a:rPr lang="en-US" dirty="0" smtClean="0"/>
              <a:t>https</a:t>
            </a:r>
            <a:r>
              <a:rPr lang="en-US" dirty="0"/>
              <a:t>://</a:t>
            </a:r>
            <a:r>
              <a:rPr lang="en-US" dirty="0" err="1"/>
              <a:t>www.youtube.com</a:t>
            </a:r>
            <a:r>
              <a:rPr lang="en-US" dirty="0"/>
              <a:t>/</a:t>
            </a:r>
            <a:r>
              <a:rPr lang="en-US" dirty="0" err="1"/>
              <a:t>watch?v</a:t>
            </a:r>
            <a:r>
              <a:rPr lang="en-US" dirty="0"/>
              <a:t>=1yaLPRgtlR0&amp;feature=</a:t>
            </a:r>
            <a:r>
              <a:rPr lang="en-US" dirty="0" err="1"/>
              <a:t>youtu.be</a:t>
            </a:r>
            <a:endParaRPr lang="en-US" dirty="0"/>
          </a:p>
        </p:txBody>
      </p:sp>
      <p:sp>
        <p:nvSpPr>
          <p:cNvPr id="7" name="TextBox 6"/>
          <p:cNvSpPr txBox="1"/>
          <p:nvPr/>
        </p:nvSpPr>
        <p:spPr>
          <a:xfrm>
            <a:off x="1118278" y="4822440"/>
            <a:ext cx="2886496" cy="369332"/>
          </a:xfrm>
          <a:prstGeom prst="rect">
            <a:avLst/>
          </a:prstGeom>
          <a:noFill/>
        </p:spPr>
        <p:txBody>
          <a:bodyPr wrap="none" rtlCol="0">
            <a:spAutoFit/>
          </a:bodyPr>
          <a:lstStyle/>
          <a:p>
            <a:r>
              <a:rPr lang="en-US" dirty="0" smtClean="0"/>
              <a:t>What good are the URL’s?</a:t>
            </a:r>
            <a:endParaRPr lang="en-US" dirty="0"/>
          </a:p>
        </p:txBody>
      </p:sp>
    </p:spTree>
    <p:extLst>
      <p:ext uri="{BB962C8B-B14F-4D97-AF65-F5344CB8AC3E}">
        <p14:creationId xmlns:p14="http://schemas.microsoft.com/office/powerpoint/2010/main" val="8661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545" y="204952"/>
            <a:ext cx="5727081" cy="677108"/>
          </a:xfrm>
          <a:prstGeom prst="rect">
            <a:avLst/>
          </a:prstGeom>
          <a:noFill/>
        </p:spPr>
        <p:txBody>
          <a:bodyPr wrap="none" rtlCol="0">
            <a:spAutoFit/>
          </a:bodyPr>
          <a:lstStyle/>
          <a:p>
            <a:r>
              <a:rPr lang="en-US" sz="3800" b="1" dirty="0" smtClean="0">
                <a:solidFill>
                  <a:srgbClr val="960000"/>
                </a:solidFill>
                <a:latin typeface="+mj-lt"/>
              </a:rPr>
              <a:t>Tagging Passive Things</a:t>
            </a:r>
            <a:endParaRPr lang="en-US" sz="3800" b="1" dirty="0">
              <a:solidFill>
                <a:srgbClr val="960000"/>
              </a:solidFill>
              <a:latin typeface="+mj-lt"/>
            </a:endParaRPr>
          </a:p>
        </p:txBody>
      </p:sp>
      <p:sp>
        <p:nvSpPr>
          <p:cNvPr id="5" name="Rectangle 4"/>
          <p:cNvSpPr/>
          <p:nvPr/>
        </p:nvSpPr>
        <p:spPr>
          <a:xfrm>
            <a:off x="299544" y="1183793"/>
            <a:ext cx="10689021" cy="5170646"/>
          </a:xfrm>
          <a:prstGeom prst="rect">
            <a:avLst/>
          </a:prstGeom>
        </p:spPr>
        <p:txBody>
          <a:bodyPr wrap="square">
            <a:spAutoFit/>
          </a:bodyPr>
          <a:lstStyle/>
          <a:p>
            <a:pPr marL="342900" indent="-342900">
              <a:buFont typeface="Arial" charset="0"/>
              <a:buChar char="•"/>
            </a:pPr>
            <a:r>
              <a:rPr lang="en-US" sz="2200" dirty="0"/>
              <a:t>Passive </a:t>
            </a:r>
            <a:r>
              <a:rPr lang="en-US" sz="2200" dirty="0" smtClean="0"/>
              <a:t>things </a:t>
            </a:r>
            <a:r>
              <a:rPr lang="en-US" sz="2200" dirty="0"/>
              <a:t>are not suitable for direct wired or wireless connections to the internet.</a:t>
            </a:r>
          </a:p>
          <a:p>
            <a:pPr marL="342900" indent="-342900">
              <a:buFont typeface="Arial" charset="0"/>
              <a:buChar char="•"/>
            </a:pPr>
            <a:r>
              <a:rPr lang="en-US" sz="2200" dirty="0"/>
              <a:t>For these </a:t>
            </a:r>
            <a:r>
              <a:rPr lang="en-US" sz="2200" dirty="0" smtClean="0"/>
              <a:t>things, </a:t>
            </a:r>
            <a:r>
              <a:rPr lang="en-US" sz="2200" dirty="0"/>
              <a:t>we need perhaps a tag, a smartphone and a proxy web service. </a:t>
            </a:r>
          </a:p>
          <a:p>
            <a:r>
              <a:rPr lang="en-US" sz="2200" dirty="0" smtClean="0"/>
              <a:t>    See </a:t>
            </a:r>
            <a:r>
              <a:rPr lang="en-US" sz="2200" dirty="0"/>
              <a:t>the NFC tag on </a:t>
            </a:r>
            <a:r>
              <a:rPr lang="en-US" sz="2200" dirty="0" smtClean="0"/>
              <a:t>the movie poster</a:t>
            </a:r>
            <a:r>
              <a:rPr lang="en-US" sz="2200" dirty="0"/>
              <a:t> </a:t>
            </a:r>
            <a:r>
              <a:rPr lang="en-US" sz="2200" dirty="0" smtClean="0"/>
              <a:t>in the video.</a:t>
            </a:r>
            <a:endParaRPr lang="en-US" sz="2200" dirty="0"/>
          </a:p>
          <a:p>
            <a:pPr marL="342900" indent="-342900">
              <a:buFont typeface="Arial" charset="0"/>
              <a:buChar char="•"/>
            </a:pPr>
            <a:r>
              <a:rPr lang="en-US" sz="2200" dirty="0"/>
              <a:t>Three popular approaches to </a:t>
            </a:r>
            <a:r>
              <a:rPr lang="en-US" sz="2200" dirty="0">
                <a:solidFill>
                  <a:srgbClr val="C00000"/>
                </a:solidFill>
              </a:rPr>
              <a:t>passive tagging</a:t>
            </a:r>
          </a:p>
          <a:p>
            <a:r>
              <a:rPr lang="en-US" sz="2200" dirty="0"/>
              <a:t> </a:t>
            </a:r>
            <a:r>
              <a:rPr lang="en-US" sz="2200" dirty="0" smtClean="0"/>
              <a:t>    (</a:t>
            </a:r>
            <a:r>
              <a:rPr lang="en-US" sz="2200" dirty="0"/>
              <a:t>1) UHF RFID &lt; 10 </a:t>
            </a:r>
            <a:r>
              <a:rPr lang="en-US" sz="2200" dirty="0" err="1"/>
              <a:t>ft</a:t>
            </a:r>
            <a:r>
              <a:rPr lang="en-US" sz="2200" dirty="0"/>
              <a:t> not </a:t>
            </a:r>
            <a:r>
              <a:rPr lang="en-US" sz="2200" dirty="0" smtClean="0"/>
              <a:t>successful in practice</a:t>
            </a:r>
            <a:endParaRPr lang="en-US" sz="2200" dirty="0"/>
          </a:p>
          <a:p>
            <a:r>
              <a:rPr lang="en-US" sz="2200" dirty="0"/>
              <a:t>       </a:t>
            </a:r>
            <a:r>
              <a:rPr lang="en-US" sz="2200" dirty="0" smtClean="0"/>
              <a:t>   NFC </a:t>
            </a:r>
            <a:r>
              <a:rPr lang="en-US" sz="2200" dirty="0"/>
              <a:t>is a form of RFID </a:t>
            </a:r>
            <a:r>
              <a:rPr lang="en-US" sz="2200" dirty="0" smtClean="0"/>
              <a:t>(the user must be very close to engage)</a:t>
            </a:r>
            <a:endParaRPr lang="en-US" sz="2200" dirty="0"/>
          </a:p>
          <a:p>
            <a:r>
              <a:rPr lang="en-US" sz="2200" dirty="0" smtClean="0"/>
              <a:t>     (</a:t>
            </a:r>
            <a:r>
              <a:rPr lang="en-US" sz="2200" dirty="0"/>
              <a:t>2) Optical tags (Quick Response Codes)</a:t>
            </a:r>
          </a:p>
          <a:p>
            <a:r>
              <a:rPr lang="en-US" sz="2200" dirty="0"/>
              <a:t>      </a:t>
            </a:r>
            <a:r>
              <a:rPr lang="en-US" sz="2200" dirty="0" smtClean="0"/>
              <a:t>    Requires </a:t>
            </a:r>
            <a:r>
              <a:rPr lang="en-US" sz="2200" dirty="0"/>
              <a:t>a camera and an </a:t>
            </a:r>
            <a:r>
              <a:rPr lang="en-US" sz="2200" dirty="0" smtClean="0"/>
              <a:t>application. That is a drawback. </a:t>
            </a:r>
            <a:endParaRPr lang="en-US" sz="2200" dirty="0"/>
          </a:p>
          <a:p>
            <a:r>
              <a:rPr lang="en-US" sz="2200" dirty="0"/>
              <a:t>      </a:t>
            </a:r>
            <a:r>
              <a:rPr lang="en-US" sz="2200" dirty="0" smtClean="0"/>
              <a:t>    Yields </a:t>
            </a:r>
            <a:r>
              <a:rPr lang="en-US" sz="2200" dirty="0"/>
              <a:t>text, number or URI</a:t>
            </a:r>
          </a:p>
          <a:p>
            <a:r>
              <a:rPr lang="en-US" sz="2200" dirty="0" smtClean="0"/>
              <a:t>     (</a:t>
            </a:r>
            <a:r>
              <a:rPr lang="en-US" sz="2200" dirty="0"/>
              <a:t>3) Bluetooth Low Energy (BLE)</a:t>
            </a:r>
          </a:p>
          <a:p>
            <a:r>
              <a:rPr lang="en-US" sz="2200" dirty="0"/>
              <a:t>      </a:t>
            </a:r>
            <a:r>
              <a:rPr lang="en-US" sz="2200" dirty="0" smtClean="0"/>
              <a:t>    All </a:t>
            </a:r>
            <a:r>
              <a:rPr lang="en-US" sz="2200" dirty="0"/>
              <a:t>modern smart phones support</a:t>
            </a:r>
          </a:p>
          <a:p>
            <a:r>
              <a:rPr lang="en-US" sz="2200" dirty="0"/>
              <a:t>     </a:t>
            </a:r>
            <a:r>
              <a:rPr lang="en-US" sz="2200" dirty="0" smtClean="0"/>
              <a:t>     </a:t>
            </a:r>
            <a:r>
              <a:rPr lang="en-US" sz="2200" dirty="0"/>
              <a:t>Advertise a packet, perhaps a URL, every second</a:t>
            </a:r>
          </a:p>
          <a:p>
            <a:r>
              <a:rPr lang="en-US" sz="2200" dirty="0"/>
              <a:t>     </a:t>
            </a:r>
            <a:r>
              <a:rPr lang="en-US" sz="2200" dirty="0" smtClean="0"/>
              <a:t>     One </a:t>
            </a:r>
            <a:r>
              <a:rPr lang="en-US" sz="2200" dirty="0"/>
              <a:t>year on one small battery</a:t>
            </a:r>
          </a:p>
          <a:p>
            <a:r>
              <a:rPr lang="en-US" sz="2200" dirty="0"/>
              <a:t>     </a:t>
            </a:r>
            <a:r>
              <a:rPr lang="en-US" sz="2200" dirty="0" smtClean="0"/>
              <a:t>     BLE </a:t>
            </a:r>
            <a:r>
              <a:rPr lang="en-US" sz="2200" dirty="0"/>
              <a:t>is used by iBeacon (Apple) and </a:t>
            </a:r>
            <a:r>
              <a:rPr lang="en-US" sz="2200" dirty="0" err="1"/>
              <a:t>Eddystone</a:t>
            </a:r>
            <a:r>
              <a:rPr lang="en-US" sz="2200" dirty="0"/>
              <a:t> (Google)</a:t>
            </a:r>
          </a:p>
        </p:txBody>
      </p:sp>
    </p:spTree>
    <p:extLst>
      <p:ext uri="{BB962C8B-B14F-4D97-AF65-F5344CB8AC3E}">
        <p14:creationId xmlns:p14="http://schemas.microsoft.com/office/powerpoint/2010/main" val="200935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2188420" cy="1261884"/>
          </a:xfrm>
          <a:prstGeom prst="rect">
            <a:avLst/>
          </a:prstGeom>
          <a:noFill/>
        </p:spPr>
        <p:txBody>
          <a:bodyPr wrap="none" rtlCol="0">
            <a:spAutoFit/>
          </a:bodyPr>
          <a:lstStyle/>
          <a:p>
            <a:r>
              <a:rPr lang="en-US" sz="3800" b="1" dirty="0">
                <a:solidFill>
                  <a:srgbClr val="960000"/>
                </a:solidFill>
                <a:latin typeface="+Headings" charset="0"/>
              </a:rPr>
              <a:t>N</a:t>
            </a:r>
            <a:r>
              <a:rPr lang="en-US" sz="3800" b="1" dirty="0" smtClean="0">
                <a:solidFill>
                  <a:srgbClr val="960000"/>
                </a:solidFill>
                <a:latin typeface="+Headings" charset="0"/>
              </a:rPr>
              <a:t>etworks</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TextBox 2"/>
          <p:cNvSpPr txBox="1"/>
          <p:nvPr/>
        </p:nvSpPr>
        <p:spPr>
          <a:xfrm>
            <a:off x="615671" y="788597"/>
            <a:ext cx="10640908" cy="6032421"/>
          </a:xfrm>
          <a:prstGeom prst="rect">
            <a:avLst/>
          </a:prstGeom>
          <a:noFill/>
        </p:spPr>
        <p:txBody>
          <a:bodyPr wrap="square" rtlCol="0">
            <a:spAutoFit/>
          </a:bodyPr>
          <a:lstStyle/>
          <a:p>
            <a:pPr marL="342900" indent="-342900">
              <a:buFont typeface="Arial" charset="0"/>
              <a:buChar char="•"/>
            </a:pPr>
            <a:r>
              <a:rPr lang="en-US" sz="2400" dirty="0"/>
              <a:t>Any device, in practice, that connects directly to the internet requires a physical Ethernet, Wi-Fi radio, or cellular modem. </a:t>
            </a:r>
            <a:r>
              <a:rPr lang="en-US" sz="2400" dirty="0" smtClean="0"/>
              <a:t>All </a:t>
            </a:r>
            <a:r>
              <a:rPr lang="en-US" sz="2400" dirty="0"/>
              <a:t>of these </a:t>
            </a:r>
            <a:r>
              <a:rPr lang="en-US" sz="2400" dirty="0">
                <a:solidFill>
                  <a:srgbClr val="C00000"/>
                </a:solidFill>
              </a:rPr>
              <a:t>increase cost </a:t>
            </a:r>
            <a:r>
              <a:rPr lang="en-US" sz="2400" dirty="0"/>
              <a:t>and </a:t>
            </a:r>
            <a:r>
              <a:rPr lang="en-US" sz="2400" dirty="0">
                <a:solidFill>
                  <a:srgbClr val="C00000"/>
                </a:solidFill>
              </a:rPr>
              <a:t>power consumption. </a:t>
            </a:r>
            <a:endParaRPr lang="en-US" sz="2400" dirty="0" smtClean="0">
              <a:solidFill>
                <a:srgbClr val="C00000"/>
              </a:solidFill>
            </a:endParaRPr>
          </a:p>
          <a:p>
            <a:pPr marL="285750" indent="-285750">
              <a:buFont typeface="Arial" charset="0"/>
              <a:buChar char="•"/>
            </a:pPr>
            <a:r>
              <a:rPr lang="en-US" sz="2400" dirty="0"/>
              <a:t>The wireless coverage of a cell tower is measured in miles.</a:t>
            </a:r>
          </a:p>
          <a:p>
            <a:pPr marL="285750" indent="-285750">
              <a:buFont typeface="Arial" charset="0"/>
              <a:buChar char="•"/>
            </a:pPr>
            <a:r>
              <a:rPr lang="en-US" sz="2400" dirty="0"/>
              <a:t>The wireless coverage of Wi-Fi is measured in yards</a:t>
            </a:r>
            <a:r>
              <a:rPr lang="en-US" sz="2400" dirty="0" smtClean="0"/>
              <a:t>.</a:t>
            </a:r>
            <a:endParaRPr lang="en-US" sz="2400" dirty="0">
              <a:solidFill>
                <a:srgbClr val="C00000"/>
              </a:solidFill>
            </a:endParaRPr>
          </a:p>
          <a:p>
            <a:pPr marL="342900" indent="-342900">
              <a:buFont typeface="Arial" charset="0"/>
              <a:buChar char="•"/>
            </a:pPr>
            <a:r>
              <a:rPr lang="en-US" sz="2400" dirty="0" smtClean="0"/>
              <a:t>We can use </a:t>
            </a:r>
            <a:r>
              <a:rPr lang="en-US" sz="2400" dirty="0">
                <a:solidFill>
                  <a:srgbClr val="C00000"/>
                </a:solidFill>
              </a:rPr>
              <a:t>constrained networks </a:t>
            </a:r>
            <a:r>
              <a:rPr lang="en-US" sz="2400" dirty="0"/>
              <a:t>for low or no power </a:t>
            </a:r>
            <a:r>
              <a:rPr lang="en-US" sz="2400" dirty="0" smtClean="0"/>
              <a:t>devices</a:t>
            </a:r>
            <a:r>
              <a:rPr lang="en-US" sz="2400" dirty="0"/>
              <a:t>. </a:t>
            </a:r>
          </a:p>
          <a:p>
            <a:pPr marL="342900" indent="-342900">
              <a:buFont typeface="Arial" charset="0"/>
              <a:buChar char="•"/>
            </a:pPr>
            <a:r>
              <a:rPr lang="en-US" sz="2400" dirty="0" smtClean="0"/>
              <a:t>We can use one </a:t>
            </a:r>
            <a:r>
              <a:rPr lang="en-US" sz="2400" dirty="0"/>
              <a:t>bridging device that supports Wi-Fi and </a:t>
            </a:r>
            <a:r>
              <a:rPr lang="en-US" sz="2400" dirty="0" smtClean="0"/>
              <a:t>enables </a:t>
            </a:r>
            <a:r>
              <a:rPr lang="en-US" sz="2400" dirty="0"/>
              <a:t>simple peripheral </a:t>
            </a:r>
            <a:r>
              <a:rPr lang="en-US" sz="2400" dirty="0" err="1"/>
              <a:t>IoT</a:t>
            </a:r>
            <a:r>
              <a:rPr lang="en-US" sz="2400" dirty="0"/>
              <a:t> devices to talk to the bridge.</a:t>
            </a:r>
          </a:p>
          <a:p>
            <a:pPr marL="285750" indent="-285750">
              <a:buFont typeface="Arial" charset="0"/>
              <a:buChar char="•"/>
            </a:pPr>
            <a:r>
              <a:rPr lang="en-US" sz="2200" dirty="0" smtClean="0"/>
              <a:t>BLE </a:t>
            </a:r>
            <a:r>
              <a:rPr lang="en-US" sz="2200" dirty="0"/>
              <a:t>wireless coverage is measured </a:t>
            </a:r>
            <a:r>
              <a:rPr lang="en-US" sz="2200" dirty="0" smtClean="0"/>
              <a:t>in feet</a:t>
            </a:r>
            <a:r>
              <a:rPr lang="en-US" sz="2200" dirty="0"/>
              <a:t>. </a:t>
            </a:r>
          </a:p>
          <a:p>
            <a:pPr marL="285750" indent="-285750">
              <a:buFont typeface="Arial" charset="0"/>
              <a:buChar char="•"/>
            </a:pPr>
            <a:r>
              <a:rPr lang="en-US" sz="2200" dirty="0"/>
              <a:t>NFC wireless coverage is </a:t>
            </a:r>
            <a:r>
              <a:rPr lang="en-US" sz="2200" dirty="0" smtClean="0"/>
              <a:t>measured </a:t>
            </a:r>
            <a:r>
              <a:rPr lang="en-US" sz="2200" dirty="0"/>
              <a:t>in centimeters. </a:t>
            </a:r>
          </a:p>
          <a:p>
            <a:pPr marL="285750" indent="-285750">
              <a:buFont typeface="Arial" charset="0"/>
              <a:buChar char="•"/>
            </a:pPr>
            <a:r>
              <a:rPr lang="en-US" sz="2200" dirty="0"/>
              <a:t>NFC requires user attention and engagement. BLE does not.</a:t>
            </a:r>
          </a:p>
          <a:p>
            <a:pPr marL="285750" indent="-285750">
              <a:buFont typeface="Arial" charset="0"/>
              <a:buChar char="•"/>
            </a:pPr>
            <a:r>
              <a:rPr lang="en-US" sz="2200" dirty="0"/>
              <a:t>BLE Beacons continually transmit a discovery signal to be received by a </a:t>
            </a:r>
          </a:p>
          <a:p>
            <a:r>
              <a:rPr lang="en-US" sz="2200" dirty="0" smtClean="0"/>
              <a:t>    BLE </a:t>
            </a:r>
            <a:r>
              <a:rPr lang="en-US" sz="2200" dirty="0"/>
              <a:t>enabled device </a:t>
            </a:r>
            <a:r>
              <a:rPr lang="en-US" sz="2200" dirty="0" smtClean="0"/>
              <a:t>- Smartphone</a:t>
            </a:r>
            <a:endParaRPr lang="en-US" sz="2200" dirty="0"/>
          </a:p>
          <a:p>
            <a:pPr marL="285750" indent="-285750">
              <a:buFont typeface="Arial" charset="0"/>
              <a:buChar char="•"/>
            </a:pPr>
            <a:r>
              <a:rPr lang="en-US" sz="2200" dirty="0"/>
              <a:t>NFC Tags communicate only when close to an NFC enabled </a:t>
            </a:r>
            <a:r>
              <a:rPr lang="en-US" sz="2200" dirty="0" smtClean="0"/>
              <a:t>device - Smartphone</a:t>
            </a:r>
            <a:endParaRPr lang="en-US" sz="2200" dirty="0"/>
          </a:p>
          <a:p>
            <a:pPr marL="285750" indent="-285750">
              <a:buFont typeface="Arial" charset="0"/>
              <a:buChar char="•"/>
            </a:pPr>
            <a:r>
              <a:rPr lang="en-US" sz="2200" dirty="0"/>
              <a:t>BLE beacons have been around since 2006</a:t>
            </a:r>
          </a:p>
          <a:p>
            <a:pPr marL="285750" indent="-285750">
              <a:buFont typeface="Arial" charset="0"/>
              <a:buChar char="•"/>
            </a:pPr>
            <a:r>
              <a:rPr lang="en-US" sz="2200" dirty="0"/>
              <a:t>NFC is based on RFID and RFID has been around since the 1940’s. </a:t>
            </a:r>
          </a:p>
          <a:p>
            <a:endParaRPr lang="en-US" dirty="0"/>
          </a:p>
        </p:txBody>
      </p:sp>
      <p:sp>
        <p:nvSpPr>
          <p:cNvPr id="5" name="TextBox 4"/>
          <p:cNvSpPr txBox="1"/>
          <p:nvPr/>
        </p:nvSpPr>
        <p:spPr>
          <a:xfrm>
            <a:off x="236483" y="6559408"/>
            <a:ext cx="1994457" cy="523220"/>
          </a:xfrm>
          <a:prstGeom prst="rect">
            <a:avLst/>
          </a:prstGeom>
          <a:noFill/>
        </p:spPr>
        <p:txBody>
          <a:bodyPr wrap="none" rtlCol="0">
            <a:spAutoFit/>
          </a:bodyPr>
          <a:lstStyle/>
          <a:p>
            <a:r>
              <a:rPr lang="en-US" sz="1000" dirty="0" smtClean="0"/>
              <a:t>From: Mobile </a:t>
            </a:r>
            <a:r>
              <a:rPr lang="en-US" sz="1000" dirty="0" err="1"/>
              <a:t>Payements</a:t>
            </a:r>
            <a:r>
              <a:rPr lang="en-US" sz="1000" dirty="0"/>
              <a:t> </a:t>
            </a:r>
            <a:r>
              <a:rPr lang="en-US" sz="1000" dirty="0" smtClean="0"/>
              <a:t>Today</a:t>
            </a:r>
            <a:endParaRPr lang="en-US" sz="1000" dirty="0"/>
          </a:p>
          <a:p>
            <a:endParaRPr lang="en-US" dirty="0"/>
          </a:p>
        </p:txBody>
      </p:sp>
    </p:spTree>
    <p:extLst>
      <p:ext uri="{BB962C8B-B14F-4D97-AF65-F5344CB8AC3E}">
        <p14:creationId xmlns:p14="http://schemas.microsoft.com/office/powerpoint/2010/main" val="145398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pPr>
              <a:buFont typeface="Arial" charset="0"/>
              <a:buChar char="•"/>
            </a:pPr>
            <a:r>
              <a:rPr lang="en-US" dirty="0" smtClean="0"/>
              <a:t>Things need to be identified.</a:t>
            </a:r>
          </a:p>
          <a:p>
            <a:pPr>
              <a:buFont typeface="Arial" charset="0"/>
              <a:buChar char="•"/>
            </a:pPr>
            <a:r>
              <a:rPr lang="en-US" dirty="0" smtClean="0"/>
              <a:t>At a low level, IPV6 supports 128-bit addresses.</a:t>
            </a:r>
          </a:p>
          <a:p>
            <a:pPr>
              <a:buFont typeface="Arial" charset="0"/>
              <a:buChar char="•"/>
            </a:pPr>
            <a:r>
              <a:rPr lang="en-US" dirty="0" smtClean="0"/>
              <a:t>That’s a lot of addresses.</a:t>
            </a:r>
          </a:p>
          <a:p>
            <a:pPr>
              <a:buFont typeface="Arial" charset="0"/>
              <a:buChar char="•"/>
            </a:pPr>
            <a:r>
              <a:rPr lang="en-US" dirty="0" smtClean="0"/>
              <a:t>At a higher level, identify things with Web URI’s (URL’s and URN’s).</a:t>
            </a:r>
          </a:p>
          <a:p>
            <a:r>
              <a:rPr lang="en-US" dirty="0"/>
              <a:t>URL’s in conjunction with DNS route and connect to </a:t>
            </a:r>
            <a:r>
              <a:rPr lang="en-US" dirty="0" smtClean="0"/>
              <a:t>services.</a:t>
            </a:r>
          </a:p>
          <a:p>
            <a:pPr>
              <a:buFont typeface="Arial" charset="0"/>
              <a:buChar char="•"/>
            </a:pPr>
            <a:endParaRPr lang="en-US" dirty="0" smtClean="0"/>
          </a:p>
          <a:p>
            <a:pPr indent="0">
              <a:buNone/>
            </a:pPr>
            <a:endParaRPr lang="en-US" dirty="0" smtClean="0"/>
          </a:p>
          <a:p>
            <a:pPr indent="0">
              <a:buNone/>
            </a:pPr>
            <a:endParaRPr lang="en-US" dirty="0"/>
          </a:p>
        </p:txBody>
      </p:sp>
      <p:sp>
        <p:nvSpPr>
          <p:cNvPr id="5" name="TextBox 4"/>
          <p:cNvSpPr txBox="1"/>
          <p:nvPr/>
        </p:nvSpPr>
        <p:spPr>
          <a:xfrm>
            <a:off x="231493" y="208344"/>
            <a:ext cx="6616748" cy="677108"/>
          </a:xfrm>
          <a:prstGeom prst="rect">
            <a:avLst/>
          </a:prstGeom>
          <a:noFill/>
        </p:spPr>
        <p:txBody>
          <a:bodyPr wrap="none" rtlCol="0">
            <a:spAutoFit/>
          </a:bodyPr>
          <a:lstStyle/>
          <a:p>
            <a:r>
              <a:rPr lang="en-US" sz="3800" b="1" dirty="0" smtClean="0">
                <a:solidFill>
                  <a:srgbClr val="A80000"/>
                </a:solidFill>
                <a:latin typeface="+mj-lt"/>
              </a:rPr>
              <a:t>Building the Web of Things </a:t>
            </a:r>
            <a:endParaRPr lang="en-US" sz="3800" b="1" dirty="0">
              <a:solidFill>
                <a:srgbClr val="A80000"/>
              </a:solidFill>
              <a:latin typeface="+mj-lt"/>
            </a:endParaRPr>
          </a:p>
        </p:txBody>
      </p:sp>
    </p:spTree>
    <p:extLst>
      <p:ext uri="{BB962C8B-B14F-4D97-AF65-F5344CB8AC3E}">
        <p14:creationId xmlns:p14="http://schemas.microsoft.com/office/powerpoint/2010/main" val="29794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r>
              <a:rPr lang="en-US" dirty="0" smtClean="0"/>
              <a:t>Design </a:t>
            </a:r>
            <a:r>
              <a:rPr lang="en-US" dirty="0"/>
              <a:t>the </a:t>
            </a:r>
            <a:r>
              <a:rPr lang="en-US" dirty="0" err="1"/>
              <a:t>IoT</a:t>
            </a:r>
            <a:r>
              <a:rPr lang="en-US" dirty="0"/>
              <a:t> as an extension of the World Wide </a:t>
            </a:r>
            <a:r>
              <a:rPr lang="en-US" dirty="0" smtClean="0"/>
              <a:t>Web.</a:t>
            </a:r>
          </a:p>
          <a:p>
            <a:r>
              <a:rPr lang="en-US" dirty="0" smtClean="0"/>
              <a:t>Build a physical web = web technologies + </a:t>
            </a:r>
            <a:r>
              <a:rPr lang="en-US" dirty="0" err="1" smtClean="0"/>
              <a:t>IoT</a:t>
            </a:r>
            <a:r>
              <a:rPr lang="en-US" dirty="0" smtClean="0"/>
              <a:t>.</a:t>
            </a:r>
          </a:p>
          <a:p>
            <a:r>
              <a:rPr lang="en-US" dirty="0" smtClean="0"/>
              <a:t>Web technologies include URL’s, XML, JSON, HTTP, </a:t>
            </a:r>
            <a:r>
              <a:rPr lang="en-US" dirty="0" err="1" smtClean="0"/>
              <a:t>Websockets</a:t>
            </a:r>
            <a:r>
              <a:rPr lang="en-US" dirty="0" smtClean="0"/>
              <a:t>,</a:t>
            </a:r>
          </a:p>
          <a:p>
            <a:pPr indent="0">
              <a:buNone/>
            </a:pPr>
            <a:r>
              <a:rPr lang="en-US" dirty="0"/>
              <a:t> </a:t>
            </a:r>
            <a:r>
              <a:rPr lang="en-US" dirty="0" smtClean="0"/>
              <a:t>  REST, </a:t>
            </a:r>
            <a:r>
              <a:rPr lang="en-US" dirty="0" err="1" smtClean="0"/>
              <a:t>CoAp</a:t>
            </a:r>
            <a:r>
              <a:rPr lang="en-US" dirty="0" smtClean="0"/>
              <a:t>, and TLS .</a:t>
            </a:r>
          </a:p>
          <a:p>
            <a:pPr>
              <a:buFont typeface="Arial" charset="0"/>
              <a:buChar char="•"/>
            </a:pPr>
            <a:r>
              <a:rPr lang="en-US" dirty="0" smtClean="0"/>
              <a:t>To </a:t>
            </a:r>
            <a:r>
              <a:rPr lang="en-US" dirty="0"/>
              <a:t>overcome scale and complexity, preferentially discover things </a:t>
            </a:r>
            <a:endParaRPr lang="en-US" dirty="0" smtClean="0"/>
          </a:p>
          <a:p>
            <a:pPr indent="0">
              <a:buNone/>
            </a:pPr>
            <a:r>
              <a:rPr lang="en-US" dirty="0" smtClean="0"/>
              <a:t>   nearby.</a:t>
            </a:r>
          </a:p>
          <a:p>
            <a:pPr>
              <a:buFont typeface="Arial" charset="0"/>
              <a:buChar char="•"/>
            </a:pPr>
            <a:r>
              <a:rPr lang="en-US" dirty="0" smtClean="0"/>
              <a:t>Useful processing may be performed on the edge.</a:t>
            </a:r>
          </a:p>
          <a:p>
            <a:pPr>
              <a:buFont typeface="Arial" charset="0"/>
              <a:buChar char="•"/>
            </a:pPr>
            <a:r>
              <a:rPr lang="en-US" dirty="0" smtClean="0"/>
              <a:t>Consider peer to peer connections and cloudlets.</a:t>
            </a:r>
          </a:p>
          <a:p>
            <a:pPr>
              <a:buFont typeface="Arial" charset="0"/>
              <a:buChar char="•"/>
            </a:pPr>
            <a:r>
              <a:rPr lang="en-US" dirty="0" smtClean="0"/>
              <a:t>Consider the integration </a:t>
            </a:r>
            <a:r>
              <a:rPr lang="en-US" dirty="0"/>
              <a:t>of devices that have little or no processing </a:t>
            </a:r>
            <a:endParaRPr lang="en-US" dirty="0" smtClean="0"/>
          </a:p>
          <a:p>
            <a:pPr indent="0">
              <a:buNone/>
            </a:pPr>
            <a:r>
              <a:rPr lang="en-US" dirty="0" smtClean="0"/>
              <a:t>  capabilities.</a:t>
            </a:r>
          </a:p>
          <a:p>
            <a:pPr indent="0">
              <a:buNone/>
            </a:pPr>
            <a:endParaRPr lang="en-US" dirty="0" smtClean="0"/>
          </a:p>
          <a:p>
            <a:pPr indent="0">
              <a:buNone/>
            </a:pPr>
            <a:endParaRPr lang="en-US" dirty="0"/>
          </a:p>
        </p:txBody>
      </p:sp>
      <p:sp>
        <p:nvSpPr>
          <p:cNvPr id="5" name="TextBox 4"/>
          <p:cNvSpPr txBox="1"/>
          <p:nvPr/>
        </p:nvSpPr>
        <p:spPr>
          <a:xfrm>
            <a:off x="231493" y="208344"/>
            <a:ext cx="6482096" cy="677108"/>
          </a:xfrm>
          <a:prstGeom prst="rect">
            <a:avLst/>
          </a:prstGeom>
          <a:noFill/>
        </p:spPr>
        <p:txBody>
          <a:bodyPr wrap="none" rtlCol="0">
            <a:spAutoFit/>
          </a:bodyPr>
          <a:lstStyle/>
          <a:p>
            <a:r>
              <a:rPr lang="en-US" sz="3800" b="1" dirty="0" smtClean="0">
                <a:solidFill>
                  <a:srgbClr val="A80000"/>
                </a:solidFill>
                <a:latin typeface="+mj-lt"/>
              </a:rPr>
              <a:t>Building the Web of Things</a:t>
            </a:r>
            <a:endParaRPr lang="en-US" sz="3800" b="1" dirty="0">
              <a:solidFill>
                <a:srgbClr val="A80000"/>
              </a:solidFill>
              <a:latin typeface="+mj-lt"/>
            </a:endParaRPr>
          </a:p>
        </p:txBody>
      </p:sp>
    </p:spTree>
    <p:extLst>
      <p:ext uri="{BB962C8B-B14F-4D97-AF65-F5344CB8AC3E}">
        <p14:creationId xmlns:p14="http://schemas.microsoft.com/office/powerpoint/2010/main" val="179991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911327" cy="1261884"/>
          </a:xfrm>
          <a:prstGeom prst="rect">
            <a:avLst/>
          </a:prstGeom>
          <a:noFill/>
        </p:spPr>
        <p:txBody>
          <a:bodyPr wrap="none" rtlCol="0">
            <a:spAutoFit/>
          </a:bodyPr>
          <a:lstStyle/>
          <a:p>
            <a:r>
              <a:rPr lang="en-US" sz="3800" b="1" dirty="0" smtClean="0">
                <a:solidFill>
                  <a:srgbClr val="960000"/>
                </a:solidFill>
                <a:latin typeface="+Headings" charset="0"/>
              </a:rPr>
              <a:t>The Physical Web</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TextBox 2"/>
          <p:cNvSpPr txBox="1"/>
          <p:nvPr/>
        </p:nvSpPr>
        <p:spPr>
          <a:xfrm>
            <a:off x="615671" y="1592317"/>
            <a:ext cx="10640908" cy="1477328"/>
          </a:xfrm>
          <a:prstGeom prst="rect">
            <a:avLst/>
          </a:prstGeom>
          <a:noFill/>
        </p:spPr>
        <p:txBody>
          <a:bodyPr wrap="square" rtlCol="0">
            <a:spAutoFit/>
          </a:bodyPr>
          <a:lstStyle/>
          <a:p>
            <a:pPr marL="342900" indent="-342900">
              <a:buFont typeface="Arial" charset="0"/>
              <a:buChar char="•"/>
            </a:pPr>
            <a:r>
              <a:rPr lang="en-US" sz="2400" dirty="0"/>
              <a:t>The Physical Web associates </a:t>
            </a:r>
            <a:r>
              <a:rPr lang="en-US" sz="2400" dirty="0">
                <a:solidFill>
                  <a:srgbClr val="C00000"/>
                </a:solidFill>
              </a:rPr>
              <a:t>People, Places, and Things </a:t>
            </a:r>
            <a:r>
              <a:rPr lang="en-US" sz="2400" dirty="0"/>
              <a:t>with web pages or services</a:t>
            </a:r>
            <a:r>
              <a:rPr lang="en-US" sz="2400" dirty="0" smtClean="0"/>
              <a:t>.</a:t>
            </a:r>
          </a:p>
          <a:p>
            <a:pPr marL="342900" indent="-342900">
              <a:buFont typeface="Arial" charset="0"/>
              <a:buChar char="•"/>
            </a:pPr>
            <a:r>
              <a:rPr lang="en-US" sz="2400" dirty="0" smtClean="0"/>
              <a:t>Take seriously the use of proximity beacons.</a:t>
            </a:r>
            <a:endParaRPr lang="en-US" sz="2200" dirty="0"/>
          </a:p>
          <a:p>
            <a:endParaRPr lang="en-US" dirty="0"/>
          </a:p>
        </p:txBody>
      </p:sp>
    </p:spTree>
    <p:extLst>
      <p:ext uri="{BB962C8B-B14F-4D97-AF65-F5344CB8AC3E}">
        <p14:creationId xmlns:p14="http://schemas.microsoft.com/office/powerpoint/2010/main" val="95391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911327" cy="1261884"/>
          </a:xfrm>
          <a:prstGeom prst="rect">
            <a:avLst/>
          </a:prstGeom>
          <a:noFill/>
        </p:spPr>
        <p:txBody>
          <a:bodyPr wrap="none" rtlCol="0">
            <a:spAutoFit/>
          </a:bodyPr>
          <a:lstStyle/>
          <a:p>
            <a:r>
              <a:rPr lang="en-US" sz="3800" b="1" dirty="0" smtClean="0">
                <a:solidFill>
                  <a:srgbClr val="960000"/>
                </a:solidFill>
                <a:latin typeface="+Headings" charset="0"/>
              </a:rPr>
              <a:t>The Physical Web</a:t>
            </a:r>
            <a:endParaRPr lang="en-US" sz="3800" b="1" dirty="0">
              <a:solidFill>
                <a:srgbClr val="960000"/>
              </a:solidFill>
              <a:latin typeface="+Headings" charset="0"/>
            </a:endParaRPr>
          </a:p>
          <a:p>
            <a:endParaRPr lang="en-US" sz="3800" b="1" dirty="0">
              <a:solidFill>
                <a:srgbClr val="A80000"/>
              </a:solidFill>
              <a:latin typeface="+Headings" charset="0"/>
            </a:endParaRPr>
          </a:p>
        </p:txBody>
      </p:sp>
      <p:pic>
        <p:nvPicPr>
          <p:cNvPr id="5" name="Picture 4"/>
          <p:cNvPicPr>
            <a:picLocks noChangeAspect="1"/>
          </p:cNvPicPr>
          <p:nvPr/>
        </p:nvPicPr>
        <p:blipFill>
          <a:blip r:embed="rId3"/>
          <a:stretch>
            <a:fillRect/>
          </a:stretch>
        </p:blipFill>
        <p:spPr>
          <a:xfrm>
            <a:off x="1082089" y="2130739"/>
            <a:ext cx="3771900" cy="3771900"/>
          </a:xfrm>
          <a:prstGeom prst="rect">
            <a:avLst/>
          </a:prstGeom>
        </p:spPr>
      </p:pic>
      <p:sp>
        <p:nvSpPr>
          <p:cNvPr id="6" name="TextBox 5"/>
          <p:cNvSpPr txBox="1"/>
          <p:nvPr/>
        </p:nvSpPr>
        <p:spPr>
          <a:xfrm>
            <a:off x="4986084" y="2835311"/>
            <a:ext cx="4930196" cy="2031325"/>
          </a:xfrm>
          <a:prstGeom prst="rect">
            <a:avLst/>
          </a:prstGeom>
          <a:noFill/>
        </p:spPr>
        <p:txBody>
          <a:bodyPr wrap="none" rtlCol="0">
            <a:spAutoFit/>
          </a:bodyPr>
          <a:lstStyle/>
          <a:p>
            <a:r>
              <a:rPr lang="en-US" dirty="0" smtClean="0"/>
              <a:t>From the advertisement:</a:t>
            </a:r>
          </a:p>
          <a:p>
            <a:endParaRPr lang="en-US" dirty="0"/>
          </a:p>
          <a:p>
            <a:r>
              <a:rPr lang="en-US" dirty="0" smtClean="0"/>
              <a:t>“Simply </a:t>
            </a:r>
            <a:r>
              <a:rPr lang="en-US" dirty="0"/>
              <a:t>include the </a:t>
            </a:r>
            <a:r>
              <a:rPr lang="en-US" dirty="0" err="1"/>
              <a:t>PhysicalWebURL</a:t>
            </a:r>
            <a:r>
              <a:rPr lang="en-US" dirty="0"/>
              <a:t> you will </a:t>
            </a:r>
          </a:p>
          <a:p>
            <a:r>
              <a:rPr lang="en-US" dirty="0"/>
              <a:t>like your beacon configured for, and we will </a:t>
            </a:r>
          </a:p>
          <a:p>
            <a:r>
              <a:rPr lang="en-US" dirty="0"/>
              <a:t>get the beacon configured prior to shipping. </a:t>
            </a:r>
          </a:p>
          <a:p>
            <a:r>
              <a:rPr lang="en-US" dirty="0"/>
              <a:t>To place an order for beacons with </a:t>
            </a:r>
          </a:p>
          <a:p>
            <a:r>
              <a:rPr lang="en-US" dirty="0"/>
              <a:t>different URLs, please follow the steps below</a:t>
            </a:r>
            <a:r>
              <a:rPr lang="en-US" dirty="0" smtClean="0"/>
              <a:t>:”</a:t>
            </a:r>
            <a:endParaRPr lang="en-US" dirty="0"/>
          </a:p>
        </p:txBody>
      </p:sp>
      <p:sp>
        <p:nvSpPr>
          <p:cNvPr id="7" name="Rectangle 6"/>
          <p:cNvSpPr/>
          <p:nvPr/>
        </p:nvSpPr>
        <p:spPr>
          <a:xfrm>
            <a:off x="4986084" y="2127425"/>
            <a:ext cx="4572000" cy="923330"/>
          </a:xfrm>
          <a:prstGeom prst="rect">
            <a:avLst/>
          </a:prstGeom>
        </p:spPr>
        <p:txBody>
          <a:bodyPr>
            <a:spAutoFit/>
          </a:bodyPr>
          <a:lstStyle/>
          <a:p>
            <a:r>
              <a:rPr lang="en-US" dirty="0" err="1">
                <a:solidFill>
                  <a:srgbClr val="333333"/>
                </a:solidFill>
                <a:latin typeface="Cabin" charset="0"/>
              </a:rPr>
              <a:t>RadBeacon</a:t>
            </a:r>
            <a:r>
              <a:rPr lang="en-US" dirty="0">
                <a:solidFill>
                  <a:srgbClr val="333333"/>
                </a:solidFill>
                <a:latin typeface="Cabin" charset="0"/>
              </a:rPr>
              <a:t> Dot for The Physical Web</a:t>
            </a:r>
          </a:p>
          <a:p>
            <a:r>
              <a:rPr lang="en-US" dirty="0">
                <a:solidFill>
                  <a:srgbClr val="555555"/>
                </a:solidFill>
                <a:latin typeface="Helvetica" charset="0"/>
              </a:rPr>
              <a:t/>
            </a:r>
            <a:br>
              <a:rPr lang="en-US" dirty="0">
                <a:solidFill>
                  <a:srgbClr val="555555"/>
                </a:solidFill>
                <a:latin typeface="Helvetica" charset="0"/>
              </a:rPr>
            </a:br>
            <a:endParaRPr lang="en-US" dirty="0">
              <a:solidFill>
                <a:srgbClr val="555555"/>
              </a:solidFill>
              <a:latin typeface="Helvetica" charset="0"/>
            </a:endParaRPr>
          </a:p>
        </p:txBody>
      </p:sp>
      <p:sp>
        <p:nvSpPr>
          <p:cNvPr id="8" name="TextBox 7"/>
          <p:cNvSpPr txBox="1"/>
          <p:nvPr/>
        </p:nvSpPr>
        <p:spPr>
          <a:xfrm>
            <a:off x="-478698" y="1265650"/>
            <a:ext cx="8282191" cy="707886"/>
          </a:xfrm>
          <a:prstGeom prst="rect">
            <a:avLst/>
          </a:prstGeom>
          <a:noFill/>
        </p:spPr>
        <p:txBody>
          <a:bodyPr wrap="square" rtlCol="0">
            <a:spAutoFit/>
          </a:bodyPr>
          <a:lstStyle/>
          <a:p>
            <a:pPr algn="ctr"/>
            <a:r>
              <a:rPr lang="en-US" sz="4000" dirty="0"/>
              <a:t>An </a:t>
            </a:r>
            <a:r>
              <a:rPr lang="en-US" sz="4000" dirty="0" err="1"/>
              <a:t>Eddystone</a:t>
            </a:r>
            <a:r>
              <a:rPr lang="en-US" sz="4000" dirty="0"/>
              <a:t> Beacon</a:t>
            </a:r>
          </a:p>
        </p:txBody>
      </p:sp>
    </p:spTree>
    <p:extLst>
      <p:ext uri="{BB962C8B-B14F-4D97-AF65-F5344CB8AC3E}">
        <p14:creationId xmlns:p14="http://schemas.microsoft.com/office/powerpoint/2010/main" val="1652330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493" y="208344"/>
            <a:ext cx="4534446" cy="677108"/>
          </a:xfrm>
          <a:prstGeom prst="rect">
            <a:avLst/>
          </a:prstGeom>
          <a:noFill/>
        </p:spPr>
        <p:txBody>
          <a:bodyPr wrap="none" rtlCol="0">
            <a:spAutoFit/>
          </a:bodyPr>
          <a:lstStyle/>
          <a:p>
            <a:r>
              <a:rPr lang="en-US" sz="3800" b="1" dirty="0" smtClean="0">
                <a:solidFill>
                  <a:srgbClr val="A80000"/>
                </a:solidFill>
                <a:latin typeface="+mj-lt"/>
              </a:rPr>
              <a:t>The Web of Things</a:t>
            </a:r>
            <a:endParaRPr lang="en-US" sz="3800" b="1" dirty="0">
              <a:solidFill>
                <a:srgbClr val="A80000"/>
              </a:solidFill>
              <a:latin typeface="+mj-lt"/>
            </a:endParaRPr>
          </a:p>
        </p:txBody>
      </p:sp>
      <p:sp>
        <p:nvSpPr>
          <p:cNvPr id="65" name="Rectangle 64"/>
          <p:cNvSpPr/>
          <p:nvPr/>
        </p:nvSpPr>
        <p:spPr>
          <a:xfrm>
            <a:off x="5174529" y="15771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p:cNvSpPr/>
          <p:nvPr/>
        </p:nvSpPr>
        <p:spPr>
          <a:xfrm>
            <a:off x="2278929" y="3037630"/>
            <a:ext cx="901700"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ectangle 66"/>
          <p:cNvSpPr/>
          <p:nvPr/>
        </p:nvSpPr>
        <p:spPr>
          <a:xfrm>
            <a:off x="7739929" y="3037630"/>
            <a:ext cx="901700"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ectangle 67"/>
          <p:cNvSpPr/>
          <p:nvPr/>
        </p:nvSpPr>
        <p:spPr>
          <a:xfrm>
            <a:off x="3726729" y="45108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Rectangle 68"/>
          <p:cNvSpPr/>
          <p:nvPr/>
        </p:nvSpPr>
        <p:spPr>
          <a:xfrm>
            <a:off x="6622329" y="45108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Cloud 69"/>
          <p:cNvSpPr/>
          <p:nvPr/>
        </p:nvSpPr>
        <p:spPr>
          <a:xfrm>
            <a:off x="4577629" y="3037630"/>
            <a:ext cx="1511300" cy="10795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TextBox 70"/>
          <p:cNvSpPr txBox="1"/>
          <p:nvPr/>
        </p:nvSpPr>
        <p:spPr>
          <a:xfrm>
            <a:off x="8133629" y="5437930"/>
            <a:ext cx="187051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NFC Tag on Poster</a:t>
            </a:r>
            <a:endParaRPr lang="en-US" dirty="0"/>
          </a:p>
        </p:txBody>
      </p:sp>
      <p:sp>
        <p:nvSpPr>
          <p:cNvPr id="72" name="TextBox 71"/>
          <p:cNvSpPr txBox="1"/>
          <p:nvPr/>
        </p:nvSpPr>
        <p:spPr>
          <a:xfrm>
            <a:off x="7079529" y="6111030"/>
            <a:ext cx="174560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Bluetooth LE Tag</a:t>
            </a:r>
            <a:endParaRPr lang="en-US" dirty="0"/>
          </a:p>
        </p:txBody>
      </p:sp>
      <p:cxnSp>
        <p:nvCxnSpPr>
          <p:cNvPr id="73" name="Straight Arrow Connector 72"/>
          <p:cNvCxnSpPr/>
          <p:nvPr/>
        </p:nvCxnSpPr>
        <p:spPr>
          <a:xfrm flipH="1" flipV="1">
            <a:off x="7206529" y="5056930"/>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7079529" y="5652798"/>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358929" y="5437930"/>
            <a:ext cx="5148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URI</a:t>
            </a:r>
            <a:endParaRPr lang="en-US" dirty="0"/>
          </a:p>
        </p:txBody>
      </p:sp>
      <p:cxnSp>
        <p:nvCxnSpPr>
          <p:cNvPr id="76" name="Straight Arrow Connector 75"/>
          <p:cNvCxnSpPr/>
          <p:nvPr/>
        </p:nvCxnSpPr>
        <p:spPr>
          <a:xfrm flipH="1" flipV="1">
            <a:off x="5822229" y="4078514"/>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631729" y="4370614"/>
            <a:ext cx="863600" cy="279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6279429" y="3577380"/>
            <a:ext cx="1336942" cy="28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947900" y="2674132"/>
            <a:ext cx="283949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Proxy web service for poster</a:t>
            </a:r>
            <a:endParaRPr lang="en-US" dirty="0"/>
          </a:p>
        </p:txBody>
      </p:sp>
      <p:sp>
        <p:nvSpPr>
          <p:cNvPr id="80" name="TextBox 79"/>
          <p:cNvSpPr txBox="1"/>
          <p:nvPr/>
        </p:nvSpPr>
        <p:spPr>
          <a:xfrm>
            <a:off x="5822229" y="1856530"/>
            <a:ext cx="4168449"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Smart phone or browser client interaction </a:t>
            </a:r>
          </a:p>
          <a:p>
            <a:r>
              <a:rPr lang="en-US" dirty="0" smtClean="0"/>
              <a:t>with services</a:t>
            </a:r>
            <a:endParaRPr lang="en-US" dirty="0"/>
          </a:p>
        </p:txBody>
      </p:sp>
      <p:sp>
        <p:nvSpPr>
          <p:cNvPr id="81" name="Direct Access Storage 80"/>
          <p:cNvSpPr/>
          <p:nvPr/>
        </p:nvSpPr>
        <p:spPr>
          <a:xfrm>
            <a:off x="2075729" y="5652798"/>
            <a:ext cx="457200"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TextBox 81"/>
          <p:cNvSpPr txBox="1"/>
          <p:nvPr/>
        </p:nvSpPr>
        <p:spPr>
          <a:xfrm>
            <a:off x="2710729" y="5944898"/>
            <a:ext cx="6751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FitBit</a:t>
            </a:r>
            <a:endParaRPr lang="en-US" dirty="0"/>
          </a:p>
        </p:txBody>
      </p:sp>
      <p:cxnSp>
        <p:nvCxnSpPr>
          <p:cNvPr id="83" name="Straight Arrow Connector 82"/>
          <p:cNvCxnSpPr/>
          <p:nvPr/>
        </p:nvCxnSpPr>
        <p:spPr>
          <a:xfrm flipV="1">
            <a:off x="2490223" y="5131027"/>
            <a:ext cx="1236506" cy="5217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4323629" y="4097822"/>
            <a:ext cx="501650" cy="311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4183929" y="4053630"/>
            <a:ext cx="546961" cy="35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3210658" y="3516261"/>
            <a:ext cx="1336942" cy="28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223878" y="2665878"/>
            <a:ext cx="11317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Fitbit.com</a:t>
            </a:r>
            <a:endParaRPr lang="en-US" dirty="0"/>
          </a:p>
        </p:txBody>
      </p:sp>
      <p:cxnSp>
        <p:nvCxnSpPr>
          <p:cNvPr id="88" name="Straight Arrow Connector 87"/>
          <p:cNvCxnSpPr/>
          <p:nvPr/>
        </p:nvCxnSpPr>
        <p:spPr>
          <a:xfrm flipV="1">
            <a:off x="5333279" y="2597376"/>
            <a:ext cx="0" cy="406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4695062" y="6149130"/>
            <a:ext cx="93666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Figure 1</a:t>
            </a:r>
            <a:endParaRPr lang="en-US"/>
          </a:p>
        </p:txBody>
      </p:sp>
      <p:sp>
        <p:nvSpPr>
          <p:cNvPr id="90" name="TextBox 89"/>
          <p:cNvSpPr txBox="1"/>
          <p:nvPr/>
        </p:nvSpPr>
        <p:spPr>
          <a:xfrm>
            <a:off x="1652542" y="4724627"/>
            <a:ext cx="1794787"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Low level peer to</a:t>
            </a:r>
          </a:p>
          <a:p>
            <a:r>
              <a:rPr lang="en-US" dirty="0" smtClean="0"/>
              <a:t>Peer – Bluetooth</a:t>
            </a:r>
          </a:p>
          <a:p>
            <a:r>
              <a:rPr lang="en-US" dirty="0"/>
              <a:t>o</a:t>
            </a:r>
            <a:r>
              <a:rPr lang="en-US" dirty="0" smtClean="0"/>
              <a:t>r </a:t>
            </a:r>
            <a:r>
              <a:rPr lang="en-US" dirty="0" err="1" smtClean="0"/>
              <a:t>wi-fi</a:t>
            </a:r>
            <a:endParaRPr lang="en-US" dirty="0"/>
          </a:p>
        </p:txBody>
      </p:sp>
      <p:sp>
        <p:nvSpPr>
          <p:cNvPr id="91" name="TextBox 90"/>
          <p:cNvSpPr txBox="1"/>
          <p:nvPr/>
        </p:nvSpPr>
        <p:spPr>
          <a:xfrm>
            <a:off x="2670407" y="5545364"/>
            <a:ext cx="191494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Status </a:t>
            </a:r>
            <a:r>
              <a:rPr lang="en-US" smtClean="0"/>
              <a:t>and Control</a:t>
            </a:r>
            <a:endParaRPr lang="en-US"/>
          </a:p>
        </p:txBody>
      </p:sp>
      <p:sp>
        <p:nvSpPr>
          <p:cNvPr id="92" name="TextBox 91"/>
          <p:cNvSpPr txBox="1"/>
          <p:nvPr/>
        </p:nvSpPr>
        <p:spPr>
          <a:xfrm>
            <a:off x="8336829" y="5056930"/>
            <a:ext cx="18987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Identification data</a:t>
            </a:r>
            <a:endParaRPr lang="en-US" dirty="0"/>
          </a:p>
        </p:txBody>
      </p:sp>
      <p:sp>
        <p:nvSpPr>
          <p:cNvPr id="94" name="TextBox 93"/>
          <p:cNvSpPr txBox="1"/>
          <p:nvPr/>
        </p:nvSpPr>
        <p:spPr>
          <a:xfrm>
            <a:off x="4256909" y="4522151"/>
            <a:ext cx="1120820" cy="646331"/>
          </a:xfrm>
          <a:prstGeom prst="rect">
            <a:avLst/>
          </a:prstGeom>
          <a:noFill/>
        </p:spPr>
        <p:txBody>
          <a:bodyPr wrap="none" rtlCol="0">
            <a:spAutoFit/>
          </a:bodyPr>
          <a:lstStyle/>
          <a:p>
            <a:r>
              <a:rPr lang="en-US" dirty="0" smtClean="0"/>
              <a:t>Phone or</a:t>
            </a:r>
          </a:p>
          <a:p>
            <a:r>
              <a:rPr lang="en-US" dirty="0" smtClean="0"/>
              <a:t>gateway</a:t>
            </a:r>
            <a:endParaRPr lang="en-US" dirty="0"/>
          </a:p>
        </p:txBody>
      </p:sp>
      <p:sp>
        <p:nvSpPr>
          <p:cNvPr id="2" name="TextBox 1"/>
          <p:cNvSpPr txBox="1"/>
          <p:nvPr/>
        </p:nvSpPr>
        <p:spPr>
          <a:xfrm>
            <a:off x="441434" y="5807262"/>
            <a:ext cx="1313180" cy="646331"/>
          </a:xfrm>
          <a:prstGeom prst="rect">
            <a:avLst/>
          </a:prstGeom>
          <a:noFill/>
        </p:spPr>
        <p:txBody>
          <a:bodyPr wrap="none" rtlCol="0">
            <a:spAutoFit/>
          </a:bodyPr>
          <a:lstStyle/>
          <a:p>
            <a:r>
              <a:rPr lang="en-US" dirty="0" smtClean="0"/>
              <a:t>Smart and </a:t>
            </a:r>
          </a:p>
          <a:p>
            <a:r>
              <a:rPr lang="en-US" dirty="0" smtClean="0"/>
              <a:t>connected</a:t>
            </a:r>
            <a:endParaRPr lang="en-US" dirty="0"/>
          </a:p>
        </p:txBody>
      </p:sp>
    </p:spTree>
    <p:extLst>
      <p:ext uri="{BB962C8B-B14F-4D97-AF65-F5344CB8AC3E}">
        <p14:creationId xmlns:p14="http://schemas.microsoft.com/office/powerpoint/2010/main" val="2115670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717684" cy="677108"/>
          </a:xfrm>
          <a:prstGeom prst="rect">
            <a:avLst/>
          </a:prstGeom>
          <a:noFill/>
        </p:spPr>
        <p:txBody>
          <a:bodyPr wrap="none" rtlCol="0">
            <a:spAutoFit/>
          </a:bodyPr>
          <a:lstStyle/>
          <a:p>
            <a:r>
              <a:rPr lang="en-US" sz="3800" b="1" dirty="0" smtClean="0">
                <a:solidFill>
                  <a:srgbClr val="A80000"/>
                </a:solidFill>
                <a:latin typeface="+Headings" charset="0"/>
              </a:rPr>
              <a:t>Edge Computing</a:t>
            </a:r>
            <a:endParaRPr lang="en-US" sz="3800" b="1" dirty="0">
              <a:solidFill>
                <a:srgbClr val="A80000"/>
              </a:solidFill>
              <a:latin typeface="+Headings" charset="0"/>
            </a:endParaRPr>
          </a:p>
        </p:txBody>
      </p:sp>
      <p:sp>
        <p:nvSpPr>
          <p:cNvPr id="2" name="TextBox 1"/>
          <p:cNvSpPr txBox="1"/>
          <p:nvPr/>
        </p:nvSpPr>
        <p:spPr>
          <a:xfrm>
            <a:off x="615671" y="1639614"/>
            <a:ext cx="11060977" cy="3416320"/>
          </a:xfrm>
          <a:prstGeom prst="rect">
            <a:avLst/>
          </a:prstGeom>
          <a:noFill/>
        </p:spPr>
        <p:txBody>
          <a:bodyPr wrap="none" rtlCol="0">
            <a:spAutoFit/>
          </a:bodyPr>
          <a:lstStyle/>
          <a:p>
            <a:endParaRPr lang="en-US" dirty="0"/>
          </a:p>
          <a:p>
            <a:pPr marL="342900" indent="-342900">
              <a:buFont typeface="Arial" charset="0"/>
              <a:buChar char="•"/>
            </a:pPr>
            <a:r>
              <a:rPr lang="en-US" sz="2200" dirty="0"/>
              <a:t>An innovative solution to latency problems (using the cloud) is edge computing.</a:t>
            </a:r>
          </a:p>
          <a:p>
            <a:pPr marL="342900" indent="-342900">
              <a:buFont typeface="Arial" charset="0"/>
              <a:buChar char="•"/>
            </a:pPr>
            <a:r>
              <a:rPr lang="en-US" sz="2200" dirty="0"/>
              <a:t>Cloudlets (from CMU) are an </a:t>
            </a:r>
            <a:r>
              <a:rPr lang="en-US" sz="2200" dirty="0" smtClean="0"/>
              <a:t>important example</a:t>
            </a:r>
            <a:r>
              <a:rPr lang="en-US" sz="2200" dirty="0"/>
              <a:t>:</a:t>
            </a:r>
          </a:p>
          <a:p>
            <a:r>
              <a:rPr lang="en-US" sz="2200" dirty="0"/>
              <a:t>      A cloudlet is dynamically provisioned with software and services.</a:t>
            </a:r>
          </a:p>
          <a:p>
            <a:r>
              <a:rPr lang="en-US" sz="2200" dirty="0"/>
              <a:t>      Is nearby and holds only soft state. </a:t>
            </a:r>
          </a:p>
          <a:p>
            <a:r>
              <a:rPr lang="en-US" sz="2200" dirty="0"/>
              <a:t>      Is more powerful than local devices.</a:t>
            </a:r>
          </a:p>
          <a:p>
            <a:pPr marL="342900" indent="-342900">
              <a:buFont typeface="Arial" charset="0"/>
              <a:buChar char="•"/>
            </a:pPr>
            <a:r>
              <a:rPr lang="en-US" sz="2200" dirty="0" smtClean="0"/>
              <a:t>An important edge API is is </a:t>
            </a:r>
            <a:r>
              <a:rPr lang="en-US" sz="2200" dirty="0"/>
              <a:t>IBM’s Apache </a:t>
            </a:r>
            <a:r>
              <a:rPr lang="en-US" sz="2200" dirty="0" err="1"/>
              <a:t>Edgent</a:t>
            </a:r>
            <a:r>
              <a:rPr lang="en-US" sz="2200" dirty="0"/>
              <a:t>. Apache </a:t>
            </a:r>
            <a:r>
              <a:rPr lang="en-US" sz="2200" dirty="0" err="1"/>
              <a:t>Edgent</a:t>
            </a:r>
            <a:r>
              <a:rPr lang="en-US" sz="2200" dirty="0"/>
              <a:t> is a lightweight </a:t>
            </a:r>
            <a:endParaRPr lang="en-US" sz="2200" dirty="0" smtClean="0"/>
          </a:p>
          <a:p>
            <a:r>
              <a:rPr lang="en-US" sz="2200" dirty="0" smtClean="0"/>
              <a:t>     and embedded streaming </a:t>
            </a:r>
            <a:r>
              <a:rPr lang="en-US" sz="2200" dirty="0"/>
              <a:t>analytics runtime that analyze events locally, on the edge </a:t>
            </a:r>
            <a:endParaRPr lang="en-US" sz="2200" dirty="0" smtClean="0"/>
          </a:p>
          <a:p>
            <a:r>
              <a:rPr lang="en-US" sz="2200" dirty="0"/>
              <a:t> </a:t>
            </a:r>
            <a:r>
              <a:rPr lang="en-US" sz="2200" dirty="0" smtClean="0"/>
              <a:t>    of </a:t>
            </a:r>
            <a:r>
              <a:rPr lang="en-US" sz="2200" dirty="0"/>
              <a:t>your system, </a:t>
            </a:r>
            <a:r>
              <a:rPr lang="en-US" sz="2200" dirty="0" smtClean="0"/>
              <a:t>sending </a:t>
            </a:r>
            <a:r>
              <a:rPr lang="en-US" sz="2200" dirty="0"/>
              <a:t>only relevant events downstream. (From Apache </a:t>
            </a:r>
            <a:r>
              <a:rPr lang="en-US" sz="2200" dirty="0" err="1"/>
              <a:t>Edgent</a:t>
            </a:r>
            <a:r>
              <a:rPr lang="en-US" sz="2200" dirty="0"/>
              <a:t>)</a:t>
            </a:r>
          </a:p>
          <a:p>
            <a:endParaRPr lang="en-US" sz="2200" dirty="0"/>
          </a:p>
        </p:txBody>
      </p:sp>
    </p:spTree>
    <p:extLst>
      <p:ext uri="{BB962C8B-B14F-4D97-AF65-F5344CB8AC3E}">
        <p14:creationId xmlns:p14="http://schemas.microsoft.com/office/powerpoint/2010/main" val="9074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6179192" cy="1261884"/>
          </a:xfrm>
          <a:prstGeom prst="rect">
            <a:avLst/>
          </a:prstGeom>
          <a:noFill/>
        </p:spPr>
        <p:txBody>
          <a:bodyPr wrap="none" rtlCol="0">
            <a:spAutoFit/>
          </a:bodyPr>
          <a:lstStyle/>
          <a:p>
            <a:r>
              <a:rPr lang="en-US" sz="3800" b="1" dirty="0" smtClean="0">
                <a:solidFill>
                  <a:srgbClr val="960000"/>
                </a:solidFill>
                <a:latin typeface="+Headings" charset="0"/>
              </a:rPr>
              <a:t>Client Server or Peer to Peer</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Rectangle 2"/>
          <p:cNvSpPr/>
          <p:nvPr/>
        </p:nvSpPr>
        <p:spPr>
          <a:xfrm>
            <a:off x="615670" y="1225689"/>
            <a:ext cx="10357129" cy="3139321"/>
          </a:xfrm>
          <a:prstGeom prst="rect">
            <a:avLst/>
          </a:prstGeom>
        </p:spPr>
        <p:txBody>
          <a:bodyPr wrap="square">
            <a:spAutoFit/>
          </a:bodyPr>
          <a:lstStyle/>
          <a:p>
            <a:endParaRPr lang="en-US" dirty="0"/>
          </a:p>
          <a:p>
            <a:pPr marL="342900" indent="-342900">
              <a:buAutoNum type="arabicParenR"/>
            </a:pPr>
            <a:r>
              <a:rPr lang="en-US" dirty="0"/>
              <a:t>Simple device and powerful cloud service. (a centralized model)</a:t>
            </a:r>
          </a:p>
          <a:p>
            <a:pPr marL="342900" indent="-342900">
              <a:buAutoNum type="arabicParenR"/>
            </a:pPr>
            <a:r>
              <a:rPr lang="en-US" dirty="0"/>
              <a:t>Complex device on its own (perhaps involved in </a:t>
            </a:r>
            <a:r>
              <a:rPr lang="en-US" dirty="0" smtClean="0"/>
              <a:t>a peer to peer </a:t>
            </a:r>
            <a:r>
              <a:rPr lang="en-US" dirty="0"/>
              <a:t>network)</a:t>
            </a:r>
          </a:p>
          <a:p>
            <a:endParaRPr lang="en-US" dirty="0"/>
          </a:p>
          <a:p>
            <a:r>
              <a:rPr lang="en-US" dirty="0"/>
              <a:t>Tradeoffs                  Complex Device          Simple Device       Cloudlet</a:t>
            </a:r>
          </a:p>
          <a:p>
            <a:r>
              <a:rPr lang="en-US" dirty="0"/>
              <a:t>Latency                     Low                               High                        Low</a:t>
            </a:r>
          </a:p>
          <a:p>
            <a:r>
              <a:rPr lang="en-US" dirty="0"/>
              <a:t>Security                    Low                               Higher                     Higher</a:t>
            </a:r>
          </a:p>
          <a:p>
            <a:r>
              <a:rPr lang="en-US" dirty="0"/>
              <a:t>Privacy                     </a:t>
            </a:r>
            <a:r>
              <a:rPr lang="en-US" dirty="0" smtClean="0"/>
              <a:t>High                              Lower                      </a:t>
            </a:r>
            <a:r>
              <a:rPr lang="en-US" dirty="0"/>
              <a:t>Lower</a:t>
            </a:r>
          </a:p>
          <a:p>
            <a:r>
              <a:rPr lang="en-US" dirty="0"/>
              <a:t>Cost                         </a:t>
            </a:r>
            <a:r>
              <a:rPr lang="en-US" dirty="0" smtClean="0"/>
              <a:t> High                              </a:t>
            </a:r>
            <a:r>
              <a:rPr lang="en-US" dirty="0"/>
              <a:t>Lower                      Lower</a:t>
            </a:r>
          </a:p>
          <a:p>
            <a:r>
              <a:rPr lang="en-US" dirty="0"/>
              <a:t>Management           </a:t>
            </a:r>
            <a:r>
              <a:rPr lang="en-US" dirty="0" smtClean="0"/>
              <a:t> High                              </a:t>
            </a:r>
            <a:r>
              <a:rPr lang="en-US" dirty="0"/>
              <a:t>Low                          Low</a:t>
            </a:r>
          </a:p>
          <a:p>
            <a:r>
              <a:rPr lang="en-US" dirty="0"/>
              <a:t>Autonomy                </a:t>
            </a:r>
            <a:r>
              <a:rPr lang="en-US" dirty="0" smtClean="0"/>
              <a:t> High                              </a:t>
            </a:r>
            <a:r>
              <a:rPr lang="en-US" dirty="0"/>
              <a:t>Low                          Low</a:t>
            </a:r>
          </a:p>
        </p:txBody>
      </p:sp>
    </p:spTree>
    <p:extLst>
      <p:ext uri="{BB962C8B-B14F-4D97-AF65-F5344CB8AC3E}">
        <p14:creationId xmlns:p14="http://schemas.microsoft.com/office/powerpoint/2010/main" val="70233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206503" y="2106633"/>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xmlns="" id="{1E75A90C-A5AA-BE44-93E7-509EAD331978}"/>
              </a:ext>
            </a:extLst>
          </p:cNvPr>
          <p:cNvSpPr/>
          <p:nvPr/>
        </p:nvSpPr>
        <p:spPr>
          <a:xfrm>
            <a:off x="3206503" y="2479081"/>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xmlns=""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048488" y="2106633"/>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55EB4202-3458-8A4F-AE9F-8E83EA1E4AE8}"/>
              </a:ext>
            </a:extLst>
          </p:cNvPr>
          <p:cNvPicPr>
            <a:picLocks noChangeAspect="1"/>
          </p:cNvPicPr>
          <p:nvPr/>
        </p:nvPicPr>
        <p:blipFill rotWithShape="1">
          <a:blip r:embed="rId5"/>
          <a:srcRect r="32488" b="5492"/>
          <a:stretch/>
        </p:blipFill>
        <p:spPr>
          <a:xfrm>
            <a:off x="8589401" y="2106633"/>
            <a:ext cx="1462172" cy="13074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E6B22D0A-79C2-1443-83FC-72990278DF5F}"/>
              </a:ext>
            </a:extLst>
          </p:cNvPr>
          <p:cNvPicPr>
            <a:picLocks noChangeAspect="1"/>
          </p:cNvPicPr>
          <p:nvPr/>
        </p:nvPicPr>
        <p:blipFill rotWithShape="1">
          <a:blip r:embed="rId6"/>
          <a:srcRect r="57830" b="21266"/>
          <a:stretch/>
        </p:blipFill>
        <p:spPr>
          <a:xfrm>
            <a:off x="1118278" y="1977328"/>
            <a:ext cx="1200265" cy="1493958"/>
          </a:xfrm>
          <a:prstGeom prst="rect">
            <a:avLst/>
          </a:prstGeom>
        </p:spPr>
      </p:pic>
      <p:sp>
        <p:nvSpPr>
          <p:cNvPr id="3" name="TextBox 2"/>
          <p:cNvSpPr txBox="1"/>
          <p:nvPr/>
        </p:nvSpPr>
        <p:spPr>
          <a:xfrm>
            <a:off x="347241" y="347241"/>
            <a:ext cx="9329194" cy="646331"/>
          </a:xfrm>
          <a:prstGeom prst="rect">
            <a:avLst/>
          </a:prstGeom>
          <a:noFill/>
        </p:spPr>
        <p:txBody>
          <a:bodyPr wrap="square" rtlCol="0">
            <a:spAutoFit/>
          </a:bodyPr>
          <a:lstStyle/>
          <a:p>
            <a:r>
              <a:rPr lang="en-US" sz="3600" b="1" dirty="0" smtClean="0">
                <a:solidFill>
                  <a:srgbClr val="960000"/>
                </a:solidFill>
                <a:latin typeface="+mj-lt"/>
              </a:rPr>
              <a:t>A few products: not smart or connected</a:t>
            </a:r>
            <a:endParaRPr lang="en-US" sz="3600" b="1" dirty="0">
              <a:solidFill>
                <a:srgbClr val="960000"/>
              </a:solidFill>
              <a:latin typeface="+mj-lt"/>
            </a:endParaRPr>
          </a:p>
        </p:txBody>
      </p:sp>
      <p:sp>
        <p:nvSpPr>
          <p:cNvPr id="4" name="TextBox 3"/>
          <p:cNvSpPr txBox="1"/>
          <p:nvPr/>
        </p:nvSpPr>
        <p:spPr>
          <a:xfrm>
            <a:off x="987466" y="5000263"/>
            <a:ext cx="4945778" cy="400110"/>
          </a:xfrm>
          <a:prstGeom prst="rect">
            <a:avLst/>
          </a:prstGeom>
          <a:noFill/>
        </p:spPr>
        <p:txBody>
          <a:bodyPr wrap="none" rtlCol="0">
            <a:spAutoFit/>
          </a:bodyPr>
          <a:lstStyle/>
          <a:p>
            <a:r>
              <a:rPr lang="en-US" sz="2000" dirty="0" smtClean="0"/>
              <a:t>Let’s add some “smarts” to the products</a:t>
            </a:r>
            <a:r>
              <a:rPr lang="is-IS" sz="2000" dirty="0" smtClean="0"/>
              <a:t>…</a:t>
            </a:r>
            <a:endParaRPr lang="en-US" sz="2000" dirty="0"/>
          </a:p>
        </p:txBody>
      </p:sp>
    </p:spTree>
    <p:extLst>
      <p:ext uri="{BB962C8B-B14F-4D97-AF65-F5344CB8AC3E}">
        <p14:creationId xmlns:p14="http://schemas.microsoft.com/office/powerpoint/2010/main" val="27872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4031104" cy="677108"/>
          </a:xfrm>
          <a:prstGeom prst="rect">
            <a:avLst/>
          </a:prstGeom>
          <a:noFill/>
        </p:spPr>
        <p:txBody>
          <a:bodyPr wrap="none" rtlCol="0">
            <a:spAutoFit/>
          </a:bodyPr>
          <a:lstStyle/>
          <a:p>
            <a:r>
              <a:rPr lang="en-US" sz="3800" b="1" dirty="0" smtClean="0">
                <a:solidFill>
                  <a:srgbClr val="A80000"/>
                </a:solidFill>
                <a:latin typeface="+Headings" charset="0"/>
              </a:rPr>
              <a:t>Proximity Sharing</a:t>
            </a:r>
            <a:endParaRPr lang="en-US" sz="3800" b="1" dirty="0">
              <a:solidFill>
                <a:srgbClr val="A80000"/>
              </a:solidFill>
              <a:latin typeface="+Headings" charset="0"/>
            </a:endParaRPr>
          </a:p>
        </p:txBody>
      </p:sp>
      <p:sp>
        <p:nvSpPr>
          <p:cNvPr id="2" name="TextBox 1"/>
          <p:cNvSpPr txBox="1"/>
          <p:nvPr/>
        </p:nvSpPr>
        <p:spPr>
          <a:xfrm>
            <a:off x="615671" y="1639614"/>
            <a:ext cx="9974205" cy="2739211"/>
          </a:xfrm>
          <a:prstGeom prst="rect">
            <a:avLst/>
          </a:prstGeom>
          <a:noFill/>
        </p:spPr>
        <p:txBody>
          <a:bodyPr wrap="none" rtlCol="0">
            <a:spAutoFit/>
          </a:bodyPr>
          <a:lstStyle/>
          <a:p>
            <a:pPr marL="285750" indent="-285750">
              <a:buFont typeface="Arial" charset="0"/>
              <a:buChar char="•"/>
            </a:pPr>
            <a:r>
              <a:rPr lang="en-US" sz="2200" dirty="0" smtClean="0"/>
              <a:t>One </a:t>
            </a:r>
            <a:r>
              <a:rPr lang="en-US" sz="2200" dirty="0"/>
              <a:t>nearby device has a capability needed by another (need a big screen?)</a:t>
            </a:r>
          </a:p>
          <a:p>
            <a:pPr marL="285750" indent="-285750">
              <a:buFont typeface="Arial" charset="0"/>
              <a:buChar char="•"/>
            </a:pPr>
            <a:r>
              <a:rPr lang="en-US" sz="2200" dirty="0"/>
              <a:t>Companies may not adopt standards so they can lock you in and dominate.</a:t>
            </a:r>
          </a:p>
          <a:p>
            <a:pPr marL="285750" indent="-285750">
              <a:buFont typeface="Arial" charset="0"/>
              <a:buChar char="•"/>
            </a:pPr>
            <a:r>
              <a:rPr lang="en-US" sz="2200" dirty="0"/>
              <a:t>European banking PSD2 regulates API’s  in order to </a:t>
            </a:r>
            <a:r>
              <a:rPr lang="en-US" sz="2200" dirty="0">
                <a:solidFill>
                  <a:srgbClr val="C00000"/>
                </a:solidFill>
              </a:rPr>
              <a:t>increase</a:t>
            </a:r>
            <a:r>
              <a:rPr lang="en-US" sz="2200" dirty="0"/>
              <a:t> competition.</a:t>
            </a:r>
          </a:p>
          <a:p>
            <a:pPr marL="285750" indent="-285750">
              <a:buFont typeface="Arial" charset="0"/>
              <a:buChar char="•"/>
            </a:pPr>
            <a:r>
              <a:rPr lang="en-US" sz="2200" dirty="0"/>
              <a:t>Not easy. For proximity sharing we need:</a:t>
            </a:r>
          </a:p>
          <a:p>
            <a:r>
              <a:rPr lang="en-US" dirty="0"/>
              <a:t>      </a:t>
            </a:r>
            <a:r>
              <a:rPr lang="en-US" sz="2200" dirty="0"/>
              <a:t>Discovery, </a:t>
            </a:r>
          </a:p>
          <a:p>
            <a:r>
              <a:rPr lang="en-US" sz="2200" dirty="0"/>
              <a:t>     </a:t>
            </a:r>
            <a:r>
              <a:rPr lang="en-US" sz="2200" dirty="0" smtClean="0"/>
              <a:t>Trust</a:t>
            </a:r>
            <a:r>
              <a:rPr lang="en-US" sz="2200" dirty="0"/>
              <a:t>, </a:t>
            </a:r>
          </a:p>
          <a:p>
            <a:r>
              <a:rPr lang="en-US" sz="2200" dirty="0"/>
              <a:t>     </a:t>
            </a:r>
            <a:r>
              <a:rPr lang="en-US" sz="2200" dirty="0" smtClean="0"/>
              <a:t>Connection </a:t>
            </a:r>
            <a:r>
              <a:rPr lang="en-US" sz="2200" dirty="0"/>
              <a:t>through standard data formats and protocols.</a:t>
            </a:r>
          </a:p>
          <a:p>
            <a:endParaRPr lang="en-US" dirty="0"/>
          </a:p>
        </p:txBody>
      </p:sp>
    </p:spTree>
    <p:extLst>
      <p:ext uri="{BB962C8B-B14F-4D97-AF65-F5344CB8AC3E}">
        <p14:creationId xmlns:p14="http://schemas.microsoft.com/office/powerpoint/2010/main" val="41563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152" y="237906"/>
            <a:ext cx="10972800" cy="1089025"/>
          </a:xfrm>
        </p:spPr>
        <p:txBody>
          <a:bodyPr/>
          <a:lstStyle/>
          <a:p>
            <a:r>
              <a:rPr lang="en-US" dirty="0" smtClean="0"/>
              <a:t>The Physical Web</a:t>
            </a:r>
            <a:endParaRPr lang="en-US" dirty="0"/>
          </a:p>
        </p:txBody>
      </p:sp>
      <p:sp>
        <p:nvSpPr>
          <p:cNvPr id="3" name="Content Placeholder 2"/>
          <p:cNvSpPr>
            <a:spLocks noGrp="1"/>
          </p:cNvSpPr>
          <p:nvPr>
            <p:ph idx="10"/>
          </p:nvPr>
        </p:nvSpPr>
        <p:spPr>
          <a:xfrm>
            <a:off x="467710" y="782419"/>
            <a:ext cx="10972800" cy="2858814"/>
          </a:xfrm>
        </p:spPr>
        <p:txBody>
          <a:bodyPr/>
          <a:lstStyle/>
          <a:p>
            <a:r>
              <a:rPr lang="en-US" dirty="0" smtClean="0"/>
              <a:t>What if a Thing is not smart, connected, or tagged?</a:t>
            </a:r>
            <a:endParaRPr lang="en-US" dirty="0"/>
          </a:p>
        </p:txBody>
      </p:sp>
      <p:pic>
        <p:nvPicPr>
          <p:cNvPr id="4" name="Picture 3"/>
          <p:cNvPicPr>
            <a:picLocks noChangeAspect="1"/>
          </p:cNvPicPr>
          <p:nvPr/>
        </p:nvPicPr>
        <p:blipFill>
          <a:blip r:embed="rId2"/>
          <a:stretch>
            <a:fillRect/>
          </a:stretch>
        </p:blipFill>
        <p:spPr>
          <a:xfrm>
            <a:off x="662152" y="1523179"/>
            <a:ext cx="10289512" cy="3673364"/>
          </a:xfrm>
          <a:prstGeom prst="rect">
            <a:avLst/>
          </a:prstGeom>
        </p:spPr>
      </p:pic>
      <p:sp>
        <p:nvSpPr>
          <p:cNvPr id="5" name="TextBox 4"/>
          <p:cNvSpPr txBox="1"/>
          <p:nvPr/>
        </p:nvSpPr>
        <p:spPr>
          <a:xfrm>
            <a:off x="662152" y="5392791"/>
            <a:ext cx="6707862" cy="369332"/>
          </a:xfrm>
          <a:prstGeom prst="rect">
            <a:avLst/>
          </a:prstGeom>
          <a:noFill/>
        </p:spPr>
        <p:txBody>
          <a:bodyPr wrap="none" rtlCol="0">
            <a:spAutoFit/>
          </a:bodyPr>
          <a:lstStyle/>
          <a:p>
            <a:r>
              <a:rPr lang="en-US" dirty="0" smtClean="0"/>
              <a:t>San Francisco bans facial recognition technology. May 14, 2019</a:t>
            </a:r>
            <a:endParaRPr lang="en-US" dirty="0"/>
          </a:p>
        </p:txBody>
      </p:sp>
    </p:spTree>
    <p:extLst>
      <p:ext uri="{BB962C8B-B14F-4D97-AF65-F5344CB8AC3E}">
        <p14:creationId xmlns:p14="http://schemas.microsoft.com/office/powerpoint/2010/main" val="5432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478068" cy="677108"/>
          </a:xfrm>
          <a:prstGeom prst="rect">
            <a:avLst/>
          </a:prstGeom>
          <a:noFill/>
        </p:spPr>
        <p:txBody>
          <a:bodyPr wrap="none" rtlCol="0">
            <a:spAutoFit/>
          </a:bodyPr>
          <a:lstStyle/>
          <a:p>
            <a:r>
              <a:rPr lang="en-US" sz="3800" b="1" dirty="0" smtClean="0">
                <a:solidFill>
                  <a:srgbClr val="A80000"/>
                </a:solidFill>
                <a:latin typeface="+Headings" charset="0"/>
              </a:rPr>
              <a:t>Final Thoughts </a:t>
            </a:r>
            <a:endParaRPr lang="en-US" sz="3800" b="1" dirty="0">
              <a:solidFill>
                <a:srgbClr val="A80000"/>
              </a:solidFill>
              <a:latin typeface="+Headings" charset="0"/>
            </a:endParaRPr>
          </a:p>
        </p:txBody>
      </p:sp>
      <p:sp>
        <p:nvSpPr>
          <p:cNvPr id="2" name="TextBox 1"/>
          <p:cNvSpPr txBox="1"/>
          <p:nvPr/>
        </p:nvSpPr>
        <p:spPr>
          <a:xfrm>
            <a:off x="615671" y="1639614"/>
            <a:ext cx="184731" cy="707886"/>
          </a:xfrm>
          <a:prstGeom prst="rect">
            <a:avLst/>
          </a:prstGeom>
          <a:noFill/>
        </p:spPr>
        <p:txBody>
          <a:bodyPr wrap="none" rtlCol="0">
            <a:spAutoFit/>
          </a:bodyPr>
          <a:lstStyle/>
          <a:p>
            <a:endParaRPr lang="en-US" dirty="0"/>
          </a:p>
          <a:p>
            <a:endParaRPr lang="en-US" sz="2200" dirty="0"/>
          </a:p>
        </p:txBody>
      </p:sp>
      <p:sp>
        <p:nvSpPr>
          <p:cNvPr id="3" name="TextBox 2"/>
          <p:cNvSpPr txBox="1"/>
          <p:nvPr/>
        </p:nvSpPr>
        <p:spPr>
          <a:xfrm>
            <a:off x="615671" y="1813034"/>
            <a:ext cx="11426461" cy="1785104"/>
          </a:xfrm>
          <a:prstGeom prst="rect">
            <a:avLst/>
          </a:prstGeom>
          <a:noFill/>
        </p:spPr>
        <p:txBody>
          <a:bodyPr wrap="none" rtlCol="0">
            <a:spAutoFit/>
          </a:bodyPr>
          <a:lstStyle/>
          <a:p>
            <a:pPr marL="285750" indent="-285750">
              <a:buFont typeface="Arial" charset="0"/>
              <a:buChar char="•"/>
            </a:pPr>
            <a:r>
              <a:rPr lang="en-US" sz="2200" dirty="0" smtClean="0"/>
              <a:t>The World Wide Web is an excellent guide to building an interoperable </a:t>
            </a:r>
            <a:r>
              <a:rPr lang="en-US" sz="2200" dirty="0" err="1" smtClean="0"/>
              <a:t>IoT</a:t>
            </a:r>
            <a:r>
              <a:rPr lang="en-US" sz="2200" dirty="0" smtClean="0"/>
              <a:t>.</a:t>
            </a:r>
          </a:p>
          <a:p>
            <a:pPr marL="285750" indent="-285750">
              <a:buFont typeface="Arial" charset="0"/>
              <a:buChar char="•"/>
            </a:pPr>
            <a:r>
              <a:rPr lang="en-US" sz="2200" dirty="0" smtClean="0"/>
              <a:t>Interoperability, context awareness and machine learning will lead to very smart </a:t>
            </a:r>
            <a:r>
              <a:rPr lang="en-US" sz="2200" dirty="0" smtClean="0"/>
              <a:t>devices</a:t>
            </a:r>
          </a:p>
          <a:p>
            <a:r>
              <a:rPr lang="en-US" sz="2200" dirty="0" smtClean="0"/>
              <a:t>    and many things being web present</a:t>
            </a:r>
            <a:r>
              <a:rPr lang="en-US" sz="2200" dirty="0" smtClean="0"/>
              <a:t>.</a:t>
            </a:r>
            <a:endParaRPr lang="en-US" sz="2200" dirty="0" smtClean="0"/>
          </a:p>
          <a:p>
            <a:pPr marL="285750" indent="-285750">
              <a:buFont typeface="Arial" charset="0"/>
              <a:buChar char="•"/>
            </a:pPr>
            <a:r>
              <a:rPr lang="en-US" sz="2200" dirty="0" smtClean="0"/>
              <a:t>Security and privacy problems will continue but will not stop the show.</a:t>
            </a:r>
          </a:p>
          <a:p>
            <a:pPr marL="285750" indent="-285750">
              <a:buFont typeface="Arial" charset="0"/>
              <a:buChar char="•"/>
            </a:pPr>
            <a:r>
              <a:rPr lang="en-US" sz="2200" dirty="0" smtClean="0"/>
              <a:t>Thank you.</a:t>
            </a:r>
          </a:p>
        </p:txBody>
      </p:sp>
    </p:spTree>
    <p:extLst>
      <p:ext uri="{BB962C8B-B14F-4D97-AF65-F5344CB8AC3E}">
        <p14:creationId xmlns:p14="http://schemas.microsoft.com/office/powerpoint/2010/main" val="5439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596153" y="292426"/>
            <a:ext cx="10972800" cy="1089025"/>
          </a:xfrm>
        </p:spPr>
        <p:txBody>
          <a:bodyPr/>
          <a:lstStyle/>
          <a:p>
            <a:r>
              <a:rPr lang="en-US" dirty="0"/>
              <a:t>S</a:t>
            </a:r>
            <a:r>
              <a:rPr lang="en-US" dirty="0" smtClean="0"/>
              <a:t>marts added to the products</a:t>
            </a:r>
            <a:endParaRPr lang="en-US" dirty="0"/>
          </a:p>
        </p:txBody>
      </p:sp>
      <p:pic>
        <p:nvPicPr>
          <p:cNvPr id="9" name="Content Placeholder 8">
            <a:extLst>
              <a:ext uri="{FF2B5EF4-FFF2-40B4-BE49-F238E27FC236}">
                <a16:creationId xmlns:a16="http://schemas.microsoft.com/office/drawing/2014/main" xmlns=""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xmlns=""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xmlns=""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xmlns=""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45330" y="3150375"/>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xmlns="" id="{95935730-256E-8B4B-8D32-9001E4E144D6}"/>
              </a:ext>
            </a:extLst>
          </p:cNvPr>
          <p:cNvSpPr/>
          <p:nvPr/>
        </p:nvSpPr>
        <p:spPr>
          <a:xfrm>
            <a:off x="3245330" y="4093876"/>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a16="http://schemas.microsoft.com/office/drawing/2014/main" xmlns="" id="{D89BBF13-58E7-924A-96DA-5480E20147B6}"/>
              </a:ext>
            </a:extLst>
          </p:cNvPr>
          <p:cNvPicPr>
            <a:picLocks noChangeAspect="1"/>
          </p:cNvPicPr>
          <p:nvPr/>
        </p:nvPicPr>
        <p:blipFill rotWithShape="1">
          <a:blip r:embed="rId7"/>
          <a:srcRect l="10777" r="15331"/>
          <a:stretch/>
        </p:blipFill>
        <p:spPr>
          <a:xfrm>
            <a:off x="1070313" y="295856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4CA18495-6D84-6A4F-816E-09C28CB6ED7A}"/>
              </a:ext>
            </a:extLst>
          </p:cNvPr>
          <p:cNvPicPr>
            <a:picLocks noChangeAspect="1"/>
          </p:cNvPicPr>
          <p:nvPr/>
        </p:nvPicPr>
        <p:blipFill>
          <a:blip r:embed="rId9"/>
          <a:stretch>
            <a:fillRect/>
          </a:stretch>
        </p:blipFill>
        <p:spPr>
          <a:xfrm>
            <a:off x="6313558" y="2914864"/>
            <a:ext cx="1238250" cy="15875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xmlns="" id="{034186A6-BF6D-FB4B-91FB-3E52B8B07D9E}"/>
              </a:ext>
            </a:extLst>
          </p:cNvPr>
          <p:cNvSpPr/>
          <p:nvPr/>
        </p:nvSpPr>
        <p:spPr>
          <a:xfrm>
            <a:off x="6206096" y="4474675"/>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19" name="Picture 18">
            <a:extLst>
              <a:ext uri="{FF2B5EF4-FFF2-40B4-BE49-F238E27FC236}">
                <a16:creationId xmlns:a16="http://schemas.microsoft.com/office/drawing/2014/main" xmlns="" id="{6BC13A8A-9367-6541-AB59-BAA78C01788F}"/>
              </a:ext>
            </a:extLst>
          </p:cNvPr>
          <p:cNvPicPr>
            <a:picLocks noChangeAspect="1"/>
          </p:cNvPicPr>
          <p:nvPr/>
        </p:nvPicPr>
        <p:blipFill rotWithShape="1">
          <a:blip r:embed="rId10"/>
          <a:srcRect r="57830" b="21266"/>
          <a:stretch/>
        </p:blipFill>
        <p:spPr>
          <a:xfrm>
            <a:off x="1145395" y="1137578"/>
            <a:ext cx="1200265" cy="1493958"/>
          </a:xfrm>
          <a:prstGeom prst="rect">
            <a:avLst/>
          </a:prstGeom>
        </p:spPr>
      </p:pic>
      <p:sp>
        <p:nvSpPr>
          <p:cNvPr id="5" name="TextBox 4"/>
          <p:cNvSpPr txBox="1"/>
          <p:nvPr/>
        </p:nvSpPr>
        <p:spPr>
          <a:xfrm>
            <a:off x="856527" y="4965539"/>
            <a:ext cx="1326261" cy="369332"/>
          </a:xfrm>
          <a:prstGeom prst="rect">
            <a:avLst/>
          </a:prstGeom>
          <a:noFill/>
        </p:spPr>
        <p:txBody>
          <a:bodyPr wrap="none" rtlCol="0">
            <a:spAutoFit/>
          </a:bodyPr>
          <a:lstStyle/>
          <a:p>
            <a:r>
              <a:rPr lang="en-US" dirty="0" smtClean="0"/>
              <a:t>Talking doll</a:t>
            </a:r>
            <a:endParaRPr lang="en-US" dirty="0"/>
          </a:p>
        </p:txBody>
      </p:sp>
      <p:sp>
        <p:nvSpPr>
          <p:cNvPr id="6" name="TextBox 5"/>
          <p:cNvSpPr txBox="1"/>
          <p:nvPr/>
        </p:nvSpPr>
        <p:spPr>
          <a:xfrm>
            <a:off x="3217666" y="4965539"/>
            <a:ext cx="2800767" cy="369332"/>
          </a:xfrm>
          <a:prstGeom prst="rect">
            <a:avLst/>
          </a:prstGeom>
          <a:noFill/>
        </p:spPr>
        <p:txBody>
          <a:bodyPr wrap="none" rtlCol="0">
            <a:spAutoFit/>
          </a:bodyPr>
          <a:lstStyle/>
          <a:p>
            <a:r>
              <a:rPr lang="en-US" dirty="0" smtClean="0"/>
              <a:t>Power brakes on the jeep</a:t>
            </a:r>
            <a:endParaRPr lang="en-US" dirty="0"/>
          </a:p>
        </p:txBody>
      </p:sp>
      <p:sp>
        <p:nvSpPr>
          <p:cNvPr id="7" name="TextBox 6"/>
          <p:cNvSpPr txBox="1"/>
          <p:nvPr/>
        </p:nvSpPr>
        <p:spPr>
          <a:xfrm>
            <a:off x="6221192" y="4965539"/>
            <a:ext cx="1834798" cy="646331"/>
          </a:xfrm>
          <a:prstGeom prst="rect">
            <a:avLst/>
          </a:prstGeom>
          <a:noFill/>
        </p:spPr>
        <p:txBody>
          <a:bodyPr wrap="none" rtlCol="0">
            <a:spAutoFit/>
          </a:bodyPr>
          <a:lstStyle/>
          <a:p>
            <a:r>
              <a:rPr lang="en-US" dirty="0" smtClean="0"/>
              <a:t>Microcontrollers</a:t>
            </a:r>
          </a:p>
          <a:p>
            <a:r>
              <a:rPr lang="en-US" dirty="0"/>
              <a:t>i</a:t>
            </a:r>
            <a:r>
              <a:rPr lang="en-US" dirty="0" smtClean="0"/>
              <a:t>n the coffee pot</a:t>
            </a:r>
            <a:endParaRPr lang="en-US" dirty="0"/>
          </a:p>
        </p:txBody>
      </p:sp>
      <p:sp>
        <p:nvSpPr>
          <p:cNvPr id="13" name="TextBox 12"/>
          <p:cNvSpPr txBox="1"/>
          <p:nvPr/>
        </p:nvSpPr>
        <p:spPr>
          <a:xfrm>
            <a:off x="8735351" y="4965539"/>
            <a:ext cx="3121367" cy="369332"/>
          </a:xfrm>
          <a:prstGeom prst="rect">
            <a:avLst/>
          </a:prstGeom>
          <a:noFill/>
        </p:spPr>
        <p:txBody>
          <a:bodyPr wrap="none" rtlCol="0">
            <a:spAutoFit/>
          </a:bodyPr>
          <a:lstStyle/>
          <a:p>
            <a:r>
              <a:rPr lang="en-US" dirty="0" smtClean="0"/>
              <a:t>No elevator operator needed</a:t>
            </a:r>
            <a:endParaRPr lang="en-US" dirty="0"/>
          </a:p>
        </p:txBody>
      </p:sp>
      <p:sp>
        <p:nvSpPr>
          <p:cNvPr id="14" name="TextBox 13"/>
          <p:cNvSpPr txBox="1"/>
          <p:nvPr/>
        </p:nvSpPr>
        <p:spPr>
          <a:xfrm>
            <a:off x="983848" y="5775767"/>
            <a:ext cx="5033942" cy="400110"/>
          </a:xfrm>
          <a:prstGeom prst="rect">
            <a:avLst/>
          </a:prstGeom>
          <a:noFill/>
        </p:spPr>
        <p:txBody>
          <a:bodyPr wrap="none" rtlCol="0">
            <a:spAutoFit/>
          </a:bodyPr>
          <a:lstStyle/>
          <a:p>
            <a:r>
              <a:rPr lang="en-US" sz="2000" dirty="0" smtClean="0"/>
              <a:t>Let’s connect these things to the internet</a:t>
            </a:r>
            <a:r>
              <a:rPr lang="is-IS" sz="2000" dirty="0" smtClean="0"/>
              <a:t>…</a:t>
            </a:r>
            <a:endParaRPr lang="en-US" sz="2000" dirty="0"/>
          </a:p>
        </p:txBody>
      </p:sp>
    </p:spTree>
    <p:extLst>
      <p:ext uri="{BB962C8B-B14F-4D97-AF65-F5344CB8AC3E}">
        <p14:creationId xmlns:p14="http://schemas.microsoft.com/office/powerpoint/2010/main" val="32983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596153" y="292426"/>
            <a:ext cx="10972800" cy="1089025"/>
          </a:xfrm>
        </p:spPr>
        <p:txBody>
          <a:bodyPr/>
          <a:lstStyle/>
          <a:p>
            <a:r>
              <a:rPr lang="en-US" dirty="0" smtClean="0"/>
              <a:t>Connectivity added to smart products</a:t>
            </a:r>
            <a:endParaRPr lang="en-US" dirty="0"/>
          </a:p>
        </p:txBody>
      </p:sp>
      <p:pic>
        <p:nvPicPr>
          <p:cNvPr id="9" name="Content Placeholder 8">
            <a:extLst>
              <a:ext uri="{FF2B5EF4-FFF2-40B4-BE49-F238E27FC236}">
                <a16:creationId xmlns:a16="http://schemas.microsoft.com/office/drawing/2014/main" xmlns=""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xmlns=""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xmlns=""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xmlns=""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26971" y="2954310"/>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xmlns="" id="{95935730-256E-8B4B-8D32-9001E4E144D6}"/>
              </a:ext>
            </a:extLst>
          </p:cNvPr>
          <p:cNvSpPr/>
          <p:nvPr/>
        </p:nvSpPr>
        <p:spPr>
          <a:xfrm>
            <a:off x="3245330" y="3934187"/>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a16="http://schemas.microsoft.com/office/drawing/2014/main" xmlns="" id="{D89BBF13-58E7-924A-96DA-5480E20147B6}"/>
              </a:ext>
            </a:extLst>
          </p:cNvPr>
          <p:cNvPicPr>
            <a:picLocks noChangeAspect="1"/>
          </p:cNvPicPr>
          <p:nvPr/>
        </p:nvPicPr>
        <p:blipFill rotWithShape="1">
          <a:blip r:embed="rId7"/>
          <a:srcRect l="10777" r="15331"/>
          <a:stretch/>
        </p:blipFill>
        <p:spPr>
          <a:xfrm>
            <a:off x="1070313" y="288931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19" name="Content Placeholder 4">
            <a:extLst>
              <a:ext uri="{FF2B5EF4-FFF2-40B4-BE49-F238E27FC236}">
                <a16:creationId xmlns:a16="http://schemas.microsoft.com/office/drawing/2014/main" xmlns="" id="{47D0E92D-468A-1741-887A-594FD3E3A0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5330" y="4730407"/>
            <a:ext cx="2072480" cy="1111799"/>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xmlns="" id="{EDA9D716-F65B-E94B-AA74-CB787635C629}"/>
              </a:ext>
            </a:extLst>
          </p:cNvPr>
          <p:cNvSpPr/>
          <p:nvPr/>
        </p:nvSpPr>
        <p:spPr>
          <a:xfrm>
            <a:off x="3158096" y="5805058"/>
            <a:ext cx="6096000" cy="138499"/>
          </a:xfrm>
          <a:prstGeom prst="rect">
            <a:avLst/>
          </a:prstGeom>
        </p:spPr>
        <p:txBody>
          <a:bodyPr>
            <a:spAutoFit/>
          </a:bodyPr>
          <a:lstStyle/>
          <a:p>
            <a:r>
              <a:rPr lang="en-US" sz="300" dirty="0"/>
              <a:t>https://</a:t>
            </a:r>
            <a:r>
              <a:rPr lang="en-US" sz="300" dirty="0" err="1"/>
              <a:t>en.wikipedia.org</a:t>
            </a:r>
            <a:r>
              <a:rPr lang="en-US" sz="300" dirty="0"/>
              <a:t>/wiki/</a:t>
            </a:r>
            <a:r>
              <a:rPr lang="en-US" sz="300" dirty="0" err="1"/>
              <a:t>Jeep_Cherokee</a:t>
            </a:r>
            <a:r>
              <a:rPr lang="en-US" sz="300" dirty="0"/>
              <a:t>#/media/File:1974_Jeep_Cherokee_S_-_Beach_(cropped).jpg</a:t>
            </a:r>
          </a:p>
        </p:txBody>
      </p:sp>
      <p:pic>
        <p:nvPicPr>
          <p:cNvPr id="21" name="Picture 20">
            <a:extLst>
              <a:ext uri="{FF2B5EF4-FFF2-40B4-BE49-F238E27FC236}">
                <a16:creationId xmlns:a16="http://schemas.microsoft.com/office/drawing/2014/main" xmlns="" id="{8633C358-04AD-E145-BB9B-281E56FA856B}"/>
              </a:ext>
            </a:extLst>
          </p:cNvPr>
          <p:cNvPicPr>
            <a:picLocks noChangeAspect="1"/>
          </p:cNvPicPr>
          <p:nvPr/>
        </p:nvPicPr>
        <p:blipFill rotWithShape="1">
          <a:blip r:embed="rId10">
            <a:extLst>
              <a:ext uri="{28A0092B-C50C-407E-A947-70E740481C1C}">
                <a14:useLocalDpi xmlns:a14="http://schemas.microsoft.com/office/drawing/2010/main" val="0"/>
              </a:ext>
            </a:extLst>
          </a:blip>
          <a:srcRect l="11189" t="7179" r="12860" b="2565"/>
          <a:stretch/>
        </p:blipFill>
        <p:spPr>
          <a:xfrm>
            <a:off x="6419982" y="4829292"/>
            <a:ext cx="680057" cy="1215128"/>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xmlns="" id="{A4C176CE-1D8C-3948-A642-E93463C6EF61}"/>
              </a:ext>
            </a:extLst>
          </p:cNvPr>
          <p:cNvSpPr/>
          <p:nvPr/>
        </p:nvSpPr>
        <p:spPr>
          <a:xfrm>
            <a:off x="6392966" y="6010627"/>
            <a:ext cx="1443062" cy="123111"/>
          </a:xfrm>
          <a:prstGeom prst="rect">
            <a:avLst/>
          </a:prstGeom>
        </p:spPr>
        <p:txBody>
          <a:bodyPr wrap="square">
            <a:spAutoFit/>
          </a:bodyPr>
          <a:lstStyle/>
          <a:p>
            <a:r>
              <a:rPr lang="en-US" sz="200" dirty="0"/>
              <a:t>https://</a:t>
            </a:r>
            <a:r>
              <a:rPr lang="en-US" sz="200" dirty="0" err="1"/>
              <a:t>www.engadget.com</a:t>
            </a:r>
            <a:r>
              <a:rPr lang="en-US" sz="200" dirty="0"/>
              <a:t>/2015/01/02/smarter-</a:t>
            </a:r>
            <a:r>
              <a:rPr lang="en-US" sz="200" dirty="0" err="1"/>
              <a:t>wifi</a:t>
            </a:r>
            <a:r>
              <a:rPr lang="en-US" sz="200" dirty="0"/>
              <a:t>-coffee-machine/</a:t>
            </a:r>
          </a:p>
        </p:txBody>
      </p:sp>
      <p:pic>
        <p:nvPicPr>
          <p:cNvPr id="23" name="Picture 22">
            <a:extLst>
              <a:ext uri="{FF2B5EF4-FFF2-40B4-BE49-F238E27FC236}">
                <a16:creationId xmlns:a16="http://schemas.microsoft.com/office/drawing/2014/main" xmlns="" id="{78918D7F-6BE5-334E-9E9C-1A8C1A08DEE6}"/>
              </a:ext>
            </a:extLst>
          </p:cNvPr>
          <p:cNvPicPr>
            <a:picLocks noChangeAspect="1"/>
          </p:cNvPicPr>
          <p:nvPr/>
        </p:nvPicPr>
        <p:blipFill rotWithShape="1">
          <a:blip r:embed="rId11"/>
          <a:srcRect l="41573"/>
          <a:stretch/>
        </p:blipFill>
        <p:spPr>
          <a:xfrm>
            <a:off x="993121" y="4732452"/>
            <a:ext cx="1388399" cy="1780073"/>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xmlns="" id="{A54EB380-CDE2-1949-831D-1F5B9FFA03B2}"/>
              </a:ext>
            </a:extLst>
          </p:cNvPr>
          <p:cNvPicPr>
            <a:picLocks noChangeAspect="1"/>
          </p:cNvPicPr>
          <p:nvPr/>
        </p:nvPicPr>
        <p:blipFill>
          <a:blip r:embed="rId8"/>
          <a:stretch>
            <a:fillRect/>
          </a:stretch>
        </p:blipFill>
        <p:spPr>
          <a:xfrm>
            <a:off x="9328018" y="4730407"/>
            <a:ext cx="839684" cy="169911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xmlns="" id="{B57FA1FC-1EF6-574A-89F8-6FF702FE2893}"/>
              </a:ext>
            </a:extLst>
          </p:cNvPr>
          <p:cNvPicPr>
            <a:picLocks noChangeAspect="1"/>
          </p:cNvPicPr>
          <p:nvPr/>
        </p:nvPicPr>
        <p:blipFill rotWithShape="1">
          <a:blip r:embed="rId12"/>
          <a:srcRect l="16216" t="8100" r="17824"/>
          <a:stretch/>
        </p:blipFill>
        <p:spPr>
          <a:xfrm>
            <a:off x="10093140" y="5062082"/>
            <a:ext cx="529390" cy="98233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xmlns="" id="{8FEF5AD8-FED1-D240-B1DC-7B47A072A78C}"/>
              </a:ext>
            </a:extLst>
          </p:cNvPr>
          <p:cNvPicPr>
            <a:picLocks noChangeAspect="1"/>
          </p:cNvPicPr>
          <p:nvPr/>
        </p:nvPicPr>
        <p:blipFill>
          <a:blip r:embed="rId13"/>
          <a:stretch>
            <a:fillRect/>
          </a:stretch>
        </p:blipFill>
        <p:spPr>
          <a:xfrm>
            <a:off x="6295602" y="2797857"/>
            <a:ext cx="1238250" cy="1587500"/>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xmlns="" id="{749BDAAF-C9D7-A847-A02B-5B91ADDDB143}"/>
              </a:ext>
            </a:extLst>
          </p:cNvPr>
          <p:cNvSpPr/>
          <p:nvPr/>
        </p:nvSpPr>
        <p:spPr>
          <a:xfrm>
            <a:off x="6163885" y="4360767"/>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3" name="Picture 2">
            <a:extLst>
              <a:ext uri="{FF2B5EF4-FFF2-40B4-BE49-F238E27FC236}">
                <a16:creationId xmlns:a16="http://schemas.microsoft.com/office/drawing/2014/main" xmlns="" id="{FE811500-33C8-5943-9424-AB66C276B03F}"/>
              </a:ext>
            </a:extLst>
          </p:cNvPr>
          <p:cNvPicPr>
            <a:picLocks noChangeAspect="1"/>
          </p:cNvPicPr>
          <p:nvPr/>
        </p:nvPicPr>
        <p:blipFill rotWithShape="1">
          <a:blip r:embed="rId14"/>
          <a:srcRect r="57830" b="21266"/>
          <a:stretch/>
        </p:blipFill>
        <p:spPr>
          <a:xfrm>
            <a:off x="1145395" y="1137578"/>
            <a:ext cx="1200265" cy="1493958"/>
          </a:xfrm>
          <a:prstGeom prst="rect">
            <a:avLst/>
          </a:prstGeom>
        </p:spPr>
      </p:pic>
    </p:spTree>
    <p:extLst>
      <p:ext uri="{BB962C8B-B14F-4D97-AF65-F5344CB8AC3E}">
        <p14:creationId xmlns:p14="http://schemas.microsoft.com/office/powerpoint/2010/main" val="1456318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23" name="Picture 22">
            <a:extLst>
              <a:ext uri="{FF2B5EF4-FFF2-40B4-BE49-F238E27FC236}">
                <a16:creationId xmlns:a16="http://schemas.microsoft.com/office/drawing/2014/main" xmlns="" id="{78918D7F-6BE5-334E-9E9C-1A8C1A08DEE6}"/>
              </a:ext>
            </a:extLst>
          </p:cNvPr>
          <p:cNvPicPr>
            <a:picLocks noChangeAspect="1"/>
          </p:cNvPicPr>
          <p:nvPr/>
        </p:nvPicPr>
        <p:blipFill rotWithShape="1">
          <a:blip r:embed="rId3"/>
          <a:srcRect l="41573"/>
          <a:stretch/>
        </p:blipFill>
        <p:spPr>
          <a:xfrm>
            <a:off x="622731" y="1267424"/>
            <a:ext cx="1388399" cy="178007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812648" y="1354238"/>
            <a:ext cx="9294019" cy="2308324"/>
          </a:xfrm>
          <a:prstGeom prst="rect">
            <a:avLst/>
          </a:prstGeom>
          <a:noFill/>
        </p:spPr>
        <p:txBody>
          <a:bodyPr wrap="none" rtlCol="0">
            <a:spAutoFit/>
          </a:bodyPr>
          <a:lstStyle/>
          <a:p>
            <a:r>
              <a:rPr lang="en-US" dirty="0"/>
              <a:t>My Friend Cayla, which costs $59.93 at </a:t>
            </a:r>
            <a:r>
              <a:rPr lang="en-US" dirty="0" err="1"/>
              <a:t>Walmart.com</a:t>
            </a:r>
            <a:r>
              <a:rPr lang="en-US" dirty="0"/>
              <a:t>, is billed as “a wonderful choice for </a:t>
            </a:r>
            <a:endParaRPr lang="en-US" dirty="0" smtClean="0"/>
          </a:p>
          <a:p>
            <a:r>
              <a:rPr lang="en-US" dirty="0" smtClean="0"/>
              <a:t>a </a:t>
            </a:r>
            <a:r>
              <a:rPr lang="en-US" dirty="0"/>
              <a:t>young child who needs a companion.” </a:t>
            </a:r>
            <a:endParaRPr lang="en-US" dirty="0" smtClean="0"/>
          </a:p>
          <a:p>
            <a:endParaRPr lang="en-US" dirty="0"/>
          </a:p>
          <a:p>
            <a:r>
              <a:rPr lang="en-US" dirty="0" smtClean="0"/>
              <a:t>The Electronic </a:t>
            </a:r>
            <a:r>
              <a:rPr lang="en-US" dirty="0"/>
              <a:t>Privacy Information Center (EPIC</a:t>
            </a:r>
            <a:r>
              <a:rPr lang="en-US" dirty="0" smtClean="0"/>
              <a:t>) claims the </a:t>
            </a:r>
            <a:r>
              <a:rPr lang="en-US" dirty="0"/>
              <a:t>toys allegedly send </a:t>
            </a:r>
            <a:endParaRPr lang="en-US" dirty="0" smtClean="0"/>
          </a:p>
          <a:p>
            <a:r>
              <a:rPr lang="en-US" dirty="0" smtClean="0"/>
              <a:t>recordings </a:t>
            </a:r>
            <a:r>
              <a:rPr lang="en-US" dirty="0"/>
              <a:t>to speech-to-text software company Nuance Communications, which </a:t>
            </a:r>
            <a:endParaRPr lang="en-US" dirty="0" smtClean="0"/>
          </a:p>
          <a:p>
            <a:r>
              <a:rPr lang="en-US" dirty="0" smtClean="0"/>
              <a:t>the </a:t>
            </a:r>
            <a:r>
              <a:rPr lang="en-US" dirty="0"/>
              <a:t>complaint notes has contracts with military and law enforcement agencies. </a:t>
            </a:r>
          </a:p>
          <a:p>
            <a:r>
              <a:rPr lang="en-US" dirty="0"/>
              <a:t/>
            </a:r>
            <a:br>
              <a:rPr lang="en-US" dirty="0"/>
            </a:br>
            <a:endParaRPr lang="en-US" dirty="0"/>
          </a:p>
        </p:txBody>
      </p:sp>
    </p:spTree>
    <p:extLst>
      <p:ext uri="{BB962C8B-B14F-4D97-AF65-F5344CB8AC3E}">
        <p14:creationId xmlns:p14="http://schemas.microsoft.com/office/powerpoint/2010/main" val="20205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19" name="Content Placeholder 4">
            <a:extLst>
              <a:ext uri="{FF2B5EF4-FFF2-40B4-BE49-F238E27FC236}">
                <a16:creationId xmlns:a16="http://schemas.microsoft.com/office/drawing/2014/main" xmlns="" id="{47D0E92D-468A-1741-887A-594FD3E3A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54" y="1582093"/>
            <a:ext cx="2072480" cy="11117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777924" y="1265704"/>
            <a:ext cx="6699270" cy="1508105"/>
          </a:xfrm>
          <a:prstGeom prst="rect">
            <a:avLst/>
          </a:prstGeom>
          <a:noFill/>
        </p:spPr>
        <p:txBody>
          <a:bodyPr wrap="none" rtlCol="0">
            <a:spAutoFit/>
          </a:bodyPr>
          <a:lstStyle/>
          <a:p>
            <a:r>
              <a:rPr lang="en-US" dirty="0" smtClean="0"/>
              <a:t>“Connect </a:t>
            </a:r>
            <a:r>
              <a:rPr lang="en-US" dirty="0"/>
              <a:t>your vehicle to Alexa via an Amazon Echo that syncs </a:t>
            </a:r>
            <a:endParaRPr lang="en-US" dirty="0" smtClean="0"/>
          </a:p>
          <a:p>
            <a:r>
              <a:rPr lang="en-US" dirty="0" smtClean="0"/>
              <a:t>with </a:t>
            </a:r>
            <a:r>
              <a:rPr lang="en-US" dirty="0"/>
              <a:t>any </a:t>
            </a:r>
            <a:r>
              <a:rPr lang="en-US" dirty="0" err="1"/>
              <a:t>Uconnect</a:t>
            </a:r>
            <a:r>
              <a:rPr lang="en-US" baseline="30000" dirty="0"/>
              <a:t>®</a:t>
            </a:r>
            <a:r>
              <a:rPr lang="en-US" dirty="0"/>
              <a:t>- equipped </a:t>
            </a:r>
            <a:r>
              <a:rPr lang="en-US" dirty="0" err="1"/>
              <a:t>Jeep</a:t>
            </a:r>
            <a:r>
              <a:rPr lang="en-US" baseline="-25000" dirty="0" err="1"/>
              <a:t>®</a:t>
            </a:r>
            <a:r>
              <a:rPr lang="en-US" dirty="0" err="1"/>
              <a:t>Cherokee</a:t>
            </a:r>
            <a:r>
              <a:rPr lang="en-US" dirty="0"/>
              <a:t>. Use your </a:t>
            </a:r>
            <a:r>
              <a:rPr lang="en-US" dirty="0" smtClean="0"/>
              <a:t>voice</a:t>
            </a:r>
          </a:p>
          <a:p>
            <a:r>
              <a:rPr lang="en-US" dirty="0" smtClean="0"/>
              <a:t>to </a:t>
            </a:r>
            <a:r>
              <a:rPr lang="en-US" dirty="0"/>
              <a:t>start your vehicle, check fuel levels, send an address directly </a:t>
            </a:r>
            <a:endParaRPr lang="en-US" dirty="0" smtClean="0"/>
          </a:p>
          <a:p>
            <a:r>
              <a:rPr lang="en-US" dirty="0" smtClean="0"/>
              <a:t>to </a:t>
            </a:r>
            <a:r>
              <a:rPr lang="en-US" dirty="0"/>
              <a:t>your Navigation system and more, all from your home</a:t>
            </a:r>
            <a:r>
              <a:rPr lang="en-US" dirty="0" smtClean="0"/>
              <a:t>.” </a:t>
            </a:r>
            <a:r>
              <a:rPr lang="en-US" sz="1000" dirty="0" smtClean="0"/>
              <a:t>From </a:t>
            </a:r>
          </a:p>
          <a:p>
            <a:r>
              <a:rPr lang="en-US" sz="1000" dirty="0" smtClean="0"/>
              <a:t>An advertisement describing connected Jeeps at </a:t>
            </a:r>
          </a:p>
          <a:p>
            <a:r>
              <a:rPr lang="en-US" sz="1000" dirty="0"/>
              <a:t>https://</a:t>
            </a:r>
            <a:r>
              <a:rPr lang="en-US" sz="1000" dirty="0" err="1"/>
              <a:t>www.jeep.com</a:t>
            </a:r>
            <a:r>
              <a:rPr lang="en-US" sz="1000" dirty="0"/>
              <a:t>/</a:t>
            </a:r>
            <a:r>
              <a:rPr lang="en-US" sz="1000" dirty="0" err="1"/>
              <a:t>uconnect.html</a:t>
            </a:r>
            <a:r>
              <a:rPr lang="en-US" sz="1000" dirty="0"/>
              <a:t>/</a:t>
            </a:r>
          </a:p>
        </p:txBody>
      </p:sp>
      <p:sp>
        <p:nvSpPr>
          <p:cNvPr id="4" name="TextBox 3"/>
          <p:cNvSpPr txBox="1"/>
          <p:nvPr/>
        </p:nvSpPr>
        <p:spPr>
          <a:xfrm>
            <a:off x="2777924" y="3935592"/>
            <a:ext cx="6601487" cy="2308324"/>
          </a:xfrm>
          <a:prstGeom prst="rect">
            <a:avLst/>
          </a:prstGeom>
          <a:noFill/>
        </p:spPr>
        <p:txBody>
          <a:bodyPr wrap="none" rtlCol="0">
            <a:spAutoFit/>
          </a:bodyPr>
          <a:lstStyle/>
          <a:p>
            <a:r>
              <a:rPr lang="en-US" dirty="0" smtClean="0"/>
              <a:t>“Though </a:t>
            </a:r>
            <a:r>
              <a:rPr lang="en-US" dirty="0"/>
              <a:t>I hadn't touched the dashboard, the vents in the Jeep </a:t>
            </a:r>
            <a:endParaRPr lang="en-US" dirty="0" smtClean="0"/>
          </a:p>
          <a:p>
            <a:r>
              <a:rPr lang="en-US" dirty="0" smtClean="0"/>
              <a:t>Cherokee </a:t>
            </a:r>
            <a:r>
              <a:rPr lang="en-US" dirty="0"/>
              <a:t>started blasting cold air at the maximum setting, </a:t>
            </a:r>
            <a:endParaRPr lang="en-US" dirty="0" smtClean="0"/>
          </a:p>
          <a:p>
            <a:r>
              <a:rPr lang="en-US" dirty="0" smtClean="0"/>
              <a:t>chilling </a:t>
            </a:r>
            <a:r>
              <a:rPr lang="en-US" dirty="0"/>
              <a:t>the sweat on my back through the in-seat climate </a:t>
            </a:r>
            <a:endParaRPr lang="en-US" dirty="0" smtClean="0"/>
          </a:p>
          <a:p>
            <a:r>
              <a:rPr lang="en-US" dirty="0" smtClean="0"/>
              <a:t>control </a:t>
            </a:r>
            <a:r>
              <a:rPr lang="en-US" dirty="0"/>
              <a:t>system. Next the radio switched to the local hip hop </a:t>
            </a:r>
            <a:endParaRPr lang="en-US" dirty="0" smtClean="0"/>
          </a:p>
          <a:p>
            <a:r>
              <a:rPr lang="en-US" dirty="0" smtClean="0"/>
              <a:t>station </a:t>
            </a:r>
            <a:r>
              <a:rPr lang="en-US" dirty="0"/>
              <a:t>and began blaring </a:t>
            </a:r>
            <a:r>
              <a:rPr lang="en-US" dirty="0" err="1"/>
              <a:t>Skee</a:t>
            </a:r>
            <a:r>
              <a:rPr lang="en-US" dirty="0"/>
              <a:t>-lo at full volume. I spun the </a:t>
            </a:r>
            <a:endParaRPr lang="en-US" dirty="0" smtClean="0"/>
          </a:p>
          <a:p>
            <a:r>
              <a:rPr lang="en-US" dirty="0" smtClean="0"/>
              <a:t>control </a:t>
            </a:r>
            <a:r>
              <a:rPr lang="en-US" dirty="0"/>
              <a:t>knob left and hit the power button, to no avail. Then </a:t>
            </a:r>
            <a:endParaRPr lang="en-US" dirty="0" smtClean="0"/>
          </a:p>
          <a:p>
            <a:r>
              <a:rPr lang="en-US" dirty="0" smtClean="0"/>
              <a:t>the </a:t>
            </a:r>
            <a:r>
              <a:rPr lang="en-US" dirty="0"/>
              <a:t>windshield wipers turned on, and wiper fluid blurred the </a:t>
            </a:r>
            <a:endParaRPr lang="en-US" dirty="0" smtClean="0"/>
          </a:p>
          <a:p>
            <a:r>
              <a:rPr lang="en-US" dirty="0"/>
              <a:t>glass.” </a:t>
            </a:r>
            <a:r>
              <a:rPr lang="en-US" sz="1000" dirty="0"/>
              <a:t>From Wired https://</a:t>
            </a:r>
            <a:r>
              <a:rPr lang="en-US" sz="1000" dirty="0" err="1"/>
              <a:t>www.wired.com</a:t>
            </a:r>
            <a:r>
              <a:rPr lang="en-US" sz="1000" dirty="0"/>
              <a:t>/2015/07/hackers-remotely-kill-jeep-highway/</a:t>
            </a:r>
          </a:p>
        </p:txBody>
      </p:sp>
      <p:sp>
        <p:nvSpPr>
          <p:cNvPr id="5" name="TextBox 4"/>
          <p:cNvSpPr txBox="1"/>
          <p:nvPr/>
        </p:nvSpPr>
        <p:spPr>
          <a:xfrm>
            <a:off x="2777924" y="2889552"/>
            <a:ext cx="9272923" cy="923330"/>
          </a:xfrm>
          <a:prstGeom prst="rect">
            <a:avLst/>
          </a:prstGeom>
          <a:noFill/>
        </p:spPr>
        <p:txBody>
          <a:bodyPr wrap="none" rtlCol="0">
            <a:spAutoFit/>
          </a:bodyPr>
          <a:lstStyle/>
          <a:p>
            <a:r>
              <a:rPr lang="en-US" dirty="0"/>
              <a:t>Modern cars collect as much as 25 gigabytes of data per hour, the consulting firm </a:t>
            </a:r>
            <a:endParaRPr lang="en-US" dirty="0" smtClean="0"/>
          </a:p>
          <a:p>
            <a:r>
              <a:rPr lang="en-US" dirty="0" smtClean="0"/>
              <a:t>McKinsey </a:t>
            </a:r>
            <a:r>
              <a:rPr lang="en-US" dirty="0"/>
              <a:t>estimates, and it’s about much more than performance and maintenance. </a:t>
            </a:r>
            <a:endParaRPr lang="en-US" dirty="0" smtClean="0"/>
          </a:p>
          <a:p>
            <a:r>
              <a:rPr lang="en-US" dirty="0" smtClean="0"/>
              <a:t>NYT </a:t>
            </a:r>
            <a:r>
              <a:rPr lang="en-US" dirty="0"/>
              <a:t>May </a:t>
            </a:r>
            <a:r>
              <a:rPr lang="en-US" dirty="0" smtClean="0"/>
              <a:t>20, 2019. Data is collected about a driver’s performance. That data can be sold.</a:t>
            </a:r>
            <a:endParaRPr lang="en-US" dirty="0"/>
          </a:p>
        </p:txBody>
      </p:sp>
    </p:spTree>
    <p:extLst>
      <p:ext uri="{BB962C8B-B14F-4D97-AF65-F5344CB8AC3E}">
        <p14:creationId xmlns:p14="http://schemas.microsoft.com/office/powerpoint/2010/main" val="19374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7924" y="2002441"/>
            <a:ext cx="8221161" cy="1354217"/>
          </a:xfrm>
          <a:prstGeom prst="rect">
            <a:avLst/>
          </a:prstGeom>
          <a:noFill/>
        </p:spPr>
        <p:txBody>
          <a:bodyPr wrap="none" rtlCol="0">
            <a:spAutoFit/>
          </a:bodyPr>
          <a:lstStyle/>
          <a:p>
            <a:r>
              <a:rPr lang="en-US" dirty="0" smtClean="0"/>
              <a:t>“It’s great </a:t>
            </a:r>
            <a:r>
              <a:rPr lang="en-US" dirty="0"/>
              <a:t>for the person who is looking to buy smarter; it monitors your supply </a:t>
            </a:r>
            <a:endParaRPr lang="en-US" dirty="0" smtClean="0"/>
          </a:p>
          <a:p>
            <a:r>
              <a:rPr lang="en-US" dirty="0" smtClean="0"/>
              <a:t>of </a:t>
            </a:r>
            <a:r>
              <a:rPr lang="en-US" dirty="0"/>
              <a:t>coffee, and sends push </a:t>
            </a:r>
            <a:r>
              <a:rPr lang="en-US" dirty="0" smtClean="0"/>
              <a:t>notifications </a:t>
            </a:r>
            <a:r>
              <a:rPr lang="en-US" dirty="0"/>
              <a:t>to your phone when it is time to pick up </a:t>
            </a:r>
            <a:endParaRPr lang="en-US" dirty="0" smtClean="0"/>
          </a:p>
          <a:p>
            <a:r>
              <a:rPr lang="en-US" dirty="0" smtClean="0"/>
              <a:t>fresh </a:t>
            </a:r>
            <a:r>
              <a:rPr lang="en-US" dirty="0"/>
              <a:t>beans or ground coffee</a:t>
            </a:r>
            <a:r>
              <a:rPr lang="en-US" dirty="0" smtClean="0"/>
              <a:t>.”</a:t>
            </a:r>
          </a:p>
          <a:p>
            <a:endParaRPr lang="en-US" dirty="0" smtClean="0"/>
          </a:p>
          <a:p>
            <a:r>
              <a:rPr lang="en-US" sz="1000" dirty="0"/>
              <a:t>From https://</a:t>
            </a:r>
            <a:r>
              <a:rPr lang="en-US" sz="1000" dirty="0" err="1"/>
              <a:t>ideaing.com</a:t>
            </a:r>
            <a:r>
              <a:rPr lang="en-US" sz="1000" dirty="0"/>
              <a:t>/ideas/best-smart-coffee-makers</a:t>
            </a:r>
          </a:p>
        </p:txBody>
      </p:sp>
      <p:pic>
        <p:nvPicPr>
          <p:cNvPr id="6" name="Picture 5">
            <a:extLst>
              <a:ext uri="{FF2B5EF4-FFF2-40B4-BE49-F238E27FC236}">
                <a16:creationId xmlns:a16="http://schemas.microsoft.com/office/drawing/2014/main" xmlns="" id="{8633C358-04AD-E145-BB9B-281E56FA856B}"/>
              </a:ext>
            </a:extLst>
          </p:cNvPr>
          <p:cNvPicPr>
            <a:picLocks noChangeAspect="1"/>
          </p:cNvPicPr>
          <p:nvPr/>
        </p:nvPicPr>
        <p:blipFill rotWithShape="1">
          <a:blip r:embed="rId3">
            <a:extLst>
              <a:ext uri="{28A0092B-C50C-407E-A947-70E740481C1C}">
                <a14:useLocalDpi xmlns:a14="http://schemas.microsoft.com/office/drawing/2010/main" val="0"/>
              </a:ext>
            </a:extLst>
          </a:blip>
          <a:srcRect l="11189" t="7179" r="12860" b="2565"/>
          <a:stretch/>
        </p:blipFill>
        <p:spPr>
          <a:xfrm>
            <a:off x="748387" y="1582093"/>
            <a:ext cx="680057" cy="12151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777924" y="3510123"/>
            <a:ext cx="8682954" cy="1754326"/>
          </a:xfrm>
          <a:prstGeom prst="rect">
            <a:avLst/>
          </a:prstGeom>
          <a:noFill/>
        </p:spPr>
        <p:txBody>
          <a:bodyPr wrap="none" rtlCol="0">
            <a:spAutoFit/>
          </a:bodyPr>
          <a:lstStyle/>
          <a:p>
            <a:r>
              <a:rPr lang="en-US" dirty="0" smtClean="0"/>
              <a:t>“A </a:t>
            </a:r>
            <a:r>
              <a:rPr lang="en-US" dirty="0"/>
              <a:t>coffee-machine hack may seem harmless, but the </a:t>
            </a:r>
            <a:r>
              <a:rPr lang="en-US" dirty="0" err="1"/>
              <a:t>Dyn</a:t>
            </a:r>
            <a:r>
              <a:rPr lang="en-US" dirty="0"/>
              <a:t> attack proved how easily </a:t>
            </a:r>
            <a:endParaRPr lang="en-US" dirty="0" smtClean="0"/>
          </a:p>
          <a:p>
            <a:r>
              <a:rPr lang="en-US" dirty="0" err="1" smtClean="0"/>
              <a:t>IoT</a:t>
            </a:r>
            <a:r>
              <a:rPr lang="en-US" dirty="0" smtClean="0"/>
              <a:t> </a:t>
            </a:r>
            <a:r>
              <a:rPr lang="en-US" dirty="0"/>
              <a:t>devices can cause damage at a grand scale</a:t>
            </a:r>
            <a:r>
              <a:rPr lang="en-US" dirty="0" smtClean="0"/>
              <a:t>.” </a:t>
            </a:r>
          </a:p>
          <a:p>
            <a:r>
              <a:rPr lang="en-US" sz="1000" dirty="0" smtClean="0"/>
              <a:t>From </a:t>
            </a:r>
            <a:r>
              <a:rPr lang="en-US" sz="1000" dirty="0" smtClean="0">
                <a:hlinkClick r:id="rId4"/>
              </a:rPr>
              <a:t>https</a:t>
            </a:r>
            <a:r>
              <a:rPr lang="en-US" sz="1000" dirty="0">
                <a:hlinkClick r:id="rId4"/>
              </a:rPr>
              <a:t>://qz.com/901823/the-easy-way-your-smart-coffee-machine-could-get-hacked-and-ruin-your-life</a:t>
            </a:r>
            <a:r>
              <a:rPr lang="en-US" dirty="0" smtClean="0">
                <a:hlinkClick r:id="rId4"/>
              </a:rPr>
              <a:t>/</a:t>
            </a:r>
            <a:endParaRPr lang="en-US" dirty="0" smtClean="0"/>
          </a:p>
          <a:p>
            <a:endParaRPr lang="en-US" dirty="0" smtClean="0"/>
          </a:p>
          <a:p>
            <a:r>
              <a:rPr lang="en-US" dirty="0" smtClean="0"/>
              <a:t>The </a:t>
            </a:r>
            <a:r>
              <a:rPr lang="en-US" dirty="0"/>
              <a:t>attack caused major Internet platforms and services to be unavailable to </a:t>
            </a:r>
            <a:endParaRPr lang="en-US" dirty="0" smtClean="0"/>
          </a:p>
          <a:p>
            <a:r>
              <a:rPr lang="en-US" dirty="0" smtClean="0"/>
              <a:t>large </a:t>
            </a:r>
            <a:r>
              <a:rPr lang="en-US" dirty="0"/>
              <a:t>swathes of users in Europe and North </a:t>
            </a:r>
            <a:r>
              <a:rPr lang="en-US" dirty="0" err="1" smtClean="0"/>
              <a:t>America.</a:t>
            </a:r>
            <a:r>
              <a:rPr lang="en-US" baseline="30000" dirty="0" err="1" smtClean="0"/>
              <a:t>Wikipedia</a:t>
            </a:r>
            <a:endParaRPr lang="en-US" dirty="0"/>
          </a:p>
        </p:txBody>
      </p:sp>
      <p:sp>
        <p:nvSpPr>
          <p:cNvPr id="7" name="TextBox 6"/>
          <p:cNvSpPr txBox="1"/>
          <p:nvPr/>
        </p:nvSpPr>
        <p:spPr>
          <a:xfrm>
            <a:off x="2777924" y="5538326"/>
            <a:ext cx="9174435" cy="1077218"/>
          </a:xfrm>
          <a:prstGeom prst="rect">
            <a:avLst/>
          </a:prstGeom>
          <a:noFill/>
        </p:spPr>
        <p:txBody>
          <a:bodyPr wrap="none" rtlCol="0">
            <a:spAutoFit/>
          </a:bodyPr>
          <a:lstStyle/>
          <a:p>
            <a:r>
              <a:rPr lang="en-US" dirty="0"/>
              <a:t>David </a:t>
            </a:r>
            <a:r>
              <a:rPr lang="en-US" dirty="0" err="1"/>
              <a:t>Fidler</a:t>
            </a:r>
            <a:r>
              <a:rPr lang="en-US" dirty="0"/>
              <a:t>, adjunct senior fellow for cybersecurity at the Council on Foreign Relations, </a:t>
            </a:r>
            <a:endParaRPr lang="en-US" dirty="0" smtClean="0"/>
          </a:p>
          <a:p>
            <a:r>
              <a:rPr lang="en-US" dirty="0" smtClean="0"/>
              <a:t>said </a:t>
            </a:r>
            <a:r>
              <a:rPr lang="en-US" dirty="0"/>
              <a:t>he couldn’t recall a DDoS attack even half as big as the one that hit </a:t>
            </a:r>
            <a:r>
              <a:rPr lang="en-US" dirty="0" err="1"/>
              <a:t>Dyn</a:t>
            </a:r>
            <a:r>
              <a:rPr lang="en-US" dirty="0" smtClean="0"/>
              <a:t>.</a:t>
            </a:r>
          </a:p>
          <a:p>
            <a:endParaRPr lang="en-US" dirty="0" smtClean="0"/>
          </a:p>
          <a:p>
            <a:r>
              <a:rPr lang="en-US" sz="1000" dirty="0" smtClean="0"/>
              <a:t>From https</a:t>
            </a:r>
            <a:r>
              <a:rPr lang="en-US" sz="1000" dirty="0"/>
              <a:t>://</a:t>
            </a:r>
            <a:r>
              <a:rPr lang="en-US" sz="1000" dirty="0" err="1"/>
              <a:t>www.theguardian.com</a:t>
            </a:r>
            <a:r>
              <a:rPr lang="en-US" sz="1000" dirty="0"/>
              <a:t>/technology/2016/</a:t>
            </a:r>
            <a:r>
              <a:rPr lang="en-US" sz="1000" dirty="0" err="1"/>
              <a:t>oct</a:t>
            </a:r>
            <a:r>
              <a:rPr lang="en-US" sz="1000" dirty="0"/>
              <a:t>/26/</a:t>
            </a:r>
            <a:r>
              <a:rPr lang="en-US" sz="1000" dirty="0" err="1"/>
              <a:t>ddos</a:t>
            </a:r>
            <a:r>
              <a:rPr lang="en-US" sz="1000" dirty="0"/>
              <a:t>-attack-</a:t>
            </a:r>
            <a:r>
              <a:rPr lang="en-US" sz="1000" dirty="0" err="1"/>
              <a:t>dyn</a:t>
            </a:r>
            <a:r>
              <a:rPr lang="en-US" sz="1000" dirty="0"/>
              <a:t>-</a:t>
            </a:r>
            <a:r>
              <a:rPr lang="en-US" sz="1000" dirty="0" err="1"/>
              <a:t>mirai</a:t>
            </a:r>
            <a:r>
              <a:rPr lang="en-US" sz="1000" dirty="0"/>
              <a:t>-botnet</a:t>
            </a:r>
          </a:p>
        </p:txBody>
      </p:sp>
      <p:sp>
        <p:nvSpPr>
          <p:cNvPr id="8" name="Title 7"/>
          <p:cNvSpPr>
            <a:spLocks noGrp="1"/>
          </p:cNvSpPr>
          <p:nvPr>
            <p:ph type="ctrTitle"/>
          </p:nvPr>
        </p:nvSpPr>
        <p:spPr>
          <a:xfrm>
            <a:off x="297084" y="239430"/>
            <a:ext cx="10972800" cy="1089025"/>
          </a:xfrm>
        </p:spPr>
        <p:txBody>
          <a:bodyPr/>
          <a:lstStyle/>
          <a:p>
            <a:r>
              <a:rPr lang="en-US" dirty="0" smtClean="0"/>
              <a:t>Smart and Connected</a:t>
            </a:r>
            <a:endParaRPr lang="en-US" dirty="0"/>
          </a:p>
        </p:txBody>
      </p:sp>
    </p:spTree>
    <p:extLst>
      <p:ext uri="{BB962C8B-B14F-4D97-AF65-F5344CB8AC3E}">
        <p14:creationId xmlns:p14="http://schemas.microsoft.com/office/powerpoint/2010/main" val="7733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7" name="Picture 6">
            <a:extLst>
              <a:ext uri="{FF2B5EF4-FFF2-40B4-BE49-F238E27FC236}">
                <a16:creationId xmlns:a16="http://schemas.microsoft.com/office/drawing/2014/main" xmlns="" id="{A54EB380-CDE2-1949-831D-1F5B9FFA03B2}"/>
              </a:ext>
            </a:extLst>
          </p:cNvPr>
          <p:cNvPicPr>
            <a:picLocks noChangeAspect="1"/>
          </p:cNvPicPr>
          <p:nvPr/>
        </p:nvPicPr>
        <p:blipFill>
          <a:blip r:embed="rId3"/>
          <a:stretch>
            <a:fillRect/>
          </a:stretch>
        </p:blipFill>
        <p:spPr>
          <a:xfrm>
            <a:off x="658580" y="1467412"/>
            <a:ext cx="839684" cy="16991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B57FA1FC-1EF6-574A-89F8-6FF702FE2893}"/>
              </a:ext>
            </a:extLst>
          </p:cNvPr>
          <p:cNvPicPr>
            <a:picLocks noChangeAspect="1"/>
          </p:cNvPicPr>
          <p:nvPr/>
        </p:nvPicPr>
        <p:blipFill rotWithShape="1">
          <a:blip r:embed="rId4"/>
          <a:srcRect l="16216" t="8100" r="17824"/>
          <a:stretch/>
        </p:blipFill>
        <p:spPr>
          <a:xfrm>
            <a:off x="1608897" y="2184186"/>
            <a:ext cx="529390" cy="98233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275635" y="1608881"/>
            <a:ext cx="8007320" cy="2031325"/>
          </a:xfrm>
          <a:prstGeom prst="rect">
            <a:avLst/>
          </a:prstGeom>
          <a:noFill/>
        </p:spPr>
        <p:txBody>
          <a:bodyPr wrap="none" rtlCol="0">
            <a:spAutoFit/>
          </a:bodyPr>
          <a:lstStyle/>
          <a:p>
            <a:r>
              <a:rPr lang="en-US" dirty="0" smtClean="0"/>
              <a:t>Proactive maintenance is available. Dashboards showing location and status</a:t>
            </a:r>
          </a:p>
          <a:p>
            <a:r>
              <a:rPr lang="en-US" dirty="0" smtClean="0"/>
              <a:t>of elevator fleet. A rules engine is used to detect and respond to emergency </a:t>
            </a:r>
          </a:p>
          <a:p>
            <a:r>
              <a:rPr lang="en-US" dirty="0"/>
              <a:t>c</a:t>
            </a:r>
            <a:r>
              <a:rPr lang="en-US" dirty="0" smtClean="0"/>
              <a:t>onditions. API’s and SDK’s are provided for developers. Users are able to </a:t>
            </a:r>
          </a:p>
          <a:p>
            <a:r>
              <a:rPr lang="en-US" dirty="0"/>
              <a:t>f</a:t>
            </a:r>
            <a:r>
              <a:rPr lang="en-US" dirty="0" smtClean="0"/>
              <a:t>ind an appropriate elevator within a bank of elevators using a smart phone.</a:t>
            </a:r>
          </a:p>
          <a:p>
            <a:r>
              <a:rPr lang="en-US" dirty="0"/>
              <a:t>Improve operating capabilities and efficiency to obtain real-time accurate </a:t>
            </a:r>
            <a:endParaRPr lang="en-US" dirty="0" smtClean="0"/>
          </a:p>
          <a:p>
            <a:r>
              <a:rPr lang="en-US" dirty="0" smtClean="0"/>
              <a:t>information remotely.</a:t>
            </a:r>
            <a:endParaRPr lang="en-US" dirty="0"/>
          </a:p>
          <a:p>
            <a:endParaRPr lang="en-US" dirty="0"/>
          </a:p>
        </p:txBody>
      </p:sp>
      <p:sp>
        <p:nvSpPr>
          <p:cNvPr id="9" name="TextBox 8"/>
          <p:cNvSpPr txBox="1"/>
          <p:nvPr/>
        </p:nvSpPr>
        <p:spPr>
          <a:xfrm>
            <a:off x="3275635" y="3798717"/>
            <a:ext cx="8058745" cy="1077218"/>
          </a:xfrm>
          <a:prstGeom prst="rect">
            <a:avLst/>
          </a:prstGeom>
          <a:noFill/>
        </p:spPr>
        <p:txBody>
          <a:bodyPr wrap="none" rtlCol="0">
            <a:spAutoFit/>
          </a:bodyPr>
          <a:lstStyle/>
          <a:p>
            <a:r>
              <a:rPr lang="en-US" dirty="0" smtClean="0"/>
              <a:t>“The </a:t>
            </a:r>
            <a:r>
              <a:rPr lang="en-US" dirty="0"/>
              <a:t>idea of a hackable elevator, where someone can trap and move around </a:t>
            </a:r>
            <a:endParaRPr lang="en-US" dirty="0" smtClean="0"/>
          </a:p>
          <a:p>
            <a:r>
              <a:rPr lang="en-US" dirty="0" smtClean="0"/>
              <a:t>its </a:t>
            </a:r>
            <a:r>
              <a:rPr lang="en-US" dirty="0"/>
              <a:t>occupants on a whim, maybe while watching the whole thing via the </a:t>
            </a:r>
            <a:endParaRPr lang="en-US" dirty="0" smtClean="0"/>
          </a:p>
          <a:p>
            <a:r>
              <a:rPr lang="en-US" dirty="0" smtClean="0"/>
              <a:t>security </a:t>
            </a:r>
            <a:r>
              <a:rPr lang="en-US" dirty="0"/>
              <a:t>camera, is just horrifying.” </a:t>
            </a:r>
            <a:endParaRPr lang="en-US" dirty="0" smtClean="0"/>
          </a:p>
          <a:p>
            <a:r>
              <a:rPr lang="en-US" sz="1000" dirty="0" smtClean="0"/>
              <a:t>From </a:t>
            </a:r>
            <a:r>
              <a:rPr lang="en-US" sz="1000" dirty="0"/>
              <a:t>https://</a:t>
            </a:r>
            <a:r>
              <a:rPr lang="en-US" sz="1000" dirty="0" err="1"/>
              <a:t>www.infosecurity-magazine.com</a:t>
            </a:r>
            <a:r>
              <a:rPr lang="en-US" sz="1000" dirty="0"/>
              <a:t>/</a:t>
            </a:r>
            <a:r>
              <a:rPr lang="en-US" sz="1000" dirty="0" err="1"/>
              <a:t>slackspace</a:t>
            </a:r>
            <a:r>
              <a:rPr lang="en-US" sz="1000" dirty="0"/>
              <a:t>/connected-elevators-</a:t>
            </a:r>
            <a:r>
              <a:rPr lang="en-US" sz="1000" dirty="0" err="1"/>
              <a:t>iot</a:t>
            </a:r>
            <a:r>
              <a:rPr lang="en-US" sz="1000" dirty="0"/>
              <a:t>-doomsday/</a:t>
            </a:r>
          </a:p>
        </p:txBody>
      </p:sp>
    </p:spTree>
    <p:extLst>
      <p:ext uri="{BB962C8B-B14F-4D97-AF65-F5344CB8AC3E}">
        <p14:creationId xmlns:p14="http://schemas.microsoft.com/office/powerpoint/2010/main" val="5640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63698</TotalTime>
  <Words>2706</Words>
  <Application>Microsoft Macintosh PowerPoint</Application>
  <PresentationFormat>Widescreen</PresentationFormat>
  <Paragraphs>311</Paragraphs>
  <Slides>32</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+Headings</vt:lpstr>
      <vt:lpstr>Cabin</vt:lpstr>
      <vt:lpstr>Calibri</vt:lpstr>
      <vt:lpstr>Helvetica</vt:lpstr>
      <vt:lpstr>ヒラギノ角ゴ Pro W3</vt:lpstr>
      <vt:lpstr>Arial</vt:lpstr>
      <vt:lpstr>Blank Presentation</vt:lpstr>
      <vt:lpstr>MSIT Summer Leadership Symposium Internet of Things 101</vt:lpstr>
      <vt:lpstr>“As with the internet itself, smart, connected products reflect a whole new set of technological possibilities that have emerged.”</vt:lpstr>
      <vt:lpstr>PowerPoint Presentation</vt:lpstr>
      <vt:lpstr>Smarts added to the products</vt:lpstr>
      <vt:lpstr>Connectivity added to smart products</vt:lpstr>
      <vt:lpstr>Smart and Connected</vt:lpstr>
      <vt:lpstr>Smart and Connected</vt:lpstr>
      <vt:lpstr>Smart and Connected</vt:lpstr>
      <vt:lpstr>Smart and Connected</vt:lpstr>
      <vt:lpstr>PowerPoint Presentation</vt:lpstr>
      <vt:lpstr>Types of Connectivity</vt:lpstr>
      <vt:lpstr>What Can Smart, Connected Products Do?</vt:lpstr>
      <vt:lpstr>Monitoring</vt:lpstr>
      <vt:lpstr>Control</vt:lpstr>
      <vt:lpstr>Optimization</vt:lpstr>
      <vt:lpstr>Autonomy</vt:lpstr>
      <vt:lpstr>PowerPoint Presentation</vt:lpstr>
      <vt:lpstr>Summary: Smart and Connected Products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Physical Web</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Products and Strategies</dc:title>
  <dc:creator>derdenge</dc:creator>
  <cp:lastModifiedBy>Microsoft Office User</cp:lastModifiedBy>
  <cp:revision>366</cp:revision>
  <cp:lastPrinted>2018-05-20T18:23:50Z</cp:lastPrinted>
  <dcterms:created xsi:type="dcterms:W3CDTF">2017-11-13T16:14:19Z</dcterms:created>
  <dcterms:modified xsi:type="dcterms:W3CDTF">2019-06-07T01:47:17Z</dcterms:modified>
</cp:coreProperties>
</file>