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0" r:id="rId9"/>
    <p:sldId id="267" r:id="rId10"/>
    <p:sldId id="268" r:id="rId11"/>
    <p:sldId id="265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95" r:id="rId28"/>
    <p:sldId id="287" r:id="rId29"/>
    <p:sldId id="296" r:id="rId30"/>
    <p:sldId id="288" r:id="rId31"/>
    <p:sldId id="297" r:id="rId32"/>
    <p:sldId id="289" r:id="rId33"/>
    <p:sldId id="290" r:id="rId34"/>
    <p:sldId id="292" r:id="rId35"/>
    <p:sldId id="293" r:id="rId36"/>
    <p:sldId id="294" r:id="rId37"/>
    <p:sldId id="298" r:id="rId38"/>
    <p:sldId id="291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01" autoAdjust="0"/>
    <p:restoredTop sz="94681" autoAdjust="0"/>
  </p:normalViewPr>
  <p:slideViewPr>
    <p:cSldViewPr>
      <p:cViewPr varScale="1">
        <p:scale>
          <a:sx n="74" d="100"/>
          <a:sy n="74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2484-93C9-4745-B9E1-7AC58DB47289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57D9-70C2-45BD-9C3A-8E928C56D9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7D9-70C2-45BD-9C3A-8E928C56D9A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7D9-70C2-45BD-9C3A-8E928C56D9A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7D9-70C2-45BD-9C3A-8E928C56D9A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7D9-70C2-45BD-9C3A-8E928C56D9A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6807D9-27E0-42D2-A320-329B50232468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1F9903-D0DB-47DC-B70E-175580BC8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Anne Mundell</a:t>
            </a:r>
          </a:p>
          <a:p>
            <a:pPr algn="r"/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by </a:t>
            </a:r>
          </a:p>
          <a:p>
            <a:pPr algn="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Casey Kearns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433732"/>
            <a:ext cx="3886200" cy="1981200"/>
          </a:xfrm>
        </p:spPr>
        <p:txBody>
          <a:bodyPr/>
          <a:lstStyle/>
          <a:p>
            <a:pPr algn="r"/>
            <a:r>
              <a:rPr smtClean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Designing Outside of the Proscenium</a:t>
            </a:r>
            <a:endParaRPr lang="en-US" dirty="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prosc in box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043632" cy="5715000"/>
          </a:xfrm>
          <a:prstGeom prst="rect">
            <a:avLst/>
          </a:prstGeom>
          <a:effectLst>
            <a:outerShdw blurRad="254000" dist="190500" dir="2700000" sx="106000" sy="106000" algn="tl" rotWithShape="0">
              <a:prstClr val="black">
                <a:alpha val="31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</a:t>
            </a:r>
            <a:r>
              <a:rPr lang="en-US" dirty="0" smtClean="0"/>
              <a:t>: Sometimes projects will have a life of months or years.</a:t>
            </a:r>
          </a:p>
          <a:p>
            <a:pPr lvl="1"/>
            <a:r>
              <a:rPr lang="en-US" dirty="0" smtClean="0"/>
              <a:t>During which they may be exposed to weather, and other kinds of corrosion, such as human interaction.</a:t>
            </a:r>
          </a:p>
          <a:p>
            <a:pPr lvl="1"/>
            <a:r>
              <a:rPr lang="en-US" dirty="0" smtClean="0"/>
              <a:t>If you are working in Museum design, there are corrosives that we would not consider in theater:  everything from off-gassing  from paint and new carpet to excess light or temperature change.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r>
              <a:rPr lang="en-US" dirty="0" smtClean="0"/>
              <a:t>:  Projects will often have major challenges not found in the theater.  </a:t>
            </a:r>
          </a:p>
          <a:p>
            <a:pPr lvl="1"/>
            <a:r>
              <a:rPr lang="en-US" dirty="0" smtClean="0"/>
              <a:t>Those must be discovered early in the process by figuring out the right questions to ask.</a:t>
            </a:r>
          </a:p>
          <a:p>
            <a:pPr lvl="1"/>
            <a:r>
              <a:rPr lang="en-US" dirty="0" smtClean="0"/>
              <a:t>What are the problems unique to this organization or project?</a:t>
            </a:r>
          </a:p>
          <a:p>
            <a:pPr lvl="1"/>
            <a:r>
              <a:rPr lang="en-US" dirty="0" smtClean="0"/>
              <a:t>Who is the audience?</a:t>
            </a:r>
          </a:p>
          <a:p>
            <a:pPr lvl="1"/>
            <a:r>
              <a:rPr lang="en-US" dirty="0" smtClean="0"/>
              <a:t>How does this project fit into a greater scheme?  Are there story or style considerations that must be considered?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Expectations: </a:t>
            </a:r>
            <a:r>
              <a:rPr lang="en-US" dirty="0" smtClean="0"/>
              <a:t>Work practices and expectations of you as a designer will be different from organization to organization.</a:t>
            </a:r>
          </a:p>
          <a:p>
            <a:r>
              <a:rPr lang="en-US" dirty="0" smtClean="0"/>
              <a:t>What does the organization expect from you in terms of: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Meeting presence</a:t>
            </a:r>
          </a:p>
          <a:p>
            <a:r>
              <a:rPr lang="en-US" dirty="0" smtClean="0"/>
              <a:t>Deliverables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Do you need to sub-contract people to do work outside of your expertise, for example if there are engineering questions or if there is a large number of materials with which you are not familiar?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problems were: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that we wanted to tell a story more specific to how these objects were used.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That we wanted to create something that was more interactive and child friendly than the original show.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wanted to brand each item with an identifiable category.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b="1" smtClean="0"/>
              <a:t>Kidsize: The Material World of Childhood</a:t>
            </a:r>
            <a:br>
              <a:rPr b="1" smtClean="0"/>
            </a:br>
            <a:r>
              <a:rPr sz="2400" b="1" smtClean="0"/>
              <a:t>Carnegie Museum of Art</a:t>
            </a:r>
            <a:r>
              <a:rPr b="1" smtClean="0"/>
              <a:t/>
            </a:r>
            <a:br>
              <a:rPr b="1" smtClean="0"/>
            </a:br>
            <a:r>
              <a:rPr b="1" smtClean="0"/>
              <a:t>Problem and Story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Exhibition as is Existed</a:t>
            </a:r>
            <a:endParaRPr lang="en-US" dirty="0"/>
          </a:p>
        </p:txBody>
      </p:sp>
      <p:pic>
        <p:nvPicPr>
          <p:cNvPr id="5" name="Content Placeholder 4" descr="DSC00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NIGH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15340"/>
            <a:ext cx="6248400" cy="49987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OK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Functions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basic functions hou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127" y="457200"/>
            <a:ext cx="6234545" cy="5715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Meta-goals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Resourcing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Similarities to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functionswallrender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9120"/>
            <a:ext cx="8229600" cy="5699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Solutions</a:t>
            </a:r>
            <a:endParaRPr lang="en-US" dirty="0"/>
          </a:p>
        </p:txBody>
      </p:sp>
      <p:pic>
        <p:nvPicPr>
          <p:cNvPr id="5" name="Content Placeholder 4" descr="kidsize_hou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385762"/>
            <a:ext cx="4010025" cy="6015038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0908"/>
            <a:ext cx="9144000" cy="54561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Learning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formallearninghou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457200"/>
            <a:ext cx="5715000" cy="5715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allearningac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82000" cy="55848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problems were: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museum was closing its permanent collection galleries for a year and wanted to house their collection in a series of smaller galleries.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decided to create a lush Victorian salon hang, one where many pieces are crowded into a smaller space than is now popular in American Exhibitions.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b="1" smtClean="0"/>
              <a:t>Panopticon</a:t>
            </a:r>
            <a:br>
              <a:rPr b="1" smtClean="0"/>
            </a:br>
            <a:r>
              <a:rPr sz="2400" b="1" smtClean="0"/>
              <a:t>Carnegie Museum of Art</a:t>
            </a:r>
            <a:r>
              <a:rPr b="1" smtClean="0"/>
              <a:t/>
            </a:r>
            <a:br>
              <a:rPr b="1" smtClean="0"/>
            </a:br>
            <a:r>
              <a:rPr b="1" smtClean="0"/>
              <a:t>Problem and Story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Drawings and Idea Development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MA lower entr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614160" cy="52493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smtClean="0"/>
              <a:t>Approach to Exhibition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A inner lob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7634"/>
            <a:ext cx="8629077" cy="58345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Galleries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n-US" dirty="0" smtClean="0"/>
              <a:t>: There’s always a story to tell.</a:t>
            </a:r>
          </a:p>
          <a:p>
            <a:r>
              <a:rPr lang="en-US" dirty="0" smtClean="0"/>
              <a:t>Finding a story on which all parties agree will lead to an overall approach against which ideas can be tested.</a:t>
            </a:r>
          </a:p>
          <a:p>
            <a:r>
              <a:rPr lang="en-US" dirty="0" smtClean="0"/>
              <a:t>How do you ask the right questions to discover what the “story” of the world you are creating will be?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Similarities to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A chair 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7500"/>
            <a:ext cx="89916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rP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5967"/>
            <a:ext cx="5382290" cy="611103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A between galle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09" y="0"/>
            <a:ext cx="66317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A works on 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7"/>
            <a:ext cx="9144000" cy="68518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516678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429500" cy="55968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739466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problems were: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Researchers were investigating the effect o atmospheric pressure on kids with recurrent ear infections and they had to place the kids in a hyperbaric chamber, which was scary.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decided to create turn the chamber into a “submarine” and the dark basement lab into an undersea adventure.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b="1" smtClean="0"/>
              <a:t>Pressure Chamber</a:t>
            </a:r>
            <a:br>
              <a:rPr b="1" smtClean="0"/>
            </a:br>
            <a:r>
              <a:rPr sz="2400" b="1" smtClean="0"/>
              <a:t>UPMC Medical Center</a:t>
            </a:r>
            <a:r>
              <a:rPr b="1" smtClean="0"/>
              <a:t/>
            </a:r>
            <a:br>
              <a:rPr b="1" smtClean="0"/>
            </a:br>
            <a:r>
              <a:rPr b="1" smtClean="0"/>
              <a:t>Problem and Story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The Design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Chamber Room</a:t>
            </a:r>
            <a:br>
              <a:rPr smtClean="0"/>
            </a:br>
            <a:r>
              <a:rPr smtClean="0"/>
              <a:t>"Unfolded"</a:t>
            </a:r>
            <a:endParaRPr lang="en-US" dirty="0"/>
          </a:p>
        </p:txBody>
      </p:sp>
      <p:pic>
        <p:nvPicPr>
          <p:cNvPr id="5" name="Picture Placeholder 4" descr="chamber_room_v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36" b="6036"/>
          <a:stretch>
            <a:fillRect/>
          </a:stretch>
        </p:blipFill>
        <p:spPr>
          <a:xfrm>
            <a:off x="457200" y="457199"/>
            <a:ext cx="6324600" cy="58442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Meta-goals</a:t>
            </a:r>
            <a:r>
              <a:rPr lang="en-US" dirty="0" smtClean="0"/>
              <a:t>:  The institution within which you work will be working toward incorporating your project into an institutional mission.</a:t>
            </a:r>
          </a:p>
          <a:p>
            <a:pPr lvl="1"/>
            <a:r>
              <a:rPr lang="en-US" dirty="0" smtClean="0"/>
              <a:t>Like projects fitting into a theatrical season, an organization will always have goals and target audiences for each project.</a:t>
            </a:r>
          </a:p>
          <a:p>
            <a:pPr lvl="1"/>
            <a:r>
              <a:rPr lang="en-US" dirty="0" smtClean="0"/>
              <a:t>Ferreting out what those overall objectives are can help determine what the story of the project will be.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Similarities to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Hallway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waiting_room_s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287" r="37287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Entrance</a:t>
            </a:r>
            <a:endParaRPr lang="en-US" dirty="0"/>
          </a:p>
        </p:txBody>
      </p:sp>
      <p:pic>
        <p:nvPicPr>
          <p:cNvPr id="5" name="Picture Placeholder 4" descr="entranceway_s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01" b="63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The Lab in Process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Chamber Room</a:t>
            </a:r>
            <a:br>
              <a:rPr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UPMC_Chamber -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Hallway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UPMC_Chamber -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/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Entrance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UPMC_Chamber - 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problems were: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To create a “sentient” robot with a personality and </a:t>
            </a:r>
            <a:r>
              <a:rPr lang="en-US" dirty="0" smtClean="0"/>
              <a:t>back story </a:t>
            </a:r>
            <a:r>
              <a:rPr lang="en-US" dirty="0" smtClean="0"/>
              <a:t>which would interact with humans and which would have a story that unfolded over a period of months.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My responsibility was as “a producer” to oversee writing of the story, to model the head for the robot and to </a:t>
            </a:r>
            <a:r>
              <a:rPr lang="en-US" dirty="0" smtClean="0"/>
              <a:t> create a </a:t>
            </a:r>
            <a:r>
              <a:rPr lang="en-US" dirty="0" smtClean="0"/>
              <a:t>home for it, as well as building a website.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b="1" smtClean="0"/>
              <a:t>Roboceptionist</a:t>
            </a:r>
            <a:br>
              <a:rPr b="1" smtClean="0"/>
            </a:br>
            <a:r>
              <a:rPr b="1" smtClean="0"/>
              <a:t>Problem and Story</a:t>
            </a:r>
            <a:br>
              <a:rPr b="1" smtClean="0"/>
            </a:br>
            <a:r>
              <a:rPr sz="2200" b="1" smtClean="0"/>
              <a:t>Collaboration between the Carnegie Mellon Robotics Institute and the CMU School of Drama </a:t>
            </a:r>
            <a:endParaRPr lang="en-US" sz="22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The Robot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eri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3924300" cy="586967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undell\Documents\USITT\roboceptionist\valeri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422844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Resourcing</a:t>
            </a:r>
            <a:r>
              <a:rPr lang="en-US" dirty="0" smtClean="0"/>
              <a:t>: No matter how much money/time/labor you have, it’s never enough.</a:t>
            </a:r>
          </a:p>
          <a:p>
            <a:pPr lvl="1"/>
            <a:r>
              <a:rPr lang="en-US" dirty="0" smtClean="0"/>
              <a:t>Budgets and resourcing that may seem huge (or tiny) depending on what you are used to working with are illusory.</a:t>
            </a:r>
          </a:p>
          <a:p>
            <a:pPr lvl="1"/>
            <a:r>
              <a:rPr lang="en-US" dirty="0" smtClean="0"/>
              <a:t>I like to determine what a dollar and an hour means for each project and organization, calling them “project hours” and “project dollars”, so that I can calibrate my resourcing expectations correctly.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Similarities to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undell\Documents\USITT\roboceptionist\motherboard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5486400" cy="5486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048000"/>
          </a:xfrm>
        </p:spPr>
        <p:txBody>
          <a:bodyPr>
            <a:normAutofit/>
          </a:bodyPr>
          <a:lstStyle/>
          <a:p>
            <a:pPr algn="r"/>
            <a:r>
              <a:rPr smtClean="0"/>
              <a:t>The Robot interacted with various characters on the phone (such as her "motherboard" her shrink, friends, coworkers, etc.. who were depicted on the website.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en-US" dirty="0" smtClean="0"/>
              <a:t>:  Most projects in which designers may be involved will have a major component of collaboration.</a:t>
            </a:r>
          </a:p>
          <a:p>
            <a:pPr lvl="1"/>
            <a:r>
              <a:rPr lang="en-US" dirty="0" smtClean="0"/>
              <a:t>Figure out who the major collaborators are early on, and what their roles are.</a:t>
            </a:r>
          </a:p>
          <a:p>
            <a:pPr lvl="1"/>
            <a:r>
              <a:rPr lang="en-US" dirty="0" smtClean="0"/>
              <a:t>Create an organizational chart for yourself to avoid falling into the trap of assuming that the structure of the organization is the same as, or even similar to, theater.  </a:t>
            </a:r>
          </a:p>
          <a:p>
            <a:pPr lvl="1"/>
            <a:r>
              <a:rPr lang="en-US" dirty="0" smtClean="0"/>
              <a:t>In most other applications, there will be more “suits” and engineers and fewer artists.</a:t>
            </a:r>
          </a:p>
          <a:p>
            <a:pPr lvl="1"/>
            <a:r>
              <a:rPr lang="en-US" dirty="0" smtClean="0"/>
              <a:t>While you are probably expert at collaboration, almost always you will have to adjust to an organization’s collaborative and hierarchical structure.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Similarities to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Lexicon</a:t>
            </a:r>
            <a:r>
              <a:rPr lang="en-US" dirty="0" smtClean="0"/>
              <a:t>: You will often have to learn a different dictionary of terms for different industries.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  <a:r>
              <a:rPr lang="en-US" dirty="0" smtClean="0"/>
              <a:t>:  Your audience will often be different than in theater, for example, sometimes your audience may be a camera and sometimes your audience will be much more interactive than traditional theater demands and sometimes the audience will have different kinds of expectations than those of a theater audience.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  <a:r>
              <a:rPr lang="en-US" dirty="0" smtClean="0"/>
              <a:t>: Discovering the major priorities of each type of project is a priority.  For example, while we always want to keep actors and patrons safe in theater, in museum design, keeping the objects on display safe is paramount, as well.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</a:t>
            </a:r>
            <a:r>
              <a:rPr lang="en-US" dirty="0" smtClean="0"/>
              <a:t>: Sometimes projects will have a life of months or years, during which they may be exposed to weather, and other kinds of corrosion, such as human interaction.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  <a:r>
              <a:rPr lang="en-US" dirty="0" smtClean="0"/>
              <a:t>:  Projects will often have major challenges not found in the theater.  Those must be discovered early in the process by figuring out the right questions to ask.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Expectations: </a:t>
            </a:r>
            <a:r>
              <a:rPr lang="en-US" dirty="0" smtClean="0"/>
              <a:t>Work practices and expectations of you as a designer will be different from organization to organization.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Lexicon</a:t>
            </a:r>
            <a:r>
              <a:rPr lang="en-US" dirty="0" smtClean="0"/>
              <a:t>: You will often have to learn a different dictionary of terms for different industries.</a:t>
            </a:r>
          </a:p>
          <a:p>
            <a:pPr lvl="1"/>
            <a:r>
              <a:rPr lang="en-US" dirty="0" smtClean="0"/>
              <a:t>Ask, if you don’t know what a term means …</a:t>
            </a:r>
          </a:p>
          <a:p>
            <a:pPr lvl="1"/>
            <a:r>
              <a:rPr lang="en-US" dirty="0" smtClean="0"/>
              <a:t>Or, write down a list of confusing ideas and terms and research them as you go, depending on how immediate your  knowledge needs 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  <a:r>
              <a:rPr lang="en-US" dirty="0" smtClean="0"/>
              <a:t>: Discovering the major priorities of each type of project is a priority.  </a:t>
            </a:r>
          </a:p>
          <a:p>
            <a:pPr lvl="1"/>
            <a:r>
              <a:rPr lang="en-US" dirty="0" smtClean="0"/>
              <a:t>For example, while we always want to keep actors and patrons safe in theater, in museum design, keeping the objects on display safe is paramount, as well.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Dif</a:t>
            </a:r>
            <a:r>
              <a:rPr lang="en-US" b="1" dirty="0" smtClean="0"/>
              <a:t>f</a:t>
            </a:r>
            <a:r>
              <a:rPr b="1" smtClean="0"/>
              <a:t>erences from Theater Design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2686</TotalTime>
  <Words>1205</Words>
  <Application>Microsoft Office PowerPoint</Application>
  <PresentationFormat>On-screen Show (4:3)</PresentationFormat>
  <Paragraphs>105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Paper</vt:lpstr>
      <vt:lpstr>Designing Outside of the Proscenium</vt:lpstr>
      <vt:lpstr>Similarities to Theater Design</vt:lpstr>
      <vt:lpstr>Similarities to Theater Design</vt:lpstr>
      <vt:lpstr>Similarities to Theater Design</vt:lpstr>
      <vt:lpstr>Similarities to Theater Design</vt:lpstr>
      <vt:lpstr>Similarities to Theater Design</vt:lpstr>
      <vt:lpstr>Differences from Theater Design</vt:lpstr>
      <vt:lpstr>Differences from Theater Design</vt:lpstr>
      <vt:lpstr>Differences from Theater Design</vt:lpstr>
      <vt:lpstr>Differences from Theater Design</vt:lpstr>
      <vt:lpstr>Differences from Theater Design</vt:lpstr>
      <vt:lpstr>Differences from Theater Design</vt:lpstr>
      <vt:lpstr>Kidsize: The Material World of Childhood Carnegie Museum of Art Problem and Story</vt:lpstr>
      <vt:lpstr>The Exhibition as is Existed</vt:lpstr>
      <vt:lpstr>Slide 15</vt:lpstr>
      <vt:lpstr>Slide 16</vt:lpstr>
      <vt:lpstr>Solutions</vt:lpstr>
      <vt:lpstr>Slide 18</vt:lpstr>
      <vt:lpstr>Solutions</vt:lpstr>
      <vt:lpstr>Slide 20</vt:lpstr>
      <vt:lpstr>Solutions</vt:lpstr>
      <vt:lpstr>Slide 22</vt:lpstr>
      <vt:lpstr>Solutions</vt:lpstr>
      <vt:lpstr>Slide 24</vt:lpstr>
      <vt:lpstr>Panopticon Carnegie Museum of Art Problem and Story</vt:lpstr>
      <vt:lpstr>Drawings and Idea Development</vt:lpstr>
      <vt:lpstr>Approach to Exhibition</vt:lpstr>
      <vt:lpstr>Slide 28</vt:lpstr>
      <vt:lpstr>Galleries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Pressure Chamber UPMC Medical Center Problem and Story</vt:lpstr>
      <vt:lpstr>The Design</vt:lpstr>
      <vt:lpstr>Chamber Room "Unfolded"</vt:lpstr>
      <vt:lpstr>Hallway</vt:lpstr>
      <vt:lpstr>Entrance</vt:lpstr>
      <vt:lpstr>The Lab in Process</vt:lpstr>
      <vt:lpstr>Chamber Room </vt:lpstr>
      <vt:lpstr>Hallway</vt:lpstr>
      <vt:lpstr>Entrance</vt:lpstr>
      <vt:lpstr>Roboceptionist Problem and Story Collaboration between the Carnegie Mellon Robotics Institute and the CMU School of Drama </vt:lpstr>
      <vt:lpstr>The Robot</vt:lpstr>
      <vt:lpstr>Slide 48</vt:lpstr>
      <vt:lpstr>Slide 49</vt:lpstr>
      <vt:lpstr>The Robot interacted with various characters on the phone (such as her "motherboard" her shrink, friends, coworkers, etc.. who were depicted on the website.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Outside of the Proscenium</dc:title>
  <dc:creator>Anne Mundell</dc:creator>
  <cp:lastModifiedBy>Anne Mundell</cp:lastModifiedBy>
  <cp:revision>12</cp:revision>
  <dcterms:created xsi:type="dcterms:W3CDTF">2009-03-11T21:42:08Z</dcterms:created>
  <dcterms:modified xsi:type="dcterms:W3CDTF">2009-03-18T12:06:52Z</dcterms:modified>
</cp:coreProperties>
</file>