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3"/>
  </p:notesMasterIdLst>
  <p:handoutMasterIdLst>
    <p:handoutMasterId r:id="rId24"/>
  </p:handoutMasterIdLst>
  <p:sldIdLst>
    <p:sldId id="256" r:id="rId2"/>
    <p:sldId id="257" r:id="rId3"/>
    <p:sldId id="258" r:id="rId4"/>
    <p:sldId id="314" r:id="rId5"/>
    <p:sldId id="315" r:id="rId6"/>
    <p:sldId id="313" r:id="rId7"/>
    <p:sldId id="316" r:id="rId8"/>
    <p:sldId id="295" r:id="rId9"/>
    <p:sldId id="293" r:id="rId10"/>
    <p:sldId id="317" r:id="rId11"/>
    <p:sldId id="278" r:id="rId12"/>
    <p:sldId id="283" r:id="rId13"/>
    <p:sldId id="312" r:id="rId14"/>
    <p:sldId id="318" r:id="rId15"/>
    <p:sldId id="321" r:id="rId16"/>
    <p:sldId id="322" r:id="rId17"/>
    <p:sldId id="319" r:id="rId18"/>
    <p:sldId id="264" r:id="rId19"/>
    <p:sldId id="323" r:id="rId20"/>
    <p:sldId id="292" r:id="rId21"/>
    <p:sldId id="324" r:id="rId22"/>
  </p:sldIdLst>
  <p:sldSz cx="9144000" cy="6858000" type="screen4x3"/>
  <p:notesSz cx="6934200" cy="92329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711" autoAdjust="0"/>
  </p:normalViewPr>
  <p:slideViewPr>
    <p:cSldViewPr>
      <p:cViewPr varScale="1">
        <p:scale>
          <a:sx n="51" d="100"/>
          <a:sy n="51" d="100"/>
        </p:scale>
        <p:origin x="-9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03769" cy="461013"/>
          </a:xfrm>
          <a:prstGeom prst="rect">
            <a:avLst/>
          </a:prstGeom>
          <a:noFill/>
          <a:ln w="12700">
            <a:noFill/>
            <a:miter lim="800000"/>
            <a:headEnd type="none" w="sm" len="sm"/>
            <a:tailEnd type="none" w="sm" len="sm"/>
          </a:ln>
          <a:effectLst/>
        </p:spPr>
        <p:txBody>
          <a:bodyPr vert="horz" wrap="square" lIns="92399" tIns="46200" rIns="92399" bIns="46200" numCol="1" anchor="t" anchorCtr="0" compatLnSpc="1">
            <a:prstTxWarp prst="textNoShape">
              <a:avLst/>
            </a:prstTxWarp>
          </a:bodyPr>
          <a:lstStyle>
            <a:lvl1pPr defTabSz="924414">
              <a:defRPr sz="1200" smtClean="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930431" y="0"/>
            <a:ext cx="3003769" cy="461013"/>
          </a:xfrm>
          <a:prstGeom prst="rect">
            <a:avLst/>
          </a:prstGeom>
          <a:noFill/>
          <a:ln w="12700">
            <a:noFill/>
            <a:miter lim="800000"/>
            <a:headEnd type="none" w="sm" len="sm"/>
            <a:tailEnd type="none" w="sm" len="sm"/>
          </a:ln>
          <a:effectLst/>
        </p:spPr>
        <p:txBody>
          <a:bodyPr vert="horz" wrap="square" lIns="92399" tIns="46200" rIns="92399" bIns="46200" numCol="1" anchor="t" anchorCtr="0" compatLnSpc="1">
            <a:prstTxWarp prst="textNoShape">
              <a:avLst/>
            </a:prstTxWarp>
          </a:bodyPr>
          <a:lstStyle>
            <a:lvl1pPr algn="r" defTabSz="924414">
              <a:defRPr sz="1200" smtClean="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1" y="8771887"/>
            <a:ext cx="3003769" cy="461013"/>
          </a:xfrm>
          <a:prstGeom prst="rect">
            <a:avLst/>
          </a:prstGeom>
          <a:noFill/>
          <a:ln w="12700">
            <a:noFill/>
            <a:miter lim="800000"/>
            <a:headEnd type="none" w="sm" len="sm"/>
            <a:tailEnd type="none" w="sm" len="sm"/>
          </a:ln>
          <a:effectLst/>
        </p:spPr>
        <p:txBody>
          <a:bodyPr vert="horz" wrap="square" lIns="92399" tIns="46200" rIns="92399" bIns="46200" numCol="1" anchor="b" anchorCtr="0" compatLnSpc="1">
            <a:prstTxWarp prst="textNoShape">
              <a:avLst/>
            </a:prstTxWarp>
          </a:bodyPr>
          <a:lstStyle>
            <a:lvl1pPr defTabSz="924414">
              <a:defRPr sz="1200" smtClean="0">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3930431" y="8771887"/>
            <a:ext cx="3003769" cy="461013"/>
          </a:xfrm>
          <a:prstGeom prst="rect">
            <a:avLst/>
          </a:prstGeom>
          <a:noFill/>
          <a:ln w="12700">
            <a:noFill/>
            <a:miter lim="800000"/>
            <a:headEnd type="none" w="sm" len="sm"/>
            <a:tailEnd type="none" w="sm" len="sm"/>
          </a:ln>
          <a:effectLst/>
        </p:spPr>
        <p:txBody>
          <a:bodyPr vert="horz" wrap="square" lIns="92399" tIns="46200" rIns="92399" bIns="46200" numCol="1" anchor="b" anchorCtr="0" compatLnSpc="1">
            <a:prstTxWarp prst="textNoShape">
              <a:avLst/>
            </a:prstTxWarp>
          </a:bodyPr>
          <a:lstStyle>
            <a:lvl1pPr algn="r" defTabSz="924414">
              <a:defRPr sz="1200" smtClean="0">
                <a:latin typeface="Times New Roman" pitchFamily="18" charset="0"/>
              </a:defRPr>
            </a:lvl1pPr>
          </a:lstStyle>
          <a:p>
            <a:pPr>
              <a:defRPr/>
            </a:pPr>
            <a:fld id="{A044868B-E23F-4663-82DD-F04495AC52B3}" type="slidenum">
              <a:rPr lang="en-US"/>
              <a:pPr>
                <a:defRPr/>
              </a:pPr>
              <a:t>‹#›</a:t>
            </a:fld>
            <a:endParaRPr lang="en-US"/>
          </a:p>
        </p:txBody>
      </p:sp>
    </p:spTree>
    <p:extLst>
      <p:ext uri="{BB962C8B-B14F-4D97-AF65-F5344CB8AC3E}">
        <p14:creationId xmlns:p14="http://schemas.microsoft.com/office/powerpoint/2010/main" val="261178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03769" cy="461013"/>
          </a:xfrm>
          <a:prstGeom prst="rect">
            <a:avLst/>
          </a:prstGeom>
          <a:noFill/>
          <a:ln w="12700">
            <a:noFill/>
            <a:miter lim="800000"/>
            <a:headEnd type="none" w="sm" len="sm"/>
            <a:tailEnd type="none" w="sm" len="sm"/>
          </a:ln>
          <a:effectLst/>
        </p:spPr>
        <p:txBody>
          <a:bodyPr vert="horz" wrap="square" lIns="92399" tIns="46200" rIns="92399" bIns="46200" numCol="1" anchor="t" anchorCtr="0" compatLnSpc="1">
            <a:prstTxWarp prst="textNoShape">
              <a:avLst/>
            </a:prstTxWarp>
          </a:bodyPr>
          <a:lstStyle>
            <a:lvl1pPr defTabSz="924414">
              <a:defRPr sz="1200" smtClean="0">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3930431" y="0"/>
            <a:ext cx="3003769" cy="461013"/>
          </a:xfrm>
          <a:prstGeom prst="rect">
            <a:avLst/>
          </a:prstGeom>
          <a:noFill/>
          <a:ln w="12700">
            <a:noFill/>
            <a:miter lim="800000"/>
            <a:headEnd type="none" w="sm" len="sm"/>
            <a:tailEnd type="none" w="sm" len="sm"/>
          </a:ln>
          <a:effectLst/>
        </p:spPr>
        <p:txBody>
          <a:bodyPr vert="horz" wrap="square" lIns="92399" tIns="46200" rIns="92399" bIns="46200" numCol="1" anchor="t" anchorCtr="0" compatLnSpc="1">
            <a:prstTxWarp prst="textNoShape">
              <a:avLst/>
            </a:prstTxWarp>
          </a:bodyPr>
          <a:lstStyle>
            <a:lvl1pPr algn="r" defTabSz="924414">
              <a:defRPr sz="1200" smtClean="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693738"/>
            <a:ext cx="4611688" cy="34607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23510" y="4384365"/>
            <a:ext cx="5087181" cy="4155437"/>
          </a:xfrm>
          <a:prstGeom prst="rect">
            <a:avLst/>
          </a:prstGeom>
          <a:noFill/>
          <a:ln w="12700">
            <a:noFill/>
            <a:miter lim="800000"/>
            <a:headEnd type="none" w="sm" len="sm"/>
            <a:tailEnd type="none" w="sm" len="sm"/>
          </a:ln>
          <a:effectLst/>
        </p:spPr>
        <p:txBody>
          <a:bodyPr vert="horz" wrap="square" lIns="92399" tIns="46200" rIns="92399"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8771887"/>
            <a:ext cx="3003769" cy="461013"/>
          </a:xfrm>
          <a:prstGeom prst="rect">
            <a:avLst/>
          </a:prstGeom>
          <a:noFill/>
          <a:ln w="12700">
            <a:noFill/>
            <a:miter lim="800000"/>
            <a:headEnd type="none" w="sm" len="sm"/>
            <a:tailEnd type="none" w="sm" len="sm"/>
          </a:ln>
          <a:effectLst/>
        </p:spPr>
        <p:txBody>
          <a:bodyPr vert="horz" wrap="square" lIns="92399" tIns="46200" rIns="92399" bIns="46200" numCol="1" anchor="b" anchorCtr="0" compatLnSpc="1">
            <a:prstTxWarp prst="textNoShape">
              <a:avLst/>
            </a:prstTxWarp>
          </a:bodyPr>
          <a:lstStyle>
            <a:lvl1pPr defTabSz="924414">
              <a:defRPr sz="1200" smtClean="0">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3930431" y="8771887"/>
            <a:ext cx="3003769" cy="461013"/>
          </a:xfrm>
          <a:prstGeom prst="rect">
            <a:avLst/>
          </a:prstGeom>
          <a:noFill/>
          <a:ln w="12700">
            <a:noFill/>
            <a:miter lim="800000"/>
            <a:headEnd type="none" w="sm" len="sm"/>
            <a:tailEnd type="none" w="sm" len="sm"/>
          </a:ln>
          <a:effectLst/>
        </p:spPr>
        <p:txBody>
          <a:bodyPr vert="horz" wrap="square" lIns="92399" tIns="46200" rIns="92399" bIns="46200" numCol="1" anchor="b" anchorCtr="0" compatLnSpc="1">
            <a:prstTxWarp prst="textNoShape">
              <a:avLst/>
            </a:prstTxWarp>
          </a:bodyPr>
          <a:lstStyle>
            <a:lvl1pPr algn="r" defTabSz="924414">
              <a:defRPr sz="1200" smtClean="0">
                <a:latin typeface="Times New Roman" pitchFamily="18" charset="0"/>
              </a:defRPr>
            </a:lvl1pPr>
          </a:lstStyle>
          <a:p>
            <a:pPr>
              <a:defRPr/>
            </a:pPr>
            <a:fld id="{C6B8CFF3-880C-4C2F-B091-969352EEB42F}" type="slidenum">
              <a:rPr lang="en-US"/>
              <a:pPr>
                <a:defRPr/>
              </a:pPr>
              <a:t>‹#›</a:t>
            </a:fld>
            <a:endParaRPr lang="en-US"/>
          </a:p>
        </p:txBody>
      </p:sp>
    </p:spTree>
    <p:extLst>
      <p:ext uri="{BB962C8B-B14F-4D97-AF65-F5344CB8AC3E}">
        <p14:creationId xmlns:p14="http://schemas.microsoft.com/office/powerpoint/2010/main" val="2096405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EDDFADC-68A5-401B-A31C-70CACCBF53FC}"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r>
              <a:rPr lang="en-US" smtClean="0"/>
              <a:t>This slide (amplified by the following) are an example of the emergence of a serious organization (although it is likely still in early stages).  The defaced web site quote is cleansed from a CERT/CC report.  ISI is the Pakistani Intelligence Service, long known to be associated with a variety of criminal and terrorist groups. Mujahideen-ul-dawat means “Freedom Fighters of the Desert”.  Hack of web site is consistent with activity of “Dr. Nuker” – who often targets healthcare sites, and has been a central figure in PHC, GFP and Al-Quaida on line.  </a:t>
            </a:r>
          </a:p>
          <a:p>
            <a:endParaRPr lang="en-US" smtClean="0"/>
          </a:p>
          <a:p>
            <a:r>
              <a:rPr lang="en-US" smtClean="0"/>
              <a:t>Last main point is setup for next slide.  Differing expertise shown by variety of hack methods from simple to complex, and variety of messages on hacked sites. Identified hacker groups include “Muslim Online Syndicate” (Pakistani), “Silver Lords” (Brazilian), “Anti-India Club” (western?), “G-Force Pakistan” (Pakistani).</a:t>
            </a:r>
          </a:p>
          <a:p>
            <a:endParaRPr lang="en-US" smtClean="0"/>
          </a:p>
          <a:p>
            <a:r>
              <a:rPr lang="en-US" smtClean="0"/>
              <a:t>SHOULD INCLUDE CHINESE THREAT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4528E35-6C4F-48E0-9DC8-B4E204C13137}" type="slidenum">
              <a:rPr lang="en-US"/>
              <a:pPr/>
              <a:t>13</a:t>
            </a:fld>
            <a:endParaRPr lang="en-US"/>
          </a:p>
        </p:txBody>
      </p:sp>
      <p:sp>
        <p:nvSpPr>
          <p:cNvPr id="30723" name="Rectangle 2"/>
          <p:cNvSpPr>
            <a:spLocks noGrp="1" noRot="1" noChangeAspect="1" noChangeArrowheads="1" noTextEdit="1"/>
          </p:cNvSpPr>
          <p:nvPr>
            <p:ph type="sldImg"/>
          </p:nvPr>
        </p:nvSpPr>
        <p:spPr>
          <a:xfrm>
            <a:off x="1158875" y="693738"/>
            <a:ext cx="4616450" cy="3462337"/>
          </a:xfrm>
          <a:ln/>
        </p:spPr>
      </p:sp>
      <p:sp>
        <p:nvSpPr>
          <p:cNvPr id="30724" name="Rectangle 3"/>
          <p:cNvSpPr>
            <a:spLocks noGrp="1" noChangeArrowheads="1"/>
          </p:cNvSpPr>
          <p:nvPr>
            <p:ph type="body" idx="1"/>
          </p:nvPr>
        </p:nvSpPr>
        <p:spPr>
          <a:xfrm>
            <a:off x="925086" y="4385944"/>
            <a:ext cx="5084029" cy="4153858"/>
          </a:xfrm>
          <a:noFill/>
          <a:ln w="9525"/>
        </p:spPr>
        <p:txBody>
          <a:bodyPr/>
          <a:lstStyle/>
          <a:p>
            <a:r>
              <a:rPr lang="en-US" smtClean="0"/>
              <a:t>This slide is transition from cyber crime to info warfare, with emphasis that although hacking isn’t easy to deal with, info war is likely to be much more difficult.</a:t>
            </a:r>
          </a:p>
          <a:p>
            <a:endParaRPr lang="en-US" smtClean="0"/>
          </a:p>
          <a:p>
            <a:r>
              <a:rPr lang="en-US" smtClean="0"/>
              <a:t>This is a synthesis of much of </a:t>
            </a:r>
            <a:r>
              <a:rPr lang="en-US" i="1" smtClean="0"/>
              <a:t>In Athena’s Camp</a:t>
            </a:r>
            <a:r>
              <a:rPr lang="en-US" smtClean="0"/>
              <a:t>, as well as Shimeall’s personal experience.  It resonates well with Marines, especially in the portrayal of the warrior.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F8ED6FB-702E-4ABD-9BE1-874F4E76D12D}" type="slidenum">
              <a:rPr lang="en-US"/>
              <a:pPr/>
              <a:t>18</a:t>
            </a:fld>
            <a:endParaRPr lang="en-US"/>
          </a:p>
        </p:txBody>
      </p:sp>
      <p:sp>
        <p:nvSpPr>
          <p:cNvPr id="31747" name="Rectangle 2"/>
          <p:cNvSpPr>
            <a:spLocks noGrp="1" noRot="1" noChangeAspect="1" noChangeArrowheads="1" noTextEdit="1"/>
          </p:cNvSpPr>
          <p:nvPr>
            <p:ph type="sldImg"/>
          </p:nvPr>
        </p:nvSpPr>
        <p:spPr>
          <a:xfrm>
            <a:off x="1114425" y="682625"/>
            <a:ext cx="4648200" cy="3486150"/>
          </a:xfrm>
          <a:ln/>
        </p:spPr>
      </p:sp>
      <p:sp>
        <p:nvSpPr>
          <p:cNvPr id="31748" name="Rectangle 3"/>
          <p:cNvSpPr>
            <a:spLocks noGrp="1" noChangeArrowheads="1"/>
          </p:cNvSpPr>
          <p:nvPr>
            <p:ph type="body" idx="1"/>
          </p:nvPr>
        </p:nvSpPr>
        <p:spPr>
          <a:xfrm>
            <a:off x="906175" y="4395416"/>
            <a:ext cx="5140764" cy="4169646"/>
          </a:xfrm>
          <a:noFill/>
          <a:ln w="9525"/>
        </p:spPr>
        <p:txBody>
          <a:bodyPr lIns="90829" tIns="45415" rIns="90829" bIns="45415"/>
          <a:lstStyle/>
          <a:p>
            <a:r>
              <a:rPr lang="en-GB" sz="1100" b="1"/>
              <a:t>Use as recap of preceding slides (Note LOTS of attack methods).  Note shift from “standard” CERT/CC slide to reflect that attacks are currently available to very close to the lowest level of intruder knowledge (Point-and-click level).  Slide is also updated for 2000.</a:t>
            </a:r>
          </a:p>
          <a:p>
            <a:r>
              <a:rPr lang="en-GB" sz="1100" b="1"/>
              <a:t>The </a:t>
            </a:r>
            <a:r>
              <a:rPr lang="en-GB" sz="1100" b="1">
                <a:solidFill>
                  <a:srgbClr val="FFCC00"/>
                </a:solidFill>
              </a:rPr>
              <a:t>gold curve</a:t>
            </a:r>
            <a:r>
              <a:rPr lang="en-GB" sz="1100" b="1"/>
              <a:t> indicates the knowledge needed to perform an attack.  It does not mean that intruders are becoming more stupid, although the average expertise level may be declining because of dilution of new, you, inexperienced attackers and there have been intruders with significantly below-normal intelligence. The precise curve points on this curve are estimates.</a:t>
            </a:r>
          </a:p>
          <a:p>
            <a:r>
              <a:rPr lang="en-GB" sz="1100" b="1"/>
              <a:t>The </a:t>
            </a:r>
            <a:r>
              <a:rPr lang="en-GB" sz="1100" b="1">
                <a:solidFill>
                  <a:srgbClr val="CC3300"/>
                </a:solidFill>
              </a:rPr>
              <a:t>red line</a:t>
            </a:r>
            <a:r>
              <a:rPr lang="en-GB" sz="1100" b="1"/>
              <a:t> indicates the sophistication of the tools and toolkits used by attackers. </a:t>
            </a:r>
          </a:p>
          <a:p>
            <a:r>
              <a:rPr lang="en-GB" sz="1100" b="1"/>
              <a:t>Leveraging use of currently available technologies (code reuse, GUI, web, etc.)</a:t>
            </a:r>
          </a:p>
          <a:p>
            <a:r>
              <a:rPr lang="en-GB" sz="1100" b="1"/>
              <a:t>Creating easy-to-use exploitation scripts</a:t>
            </a:r>
          </a:p>
          <a:p>
            <a:r>
              <a:rPr lang="en-GB" sz="1100" b="1"/>
              <a:t>Developing increasingly sophisticated toolkits</a:t>
            </a:r>
          </a:p>
          <a:p>
            <a:r>
              <a:rPr lang="en-GB" sz="1100" b="1"/>
              <a:t>Transferring expertise to novices (lots of web sites with downloads)</a:t>
            </a:r>
          </a:p>
          <a:p>
            <a:r>
              <a:rPr lang="en-GB" sz="1100" b="1"/>
              <a:t>Scanning large blocks of addresses (ref Internet Auditing Project)</a:t>
            </a:r>
          </a:p>
          <a:p>
            <a:r>
              <a:rPr lang="en-GB" sz="1100" b="1"/>
              <a:t>Increasing impact by targeting the infrastructure.</a:t>
            </a:r>
          </a:p>
          <a:p>
            <a:r>
              <a:rPr lang="en-GB" sz="1100" b="1"/>
              <a:t>The cumulative effect of both curves is that the information need to break into a system is relatively flat over time.  What is trading off is how much of that information is embedded in the tool vs. the user; and adding more to the tool allows many more users to do a given attack.</a:t>
            </a:r>
          </a:p>
          <a:p>
            <a:r>
              <a:rPr lang="en-GB" sz="1100" b="1"/>
              <a:t>Relate story of intruder who used tool to get into UNIX box and gain administrator privileges, then couldn’t use it because intruder did not know UNIX commands. Also note that many view administrator access as easier to automatically gain than user access, so that even attacks that don’t require administrator access are done at that level.</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sp>
        <p:nvSpPr>
          <p:cNvPr id="14745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14746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D704F48F-05DD-4E50-9717-F8C7E5909A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878D8-F2F9-4802-9DDA-094474A461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F31C53A-3195-4759-9FD4-8C091484C9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0A0E92C-96E6-498D-895D-D9AAAA6547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00DFF9C-375A-4469-B990-FEFB656DB2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AF95A54-C008-46AE-99DD-F2E273E38F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C1491F6-CC16-4C43-848A-967212E49A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2588C29-6B8B-4CEA-BEEC-5ED48422AA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EDE03B8-18C1-4E43-9DCB-3462AD59A8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FB028CC-E12F-474D-B077-9DD98CFFCC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8BE8513-8254-4DE4-9F12-48EA0C22D5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2665002-EC1E-4B8A-B77D-85B5867F42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FE38A30-46B5-408E-8089-B4AF1E401F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4643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14643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14644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CA7B00B2-441C-473A-A5B1-65D2B45C98AD}" type="slidenum">
              <a:rPr lang="en-US"/>
              <a:pPr>
                <a:defRPr/>
              </a:pPr>
              <a:t>‹#›</a:t>
            </a:fld>
            <a:endParaRPr lang="en-US"/>
          </a:p>
        </p:txBody>
      </p:sp>
      <p:sp>
        <p:nvSpPr>
          <p:cNvPr id="146441"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146442"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ldNum" sz="quarter" idx="12"/>
          </p:nvPr>
        </p:nvSpPr>
        <p:spPr>
          <a:noFill/>
        </p:spPr>
        <p:txBody>
          <a:bodyPr/>
          <a:lstStyle/>
          <a:p>
            <a:fld id="{ACA7BC02-3D10-4913-81C3-EDFFF2878EB7}" type="slidenum">
              <a:rPr lang="en-US" smtClean="0"/>
              <a:pPr/>
              <a:t>1</a:t>
            </a:fld>
            <a:r>
              <a:rPr lang="en-US" dirty="0" smtClean="0"/>
              <a:t>`1</a:t>
            </a:r>
            <a:endParaRPr lang="en-US" dirty="0"/>
          </a:p>
        </p:txBody>
      </p:sp>
      <p:sp>
        <p:nvSpPr>
          <p:cNvPr id="3075" name="Rectangle 2"/>
          <p:cNvSpPr>
            <a:spLocks noGrp="1" noChangeArrowheads="1"/>
          </p:cNvSpPr>
          <p:nvPr>
            <p:ph type="ctrTitle"/>
          </p:nvPr>
        </p:nvSpPr>
        <p:spPr>
          <a:xfrm>
            <a:off x="838200" y="1612900"/>
            <a:ext cx="7086600" cy="1243013"/>
          </a:xfrm>
        </p:spPr>
        <p:txBody>
          <a:bodyPr/>
          <a:lstStyle/>
          <a:p>
            <a:pPr eaLnBrk="1" hangingPunct="1"/>
            <a:r>
              <a:rPr lang="en-US" dirty="0" smtClean="0">
                <a:solidFill>
                  <a:schemeClr val="tx1"/>
                </a:solidFill>
              </a:rPr>
              <a:t>Hacking and Information Warfare</a:t>
            </a:r>
          </a:p>
        </p:txBody>
      </p:sp>
      <p:sp>
        <p:nvSpPr>
          <p:cNvPr id="3076" name="Subtitle 5"/>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6D404361-21E4-49CC-9CF6-D617821082AF}" type="slidenum">
              <a:rPr lang="en-US"/>
              <a:pPr/>
              <a:t>10</a:t>
            </a:fld>
            <a:endParaRPr lang="en-US"/>
          </a:p>
        </p:txBody>
      </p:sp>
      <p:sp>
        <p:nvSpPr>
          <p:cNvPr id="12291" name="Rectangle 2"/>
          <p:cNvSpPr>
            <a:spLocks noGrp="1" noChangeArrowheads="1"/>
          </p:cNvSpPr>
          <p:nvPr>
            <p:ph type="title"/>
          </p:nvPr>
        </p:nvSpPr>
        <p:spPr/>
        <p:txBody>
          <a:bodyPr/>
          <a:lstStyle/>
          <a:p>
            <a:pPr algn="ctr" eaLnBrk="1" hangingPunct="1"/>
            <a:r>
              <a:rPr lang="en-US" smtClean="0">
                <a:solidFill>
                  <a:schemeClr val="tx1"/>
                </a:solidFill>
              </a:rPr>
              <a:t>Threats</a:t>
            </a:r>
          </a:p>
        </p:txBody>
      </p:sp>
      <p:sp>
        <p:nvSpPr>
          <p:cNvPr id="12292" name="Rectangle 3"/>
          <p:cNvSpPr>
            <a:spLocks noGrp="1" noChangeArrowheads="1"/>
          </p:cNvSpPr>
          <p:nvPr>
            <p:ph type="body" sz="half" idx="1"/>
          </p:nvPr>
        </p:nvSpPr>
        <p:spPr>
          <a:xfrm>
            <a:off x="949325" y="1981200"/>
            <a:ext cx="4824413" cy="4114800"/>
          </a:xfrm>
        </p:spPr>
        <p:txBody>
          <a:bodyPr/>
          <a:lstStyle/>
          <a:p>
            <a:pPr eaLnBrk="1" hangingPunct="1">
              <a:lnSpc>
                <a:spcPct val="90000"/>
              </a:lnSpc>
            </a:pPr>
            <a:r>
              <a:rPr lang="en-US" sz="2800" smtClean="0"/>
              <a:t>Non-State Actors</a:t>
            </a:r>
          </a:p>
          <a:p>
            <a:pPr lvl="1" eaLnBrk="1" hangingPunct="1">
              <a:lnSpc>
                <a:spcPct val="90000"/>
              </a:lnSpc>
            </a:pPr>
            <a:r>
              <a:rPr lang="en-US" sz="2400" smtClean="0"/>
              <a:t>Terrorists</a:t>
            </a:r>
          </a:p>
          <a:p>
            <a:pPr lvl="1" eaLnBrk="1" hangingPunct="1">
              <a:lnSpc>
                <a:spcPct val="90000"/>
              </a:lnSpc>
            </a:pPr>
            <a:r>
              <a:rPr lang="en-US" sz="2400" smtClean="0"/>
              <a:t>Hacktivists</a:t>
            </a:r>
          </a:p>
          <a:p>
            <a:pPr eaLnBrk="1" hangingPunct="1">
              <a:lnSpc>
                <a:spcPct val="90000"/>
              </a:lnSpc>
            </a:pPr>
            <a:r>
              <a:rPr lang="en-US" sz="2800" smtClean="0"/>
              <a:t>Sometimes different sides of the same page</a:t>
            </a:r>
          </a:p>
          <a:p>
            <a:pPr eaLnBrk="1" hangingPunct="1">
              <a:lnSpc>
                <a:spcPct val="90000"/>
              </a:lnSpc>
            </a:pPr>
            <a:r>
              <a:rPr lang="en-US" sz="2800" smtClean="0"/>
              <a:t>As with organized crime, sometimes the lines between state and non-state actors is blurred</a:t>
            </a:r>
          </a:p>
        </p:txBody>
      </p:sp>
      <p:pic>
        <p:nvPicPr>
          <p:cNvPr id="12293" name="Picture 4" descr="Osama"/>
          <p:cNvPicPr>
            <a:picLocks noGrp="1" noChangeAspect="1" noChangeArrowheads="1"/>
          </p:cNvPicPr>
          <p:nvPr>
            <p:ph sz="half" idx="2"/>
          </p:nvPr>
        </p:nvPicPr>
        <p:blipFill>
          <a:blip r:embed="rId2" cstate="print"/>
          <a:srcRect/>
          <a:stretch>
            <a:fillRect/>
          </a:stretch>
        </p:blipFill>
        <p:spPr>
          <a:xfrm>
            <a:off x="5915025" y="3503613"/>
            <a:ext cx="2517775" cy="194945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p>
            <a:fld id="{E2A9565B-86B4-4413-A1FE-B8D0027894DD}" type="slidenum">
              <a:rPr lang="en-US"/>
              <a:pPr/>
              <a:t>11</a:t>
            </a:fld>
            <a:endParaRPr lang="en-US"/>
          </a:p>
        </p:txBody>
      </p:sp>
      <p:sp>
        <p:nvSpPr>
          <p:cNvPr id="13315" name="Rectangle 3"/>
          <p:cNvSpPr>
            <a:spLocks noGrp="1" noChangeArrowheads="1"/>
          </p:cNvSpPr>
          <p:nvPr>
            <p:ph type="title"/>
          </p:nvPr>
        </p:nvSpPr>
        <p:spPr/>
        <p:txBody>
          <a:bodyPr/>
          <a:lstStyle/>
          <a:p>
            <a:pPr algn="ctr" eaLnBrk="1" hangingPunct="1"/>
            <a:r>
              <a:rPr lang="en-US" smtClean="0">
                <a:solidFill>
                  <a:schemeClr val="tx1"/>
                </a:solidFill>
              </a:rPr>
              <a:t>Example - Hacker to Terrorism?</a:t>
            </a:r>
          </a:p>
        </p:txBody>
      </p:sp>
      <p:sp>
        <p:nvSpPr>
          <p:cNvPr id="13316" name="Rectangle 2"/>
          <p:cNvSpPr>
            <a:spLocks noGrp="1" noChangeArrowheads="1"/>
          </p:cNvSpPr>
          <p:nvPr>
            <p:ph type="body" sz="half" idx="1"/>
          </p:nvPr>
        </p:nvSpPr>
        <p:spPr>
          <a:xfrm>
            <a:off x="914400" y="1752600"/>
            <a:ext cx="5249863" cy="4495800"/>
          </a:xfrm>
        </p:spPr>
        <p:txBody>
          <a:bodyPr/>
          <a:lstStyle/>
          <a:p>
            <a:pPr eaLnBrk="1" hangingPunct="1">
              <a:lnSpc>
                <a:spcPct val="90000"/>
              </a:lnSpc>
            </a:pPr>
            <a:r>
              <a:rPr lang="en-US" sz="2400" smtClean="0"/>
              <a:t>Defaced Health-care web site in India </a:t>
            </a:r>
          </a:p>
          <a:p>
            <a:pPr lvl="1" eaLnBrk="1" hangingPunct="1">
              <a:lnSpc>
                <a:spcPct val="90000"/>
              </a:lnSpc>
            </a:pPr>
            <a:r>
              <a:rPr lang="en-US" sz="2000" smtClean="0"/>
              <a:t>"This site has been hacked by ISI (Kashmir is ours), we want a hospital in Kashmir" and signed by Mujahideen-ul-dawat</a:t>
            </a:r>
          </a:p>
          <a:p>
            <a:pPr lvl="1" eaLnBrk="1" hangingPunct="1">
              <a:lnSpc>
                <a:spcPct val="90000"/>
              </a:lnSpc>
            </a:pPr>
            <a:r>
              <a:rPr lang="en-US" sz="2000" smtClean="0"/>
              <a:t>Linked to G-Force Pakistan</a:t>
            </a:r>
          </a:p>
          <a:p>
            <a:pPr lvl="1" eaLnBrk="1" hangingPunct="1">
              <a:lnSpc>
                <a:spcPct val="90000"/>
              </a:lnSpc>
              <a:buFont typeface="Wingdings" pitchFamily="2" charset="2"/>
              <a:buNone/>
            </a:pPr>
            <a:endParaRPr lang="en-US" sz="2000" smtClean="0"/>
          </a:p>
          <a:p>
            <a:pPr eaLnBrk="1" hangingPunct="1">
              <a:lnSpc>
                <a:spcPct val="90000"/>
              </a:lnSpc>
            </a:pPr>
            <a:r>
              <a:rPr lang="en-US" sz="2400" smtClean="0"/>
              <a:t>Global Hactivism linked to Mid-East conflict</a:t>
            </a:r>
          </a:p>
          <a:p>
            <a:pPr eaLnBrk="1" hangingPunct="1">
              <a:lnSpc>
                <a:spcPct val="90000"/>
              </a:lnSpc>
            </a:pPr>
            <a:r>
              <a:rPr lang="en-US" sz="2400" smtClean="0"/>
              <a:t>Information Warfare successfully utilized in Chiapas conflict with Mexican gov’t</a:t>
            </a:r>
          </a:p>
        </p:txBody>
      </p:sp>
      <p:sp>
        <p:nvSpPr>
          <p:cNvPr id="13317" name="Freeform 4"/>
          <p:cNvSpPr>
            <a:spLocks/>
          </p:cNvSpPr>
          <p:nvPr/>
        </p:nvSpPr>
        <p:spPr bwMode="auto">
          <a:xfrm>
            <a:off x="3956050" y="5213350"/>
            <a:ext cx="6350" cy="3175"/>
          </a:xfrm>
          <a:custGeom>
            <a:avLst/>
            <a:gdLst>
              <a:gd name="T0" fmla="*/ 7 w 7"/>
              <a:gd name="T1" fmla="*/ 6 h 6"/>
              <a:gd name="T2" fmla="*/ 0 w 7"/>
              <a:gd name="T3" fmla="*/ 0 h 6"/>
              <a:gd name="T4" fmla="*/ 0 w 7"/>
              <a:gd name="T5" fmla="*/ 1 h 6"/>
              <a:gd name="T6" fmla="*/ 7 w 7"/>
              <a:gd name="T7" fmla="*/ 6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6"/>
                </a:moveTo>
                <a:lnTo>
                  <a:pt x="0" y="0"/>
                </a:lnTo>
                <a:lnTo>
                  <a:pt x="0" y="1"/>
                </a:lnTo>
                <a:lnTo>
                  <a:pt x="7" y="6"/>
                </a:lnTo>
                <a:close/>
              </a:path>
            </a:pathLst>
          </a:custGeom>
          <a:solidFill>
            <a:srgbClr val="FDA000"/>
          </a:solidFill>
          <a:ln w="9525">
            <a:noFill/>
            <a:round/>
            <a:headEnd/>
            <a:tailEnd/>
          </a:ln>
        </p:spPr>
        <p:txBody>
          <a:bodyPr/>
          <a:lstStyle/>
          <a:p>
            <a:endParaRPr lang="en-US"/>
          </a:p>
        </p:txBody>
      </p:sp>
      <p:sp>
        <p:nvSpPr>
          <p:cNvPr id="13318" name="Freeform 5"/>
          <p:cNvSpPr>
            <a:spLocks/>
          </p:cNvSpPr>
          <p:nvPr/>
        </p:nvSpPr>
        <p:spPr bwMode="auto">
          <a:xfrm>
            <a:off x="3813175" y="5281613"/>
            <a:ext cx="3175" cy="4762"/>
          </a:xfrm>
          <a:custGeom>
            <a:avLst/>
            <a:gdLst>
              <a:gd name="T0" fmla="*/ 4 w 4"/>
              <a:gd name="T1" fmla="*/ 0 h 10"/>
              <a:gd name="T2" fmla="*/ 3 w 4"/>
              <a:gd name="T3" fmla="*/ 0 h 10"/>
              <a:gd name="T4" fmla="*/ 0 w 4"/>
              <a:gd name="T5" fmla="*/ 10 h 10"/>
              <a:gd name="T6" fmla="*/ 4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4" y="0"/>
                </a:moveTo>
                <a:lnTo>
                  <a:pt x="3" y="0"/>
                </a:lnTo>
                <a:lnTo>
                  <a:pt x="0" y="10"/>
                </a:lnTo>
                <a:lnTo>
                  <a:pt x="4" y="0"/>
                </a:lnTo>
                <a:close/>
              </a:path>
            </a:pathLst>
          </a:custGeom>
          <a:solidFill>
            <a:srgbClr val="FDA000"/>
          </a:solidFill>
          <a:ln w="9525">
            <a:noFill/>
            <a:round/>
            <a:headEnd/>
            <a:tailEnd/>
          </a:ln>
        </p:spPr>
        <p:txBody>
          <a:bodyPr/>
          <a:lstStyle/>
          <a:p>
            <a:endParaRPr lang="en-US"/>
          </a:p>
        </p:txBody>
      </p:sp>
      <p:sp>
        <p:nvSpPr>
          <p:cNvPr id="13319" name="Freeform 6"/>
          <p:cNvSpPr>
            <a:spLocks/>
          </p:cNvSpPr>
          <p:nvPr/>
        </p:nvSpPr>
        <p:spPr bwMode="auto">
          <a:xfrm>
            <a:off x="3781425" y="5075238"/>
            <a:ext cx="4763" cy="3175"/>
          </a:xfrm>
          <a:custGeom>
            <a:avLst/>
            <a:gdLst>
              <a:gd name="T0" fmla="*/ 0 w 7"/>
              <a:gd name="T1" fmla="*/ 2 h 6"/>
              <a:gd name="T2" fmla="*/ 0 w 7"/>
              <a:gd name="T3" fmla="*/ 0 h 6"/>
              <a:gd name="T4" fmla="*/ 7 w 7"/>
              <a:gd name="T5" fmla="*/ 6 h 6"/>
              <a:gd name="T6" fmla="*/ 0 w 7"/>
              <a:gd name="T7" fmla="*/ 2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2"/>
                </a:moveTo>
                <a:lnTo>
                  <a:pt x="0" y="0"/>
                </a:lnTo>
                <a:lnTo>
                  <a:pt x="7" y="6"/>
                </a:lnTo>
                <a:lnTo>
                  <a:pt x="0" y="2"/>
                </a:lnTo>
                <a:close/>
              </a:path>
            </a:pathLst>
          </a:custGeom>
          <a:solidFill>
            <a:srgbClr val="000000"/>
          </a:solidFill>
          <a:ln w="9525">
            <a:noFill/>
            <a:round/>
            <a:headEnd/>
            <a:tailEnd/>
          </a:ln>
        </p:spPr>
        <p:txBody>
          <a:bodyPr/>
          <a:lstStyle/>
          <a:p>
            <a:endParaRPr lang="en-US"/>
          </a:p>
        </p:txBody>
      </p:sp>
      <p:sp>
        <p:nvSpPr>
          <p:cNvPr id="13320" name="Freeform 7"/>
          <p:cNvSpPr>
            <a:spLocks/>
          </p:cNvSpPr>
          <p:nvPr/>
        </p:nvSpPr>
        <p:spPr bwMode="auto">
          <a:xfrm>
            <a:off x="3413125" y="5508625"/>
            <a:ext cx="1588" cy="6350"/>
          </a:xfrm>
          <a:custGeom>
            <a:avLst/>
            <a:gdLst>
              <a:gd name="T0" fmla="*/ 1 w 1"/>
              <a:gd name="T1" fmla="*/ 0 h 12"/>
              <a:gd name="T2" fmla="*/ 0 w 1"/>
              <a:gd name="T3" fmla="*/ 12 h 12"/>
              <a:gd name="T4" fmla="*/ 1 w 1"/>
              <a:gd name="T5" fmla="*/ 12 h 12"/>
              <a:gd name="T6" fmla="*/ 1 w 1"/>
              <a:gd name="T7" fmla="*/ 0 h 12"/>
              <a:gd name="T8" fmla="*/ 0 60000 65536"/>
              <a:gd name="T9" fmla="*/ 0 60000 65536"/>
              <a:gd name="T10" fmla="*/ 0 60000 65536"/>
              <a:gd name="T11" fmla="*/ 0 60000 65536"/>
              <a:gd name="T12" fmla="*/ 0 w 1"/>
              <a:gd name="T13" fmla="*/ 0 h 12"/>
              <a:gd name="T14" fmla="*/ 1 w 1"/>
              <a:gd name="T15" fmla="*/ 12 h 12"/>
            </a:gdLst>
            <a:ahLst/>
            <a:cxnLst>
              <a:cxn ang="T8">
                <a:pos x="T0" y="T1"/>
              </a:cxn>
              <a:cxn ang="T9">
                <a:pos x="T2" y="T3"/>
              </a:cxn>
              <a:cxn ang="T10">
                <a:pos x="T4" y="T5"/>
              </a:cxn>
              <a:cxn ang="T11">
                <a:pos x="T6" y="T7"/>
              </a:cxn>
            </a:cxnLst>
            <a:rect l="T12" t="T13" r="T14" b="T15"/>
            <a:pathLst>
              <a:path w="1" h="12">
                <a:moveTo>
                  <a:pt x="1" y="0"/>
                </a:moveTo>
                <a:lnTo>
                  <a:pt x="0" y="12"/>
                </a:lnTo>
                <a:lnTo>
                  <a:pt x="1" y="12"/>
                </a:lnTo>
                <a:lnTo>
                  <a:pt x="1" y="0"/>
                </a:lnTo>
                <a:close/>
              </a:path>
            </a:pathLst>
          </a:custGeom>
          <a:solidFill>
            <a:srgbClr val="000000"/>
          </a:solidFill>
          <a:ln w="9525">
            <a:noFill/>
            <a:round/>
            <a:headEnd/>
            <a:tailEnd/>
          </a:ln>
        </p:spPr>
        <p:txBody>
          <a:bodyPr/>
          <a:lstStyle/>
          <a:p>
            <a:endParaRPr lang="en-US"/>
          </a:p>
        </p:txBody>
      </p:sp>
      <p:sp>
        <p:nvSpPr>
          <p:cNvPr id="13321" name="Freeform 8"/>
          <p:cNvSpPr>
            <a:spLocks/>
          </p:cNvSpPr>
          <p:nvPr/>
        </p:nvSpPr>
        <p:spPr bwMode="auto">
          <a:xfrm>
            <a:off x="2892425" y="5926138"/>
            <a:ext cx="1588" cy="6350"/>
          </a:xfrm>
          <a:custGeom>
            <a:avLst/>
            <a:gdLst>
              <a:gd name="T0" fmla="*/ 0 w 1588"/>
              <a:gd name="T1" fmla="*/ 12 h 12"/>
              <a:gd name="T2" fmla="*/ 0 w 1588"/>
              <a:gd name="T3" fmla="*/ 1 h 12"/>
              <a:gd name="T4" fmla="*/ 0 w 1588"/>
              <a:gd name="T5" fmla="*/ 0 h 12"/>
              <a:gd name="T6" fmla="*/ 0 w 1588"/>
              <a:gd name="T7" fmla="*/ 12 h 12"/>
              <a:gd name="T8" fmla="*/ 0 60000 65536"/>
              <a:gd name="T9" fmla="*/ 0 60000 65536"/>
              <a:gd name="T10" fmla="*/ 0 60000 65536"/>
              <a:gd name="T11" fmla="*/ 0 60000 65536"/>
              <a:gd name="T12" fmla="*/ 0 w 1588"/>
              <a:gd name="T13" fmla="*/ 0 h 12"/>
              <a:gd name="T14" fmla="*/ 1588 w 1588"/>
              <a:gd name="T15" fmla="*/ 12 h 12"/>
            </a:gdLst>
            <a:ahLst/>
            <a:cxnLst>
              <a:cxn ang="T8">
                <a:pos x="T0" y="T1"/>
              </a:cxn>
              <a:cxn ang="T9">
                <a:pos x="T2" y="T3"/>
              </a:cxn>
              <a:cxn ang="T10">
                <a:pos x="T4" y="T5"/>
              </a:cxn>
              <a:cxn ang="T11">
                <a:pos x="T6" y="T7"/>
              </a:cxn>
            </a:cxnLst>
            <a:rect l="T12" t="T13" r="T14" b="T15"/>
            <a:pathLst>
              <a:path w="1588" h="12">
                <a:moveTo>
                  <a:pt x="0" y="12"/>
                </a:moveTo>
                <a:lnTo>
                  <a:pt x="0" y="1"/>
                </a:lnTo>
                <a:lnTo>
                  <a:pt x="0" y="0"/>
                </a:lnTo>
                <a:lnTo>
                  <a:pt x="0" y="12"/>
                </a:lnTo>
                <a:close/>
              </a:path>
            </a:pathLst>
          </a:custGeom>
          <a:solidFill>
            <a:srgbClr val="000000"/>
          </a:solidFill>
          <a:ln w="9525">
            <a:noFill/>
            <a:round/>
            <a:headEnd/>
            <a:tailEnd/>
          </a:ln>
        </p:spPr>
        <p:txBody>
          <a:bodyPr/>
          <a:lstStyle/>
          <a:p>
            <a:endParaRPr lang="en-US"/>
          </a:p>
        </p:txBody>
      </p:sp>
      <p:sp>
        <p:nvSpPr>
          <p:cNvPr id="13322" name="Freeform 9"/>
          <p:cNvSpPr>
            <a:spLocks/>
          </p:cNvSpPr>
          <p:nvPr/>
        </p:nvSpPr>
        <p:spPr bwMode="auto">
          <a:xfrm>
            <a:off x="2944813" y="5880100"/>
            <a:ext cx="1587" cy="6350"/>
          </a:xfrm>
          <a:custGeom>
            <a:avLst/>
            <a:gdLst>
              <a:gd name="T0" fmla="*/ 0 w 1587"/>
              <a:gd name="T1" fmla="*/ 12 h 12"/>
              <a:gd name="T2" fmla="*/ 0 w 1587"/>
              <a:gd name="T3" fmla="*/ 1 h 12"/>
              <a:gd name="T4" fmla="*/ 0 w 1587"/>
              <a:gd name="T5" fmla="*/ 0 h 12"/>
              <a:gd name="T6" fmla="*/ 0 w 1587"/>
              <a:gd name="T7" fmla="*/ 12 h 12"/>
              <a:gd name="T8" fmla="*/ 0 60000 65536"/>
              <a:gd name="T9" fmla="*/ 0 60000 65536"/>
              <a:gd name="T10" fmla="*/ 0 60000 65536"/>
              <a:gd name="T11" fmla="*/ 0 60000 65536"/>
              <a:gd name="T12" fmla="*/ 0 w 1587"/>
              <a:gd name="T13" fmla="*/ 0 h 12"/>
              <a:gd name="T14" fmla="*/ 1587 w 1587"/>
              <a:gd name="T15" fmla="*/ 12 h 12"/>
            </a:gdLst>
            <a:ahLst/>
            <a:cxnLst>
              <a:cxn ang="T8">
                <a:pos x="T0" y="T1"/>
              </a:cxn>
              <a:cxn ang="T9">
                <a:pos x="T2" y="T3"/>
              </a:cxn>
              <a:cxn ang="T10">
                <a:pos x="T4" y="T5"/>
              </a:cxn>
              <a:cxn ang="T11">
                <a:pos x="T6" y="T7"/>
              </a:cxn>
            </a:cxnLst>
            <a:rect l="T12" t="T13" r="T14" b="T15"/>
            <a:pathLst>
              <a:path w="1587" h="12">
                <a:moveTo>
                  <a:pt x="0" y="12"/>
                </a:moveTo>
                <a:lnTo>
                  <a:pt x="0" y="1"/>
                </a:lnTo>
                <a:lnTo>
                  <a:pt x="0" y="0"/>
                </a:lnTo>
                <a:lnTo>
                  <a:pt x="0" y="12"/>
                </a:lnTo>
                <a:close/>
              </a:path>
            </a:pathLst>
          </a:custGeom>
          <a:solidFill>
            <a:srgbClr val="000000"/>
          </a:solidFill>
          <a:ln w="9525">
            <a:noFill/>
            <a:round/>
            <a:headEnd/>
            <a:tailEnd/>
          </a:ln>
        </p:spPr>
        <p:txBody>
          <a:bodyPr/>
          <a:lstStyle/>
          <a:p>
            <a:endParaRPr lang="en-US"/>
          </a:p>
        </p:txBody>
      </p:sp>
      <p:pic>
        <p:nvPicPr>
          <p:cNvPr id="13323" name="Picture 179" descr="j0163099"/>
          <p:cNvPicPr>
            <a:picLocks noGrp="1" noChangeAspect="1" noChangeArrowheads="1" noCrop="1"/>
          </p:cNvPicPr>
          <p:nvPr>
            <p:ph sz="half" idx="2"/>
          </p:nvPr>
        </p:nvPicPr>
        <p:blipFill>
          <a:blip r:embed="rId3" cstate="print"/>
          <a:srcRect/>
          <a:stretch>
            <a:fillRect/>
          </a:stretch>
        </p:blipFill>
        <p:spPr>
          <a:xfrm>
            <a:off x="6248400" y="2743200"/>
            <a:ext cx="2528888" cy="28956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E102EEDC-73C8-4438-A1A0-30E8E5DB3C12}" type="slidenum">
              <a:rPr lang="en-US"/>
              <a:pPr/>
              <a:t>12</a:t>
            </a:fld>
            <a:endParaRPr lang="en-US"/>
          </a:p>
        </p:txBody>
      </p:sp>
      <p:sp>
        <p:nvSpPr>
          <p:cNvPr id="14339" name="Rectangle 2"/>
          <p:cNvSpPr>
            <a:spLocks noGrp="1" noChangeArrowheads="1"/>
          </p:cNvSpPr>
          <p:nvPr>
            <p:ph type="title"/>
          </p:nvPr>
        </p:nvSpPr>
        <p:spPr/>
        <p:txBody>
          <a:bodyPr/>
          <a:lstStyle/>
          <a:p>
            <a:pPr algn="ctr" eaLnBrk="1" hangingPunct="1"/>
            <a:r>
              <a:rPr lang="en-US" smtClean="0">
                <a:solidFill>
                  <a:schemeClr val="tx1"/>
                </a:solidFill>
              </a:rPr>
              <a:t>Examples - Cyber-Intifada</a:t>
            </a:r>
          </a:p>
        </p:txBody>
      </p:sp>
      <p:sp>
        <p:nvSpPr>
          <p:cNvPr id="14340" name="Rectangle 3"/>
          <p:cNvSpPr>
            <a:spLocks noGrp="1" noChangeArrowheads="1"/>
          </p:cNvSpPr>
          <p:nvPr>
            <p:ph type="body" idx="1"/>
          </p:nvPr>
        </p:nvSpPr>
        <p:spPr>
          <a:xfrm>
            <a:off x="949325" y="1981200"/>
            <a:ext cx="7661275" cy="4419600"/>
          </a:xfrm>
        </p:spPr>
        <p:txBody>
          <a:bodyPr/>
          <a:lstStyle/>
          <a:p>
            <a:pPr eaLnBrk="1" hangingPunct="1">
              <a:lnSpc>
                <a:spcPct val="90000"/>
              </a:lnSpc>
            </a:pPr>
            <a:r>
              <a:rPr lang="en-US" smtClean="0"/>
              <a:t>Prolonged campaign</a:t>
            </a:r>
          </a:p>
          <a:p>
            <a:pPr lvl="1" eaLnBrk="1" hangingPunct="1">
              <a:lnSpc>
                <a:spcPct val="90000"/>
              </a:lnSpc>
            </a:pPr>
            <a:r>
              <a:rPr lang="en-US" smtClean="0"/>
              <a:t>Palestinian hackers/web defacers</a:t>
            </a:r>
          </a:p>
          <a:p>
            <a:pPr lvl="1" eaLnBrk="1" hangingPunct="1">
              <a:lnSpc>
                <a:spcPct val="90000"/>
              </a:lnSpc>
            </a:pPr>
            <a:r>
              <a:rPr lang="en-US" smtClean="0"/>
              <a:t>Targeting Israeli and Israel-supporting organizations</a:t>
            </a:r>
          </a:p>
          <a:p>
            <a:pPr lvl="1" eaLnBrk="1" hangingPunct="1">
              <a:lnSpc>
                <a:spcPct val="90000"/>
              </a:lnSpc>
            </a:pPr>
            <a:r>
              <a:rPr lang="en-US" smtClean="0"/>
              <a:t>Low innovation level</a:t>
            </a:r>
          </a:p>
          <a:p>
            <a:pPr eaLnBrk="1" hangingPunct="1">
              <a:lnSpc>
                <a:spcPct val="90000"/>
              </a:lnSpc>
            </a:pPr>
            <a:r>
              <a:rPr lang="en-US" smtClean="0"/>
              <a:t>Counter-campaigns</a:t>
            </a:r>
          </a:p>
          <a:p>
            <a:pPr lvl="1" eaLnBrk="1" hangingPunct="1">
              <a:lnSpc>
                <a:spcPct val="90000"/>
              </a:lnSpc>
            </a:pPr>
            <a:r>
              <a:rPr lang="en-US" smtClean="0"/>
              <a:t>Publicity</a:t>
            </a:r>
          </a:p>
          <a:p>
            <a:pPr lvl="1" eaLnBrk="1" hangingPunct="1">
              <a:lnSpc>
                <a:spcPct val="90000"/>
              </a:lnSpc>
            </a:pPr>
            <a:r>
              <a:rPr lang="en-US" smtClean="0"/>
              <a:t>Counter-hacking: 2xS.co.il</a:t>
            </a:r>
          </a:p>
          <a:p>
            <a:pPr eaLnBrk="1" hangingPunct="1">
              <a:lnSpc>
                <a:spcPct val="90000"/>
              </a:lnSpc>
            </a:pPr>
            <a:r>
              <a:rPr lang="en-US" smtClean="0"/>
              <a:t>Recent resurgence?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p>
            <a:fld id="{54A4312A-E70E-429C-84C7-4181A70F3C88}" type="slidenum">
              <a:rPr lang="en-US"/>
              <a:pPr/>
              <a:t>13</a:t>
            </a:fld>
            <a:endParaRPr lang="en-US"/>
          </a:p>
        </p:txBody>
      </p:sp>
      <p:sp>
        <p:nvSpPr>
          <p:cNvPr id="15363" name="Rectangle 2"/>
          <p:cNvSpPr>
            <a:spLocks noGrp="1" noChangeArrowheads="1"/>
          </p:cNvSpPr>
          <p:nvPr>
            <p:ph type="title"/>
          </p:nvPr>
        </p:nvSpPr>
        <p:spPr>
          <a:xfrm>
            <a:off x="1066800" y="381000"/>
            <a:ext cx="7158038" cy="900113"/>
          </a:xfrm>
        </p:spPr>
        <p:txBody>
          <a:bodyPr/>
          <a:lstStyle/>
          <a:p>
            <a:pPr algn="ctr" defTabSz="811213" eaLnBrk="1" hangingPunct="1"/>
            <a:r>
              <a:rPr lang="en-US" smtClean="0">
                <a:solidFill>
                  <a:schemeClr val="tx1"/>
                </a:solidFill>
              </a:rPr>
              <a:t>The Warriors</a:t>
            </a:r>
          </a:p>
        </p:txBody>
      </p:sp>
      <p:sp>
        <p:nvSpPr>
          <p:cNvPr id="15364" name="Rectangle 3"/>
          <p:cNvSpPr>
            <a:spLocks noGrp="1" noChangeArrowheads="1"/>
          </p:cNvSpPr>
          <p:nvPr>
            <p:ph type="body" sz="half" idx="1"/>
          </p:nvPr>
        </p:nvSpPr>
        <p:spPr>
          <a:xfrm>
            <a:off x="381000" y="1524000"/>
            <a:ext cx="5715000" cy="5181600"/>
          </a:xfrm>
        </p:spPr>
        <p:txBody>
          <a:bodyPr/>
          <a:lstStyle/>
          <a:p>
            <a:pPr marL="0" indent="0" defTabSz="811213" eaLnBrk="1" hangingPunct="1"/>
            <a:r>
              <a:rPr lang="en-US" sz="2800" smtClean="0"/>
              <a:t>Sociology of warriors</a:t>
            </a:r>
          </a:p>
          <a:p>
            <a:pPr marL="692150" lvl="2" indent="-227013" defTabSz="811213" eaLnBrk="1" hangingPunct="1"/>
            <a:r>
              <a:rPr lang="en-US" sz="2000" smtClean="0"/>
              <a:t>Morale</a:t>
            </a:r>
          </a:p>
          <a:p>
            <a:pPr marL="692150" lvl="2" indent="-227013" defTabSz="811213" eaLnBrk="1" hangingPunct="1"/>
            <a:r>
              <a:rPr lang="en-US" sz="2000" smtClean="0"/>
              <a:t>Vigilance vs. assumed invulnerability</a:t>
            </a:r>
          </a:p>
          <a:p>
            <a:pPr marL="692150" lvl="2" indent="-227013" defTabSz="811213" eaLnBrk="1" hangingPunct="1"/>
            <a:r>
              <a:rPr lang="en-US" sz="2000" smtClean="0"/>
              <a:t>Organization</a:t>
            </a:r>
          </a:p>
          <a:p>
            <a:pPr marL="0" indent="0" defTabSz="811213" eaLnBrk="1" hangingPunct="1"/>
            <a:r>
              <a:rPr lang="en-US" sz="2800" smtClean="0"/>
              <a:t> Motivation of warriors</a:t>
            </a:r>
          </a:p>
          <a:p>
            <a:pPr marL="692150" lvl="2" indent="-227013" defTabSz="811213" eaLnBrk="1" hangingPunct="1"/>
            <a:r>
              <a:rPr lang="en-US" sz="2000" smtClean="0"/>
              <a:t>Accountability vs. anarchy</a:t>
            </a:r>
          </a:p>
          <a:p>
            <a:pPr marL="692150" lvl="2" indent="-227013" defTabSz="811213" eaLnBrk="1" hangingPunct="1"/>
            <a:r>
              <a:rPr lang="en-US" sz="2000" smtClean="0"/>
              <a:t>Delayed vs. immediate gratification</a:t>
            </a:r>
          </a:p>
          <a:p>
            <a:pPr marL="692150" lvl="2" indent="-227013" defTabSz="811213" eaLnBrk="1" hangingPunct="1"/>
            <a:r>
              <a:rPr lang="en-US" sz="2000" smtClean="0"/>
              <a:t>Internal vs. external gratification</a:t>
            </a:r>
          </a:p>
          <a:p>
            <a:pPr marL="0" indent="0" defTabSz="811213" eaLnBrk="1" hangingPunct="1"/>
            <a:r>
              <a:rPr lang="en-US" sz="2800" smtClean="0"/>
              <a:t> Preparation of warriors </a:t>
            </a:r>
          </a:p>
          <a:p>
            <a:pPr marL="692150" lvl="2" indent="-227013" defTabSz="811213" eaLnBrk="1" hangingPunct="1"/>
            <a:r>
              <a:rPr lang="en-US" sz="2000" smtClean="0"/>
              <a:t>Training</a:t>
            </a:r>
          </a:p>
          <a:p>
            <a:pPr marL="692150" lvl="2" indent="-227013" defTabSz="811213" eaLnBrk="1" hangingPunct="1"/>
            <a:r>
              <a:rPr lang="en-US" sz="2000" smtClean="0"/>
              <a:t>Tool selection</a:t>
            </a:r>
          </a:p>
          <a:p>
            <a:pPr marL="692150" lvl="2" indent="-227013" defTabSz="811213" eaLnBrk="1" hangingPunct="1"/>
            <a:r>
              <a:rPr lang="en-US" sz="2000" smtClean="0"/>
              <a:t>Intelligence</a:t>
            </a:r>
          </a:p>
          <a:p>
            <a:pPr marL="692150" lvl="2" indent="-227013" defTabSz="811213" eaLnBrk="1" hangingPunct="1"/>
            <a:r>
              <a:rPr lang="en-US" sz="2000" smtClean="0"/>
              <a:t>Strategy</a:t>
            </a:r>
          </a:p>
        </p:txBody>
      </p:sp>
      <p:pic>
        <p:nvPicPr>
          <p:cNvPr id="15365" name="Picture 5" descr="norad_opcenter"/>
          <p:cNvPicPr>
            <a:picLocks noGrp="1" noChangeAspect="1" noChangeArrowheads="1"/>
          </p:cNvPicPr>
          <p:nvPr>
            <p:ph sz="half" idx="2"/>
          </p:nvPr>
        </p:nvPicPr>
        <p:blipFill>
          <a:blip r:embed="rId3" cstate="print"/>
          <a:srcRect/>
          <a:stretch>
            <a:fillRect/>
          </a:stretch>
        </p:blipFill>
        <p:spPr>
          <a:xfrm>
            <a:off x="5181600" y="2895600"/>
            <a:ext cx="3733800" cy="29654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EA7C500E-9BAF-47E4-A244-C782B8422254}" type="slidenum">
              <a:rPr lang="en-US"/>
              <a:pPr/>
              <a:t>14</a:t>
            </a:fld>
            <a:endParaRPr lang="en-US"/>
          </a:p>
        </p:txBody>
      </p:sp>
      <p:sp>
        <p:nvSpPr>
          <p:cNvPr id="16387" name="Rectangle 2"/>
          <p:cNvSpPr>
            <a:spLocks noGrp="1" noChangeArrowheads="1"/>
          </p:cNvSpPr>
          <p:nvPr>
            <p:ph type="title"/>
          </p:nvPr>
        </p:nvSpPr>
        <p:spPr>
          <a:xfrm>
            <a:off x="990600" y="381000"/>
            <a:ext cx="7158038" cy="900113"/>
          </a:xfrm>
        </p:spPr>
        <p:txBody>
          <a:bodyPr/>
          <a:lstStyle/>
          <a:p>
            <a:pPr algn="ctr" eaLnBrk="1" hangingPunct="1"/>
            <a:r>
              <a:rPr lang="en-US" smtClean="0">
                <a:solidFill>
                  <a:schemeClr val="tx1"/>
                </a:solidFill>
              </a:rPr>
              <a:t>The Warriors</a:t>
            </a:r>
          </a:p>
        </p:txBody>
      </p:sp>
      <p:sp>
        <p:nvSpPr>
          <p:cNvPr id="16388" name="Rectangle 3"/>
          <p:cNvSpPr>
            <a:spLocks noGrp="1" noChangeArrowheads="1"/>
          </p:cNvSpPr>
          <p:nvPr>
            <p:ph type="body" sz="half" idx="1"/>
          </p:nvPr>
        </p:nvSpPr>
        <p:spPr>
          <a:xfrm>
            <a:off x="533400" y="1600200"/>
            <a:ext cx="5638800" cy="4530725"/>
          </a:xfrm>
        </p:spPr>
        <p:txBody>
          <a:bodyPr/>
          <a:lstStyle/>
          <a:p>
            <a:pPr eaLnBrk="1" hangingPunct="1"/>
            <a:r>
              <a:rPr lang="en-US" sz="2800" smtClean="0"/>
              <a:t>Psychological Operations Warriors</a:t>
            </a:r>
          </a:p>
          <a:p>
            <a:pPr lvl="1" eaLnBrk="1" hangingPunct="1"/>
            <a:r>
              <a:rPr lang="en-US" sz="2400" smtClean="0"/>
              <a:t>Specialize in using information warfare to change an enemy’s state of mind</a:t>
            </a:r>
          </a:p>
          <a:p>
            <a:pPr lvl="2" eaLnBrk="1" hangingPunct="1"/>
            <a:r>
              <a:rPr lang="en-US" sz="2000" smtClean="0"/>
              <a:t>Propaganda (Not limited to PsyOps)</a:t>
            </a:r>
          </a:p>
          <a:p>
            <a:pPr lvl="3" eaLnBrk="1" hangingPunct="1"/>
            <a:r>
              <a:rPr lang="en-US" sz="1800" smtClean="0"/>
              <a:t>Non-threatening</a:t>
            </a:r>
          </a:p>
          <a:p>
            <a:pPr lvl="3" eaLnBrk="1" hangingPunct="1"/>
            <a:r>
              <a:rPr lang="en-US" sz="1800" smtClean="0"/>
              <a:t>Threatening</a:t>
            </a:r>
          </a:p>
          <a:p>
            <a:pPr lvl="2" eaLnBrk="1" hangingPunct="1"/>
            <a:r>
              <a:rPr lang="en-US" sz="2000" smtClean="0"/>
              <a:t>Computer Network Operations</a:t>
            </a:r>
          </a:p>
          <a:p>
            <a:pPr lvl="3" eaLnBrk="1" hangingPunct="1"/>
            <a:r>
              <a:rPr lang="en-US" sz="1800" smtClean="0"/>
              <a:t>Goal is to eliminate confidence</a:t>
            </a:r>
          </a:p>
          <a:p>
            <a:pPr lvl="3" eaLnBrk="1" hangingPunct="1"/>
            <a:r>
              <a:rPr lang="en-US" sz="1800" smtClean="0"/>
              <a:t>Impacts decision-making and C2</a:t>
            </a:r>
          </a:p>
          <a:p>
            <a:pPr lvl="3" eaLnBrk="1" hangingPunct="1">
              <a:buFont typeface="Wingdings" pitchFamily="2" charset="2"/>
              <a:buNone/>
            </a:pPr>
            <a:endParaRPr lang="en-US" sz="1800" smtClean="0"/>
          </a:p>
        </p:txBody>
      </p:sp>
      <p:pic>
        <p:nvPicPr>
          <p:cNvPr id="16389" name="Picture 4" descr="j0282747"/>
          <p:cNvPicPr>
            <a:picLocks noGrp="1" noChangeAspect="1" noChangeArrowheads="1" noCrop="1"/>
          </p:cNvPicPr>
          <p:nvPr>
            <p:ph sz="half" idx="2"/>
          </p:nvPr>
        </p:nvPicPr>
        <p:blipFill>
          <a:blip r:embed="rId2" cstate="print"/>
          <a:srcRect/>
          <a:stretch>
            <a:fillRect/>
          </a:stretch>
        </p:blipFill>
        <p:spPr>
          <a:xfrm>
            <a:off x="6162675" y="3484563"/>
            <a:ext cx="2235200" cy="2179637"/>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p>
            <a:fld id="{D43E8C7E-F3A3-4DF4-A63E-F3807DAB4043}" type="slidenum">
              <a:rPr lang="en-US"/>
              <a:pPr/>
              <a:t>15</a:t>
            </a:fld>
            <a:endParaRPr lang="en-US"/>
          </a:p>
        </p:txBody>
      </p:sp>
      <p:sp>
        <p:nvSpPr>
          <p:cNvPr id="17411" name="Rectangle 2"/>
          <p:cNvSpPr>
            <a:spLocks noGrp="1" noChangeArrowheads="1"/>
          </p:cNvSpPr>
          <p:nvPr>
            <p:ph type="title"/>
          </p:nvPr>
        </p:nvSpPr>
        <p:spPr>
          <a:xfrm>
            <a:off x="914400" y="533400"/>
            <a:ext cx="7158038" cy="823913"/>
          </a:xfrm>
        </p:spPr>
        <p:txBody>
          <a:bodyPr/>
          <a:lstStyle/>
          <a:p>
            <a:pPr algn="ctr" eaLnBrk="1" hangingPunct="1"/>
            <a:r>
              <a:rPr lang="en-US" smtClean="0">
                <a:solidFill>
                  <a:schemeClr val="tx1"/>
                </a:solidFill>
              </a:rPr>
              <a:t>The Warriors</a:t>
            </a:r>
          </a:p>
        </p:txBody>
      </p:sp>
      <p:sp>
        <p:nvSpPr>
          <p:cNvPr id="17412" name="Rectangle 3"/>
          <p:cNvSpPr>
            <a:spLocks noGrp="1" noChangeArrowheads="1"/>
          </p:cNvSpPr>
          <p:nvPr>
            <p:ph type="body" sz="half" idx="1"/>
          </p:nvPr>
        </p:nvSpPr>
        <p:spPr>
          <a:xfrm>
            <a:off x="949325" y="1981200"/>
            <a:ext cx="4894263" cy="4114800"/>
          </a:xfrm>
        </p:spPr>
        <p:txBody>
          <a:bodyPr/>
          <a:lstStyle/>
          <a:p>
            <a:pPr eaLnBrk="1" hangingPunct="1"/>
            <a:r>
              <a:rPr lang="en-US" sz="2400" smtClean="0"/>
              <a:t>Civil Affairs</a:t>
            </a:r>
          </a:p>
          <a:p>
            <a:pPr lvl="1" eaLnBrk="1" hangingPunct="1"/>
            <a:r>
              <a:rPr lang="en-US" sz="2000" smtClean="0"/>
              <a:t>Winning the Hearts and Minds!</a:t>
            </a:r>
          </a:p>
          <a:p>
            <a:pPr lvl="2" eaLnBrk="1" hangingPunct="1"/>
            <a:r>
              <a:rPr lang="en-US" sz="1800" smtClean="0"/>
              <a:t>Essential to military operations</a:t>
            </a:r>
          </a:p>
          <a:p>
            <a:pPr lvl="2" eaLnBrk="1" hangingPunct="1"/>
            <a:r>
              <a:rPr lang="en-US" sz="1800" smtClean="0"/>
              <a:t>Utilizes Information Warfare strategies to calm and utilize populations</a:t>
            </a:r>
          </a:p>
          <a:p>
            <a:pPr lvl="1" eaLnBrk="1" hangingPunct="1"/>
            <a:r>
              <a:rPr lang="en-US" sz="2000" smtClean="0"/>
              <a:t>Specialists must understand subtleties of language and culture</a:t>
            </a:r>
          </a:p>
          <a:p>
            <a:pPr lvl="2" eaLnBrk="1" hangingPunct="1"/>
            <a:r>
              <a:rPr lang="en-US" sz="1800" smtClean="0"/>
              <a:t>Research begins long before the battle</a:t>
            </a:r>
          </a:p>
          <a:p>
            <a:pPr lvl="2" eaLnBrk="1" hangingPunct="1"/>
            <a:r>
              <a:rPr lang="en-US" sz="1800" smtClean="0"/>
              <a:t>Operations last long after the battle is won</a:t>
            </a:r>
          </a:p>
        </p:txBody>
      </p:sp>
      <p:pic>
        <p:nvPicPr>
          <p:cNvPr id="17413" name="Picture 4" descr="j0435240"/>
          <p:cNvPicPr>
            <a:picLocks noGrp="1" noChangeAspect="1" noChangeArrowheads="1"/>
          </p:cNvPicPr>
          <p:nvPr>
            <p:ph sz="half" idx="2"/>
          </p:nvPr>
        </p:nvPicPr>
        <p:blipFill>
          <a:blip r:embed="rId2" cstate="print"/>
          <a:srcRect/>
          <a:stretch>
            <a:fillRect/>
          </a:stretch>
        </p:blipFill>
        <p:spPr>
          <a:xfrm>
            <a:off x="5915025" y="3087688"/>
            <a:ext cx="2695575" cy="2976562"/>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9682D266-A7AA-4577-8971-311EBCE3C7CF}" type="slidenum">
              <a:rPr lang="en-US"/>
              <a:pPr/>
              <a:t>16</a:t>
            </a:fld>
            <a:endParaRPr lang="en-US"/>
          </a:p>
        </p:txBody>
      </p:sp>
      <p:sp>
        <p:nvSpPr>
          <p:cNvPr id="18435" name="Rectangle 2"/>
          <p:cNvSpPr>
            <a:spLocks noGrp="1" noChangeArrowheads="1"/>
          </p:cNvSpPr>
          <p:nvPr>
            <p:ph type="title"/>
          </p:nvPr>
        </p:nvSpPr>
        <p:spPr>
          <a:xfrm>
            <a:off x="1066800" y="152400"/>
            <a:ext cx="7158038" cy="1128713"/>
          </a:xfrm>
        </p:spPr>
        <p:txBody>
          <a:bodyPr/>
          <a:lstStyle/>
          <a:p>
            <a:pPr algn="ctr" eaLnBrk="1" hangingPunct="1"/>
            <a:r>
              <a:rPr lang="en-US" smtClean="0">
                <a:solidFill>
                  <a:schemeClr val="tx1"/>
                </a:solidFill>
              </a:rPr>
              <a:t>The Warriors</a:t>
            </a:r>
          </a:p>
        </p:txBody>
      </p:sp>
      <p:sp>
        <p:nvSpPr>
          <p:cNvPr id="18436" name="Rectangle 3"/>
          <p:cNvSpPr>
            <a:spLocks noGrp="1" noChangeArrowheads="1"/>
          </p:cNvSpPr>
          <p:nvPr>
            <p:ph type="body" sz="half" idx="1"/>
          </p:nvPr>
        </p:nvSpPr>
        <p:spPr>
          <a:xfrm>
            <a:off x="949325" y="1981200"/>
            <a:ext cx="4824413" cy="4114800"/>
          </a:xfrm>
        </p:spPr>
        <p:txBody>
          <a:bodyPr/>
          <a:lstStyle/>
          <a:p>
            <a:pPr eaLnBrk="1" hangingPunct="1"/>
            <a:r>
              <a:rPr lang="en-US" sz="2800" smtClean="0"/>
              <a:t>Electronic Warfare Ops</a:t>
            </a:r>
          </a:p>
          <a:p>
            <a:pPr lvl="1" eaLnBrk="1" hangingPunct="1"/>
            <a:r>
              <a:rPr lang="en-US" sz="2400" smtClean="0"/>
              <a:t>Goal is to utilize electronic information infrastructure against your enemy</a:t>
            </a:r>
          </a:p>
          <a:p>
            <a:pPr lvl="2" eaLnBrk="1" hangingPunct="1"/>
            <a:r>
              <a:rPr lang="en-US" sz="2000" smtClean="0"/>
              <a:t>Information lost or modified</a:t>
            </a:r>
          </a:p>
          <a:p>
            <a:pPr lvl="2" eaLnBrk="1" hangingPunct="1"/>
            <a:r>
              <a:rPr lang="en-US" sz="2000" smtClean="0"/>
              <a:t>Make the enemy blind, deaf, and dumb</a:t>
            </a:r>
          </a:p>
          <a:p>
            <a:pPr lvl="1" eaLnBrk="1" hangingPunct="1"/>
            <a:r>
              <a:rPr lang="en-US" sz="2400" smtClean="0"/>
              <a:t>Restrict or control electronic information sources</a:t>
            </a:r>
          </a:p>
        </p:txBody>
      </p:sp>
      <p:pic>
        <p:nvPicPr>
          <p:cNvPr id="18437" name="Picture 4" descr="Prohibit"/>
          <p:cNvPicPr>
            <a:picLocks noGrp="1" noChangeAspect="1" noChangeArrowheads="1"/>
          </p:cNvPicPr>
          <p:nvPr>
            <p:ph sz="half" idx="2"/>
          </p:nvPr>
        </p:nvPicPr>
        <p:blipFill>
          <a:blip r:embed="rId2" cstate="print"/>
          <a:srcRect/>
          <a:stretch>
            <a:fillRect/>
          </a:stretch>
        </p:blipFill>
        <p:spPr>
          <a:xfrm>
            <a:off x="5773738" y="3087688"/>
            <a:ext cx="2598737" cy="25685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7"/>
          <p:cNvSpPr>
            <a:spLocks noGrp="1"/>
          </p:cNvSpPr>
          <p:nvPr>
            <p:ph type="sldNum" sz="quarter" idx="12"/>
          </p:nvPr>
        </p:nvSpPr>
        <p:spPr>
          <a:noFill/>
        </p:spPr>
        <p:txBody>
          <a:bodyPr/>
          <a:lstStyle/>
          <a:p>
            <a:fld id="{222FED13-6773-427D-B8BA-8649569F8BC7}" type="slidenum">
              <a:rPr lang="en-US"/>
              <a:pPr/>
              <a:t>17</a:t>
            </a:fld>
            <a:endParaRPr lang="en-US"/>
          </a:p>
        </p:txBody>
      </p:sp>
      <p:sp>
        <p:nvSpPr>
          <p:cNvPr id="19459" name="Rectangle 2"/>
          <p:cNvSpPr>
            <a:spLocks noGrp="1" noChangeArrowheads="1"/>
          </p:cNvSpPr>
          <p:nvPr>
            <p:ph type="title"/>
          </p:nvPr>
        </p:nvSpPr>
        <p:spPr>
          <a:xfrm>
            <a:off x="990600" y="381000"/>
            <a:ext cx="7158038" cy="900113"/>
          </a:xfrm>
        </p:spPr>
        <p:txBody>
          <a:bodyPr/>
          <a:lstStyle/>
          <a:p>
            <a:pPr algn="ctr" eaLnBrk="1" hangingPunct="1"/>
            <a:r>
              <a:rPr lang="en-US" smtClean="0">
                <a:solidFill>
                  <a:schemeClr val="tx1"/>
                </a:solidFill>
              </a:rPr>
              <a:t>The Warriors</a:t>
            </a:r>
          </a:p>
        </p:txBody>
      </p:sp>
      <p:sp>
        <p:nvSpPr>
          <p:cNvPr id="19460" name="Rectangle 3"/>
          <p:cNvSpPr>
            <a:spLocks noGrp="1" noChangeArrowheads="1"/>
          </p:cNvSpPr>
          <p:nvPr>
            <p:ph type="body" sz="half" idx="1"/>
          </p:nvPr>
        </p:nvSpPr>
        <p:spPr>
          <a:xfrm>
            <a:off x="609600" y="1905000"/>
            <a:ext cx="4611688" cy="4114800"/>
          </a:xfrm>
        </p:spPr>
        <p:txBody>
          <a:bodyPr/>
          <a:lstStyle/>
          <a:p>
            <a:pPr eaLnBrk="1" hangingPunct="1">
              <a:lnSpc>
                <a:spcPct val="90000"/>
              </a:lnSpc>
            </a:pPr>
            <a:r>
              <a:rPr lang="en-US" sz="2800" smtClean="0"/>
              <a:t>Computer Warriors</a:t>
            </a:r>
          </a:p>
          <a:p>
            <a:pPr lvl="1" eaLnBrk="1" hangingPunct="1">
              <a:lnSpc>
                <a:spcPct val="90000"/>
              </a:lnSpc>
            </a:pPr>
            <a:r>
              <a:rPr lang="en-US" sz="2400" smtClean="0"/>
              <a:t>Computer Network Operations</a:t>
            </a:r>
          </a:p>
          <a:p>
            <a:pPr lvl="2" eaLnBrk="1" hangingPunct="1">
              <a:lnSpc>
                <a:spcPct val="90000"/>
              </a:lnSpc>
            </a:pPr>
            <a:r>
              <a:rPr lang="en-US" sz="2000" smtClean="0"/>
              <a:t>Offensive attacks against enemy information/computer networks</a:t>
            </a:r>
          </a:p>
          <a:p>
            <a:pPr lvl="2" eaLnBrk="1" hangingPunct="1">
              <a:lnSpc>
                <a:spcPct val="90000"/>
              </a:lnSpc>
            </a:pPr>
            <a:r>
              <a:rPr lang="en-US" sz="2000" smtClean="0"/>
              <a:t>Utilization of sophisticated attack tools and malware</a:t>
            </a:r>
          </a:p>
          <a:p>
            <a:pPr lvl="1" eaLnBrk="1" hangingPunct="1">
              <a:lnSpc>
                <a:spcPct val="90000"/>
              </a:lnSpc>
            </a:pPr>
            <a:r>
              <a:rPr lang="en-US" sz="2400" smtClean="0"/>
              <a:t>Newest form of Information Warfare</a:t>
            </a:r>
          </a:p>
          <a:p>
            <a:pPr lvl="2" eaLnBrk="1" hangingPunct="1">
              <a:lnSpc>
                <a:spcPct val="90000"/>
              </a:lnSpc>
            </a:pPr>
            <a:r>
              <a:rPr lang="en-US" sz="2000" smtClean="0"/>
              <a:t>Principles are the same</a:t>
            </a:r>
          </a:p>
        </p:txBody>
      </p:sp>
      <p:pic>
        <p:nvPicPr>
          <p:cNvPr id="19461" name="Picture 9" descr="ITSector"/>
          <p:cNvPicPr>
            <a:picLocks noGrp="1" noChangeAspect="1" noChangeArrowheads="1"/>
          </p:cNvPicPr>
          <p:nvPr>
            <p:ph sz="quarter" idx="3"/>
          </p:nvPr>
        </p:nvPicPr>
        <p:blipFill>
          <a:blip r:embed="rId2" cstate="print"/>
          <a:srcRect/>
          <a:stretch>
            <a:fillRect/>
          </a:stretch>
        </p:blipFill>
        <p:spPr>
          <a:xfrm>
            <a:off x="5181600" y="2514600"/>
            <a:ext cx="3324225" cy="21891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D174B23E-3772-432A-9F7B-0927C289CAFF}" type="slidenum">
              <a:rPr lang="en-US"/>
              <a:pPr/>
              <a:t>18</a:t>
            </a:fld>
            <a:endParaRPr lang="en-US"/>
          </a:p>
        </p:txBody>
      </p:sp>
      <p:sp>
        <p:nvSpPr>
          <p:cNvPr id="20483" name="Rectangle 2"/>
          <p:cNvSpPr>
            <a:spLocks noChangeArrowheads="1"/>
          </p:cNvSpPr>
          <p:nvPr/>
        </p:nvSpPr>
        <p:spPr bwMode="auto">
          <a:xfrm>
            <a:off x="666750" y="377825"/>
            <a:ext cx="7664450" cy="685800"/>
          </a:xfrm>
          <a:prstGeom prst="rect">
            <a:avLst/>
          </a:prstGeom>
          <a:noFill/>
          <a:ln w="12700">
            <a:noFill/>
            <a:miter lim="800000"/>
            <a:headEnd/>
            <a:tailEnd/>
          </a:ln>
        </p:spPr>
        <p:txBody>
          <a:bodyPr lIns="0" tIns="0" rIns="0" bIns="0"/>
          <a:lstStyle/>
          <a:p>
            <a:pPr algn="ctr" defTabSz="915988">
              <a:lnSpc>
                <a:spcPct val="90000"/>
              </a:lnSpc>
            </a:pPr>
            <a:r>
              <a:rPr lang="en-US" sz="3600" b="1">
                <a:latin typeface="Times New Roman" pitchFamily="18" charset="0"/>
              </a:rPr>
              <a:t>Attack Sophistication vs.</a:t>
            </a:r>
            <a:br>
              <a:rPr lang="en-US" sz="3600" b="1">
                <a:latin typeface="Times New Roman" pitchFamily="18" charset="0"/>
              </a:rPr>
            </a:br>
            <a:r>
              <a:rPr lang="en-US" sz="3600" b="1">
                <a:latin typeface="Times New Roman" pitchFamily="18" charset="0"/>
              </a:rPr>
              <a:t>Intruder Technical Knowledge</a:t>
            </a:r>
          </a:p>
        </p:txBody>
      </p:sp>
      <p:sp>
        <p:nvSpPr>
          <p:cNvPr id="20484" name="Line 3"/>
          <p:cNvSpPr>
            <a:spLocks noChangeShapeType="1"/>
          </p:cNvSpPr>
          <p:nvPr/>
        </p:nvSpPr>
        <p:spPr bwMode="auto">
          <a:xfrm>
            <a:off x="1760538" y="1838325"/>
            <a:ext cx="0" cy="4022725"/>
          </a:xfrm>
          <a:prstGeom prst="line">
            <a:avLst/>
          </a:prstGeom>
          <a:noFill/>
          <a:ln w="28575">
            <a:solidFill>
              <a:schemeClr val="tx2"/>
            </a:solidFill>
            <a:round/>
            <a:headEnd/>
            <a:tailEnd/>
          </a:ln>
        </p:spPr>
        <p:txBody>
          <a:bodyPr wrap="none" anchor="ctr"/>
          <a:lstStyle/>
          <a:p>
            <a:endParaRPr lang="en-US"/>
          </a:p>
        </p:txBody>
      </p:sp>
      <p:sp>
        <p:nvSpPr>
          <p:cNvPr id="20485" name="Line 4"/>
          <p:cNvSpPr>
            <a:spLocks noChangeShapeType="1"/>
          </p:cNvSpPr>
          <p:nvPr/>
        </p:nvSpPr>
        <p:spPr bwMode="auto">
          <a:xfrm>
            <a:off x="1760538" y="5849938"/>
            <a:ext cx="6613525" cy="0"/>
          </a:xfrm>
          <a:prstGeom prst="line">
            <a:avLst/>
          </a:prstGeom>
          <a:noFill/>
          <a:ln w="28575">
            <a:solidFill>
              <a:schemeClr val="tx2"/>
            </a:solidFill>
            <a:round/>
            <a:headEnd/>
            <a:tailEnd/>
          </a:ln>
        </p:spPr>
        <p:txBody>
          <a:bodyPr wrap="none" anchor="ctr"/>
          <a:lstStyle/>
          <a:p>
            <a:endParaRPr lang="en-US"/>
          </a:p>
        </p:txBody>
      </p:sp>
      <p:sp>
        <p:nvSpPr>
          <p:cNvPr id="20486" name="Rectangle 5"/>
          <p:cNvSpPr>
            <a:spLocks noChangeArrowheads="1"/>
          </p:cNvSpPr>
          <p:nvPr/>
        </p:nvSpPr>
        <p:spPr bwMode="auto">
          <a:xfrm>
            <a:off x="992188" y="1874838"/>
            <a:ext cx="776287" cy="406400"/>
          </a:xfrm>
          <a:prstGeom prst="rect">
            <a:avLst/>
          </a:prstGeom>
          <a:noFill/>
          <a:ln w="12700">
            <a:noFill/>
            <a:miter lim="800000"/>
            <a:headEnd/>
            <a:tailEnd/>
          </a:ln>
        </p:spPr>
        <p:txBody>
          <a:bodyPr wrap="none" lIns="101777" tIns="49995" rIns="101777" bIns="49995">
            <a:spAutoFit/>
          </a:bodyPr>
          <a:lstStyle/>
          <a:p>
            <a:pPr defTabSz="1028700"/>
            <a:r>
              <a:rPr lang="en-US" sz="2000" b="1"/>
              <a:t>High</a:t>
            </a:r>
          </a:p>
        </p:txBody>
      </p:sp>
      <p:sp>
        <p:nvSpPr>
          <p:cNvPr id="20487" name="Rectangle 6"/>
          <p:cNvSpPr>
            <a:spLocks noChangeArrowheads="1"/>
          </p:cNvSpPr>
          <p:nvPr/>
        </p:nvSpPr>
        <p:spPr bwMode="auto">
          <a:xfrm>
            <a:off x="1001713" y="5502275"/>
            <a:ext cx="717550" cy="406400"/>
          </a:xfrm>
          <a:prstGeom prst="rect">
            <a:avLst/>
          </a:prstGeom>
          <a:noFill/>
          <a:ln w="12700">
            <a:noFill/>
            <a:miter lim="800000"/>
            <a:headEnd/>
            <a:tailEnd/>
          </a:ln>
        </p:spPr>
        <p:txBody>
          <a:bodyPr wrap="none" lIns="101777" tIns="49995" rIns="101777" bIns="49995">
            <a:spAutoFit/>
          </a:bodyPr>
          <a:lstStyle/>
          <a:p>
            <a:pPr defTabSz="1028700"/>
            <a:r>
              <a:rPr lang="en-US" sz="2000" b="1"/>
              <a:t>Low</a:t>
            </a:r>
          </a:p>
        </p:txBody>
      </p:sp>
      <p:sp>
        <p:nvSpPr>
          <p:cNvPr id="20488" name="Line 12"/>
          <p:cNvSpPr>
            <a:spLocks noChangeShapeType="1"/>
          </p:cNvSpPr>
          <p:nvPr/>
        </p:nvSpPr>
        <p:spPr bwMode="auto">
          <a:xfrm flipV="1">
            <a:off x="2430463" y="1943100"/>
            <a:ext cx="6143625" cy="3154363"/>
          </a:xfrm>
          <a:prstGeom prst="line">
            <a:avLst/>
          </a:prstGeom>
          <a:noFill/>
          <a:ln w="25400">
            <a:solidFill>
              <a:srgbClr val="CC3300"/>
            </a:solidFill>
            <a:round/>
            <a:headEnd/>
            <a:tailEnd type="triangle" w="med" len="med"/>
          </a:ln>
        </p:spPr>
        <p:txBody>
          <a:bodyPr wrap="none" anchor="ctr"/>
          <a:lstStyle/>
          <a:p>
            <a:endParaRPr lang="en-US"/>
          </a:p>
        </p:txBody>
      </p:sp>
      <p:sp>
        <p:nvSpPr>
          <p:cNvPr id="20489" name="Oval 13"/>
          <p:cNvSpPr>
            <a:spLocks noChangeArrowheads="1"/>
          </p:cNvSpPr>
          <p:nvPr/>
        </p:nvSpPr>
        <p:spPr bwMode="auto">
          <a:xfrm>
            <a:off x="2373313" y="5011738"/>
            <a:ext cx="114300" cy="114300"/>
          </a:xfrm>
          <a:prstGeom prst="ellipse">
            <a:avLst/>
          </a:prstGeom>
          <a:solidFill>
            <a:schemeClr val="tx2"/>
          </a:solidFill>
          <a:ln w="12700">
            <a:noFill/>
            <a:round/>
            <a:headEnd/>
            <a:tailEnd/>
          </a:ln>
        </p:spPr>
        <p:txBody>
          <a:bodyPr wrap="none" anchor="ctr"/>
          <a:lstStyle/>
          <a:p>
            <a:endParaRPr lang="en-US"/>
          </a:p>
        </p:txBody>
      </p:sp>
      <p:sp>
        <p:nvSpPr>
          <p:cNvPr id="20490" name="Oval 14"/>
          <p:cNvSpPr>
            <a:spLocks noChangeArrowheads="1"/>
          </p:cNvSpPr>
          <p:nvPr/>
        </p:nvSpPr>
        <p:spPr bwMode="auto">
          <a:xfrm>
            <a:off x="3087688" y="4654550"/>
            <a:ext cx="114300" cy="114300"/>
          </a:xfrm>
          <a:prstGeom prst="ellipse">
            <a:avLst/>
          </a:prstGeom>
          <a:solidFill>
            <a:schemeClr val="tx2"/>
          </a:solidFill>
          <a:ln w="12700">
            <a:noFill/>
            <a:round/>
            <a:headEnd/>
            <a:tailEnd/>
          </a:ln>
        </p:spPr>
        <p:txBody>
          <a:bodyPr wrap="none" anchor="ctr"/>
          <a:lstStyle/>
          <a:p>
            <a:endParaRPr lang="en-US"/>
          </a:p>
        </p:txBody>
      </p:sp>
      <p:sp>
        <p:nvSpPr>
          <p:cNvPr id="20491" name="Oval 15"/>
          <p:cNvSpPr>
            <a:spLocks noChangeArrowheads="1"/>
          </p:cNvSpPr>
          <p:nvPr/>
        </p:nvSpPr>
        <p:spPr bwMode="auto">
          <a:xfrm>
            <a:off x="3287713" y="4554538"/>
            <a:ext cx="114300" cy="114300"/>
          </a:xfrm>
          <a:prstGeom prst="ellipse">
            <a:avLst/>
          </a:prstGeom>
          <a:solidFill>
            <a:schemeClr val="tx2"/>
          </a:solidFill>
          <a:ln w="12700">
            <a:noFill/>
            <a:round/>
            <a:headEnd/>
            <a:tailEnd/>
          </a:ln>
        </p:spPr>
        <p:txBody>
          <a:bodyPr wrap="none" anchor="ctr"/>
          <a:lstStyle/>
          <a:p>
            <a:endParaRPr lang="en-US"/>
          </a:p>
        </p:txBody>
      </p:sp>
      <p:sp>
        <p:nvSpPr>
          <p:cNvPr id="20492" name="Oval 16"/>
          <p:cNvSpPr>
            <a:spLocks noChangeArrowheads="1"/>
          </p:cNvSpPr>
          <p:nvPr/>
        </p:nvSpPr>
        <p:spPr bwMode="auto">
          <a:xfrm>
            <a:off x="3475038" y="4454525"/>
            <a:ext cx="114300" cy="114300"/>
          </a:xfrm>
          <a:prstGeom prst="ellipse">
            <a:avLst/>
          </a:prstGeom>
          <a:solidFill>
            <a:schemeClr val="tx2"/>
          </a:solidFill>
          <a:ln w="12700">
            <a:noFill/>
            <a:round/>
            <a:headEnd/>
            <a:tailEnd/>
          </a:ln>
        </p:spPr>
        <p:txBody>
          <a:bodyPr wrap="none" anchor="ctr"/>
          <a:lstStyle/>
          <a:p>
            <a:endParaRPr lang="en-US"/>
          </a:p>
        </p:txBody>
      </p:sp>
      <p:sp>
        <p:nvSpPr>
          <p:cNvPr id="20493" name="Oval 17"/>
          <p:cNvSpPr>
            <a:spLocks noChangeArrowheads="1"/>
          </p:cNvSpPr>
          <p:nvPr/>
        </p:nvSpPr>
        <p:spPr bwMode="auto">
          <a:xfrm>
            <a:off x="4187825" y="4097338"/>
            <a:ext cx="114300" cy="114300"/>
          </a:xfrm>
          <a:prstGeom prst="ellipse">
            <a:avLst/>
          </a:prstGeom>
          <a:solidFill>
            <a:schemeClr val="tx2"/>
          </a:solidFill>
          <a:ln w="12700">
            <a:noFill/>
            <a:round/>
            <a:headEnd/>
            <a:tailEnd/>
          </a:ln>
        </p:spPr>
        <p:txBody>
          <a:bodyPr wrap="none" anchor="ctr"/>
          <a:lstStyle/>
          <a:p>
            <a:endParaRPr lang="en-US"/>
          </a:p>
        </p:txBody>
      </p:sp>
      <p:sp>
        <p:nvSpPr>
          <p:cNvPr id="20494" name="Oval 18"/>
          <p:cNvSpPr>
            <a:spLocks noChangeArrowheads="1"/>
          </p:cNvSpPr>
          <p:nvPr/>
        </p:nvSpPr>
        <p:spPr bwMode="auto">
          <a:xfrm>
            <a:off x="4559300" y="3911600"/>
            <a:ext cx="115888" cy="114300"/>
          </a:xfrm>
          <a:prstGeom prst="ellipse">
            <a:avLst/>
          </a:prstGeom>
          <a:solidFill>
            <a:schemeClr val="tx2"/>
          </a:solidFill>
          <a:ln w="12700">
            <a:noFill/>
            <a:round/>
            <a:headEnd/>
            <a:tailEnd/>
          </a:ln>
        </p:spPr>
        <p:txBody>
          <a:bodyPr wrap="none" anchor="ctr"/>
          <a:lstStyle/>
          <a:p>
            <a:endParaRPr lang="en-US"/>
          </a:p>
        </p:txBody>
      </p:sp>
      <p:sp>
        <p:nvSpPr>
          <p:cNvPr id="20495" name="Oval 19"/>
          <p:cNvSpPr>
            <a:spLocks noChangeArrowheads="1"/>
          </p:cNvSpPr>
          <p:nvPr/>
        </p:nvSpPr>
        <p:spPr bwMode="auto">
          <a:xfrm>
            <a:off x="4818063" y="3768725"/>
            <a:ext cx="114300" cy="114300"/>
          </a:xfrm>
          <a:prstGeom prst="ellipse">
            <a:avLst/>
          </a:prstGeom>
          <a:solidFill>
            <a:schemeClr val="tx2"/>
          </a:solidFill>
          <a:ln w="12700">
            <a:noFill/>
            <a:round/>
            <a:headEnd/>
            <a:tailEnd/>
          </a:ln>
        </p:spPr>
        <p:txBody>
          <a:bodyPr wrap="none" anchor="ctr"/>
          <a:lstStyle/>
          <a:p>
            <a:endParaRPr lang="en-US"/>
          </a:p>
        </p:txBody>
      </p:sp>
      <p:sp>
        <p:nvSpPr>
          <p:cNvPr id="20496" name="Oval 20"/>
          <p:cNvSpPr>
            <a:spLocks noChangeArrowheads="1"/>
          </p:cNvSpPr>
          <p:nvPr/>
        </p:nvSpPr>
        <p:spPr bwMode="auto">
          <a:xfrm>
            <a:off x="5075238" y="3640138"/>
            <a:ext cx="114300" cy="114300"/>
          </a:xfrm>
          <a:prstGeom prst="ellipse">
            <a:avLst/>
          </a:prstGeom>
          <a:solidFill>
            <a:schemeClr val="tx2"/>
          </a:solidFill>
          <a:ln w="12700">
            <a:noFill/>
            <a:round/>
            <a:headEnd/>
            <a:tailEnd/>
          </a:ln>
        </p:spPr>
        <p:txBody>
          <a:bodyPr wrap="none" anchor="ctr"/>
          <a:lstStyle/>
          <a:p>
            <a:endParaRPr lang="en-US"/>
          </a:p>
        </p:txBody>
      </p:sp>
      <p:sp>
        <p:nvSpPr>
          <p:cNvPr id="20497" name="Oval 21"/>
          <p:cNvSpPr>
            <a:spLocks noChangeArrowheads="1"/>
          </p:cNvSpPr>
          <p:nvPr/>
        </p:nvSpPr>
        <p:spPr bwMode="auto">
          <a:xfrm>
            <a:off x="5332413" y="3511550"/>
            <a:ext cx="114300" cy="114300"/>
          </a:xfrm>
          <a:prstGeom prst="ellipse">
            <a:avLst/>
          </a:prstGeom>
          <a:solidFill>
            <a:schemeClr val="tx2"/>
          </a:solidFill>
          <a:ln w="12700">
            <a:noFill/>
            <a:round/>
            <a:headEnd/>
            <a:tailEnd/>
          </a:ln>
        </p:spPr>
        <p:txBody>
          <a:bodyPr wrap="none" anchor="ctr"/>
          <a:lstStyle/>
          <a:p>
            <a:endParaRPr lang="en-US"/>
          </a:p>
        </p:txBody>
      </p:sp>
      <p:sp>
        <p:nvSpPr>
          <p:cNvPr id="20498" name="Oval 22"/>
          <p:cNvSpPr>
            <a:spLocks noChangeArrowheads="1"/>
          </p:cNvSpPr>
          <p:nvPr/>
        </p:nvSpPr>
        <p:spPr bwMode="auto">
          <a:xfrm>
            <a:off x="5575300" y="3397250"/>
            <a:ext cx="114300" cy="114300"/>
          </a:xfrm>
          <a:prstGeom prst="ellipse">
            <a:avLst/>
          </a:prstGeom>
          <a:solidFill>
            <a:schemeClr val="tx2"/>
          </a:solidFill>
          <a:ln w="12700">
            <a:noFill/>
            <a:round/>
            <a:headEnd/>
            <a:tailEnd/>
          </a:ln>
        </p:spPr>
        <p:txBody>
          <a:bodyPr wrap="none" anchor="ctr"/>
          <a:lstStyle/>
          <a:p>
            <a:endParaRPr lang="en-US"/>
          </a:p>
        </p:txBody>
      </p:sp>
      <p:sp>
        <p:nvSpPr>
          <p:cNvPr id="20499" name="Line 23"/>
          <p:cNvSpPr>
            <a:spLocks noChangeShapeType="1"/>
          </p:cNvSpPr>
          <p:nvPr/>
        </p:nvSpPr>
        <p:spPr bwMode="auto">
          <a:xfrm>
            <a:off x="2417763" y="5133975"/>
            <a:ext cx="0" cy="514350"/>
          </a:xfrm>
          <a:prstGeom prst="line">
            <a:avLst/>
          </a:prstGeom>
          <a:noFill/>
          <a:ln w="12700">
            <a:solidFill>
              <a:schemeClr val="tx1"/>
            </a:solidFill>
            <a:prstDash val="sysDot"/>
            <a:round/>
            <a:headEnd/>
            <a:tailEnd/>
          </a:ln>
        </p:spPr>
        <p:txBody>
          <a:bodyPr wrap="none" anchor="ctr"/>
          <a:lstStyle/>
          <a:p>
            <a:endParaRPr lang="en-US"/>
          </a:p>
        </p:txBody>
      </p:sp>
      <p:sp>
        <p:nvSpPr>
          <p:cNvPr id="20500" name="Rectangle 24"/>
          <p:cNvSpPr>
            <a:spLocks noChangeArrowheads="1"/>
          </p:cNvSpPr>
          <p:nvPr/>
        </p:nvSpPr>
        <p:spPr bwMode="auto">
          <a:xfrm>
            <a:off x="2373313" y="5451475"/>
            <a:ext cx="1804987" cy="304800"/>
          </a:xfrm>
          <a:prstGeom prst="rect">
            <a:avLst/>
          </a:prstGeom>
          <a:noFill/>
          <a:ln w="12700">
            <a:noFill/>
            <a:miter lim="800000"/>
            <a:headEnd/>
            <a:tailEnd/>
          </a:ln>
        </p:spPr>
        <p:txBody>
          <a:bodyPr wrap="none" lIns="101777" tIns="49995" rIns="101777" bIns="49995">
            <a:spAutoFit/>
          </a:bodyPr>
          <a:lstStyle/>
          <a:p>
            <a:pPr defTabSz="1028700"/>
            <a:r>
              <a:rPr lang="en-US" sz="1300" b="1"/>
              <a:t>password guessing</a:t>
            </a:r>
          </a:p>
        </p:txBody>
      </p:sp>
      <p:sp>
        <p:nvSpPr>
          <p:cNvPr id="20501" name="Line 25"/>
          <p:cNvSpPr>
            <a:spLocks noChangeShapeType="1"/>
          </p:cNvSpPr>
          <p:nvPr/>
        </p:nvSpPr>
        <p:spPr bwMode="auto">
          <a:xfrm>
            <a:off x="3144838" y="4732338"/>
            <a:ext cx="0" cy="628650"/>
          </a:xfrm>
          <a:prstGeom prst="line">
            <a:avLst/>
          </a:prstGeom>
          <a:noFill/>
          <a:ln w="12700">
            <a:solidFill>
              <a:schemeClr val="tx1"/>
            </a:solidFill>
            <a:prstDash val="sysDot"/>
            <a:round/>
            <a:headEnd/>
            <a:tailEnd/>
          </a:ln>
        </p:spPr>
        <p:txBody>
          <a:bodyPr wrap="none" anchor="ctr"/>
          <a:lstStyle/>
          <a:p>
            <a:endParaRPr lang="en-US"/>
          </a:p>
        </p:txBody>
      </p:sp>
      <p:sp>
        <p:nvSpPr>
          <p:cNvPr id="20502" name="Rectangle 26"/>
          <p:cNvSpPr>
            <a:spLocks noChangeArrowheads="1"/>
          </p:cNvSpPr>
          <p:nvPr/>
        </p:nvSpPr>
        <p:spPr bwMode="auto">
          <a:xfrm>
            <a:off x="3116263" y="5165725"/>
            <a:ext cx="1871662" cy="303213"/>
          </a:xfrm>
          <a:prstGeom prst="rect">
            <a:avLst/>
          </a:prstGeom>
          <a:noFill/>
          <a:ln w="12700">
            <a:noFill/>
            <a:miter lim="800000"/>
            <a:headEnd/>
            <a:tailEnd/>
          </a:ln>
        </p:spPr>
        <p:txBody>
          <a:bodyPr wrap="none" lIns="101777" tIns="49995" rIns="101777" bIns="49995">
            <a:spAutoFit/>
          </a:bodyPr>
          <a:lstStyle/>
          <a:p>
            <a:pPr defTabSz="1028700"/>
            <a:r>
              <a:rPr lang="en-US" sz="1300" b="1"/>
              <a:t>self-replicating code</a:t>
            </a:r>
          </a:p>
        </p:txBody>
      </p:sp>
      <p:sp>
        <p:nvSpPr>
          <p:cNvPr id="20503" name="Line 27"/>
          <p:cNvSpPr>
            <a:spLocks noChangeShapeType="1"/>
          </p:cNvSpPr>
          <p:nvPr/>
        </p:nvSpPr>
        <p:spPr bwMode="auto">
          <a:xfrm>
            <a:off x="3344863" y="4605338"/>
            <a:ext cx="0" cy="485775"/>
          </a:xfrm>
          <a:prstGeom prst="line">
            <a:avLst/>
          </a:prstGeom>
          <a:noFill/>
          <a:ln w="12700">
            <a:solidFill>
              <a:schemeClr val="tx1"/>
            </a:solidFill>
            <a:prstDash val="sysDot"/>
            <a:round/>
            <a:headEnd/>
            <a:tailEnd/>
          </a:ln>
        </p:spPr>
        <p:txBody>
          <a:bodyPr wrap="none" anchor="ctr"/>
          <a:lstStyle/>
          <a:p>
            <a:endParaRPr lang="en-US"/>
          </a:p>
        </p:txBody>
      </p:sp>
      <p:sp>
        <p:nvSpPr>
          <p:cNvPr id="20504" name="Rectangle 28"/>
          <p:cNvSpPr>
            <a:spLocks noChangeArrowheads="1"/>
          </p:cNvSpPr>
          <p:nvPr/>
        </p:nvSpPr>
        <p:spPr bwMode="auto">
          <a:xfrm>
            <a:off x="3314700" y="4864100"/>
            <a:ext cx="1754188" cy="304800"/>
          </a:xfrm>
          <a:prstGeom prst="rect">
            <a:avLst/>
          </a:prstGeom>
          <a:noFill/>
          <a:ln w="12700">
            <a:noFill/>
            <a:miter lim="800000"/>
            <a:headEnd/>
            <a:tailEnd/>
          </a:ln>
        </p:spPr>
        <p:txBody>
          <a:bodyPr wrap="none" lIns="101777" tIns="49995" rIns="101777" bIns="49995">
            <a:spAutoFit/>
          </a:bodyPr>
          <a:lstStyle/>
          <a:p>
            <a:pPr defTabSz="1028700"/>
            <a:r>
              <a:rPr lang="en-US" sz="1300" b="1"/>
              <a:t>password cracking</a:t>
            </a:r>
          </a:p>
        </p:txBody>
      </p:sp>
      <p:sp>
        <p:nvSpPr>
          <p:cNvPr id="20505" name="Rectangle 29"/>
          <p:cNvSpPr>
            <a:spLocks noChangeArrowheads="1"/>
          </p:cNvSpPr>
          <p:nvPr/>
        </p:nvSpPr>
        <p:spPr bwMode="auto">
          <a:xfrm>
            <a:off x="3516313" y="4565650"/>
            <a:ext cx="2809875" cy="304800"/>
          </a:xfrm>
          <a:prstGeom prst="rect">
            <a:avLst/>
          </a:prstGeom>
          <a:noFill/>
          <a:ln w="12700">
            <a:noFill/>
            <a:miter lim="800000"/>
            <a:headEnd/>
            <a:tailEnd/>
          </a:ln>
        </p:spPr>
        <p:txBody>
          <a:bodyPr wrap="none" lIns="101777" tIns="49995" rIns="101777" bIns="49995">
            <a:spAutoFit/>
          </a:bodyPr>
          <a:lstStyle/>
          <a:p>
            <a:pPr algn="r" defTabSz="1028700"/>
            <a:r>
              <a:rPr lang="en-US" sz="1300" b="1"/>
              <a:t>exploiting known vulnerabilities</a:t>
            </a:r>
          </a:p>
        </p:txBody>
      </p:sp>
      <p:sp>
        <p:nvSpPr>
          <p:cNvPr id="20506" name="Line 30"/>
          <p:cNvSpPr>
            <a:spLocks noChangeShapeType="1"/>
          </p:cNvSpPr>
          <p:nvPr/>
        </p:nvSpPr>
        <p:spPr bwMode="auto">
          <a:xfrm>
            <a:off x="3532188" y="4519613"/>
            <a:ext cx="0" cy="241300"/>
          </a:xfrm>
          <a:prstGeom prst="line">
            <a:avLst/>
          </a:prstGeom>
          <a:noFill/>
          <a:ln w="12700">
            <a:solidFill>
              <a:schemeClr val="tx1"/>
            </a:solidFill>
            <a:prstDash val="sysDot"/>
            <a:round/>
            <a:headEnd/>
            <a:tailEnd/>
          </a:ln>
        </p:spPr>
        <p:txBody>
          <a:bodyPr wrap="none" anchor="ctr"/>
          <a:lstStyle/>
          <a:p>
            <a:endParaRPr lang="en-US"/>
          </a:p>
        </p:txBody>
      </p:sp>
      <p:sp>
        <p:nvSpPr>
          <p:cNvPr id="20507" name="Line 31"/>
          <p:cNvSpPr>
            <a:spLocks noChangeShapeType="1"/>
          </p:cNvSpPr>
          <p:nvPr/>
        </p:nvSpPr>
        <p:spPr bwMode="auto">
          <a:xfrm>
            <a:off x="4244975" y="3962400"/>
            <a:ext cx="0" cy="128588"/>
          </a:xfrm>
          <a:prstGeom prst="line">
            <a:avLst/>
          </a:prstGeom>
          <a:noFill/>
          <a:ln w="12700">
            <a:solidFill>
              <a:schemeClr val="tx1"/>
            </a:solidFill>
            <a:prstDash val="sysDot"/>
            <a:round/>
            <a:headEnd/>
            <a:tailEnd/>
          </a:ln>
        </p:spPr>
        <p:txBody>
          <a:bodyPr wrap="none" anchor="ctr"/>
          <a:lstStyle/>
          <a:p>
            <a:endParaRPr lang="en-US"/>
          </a:p>
        </p:txBody>
      </p:sp>
      <p:sp>
        <p:nvSpPr>
          <p:cNvPr id="20508" name="Rectangle 32"/>
          <p:cNvSpPr>
            <a:spLocks noChangeArrowheads="1"/>
          </p:cNvSpPr>
          <p:nvPr/>
        </p:nvSpPr>
        <p:spPr bwMode="auto">
          <a:xfrm>
            <a:off x="2781300" y="3835400"/>
            <a:ext cx="1512888" cy="304800"/>
          </a:xfrm>
          <a:prstGeom prst="rect">
            <a:avLst/>
          </a:prstGeom>
          <a:noFill/>
          <a:ln w="12700">
            <a:noFill/>
            <a:miter lim="800000"/>
            <a:headEnd/>
            <a:tailEnd/>
          </a:ln>
        </p:spPr>
        <p:txBody>
          <a:bodyPr wrap="none" lIns="101777" tIns="49995" rIns="101777" bIns="49995">
            <a:spAutoFit/>
          </a:bodyPr>
          <a:lstStyle/>
          <a:p>
            <a:pPr algn="r" defTabSz="1028700"/>
            <a:r>
              <a:rPr lang="en-US" sz="1300" b="1"/>
              <a:t>disabling audits</a:t>
            </a:r>
          </a:p>
        </p:txBody>
      </p:sp>
      <p:sp>
        <p:nvSpPr>
          <p:cNvPr id="20509" name="Line 33"/>
          <p:cNvSpPr>
            <a:spLocks noChangeShapeType="1"/>
          </p:cNvSpPr>
          <p:nvPr/>
        </p:nvSpPr>
        <p:spPr bwMode="auto">
          <a:xfrm>
            <a:off x="4602163" y="3703638"/>
            <a:ext cx="0" cy="215900"/>
          </a:xfrm>
          <a:prstGeom prst="line">
            <a:avLst/>
          </a:prstGeom>
          <a:noFill/>
          <a:ln w="12700">
            <a:solidFill>
              <a:schemeClr val="tx1"/>
            </a:solidFill>
            <a:prstDash val="sysDot"/>
            <a:round/>
            <a:headEnd/>
            <a:tailEnd/>
          </a:ln>
        </p:spPr>
        <p:txBody>
          <a:bodyPr wrap="none" anchor="ctr"/>
          <a:lstStyle/>
          <a:p>
            <a:endParaRPr lang="en-US"/>
          </a:p>
        </p:txBody>
      </p:sp>
      <p:sp>
        <p:nvSpPr>
          <p:cNvPr id="20510" name="Rectangle 34"/>
          <p:cNvSpPr>
            <a:spLocks noChangeArrowheads="1"/>
          </p:cNvSpPr>
          <p:nvPr/>
        </p:nvSpPr>
        <p:spPr bwMode="auto">
          <a:xfrm>
            <a:off x="3535363" y="3579813"/>
            <a:ext cx="1117600" cy="303212"/>
          </a:xfrm>
          <a:prstGeom prst="rect">
            <a:avLst/>
          </a:prstGeom>
          <a:noFill/>
          <a:ln w="12700">
            <a:noFill/>
            <a:miter lim="800000"/>
            <a:headEnd/>
            <a:tailEnd/>
          </a:ln>
        </p:spPr>
        <p:txBody>
          <a:bodyPr wrap="none" lIns="101777" tIns="49995" rIns="101777" bIns="49995">
            <a:spAutoFit/>
          </a:bodyPr>
          <a:lstStyle/>
          <a:p>
            <a:pPr algn="r" defTabSz="1028700"/>
            <a:r>
              <a:rPr lang="en-US" sz="1300" b="1"/>
              <a:t>back doors</a:t>
            </a:r>
          </a:p>
        </p:txBody>
      </p:sp>
      <p:sp>
        <p:nvSpPr>
          <p:cNvPr id="20511" name="Line 35"/>
          <p:cNvSpPr>
            <a:spLocks noChangeShapeType="1"/>
          </p:cNvSpPr>
          <p:nvPr/>
        </p:nvSpPr>
        <p:spPr bwMode="auto">
          <a:xfrm flipV="1">
            <a:off x="4875213" y="3789363"/>
            <a:ext cx="0" cy="744537"/>
          </a:xfrm>
          <a:prstGeom prst="line">
            <a:avLst/>
          </a:prstGeom>
          <a:noFill/>
          <a:ln w="12700">
            <a:solidFill>
              <a:schemeClr val="tx1"/>
            </a:solidFill>
            <a:prstDash val="sysDot"/>
            <a:round/>
            <a:headEnd/>
            <a:tailEnd/>
          </a:ln>
        </p:spPr>
        <p:txBody>
          <a:bodyPr wrap="none" anchor="ctr"/>
          <a:lstStyle/>
          <a:p>
            <a:endParaRPr lang="en-US"/>
          </a:p>
        </p:txBody>
      </p:sp>
      <p:sp>
        <p:nvSpPr>
          <p:cNvPr id="20512" name="Rectangle 36"/>
          <p:cNvSpPr>
            <a:spLocks noChangeArrowheads="1"/>
          </p:cNvSpPr>
          <p:nvPr/>
        </p:nvSpPr>
        <p:spPr bwMode="auto">
          <a:xfrm>
            <a:off x="4830763" y="4094163"/>
            <a:ext cx="995362" cy="508000"/>
          </a:xfrm>
          <a:prstGeom prst="rect">
            <a:avLst/>
          </a:prstGeom>
          <a:noFill/>
          <a:ln w="12700">
            <a:noFill/>
            <a:miter lim="800000"/>
            <a:headEnd/>
            <a:tailEnd/>
          </a:ln>
        </p:spPr>
        <p:txBody>
          <a:bodyPr wrap="none" lIns="101777" tIns="49995" rIns="101777" bIns="49995">
            <a:spAutoFit/>
          </a:bodyPr>
          <a:lstStyle/>
          <a:p>
            <a:pPr defTabSz="1028700"/>
            <a:r>
              <a:rPr lang="en-US" sz="1300" b="1"/>
              <a:t>hijacking </a:t>
            </a:r>
          </a:p>
          <a:p>
            <a:pPr defTabSz="1028700"/>
            <a:r>
              <a:rPr lang="en-US" sz="1300" b="1"/>
              <a:t>sessions</a:t>
            </a:r>
          </a:p>
        </p:txBody>
      </p:sp>
      <p:sp>
        <p:nvSpPr>
          <p:cNvPr id="20513" name="Line 37"/>
          <p:cNvSpPr>
            <a:spLocks noChangeShapeType="1"/>
          </p:cNvSpPr>
          <p:nvPr/>
        </p:nvSpPr>
        <p:spPr bwMode="auto">
          <a:xfrm>
            <a:off x="5132388" y="2976563"/>
            <a:ext cx="0" cy="655637"/>
          </a:xfrm>
          <a:prstGeom prst="line">
            <a:avLst/>
          </a:prstGeom>
          <a:noFill/>
          <a:ln w="12700">
            <a:solidFill>
              <a:schemeClr val="tx1"/>
            </a:solidFill>
            <a:prstDash val="sysDot"/>
            <a:round/>
            <a:headEnd/>
            <a:tailEnd/>
          </a:ln>
        </p:spPr>
        <p:txBody>
          <a:bodyPr wrap="none" anchor="ctr"/>
          <a:lstStyle/>
          <a:p>
            <a:endParaRPr lang="en-US"/>
          </a:p>
        </p:txBody>
      </p:sp>
      <p:sp>
        <p:nvSpPr>
          <p:cNvPr id="20514" name="Rectangle 38"/>
          <p:cNvSpPr>
            <a:spLocks noChangeArrowheads="1"/>
          </p:cNvSpPr>
          <p:nvPr/>
        </p:nvSpPr>
        <p:spPr bwMode="auto">
          <a:xfrm>
            <a:off x="4259263" y="2851150"/>
            <a:ext cx="981075" cy="304800"/>
          </a:xfrm>
          <a:prstGeom prst="rect">
            <a:avLst/>
          </a:prstGeom>
          <a:noFill/>
          <a:ln w="12700">
            <a:noFill/>
            <a:miter lim="800000"/>
            <a:headEnd/>
            <a:tailEnd/>
          </a:ln>
        </p:spPr>
        <p:txBody>
          <a:bodyPr wrap="none" lIns="101777" tIns="49995" rIns="101777" bIns="49995">
            <a:spAutoFit/>
          </a:bodyPr>
          <a:lstStyle/>
          <a:p>
            <a:pPr algn="r" defTabSz="1028700"/>
            <a:r>
              <a:rPr lang="en-US" sz="1300" b="1"/>
              <a:t>sweepers</a:t>
            </a:r>
          </a:p>
        </p:txBody>
      </p:sp>
      <p:sp>
        <p:nvSpPr>
          <p:cNvPr id="20515" name="Line 39"/>
          <p:cNvSpPr>
            <a:spLocks noChangeShapeType="1"/>
          </p:cNvSpPr>
          <p:nvPr/>
        </p:nvSpPr>
        <p:spPr bwMode="auto">
          <a:xfrm>
            <a:off x="5389563" y="2660650"/>
            <a:ext cx="0" cy="873125"/>
          </a:xfrm>
          <a:prstGeom prst="line">
            <a:avLst/>
          </a:prstGeom>
          <a:noFill/>
          <a:ln w="12700">
            <a:solidFill>
              <a:schemeClr val="tx1"/>
            </a:solidFill>
            <a:prstDash val="sysDot"/>
            <a:round/>
            <a:headEnd/>
            <a:tailEnd/>
          </a:ln>
        </p:spPr>
        <p:txBody>
          <a:bodyPr wrap="none" anchor="ctr"/>
          <a:lstStyle/>
          <a:p>
            <a:endParaRPr lang="en-US"/>
          </a:p>
        </p:txBody>
      </p:sp>
      <p:sp>
        <p:nvSpPr>
          <p:cNvPr id="20516" name="Rectangle 40"/>
          <p:cNvSpPr>
            <a:spLocks noChangeArrowheads="1"/>
          </p:cNvSpPr>
          <p:nvPr/>
        </p:nvSpPr>
        <p:spPr bwMode="auto">
          <a:xfrm>
            <a:off x="4632325" y="2536825"/>
            <a:ext cx="820738" cy="303213"/>
          </a:xfrm>
          <a:prstGeom prst="rect">
            <a:avLst/>
          </a:prstGeom>
          <a:noFill/>
          <a:ln w="12700">
            <a:noFill/>
            <a:miter lim="800000"/>
            <a:headEnd/>
            <a:tailEnd/>
          </a:ln>
        </p:spPr>
        <p:txBody>
          <a:bodyPr wrap="none" lIns="101777" tIns="49995" rIns="101777" bIns="49995">
            <a:spAutoFit/>
          </a:bodyPr>
          <a:lstStyle/>
          <a:p>
            <a:pPr algn="r" defTabSz="1028700"/>
            <a:r>
              <a:rPr lang="en-US" sz="1300" b="1"/>
              <a:t>sniffers</a:t>
            </a:r>
          </a:p>
        </p:txBody>
      </p:sp>
      <p:sp>
        <p:nvSpPr>
          <p:cNvPr id="20517" name="Line 41"/>
          <p:cNvSpPr>
            <a:spLocks noChangeShapeType="1"/>
          </p:cNvSpPr>
          <p:nvPr/>
        </p:nvSpPr>
        <p:spPr bwMode="auto">
          <a:xfrm>
            <a:off x="5632450" y="2333625"/>
            <a:ext cx="0" cy="1128713"/>
          </a:xfrm>
          <a:prstGeom prst="line">
            <a:avLst/>
          </a:prstGeom>
          <a:noFill/>
          <a:ln w="12700">
            <a:solidFill>
              <a:schemeClr val="tx1"/>
            </a:solidFill>
            <a:prstDash val="sysDot"/>
            <a:round/>
            <a:headEnd/>
            <a:tailEnd/>
          </a:ln>
        </p:spPr>
        <p:txBody>
          <a:bodyPr wrap="none" anchor="ctr"/>
          <a:lstStyle/>
          <a:p>
            <a:endParaRPr lang="en-US"/>
          </a:p>
        </p:txBody>
      </p:sp>
      <p:sp>
        <p:nvSpPr>
          <p:cNvPr id="20518" name="Rectangle 42"/>
          <p:cNvSpPr>
            <a:spLocks noChangeArrowheads="1"/>
          </p:cNvSpPr>
          <p:nvPr/>
        </p:nvSpPr>
        <p:spPr bwMode="auto">
          <a:xfrm>
            <a:off x="4159250" y="2225675"/>
            <a:ext cx="1519238" cy="303213"/>
          </a:xfrm>
          <a:prstGeom prst="rect">
            <a:avLst/>
          </a:prstGeom>
          <a:noFill/>
          <a:ln w="12700">
            <a:noFill/>
            <a:miter lim="800000"/>
            <a:headEnd/>
            <a:tailEnd/>
          </a:ln>
        </p:spPr>
        <p:txBody>
          <a:bodyPr wrap="none" lIns="101777" tIns="49995" rIns="101777" bIns="49995">
            <a:spAutoFit/>
          </a:bodyPr>
          <a:lstStyle/>
          <a:p>
            <a:pPr algn="r" defTabSz="1028700"/>
            <a:r>
              <a:rPr lang="en-US" sz="1300" b="1"/>
              <a:t>packet spoofing</a:t>
            </a:r>
          </a:p>
        </p:txBody>
      </p:sp>
      <p:sp>
        <p:nvSpPr>
          <p:cNvPr id="20519" name="Oval 43"/>
          <p:cNvSpPr>
            <a:spLocks noChangeArrowheads="1"/>
          </p:cNvSpPr>
          <p:nvPr/>
        </p:nvSpPr>
        <p:spPr bwMode="auto">
          <a:xfrm>
            <a:off x="6202363" y="3068638"/>
            <a:ext cx="114300" cy="114300"/>
          </a:xfrm>
          <a:prstGeom prst="ellipse">
            <a:avLst/>
          </a:prstGeom>
          <a:solidFill>
            <a:schemeClr val="tx2"/>
          </a:solidFill>
          <a:ln w="12700">
            <a:noFill/>
            <a:round/>
            <a:headEnd/>
            <a:tailEnd/>
          </a:ln>
        </p:spPr>
        <p:txBody>
          <a:bodyPr wrap="none" anchor="ctr"/>
          <a:lstStyle/>
          <a:p>
            <a:endParaRPr lang="en-US"/>
          </a:p>
        </p:txBody>
      </p:sp>
      <p:sp>
        <p:nvSpPr>
          <p:cNvPr id="20520" name="Line 44"/>
          <p:cNvSpPr>
            <a:spLocks noChangeShapeType="1"/>
          </p:cNvSpPr>
          <p:nvPr/>
        </p:nvSpPr>
        <p:spPr bwMode="auto">
          <a:xfrm>
            <a:off x="6259513" y="3160713"/>
            <a:ext cx="0" cy="344487"/>
          </a:xfrm>
          <a:prstGeom prst="line">
            <a:avLst/>
          </a:prstGeom>
          <a:noFill/>
          <a:ln w="12700">
            <a:solidFill>
              <a:schemeClr val="tx1"/>
            </a:solidFill>
            <a:prstDash val="sysDot"/>
            <a:round/>
            <a:headEnd/>
            <a:tailEnd/>
          </a:ln>
        </p:spPr>
        <p:txBody>
          <a:bodyPr wrap="none" anchor="ctr"/>
          <a:lstStyle/>
          <a:p>
            <a:endParaRPr lang="en-US"/>
          </a:p>
        </p:txBody>
      </p:sp>
      <p:sp>
        <p:nvSpPr>
          <p:cNvPr id="20521" name="Rectangle 45"/>
          <p:cNvSpPr>
            <a:spLocks noChangeArrowheads="1"/>
          </p:cNvSpPr>
          <p:nvPr/>
        </p:nvSpPr>
        <p:spPr bwMode="auto">
          <a:xfrm>
            <a:off x="6188075" y="3279775"/>
            <a:ext cx="509588" cy="304800"/>
          </a:xfrm>
          <a:prstGeom prst="rect">
            <a:avLst/>
          </a:prstGeom>
          <a:noFill/>
          <a:ln w="12700">
            <a:noFill/>
            <a:miter lim="800000"/>
            <a:headEnd/>
            <a:tailEnd/>
          </a:ln>
        </p:spPr>
        <p:txBody>
          <a:bodyPr wrap="none" lIns="101777" tIns="49995" rIns="101777" bIns="49995">
            <a:spAutoFit/>
          </a:bodyPr>
          <a:lstStyle/>
          <a:p>
            <a:pPr algn="r" defTabSz="1028700"/>
            <a:r>
              <a:rPr lang="en-US" sz="1300" b="1"/>
              <a:t>GUI</a:t>
            </a:r>
          </a:p>
        </p:txBody>
      </p:sp>
      <p:sp>
        <p:nvSpPr>
          <p:cNvPr id="20522" name="Oval 46"/>
          <p:cNvSpPr>
            <a:spLocks noChangeArrowheads="1"/>
          </p:cNvSpPr>
          <p:nvPr/>
        </p:nvSpPr>
        <p:spPr bwMode="auto">
          <a:xfrm>
            <a:off x="6534150" y="2911475"/>
            <a:ext cx="114300" cy="114300"/>
          </a:xfrm>
          <a:prstGeom prst="ellipse">
            <a:avLst/>
          </a:prstGeom>
          <a:solidFill>
            <a:schemeClr val="tx2"/>
          </a:solidFill>
          <a:ln w="12700">
            <a:noFill/>
            <a:round/>
            <a:headEnd/>
            <a:tailEnd/>
          </a:ln>
        </p:spPr>
        <p:txBody>
          <a:bodyPr wrap="none" anchor="ctr"/>
          <a:lstStyle/>
          <a:p>
            <a:endParaRPr lang="en-US"/>
          </a:p>
        </p:txBody>
      </p:sp>
      <p:sp>
        <p:nvSpPr>
          <p:cNvPr id="20523" name="Line 47"/>
          <p:cNvSpPr>
            <a:spLocks noChangeShapeType="1"/>
          </p:cNvSpPr>
          <p:nvPr/>
        </p:nvSpPr>
        <p:spPr bwMode="auto">
          <a:xfrm>
            <a:off x="6591300" y="2962275"/>
            <a:ext cx="0" cy="341313"/>
          </a:xfrm>
          <a:prstGeom prst="line">
            <a:avLst/>
          </a:prstGeom>
          <a:noFill/>
          <a:ln w="12700">
            <a:solidFill>
              <a:schemeClr val="tx1"/>
            </a:solidFill>
            <a:prstDash val="sysDot"/>
            <a:round/>
            <a:headEnd/>
            <a:tailEnd/>
          </a:ln>
        </p:spPr>
        <p:txBody>
          <a:bodyPr wrap="none" anchor="ctr"/>
          <a:lstStyle/>
          <a:p>
            <a:endParaRPr lang="en-US"/>
          </a:p>
        </p:txBody>
      </p:sp>
      <p:sp>
        <p:nvSpPr>
          <p:cNvPr id="20524" name="Rectangle 48"/>
          <p:cNvSpPr>
            <a:spLocks noChangeArrowheads="1"/>
          </p:cNvSpPr>
          <p:nvPr/>
        </p:nvSpPr>
        <p:spPr bwMode="auto">
          <a:xfrm>
            <a:off x="6499225" y="3140075"/>
            <a:ext cx="2220913" cy="304800"/>
          </a:xfrm>
          <a:prstGeom prst="rect">
            <a:avLst/>
          </a:prstGeom>
          <a:noFill/>
          <a:ln w="12700">
            <a:noFill/>
            <a:miter lim="800000"/>
            <a:headEnd/>
            <a:tailEnd/>
          </a:ln>
        </p:spPr>
        <p:txBody>
          <a:bodyPr wrap="none" lIns="101777" tIns="49995" rIns="101777" bIns="49995">
            <a:spAutoFit/>
          </a:bodyPr>
          <a:lstStyle/>
          <a:p>
            <a:pPr algn="r" defTabSz="1028700"/>
            <a:r>
              <a:rPr lang="en-US" sz="1300" b="1"/>
              <a:t>automated probes/scans</a:t>
            </a:r>
          </a:p>
        </p:txBody>
      </p:sp>
      <p:sp>
        <p:nvSpPr>
          <p:cNvPr id="20525" name="Oval 49"/>
          <p:cNvSpPr>
            <a:spLocks noChangeArrowheads="1"/>
          </p:cNvSpPr>
          <p:nvPr/>
        </p:nvSpPr>
        <p:spPr bwMode="auto">
          <a:xfrm>
            <a:off x="7031038" y="2654300"/>
            <a:ext cx="114300" cy="112713"/>
          </a:xfrm>
          <a:prstGeom prst="ellipse">
            <a:avLst/>
          </a:prstGeom>
          <a:solidFill>
            <a:schemeClr val="tx2"/>
          </a:solidFill>
          <a:ln w="12700">
            <a:noFill/>
            <a:round/>
            <a:headEnd/>
            <a:tailEnd/>
          </a:ln>
        </p:spPr>
        <p:txBody>
          <a:bodyPr wrap="none" anchor="ctr"/>
          <a:lstStyle/>
          <a:p>
            <a:endParaRPr lang="en-US"/>
          </a:p>
        </p:txBody>
      </p:sp>
      <p:sp>
        <p:nvSpPr>
          <p:cNvPr id="20526" name="Line 50"/>
          <p:cNvSpPr>
            <a:spLocks noChangeShapeType="1"/>
          </p:cNvSpPr>
          <p:nvPr/>
        </p:nvSpPr>
        <p:spPr bwMode="auto">
          <a:xfrm>
            <a:off x="7097713" y="2301875"/>
            <a:ext cx="0" cy="341313"/>
          </a:xfrm>
          <a:prstGeom prst="line">
            <a:avLst/>
          </a:prstGeom>
          <a:noFill/>
          <a:ln w="12700">
            <a:solidFill>
              <a:schemeClr val="tx1"/>
            </a:solidFill>
            <a:prstDash val="sysDot"/>
            <a:round/>
            <a:headEnd/>
            <a:tailEnd/>
          </a:ln>
        </p:spPr>
        <p:txBody>
          <a:bodyPr wrap="none" anchor="ctr"/>
          <a:lstStyle/>
          <a:p>
            <a:endParaRPr lang="en-US"/>
          </a:p>
        </p:txBody>
      </p:sp>
      <p:sp>
        <p:nvSpPr>
          <p:cNvPr id="20527" name="Line 51"/>
          <p:cNvSpPr>
            <a:spLocks noChangeShapeType="1"/>
          </p:cNvSpPr>
          <p:nvPr/>
        </p:nvSpPr>
        <p:spPr bwMode="auto">
          <a:xfrm>
            <a:off x="7478713" y="2452688"/>
            <a:ext cx="0" cy="631825"/>
          </a:xfrm>
          <a:prstGeom prst="line">
            <a:avLst/>
          </a:prstGeom>
          <a:noFill/>
          <a:ln w="12700">
            <a:solidFill>
              <a:schemeClr val="tx1"/>
            </a:solidFill>
            <a:prstDash val="sysDot"/>
            <a:round/>
            <a:headEnd/>
            <a:tailEnd/>
          </a:ln>
        </p:spPr>
        <p:txBody>
          <a:bodyPr wrap="none" anchor="ctr"/>
          <a:lstStyle/>
          <a:p>
            <a:endParaRPr lang="en-US"/>
          </a:p>
        </p:txBody>
      </p:sp>
      <p:sp>
        <p:nvSpPr>
          <p:cNvPr id="20528" name="Rectangle 52"/>
          <p:cNvSpPr>
            <a:spLocks noChangeArrowheads="1"/>
          </p:cNvSpPr>
          <p:nvPr/>
        </p:nvSpPr>
        <p:spPr bwMode="auto">
          <a:xfrm>
            <a:off x="5605463" y="2225675"/>
            <a:ext cx="1546225" cy="303213"/>
          </a:xfrm>
          <a:prstGeom prst="rect">
            <a:avLst/>
          </a:prstGeom>
          <a:noFill/>
          <a:ln w="12700">
            <a:noFill/>
            <a:miter lim="800000"/>
            <a:headEnd/>
            <a:tailEnd/>
          </a:ln>
        </p:spPr>
        <p:txBody>
          <a:bodyPr wrap="none" lIns="101777" tIns="49995" rIns="101777" bIns="49995">
            <a:spAutoFit/>
          </a:bodyPr>
          <a:lstStyle/>
          <a:p>
            <a:pPr algn="r" defTabSz="1028700"/>
            <a:r>
              <a:rPr lang="en-US" sz="1300" b="1"/>
              <a:t>denial of service</a:t>
            </a:r>
          </a:p>
        </p:txBody>
      </p:sp>
      <p:sp>
        <p:nvSpPr>
          <p:cNvPr id="20529" name="Rectangle 53"/>
          <p:cNvSpPr>
            <a:spLocks noChangeArrowheads="1"/>
          </p:cNvSpPr>
          <p:nvPr/>
        </p:nvSpPr>
        <p:spPr bwMode="auto">
          <a:xfrm>
            <a:off x="7412038" y="2898775"/>
            <a:ext cx="1435100" cy="304800"/>
          </a:xfrm>
          <a:prstGeom prst="rect">
            <a:avLst/>
          </a:prstGeom>
          <a:noFill/>
          <a:ln w="12700">
            <a:noFill/>
            <a:miter lim="800000"/>
            <a:headEnd/>
            <a:tailEnd/>
          </a:ln>
        </p:spPr>
        <p:txBody>
          <a:bodyPr lIns="101777" tIns="49995" rIns="101777" bIns="49995">
            <a:spAutoFit/>
          </a:bodyPr>
          <a:lstStyle/>
          <a:p>
            <a:pPr defTabSz="1028700"/>
            <a:r>
              <a:rPr lang="en-US" sz="1300" b="1"/>
              <a:t>www attacks</a:t>
            </a:r>
          </a:p>
        </p:txBody>
      </p:sp>
      <p:sp>
        <p:nvSpPr>
          <p:cNvPr id="20530" name="Rectangle 54"/>
          <p:cNvSpPr>
            <a:spLocks noChangeArrowheads="1"/>
          </p:cNvSpPr>
          <p:nvPr/>
        </p:nvSpPr>
        <p:spPr bwMode="auto">
          <a:xfrm>
            <a:off x="8255000" y="1500188"/>
            <a:ext cx="889000" cy="407987"/>
          </a:xfrm>
          <a:prstGeom prst="rect">
            <a:avLst/>
          </a:prstGeom>
          <a:noFill/>
          <a:ln w="12700">
            <a:noFill/>
            <a:miter lim="800000"/>
            <a:headEnd/>
            <a:tailEnd/>
          </a:ln>
        </p:spPr>
        <p:txBody>
          <a:bodyPr wrap="none" lIns="101777" tIns="49995" rIns="101777" bIns="49995">
            <a:spAutoFit/>
          </a:bodyPr>
          <a:lstStyle/>
          <a:p>
            <a:pPr defTabSz="1028700"/>
            <a:r>
              <a:rPr lang="en-US" sz="2000" b="1"/>
              <a:t>Tools</a:t>
            </a:r>
          </a:p>
        </p:txBody>
      </p:sp>
      <p:sp>
        <p:nvSpPr>
          <p:cNvPr id="20531" name="Rectangle 55"/>
          <p:cNvSpPr>
            <a:spLocks noChangeArrowheads="1"/>
          </p:cNvSpPr>
          <p:nvPr/>
        </p:nvSpPr>
        <p:spPr bwMode="auto">
          <a:xfrm>
            <a:off x="7097713" y="5272088"/>
            <a:ext cx="1374775" cy="407987"/>
          </a:xfrm>
          <a:prstGeom prst="rect">
            <a:avLst/>
          </a:prstGeom>
          <a:noFill/>
          <a:ln w="12700">
            <a:noFill/>
            <a:miter lim="800000"/>
            <a:headEnd/>
            <a:tailEnd/>
          </a:ln>
        </p:spPr>
        <p:txBody>
          <a:bodyPr wrap="none" lIns="101777" tIns="49995" rIns="101777" bIns="49995">
            <a:spAutoFit/>
          </a:bodyPr>
          <a:lstStyle/>
          <a:p>
            <a:pPr defTabSz="1028700"/>
            <a:r>
              <a:rPr lang="en-US" sz="2000" b="1"/>
              <a:t>Attackers</a:t>
            </a:r>
          </a:p>
        </p:txBody>
      </p:sp>
      <p:sp>
        <p:nvSpPr>
          <p:cNvPr id="20532" name="Rectangle 56"/>
          <p:cNvSpPr>
            <a:spLocks noChangeArrowheads="1"/>
          </p:cNvSpPr>
          <p:nvPr/>
        </p:nvSpPr>
        <p:spPr bwMode="auto">
          <a:xfrm>
            <a:off x="544513" y="2833688"/>
            <a:ext cx="1119187" cy="509587"/>
          </a:xfrm>
          <a:prstGeom prst="rect">
            <a:avLst/>
          </a:prstGeom>
          <a:noFill/>
          <a:ln w="12700">
            <a:noFill/>
            <a:miter lim="800000"/>
            <a:headEnd/>
            <a:tailEnd/>
          </a:ln>
        </p:spPr>
        <p:txBody>
          <a:bodyPr wrap="none" lIns="101777" tIns="49995" rIns="101777" bIns="49995">
            <a:spAutoFit/>
          </a:bodyPr>
          <a:lstStyle/>
          <a:p>
            <a:pPr defTabSz="1028700"/>
            <a:r>
              <a:rPr lang="en-US" sz="1300" b="1">
                <a:solidFill>
                  <a:srgbClr val="99FF33"/>
                </a:solidFill>
              </a:rPr>
              <a:t>Intruder</a:t>
            </a:r>
          </a:p>
          <a:p>
            <a:pPr defTabSz="1028700"/>
            <a:r>
              <a:rPr lang="en-US" sz="1300" b="1">
                <a:solidFill>
                  <a:srgbClr val="99FF33"/>
                </a:solidFill>
              </a:rPr>
              <a:t>Knowledge</a:t>
            </a:r>
            <a:endParaRPr lang="en-US" sz="1300" b="1">
              <a:solidFill>
                <a:srgbClr val="FFCC00"/>
              </a:solidFill>
            </a:endParaRPr>
          </a:p>
        </p:txBody>
      </p:sp>
      <p:sp>
        <p:nvSpPr>
          <p:cNvPr id="20533" name="Rectangle 57"/>
          <p:cNvSpPr>
            <a:spLocks noChangeArrowheads="1"/>
          </p:cNvSpPr>
          <p:nvPr/>
        </p:nvSpPr>
        <p:spPr bwMode="auto">
          <a:xfrm>
            <a:off x="468313" y="4510088"/>
            <a:ext cx="1387475" cy="509587"/>
          </a:xfrm>
          <a:prstGeom prst="rect">
            <a:avLst/>
          </a:prstGeom>
          <a:noFill/>
          <a:ln w="12700">
            <a:noFill/>
            <a:miter lim="800000"/>
            <a:headEnd/>
            <a:tailEnd/>
          </a:ln>
        </p:spPr>
        <p:txBody>
          <a:bodyPr wrap="none" lIns="101777" tIns="49995" rIns="101777" bIns="49995">
            <a:spAutoFit/>
          </a:bodyPr>
          <a:lstStyle/>
          <a:p>
            <a:pPr defTabSz="1028700"/>
            <a:r>
              <a:rPr lang="en-US" sz="1300" b="1">
                <a:solidFill>
                  <a:srgbClr val="CC3300"/>
                </a:solidFill>
              </a:rPr>
              <a:t>Attack</a:t>
            </a:r>
          </a:p>
          <a:p>
            <a:pPr defTabSz="1028700"/>
            <a:r>
              <a:rPr lang="en-US" sz="1300" b="1">
                <a:solidFill>
                  <a:srgbClr val="CC3300"/>
                </a:solidFill>
              </a:rPr>
              <a:t>Sophistication</a:t>
            </a:r>
          </a:p>
        </p:txBody>
      </p:sp>
      <p:sp>
        <p:nvSpPr>
          <p:cNvPr id="20534" name="Line 58"/>
          <p:cNvSpPr>
            <a:spLocks noChangeShapeType="1"/>
          </p:cNvSpPr>
          <p:nvPr/>
        </p:nvSpPr>
        <p:spPr bwMode="auto">
          <a:xfrm>
            <a:off x="7754938" y="1816100"/>
            <a:ext cx="0" cy="533400"/>
          </a:xfrm>
          <a:prstGeom prst="line">
            <a:avLst/>
          </a:prstGeom>
          <a:noFill/>
          <a:ln w="12700">
            <a:solidFill>
              <a:schemeClr val="tx1"/>
            </a:solidFill>
            <a:prstDash val="sysDot"/>
            <a:round/>
            <a:headEnd/>
            <a:tailEnd/>
          </a:ln>
        </p:spPr>
        <p:txBody>
          <a:bodyPr wrap="none" anchor="ctr"/>
          <a:lstStyle/>
          <a:p>
            <a:endParaRPr lang="en-US"/>
          </a:p>
        </p:txBody>
      </p:sp>
      <p:sp>
        <p:nvSpPr>
          <p:cNvPr id="20535" name="Rectangle 59"/>
          <p:cNvSpPr>
            <a:spLocks noChangeArrowheads="1"/>
          </p:cNvSpPr>
          <p:nvPr/>
        </p:nvSpPr>
        <p:spPr bwMode="auto">
          <a:xfrm>
            <a:off x="5726113" y="1690688"/>
            <a:ext cx="2057400" cy="509587"/>
          </a:xfrm>
          <a:prstGeom prst="rect">
            <a:avLst/>
          </a:prstGeom>
          <a:noFill/>
          <a:ln w="12700">
            <a:noFill/>
            <a:miter lim="800000"/>
            <a:headEnd/>
            <a:tailEnd/>
          </a:ln>
        </p:spPr>
        <p:txBody>
          <a:bodyPr lIns="101777" tIns="49995" rIns="101777" bIns="49995">
            <a:spAutoFit/>
          </a:bodyPr>
          <a:lstStyle/>
          <a:p>
            <a:pPr algn="r" defTabSz="1028700"/>
            <a:r>
              <a:rPr lang="en-US" sz="1300" b="1"/>
              <a:t>“stealth” / advanced scanning techniques</a:t>
            </a:r>
          </a:p>
        </p:txBody>
      </p:sp>
      <p:sp>
        <p:nvSpPr>
          <p:cNvPr id="20536" name="Oval 60"/>
          <p:cNvSpPr>
            <a:spLocks noChangeArrowheads="1"/>
          </p:cNvSpPr>
          <p:nvPr/>
        </p:nvSpPr>
        <p:spPr bwMode="auto">
          <a:xfrm>
            <a:off x="7707313" y="2301875"/>
            <a:ext cx="114300" cy="111125"/>
          </a:xfrm>
          <a:prstGeom prst="ellipse">
            <a:avLst/>
          </a:prstGeom>
          <a:solidFill>
            <a:schemeClr val="tx2"/>
          </a:solidFill>
          <a:ln w="12700">
            <a:noFill/>
            <a:round/>
            <a:headEnd/>
            <a:tailEnd/>
          </a:ln>
        </p:spPr>
        <p:txBody>
          <a:bodyPr wrap="none" anchor="ctr"/>
          <a:lstStyle/>
          <a:p>
            <a:endParaRPr lang="en-US"/>
          </a:p>
        </p:txBody>
      </p:sp>
      <p:sp>
        <p:nvSpPr>
          <p:cNvPr id="20537" name="Oval 61"/>
          <p:cNvSpPr>
            <a:spLocks noChangeArrowheads="1"/>
          </p:cNvSpPr>
          <p:nvPr/>
        </p:nvSpPr>
        <p:spPr bwMode="auto">
          <a:xfrm>
            <a:off x="4376738" y="4017963"/>
            <a:ext cx="117475" cy="112712"/>
          </a:xfrm>
          <a:prstGeom prst="ellipse">
            <a:avLst/>
          </a:prstGeom>
          <a:solidFill>
            <a:schemeClr val="tx2"/>
          </a:solidFill>
          <a:ln w="12700">
            <a:noFill/>
            <a:round/>
            <a:headEnd/>
            <a:tailEnd/>
          </a:ln>
        </p:spPr>
        <p:txBody>
          <a:bodyPr wrap="none" anchor="ctr"/>
          <a:lstStyle/>
          <a:p>
            <a:endParaRPr lang="en-US"/>
          </a:p>
        </p:txBody>
      </p:sp>
      <p:sp>
        <p:nvSpPr>
          <p:cNvPr id="20538" name="Line 62"/>
          <p:cNvSpPr>
            <a:spLocks noChangeShapeType="1"/>
          </p:cNvSpPr>
          <p:nvPr/>
        </p:nvSpPr>
        <p:spPr bwMode="auto">
          <a:xfrm>
            <a:off x="4430713" y="4129088"/>
            <a:ext cx="0" cy="215900"/>
          </a:xfrm>
          <a:prstGeom prst="line">
            <a:avLst/>
          </a:prstGeom>
          <a:noFill/>
          <a:ln w="12700">
            <a:solidFill>
              <a:schemeClr val="tx1"/>
            </a:solidFill>
            <a:prstDash val="sysDot"/>
            <a:round/>
            <a:headEnd/>
            <a:tailEnd/>
          </a:ln>
        </p:spPr>
        <p:txBody>
          <a:bodyPr wrap="none" anchor="ctr"/>
          <a:lstStyle/>
          <a:p>
            <a:endParaRPr lang="en-US"/>
          </a:p>
        </p:txBody>
      </p:sp>
      <p:sp>
        <p:nvSpPr>
          <p:cNvPr id="20539" name="Rectangle 63"/>
          <p:cNvSpPr>
            <a:spLocks noChangeArrowheads="1"/>
          </p:cNvSpPr>
          <p:nvPr/>
        </p:nvSpPr>
        <p:spPr bwMode="auto">
          <a:xfrm>
            <a:off x="3868738" y="4283075"/>
            <a:ext cx="1033462" cy="303213"/>
          </a:xfrm>
          <a:prstGeom prst="rect">
            <a:avLst/>
          </a:prstGeom>
          <a:noFill/>
          <a:ln w="12700">
            <a:noFill/>
            <a:miter lim="800000"/>
            <a:headEnd/>
            <a:tailEnd/>
          </a:ln>
        </p:spPr>
        <p:txBody>
          <a:bodyPr wrap="none" lIns="101777" tIns="49995" rIns="101777" bIns="49995">
            <a:spAutoFit/>
          </a:bodyPr>
          <a:lstStyle/>
          <a:p>
            <a:pPr algn="r" defTabSz="1028700"/>
            <a:r>
              <a:rPr lang="en-US" sz="1300" b="1"/>
              <a:t>burglaries</a:t>
            </a:r>
          </a:p>
        </p:txBody>
      </p:sp>
      <p:sp>
        <p:nvSpPr>
          <p:cNvPr id="20540" name="Line 64"/>
          <p:cNvSpPr>
            <a:spLocks noChangeShapeType="1"/>
          </p:cNvSpPr>
          <p:nvPr/>
        </p:nvSpPr>
        <p:spPr bwMode="auto">
          <a:xfrm>
            <a:off x="5535613" y="3538538"/>
            <a:ext cx="0" cy="482600"/>
          </a:xfrm>
          <a:prstGeom prst="line">
            <a:avLst/>
          </a:prstGeom>
          <a:noFill/>
          <a:ln w="12700">
            <a:solidFill>
              <a:schemeClr val="tx1"/>
            </a:solidFill>
            <a:prstDash val="sysDot"/>
            <a:round/>
            <a:headEnd/>
            <a:tailEnd/>
          </a:ln>
        </p:spPr>
        <p:txBody>
          <a:bodyPr wrap="none" anchor="ctr"/>
          <a:lstStyle/>
          <a:p>
            <a:endParaRPr lang="en-US"/>
          </a:p>
        </p:txBody>
      </p:sp>
      <p:sp>
        <p:nvSpPr>
          <p:cNvPr id="20541" name="Rectangle 65"/>
          <p:cNvSpPr>
            <a:spLocks noChangeArrowheads="1"/>
          </p:cNvSpPr>
          <p:nvPr/>
        </p:nvSpPr>
        <p:spPr bwMode="auto">
          <a:xfrm>
            <a:off x="5394325" y="3813175"/>
            <a:ext cx="2424113" cy="303213"/>
          </a:xfrm>
          <a:prstGeom prst="rect">
            <a:avLst/>
          </a:prstGeom>
          <a:noFill/>
          <a:ln w="12700">
            <a:noFill/>
            <a:miter lim="800000"/>
            <a:headEnd/>
            <a:tailEnd/>
          </a:ln>
        </p:spPr>
        <p:txBody>
          <a:bodyPr wrap="none" lIns="101777" tIns="49995" rIns="101777" bIns="49995">
            <a:spAutoFit/>
          </a:bodyPr>
          <a:lstStyle/>
          <a:p>
            <a:pPr algn="r" defTabSz="1028700"/>
            <a:r>
              <a:rPr lang="en-US" sz="1300" b="1"/>
              <a:t>network mgmt. diagnostics</a:t>
            </a:r>
          </a:p>
        </p:txBody>
      </p:sp>
      <p:sp>
        <p:nvSpPr>
          <p:cNvPr id="20542" name="Oval 66"/>
          <p:cNvSpPr>
            <a:spLocks noChangeArrowheads="1"/>
          </p:cNvSpPr>
          <p:nvPr/>
        </p:nvSpPr>
        <p:spPr bwMode="auto">
          <a:xfrm>
            <a:off x="5461000" y="3465513"/>
            <a:ext cx="114300" cy="112712"/>
          </a:xfrm>
          <a:prstGeom prst="ellipse">
            <a:avLst/>
          </a:prstGeom>
          <a:solidFill>
            <a:schemeClr val="tx2"/>
          </a:solidFill>
          <a:ln w="12700">
            <a:noFill/>
            <a:round/>
            <a:headEnd/>
            <a:tailEnd/>
          </a:ln>
        </p:spPr>
        <p:txBody>
          <a:bodyPr wrap="none" anchor="ctr"/>
          <a:lstStyle/>
          <a:p>
            <a:endParaRPr lang="en-US"/>
          </a:p>
        </p:txBody>
      </p:sp>
      <p:sp>
        <p:nvSpPr>
          <p:cNvPr id="20543" name="Oval 67"/>
          <p:cNvSpPr>
            <a:spLocks noChangeArrowheads="1"/>
          </p:cNvSpPr>
          <p:nvPr/>
        </p:nvSpPr>
        <p:spPr bwMode="auto">
          <a:xfrm>
            <a:off x="7954963" y="2189163"/>
            <a:ext cx="114300" cy="114300"/>
          </a:xfrm>
          <a:prstGeom prst="ellipse">
            <a:avLst/>
          </a:prstGeom>
          <a:solidFill>
            <a:schemeClr val="tx2"/>
          </a:solidFill>
          <a:ln w="12700">
            <a:noFill/>
            <a:round/>
            <a:headEnd/>
            <a:tailEnd/>
          </a:ln>
        </p:spPr>
        <p:txBody>
          <a:bodyPr wrap="none" anchor="ctr"/>
          <a:lstStyle/>
          <a:p>
            <a:endParaRPr lang="en-US"/>
          </a:p>
        </p:txBody>
      </p:sp>
      <p:sp>
        <p:nvSpPr>
          <p:cNvPr id="20544" name="Rectangle 68"/>
          <p:cNvSpPr>
            <a:spLocks noChangeArrowheads="1"/>
          </p:cNvSpPr>
          <p:nvPr/>
        </p:nvSpPr>
        <p:spPr bwMode="auto">
          <a:xfrm>
            <a:off x="7961313" y="2479675"/>
            <a:ext cx="1155700" cy="509588"/>
          </a:xfrm>
          <a:prstGeom prst="rect">
            <a:avLst/>
          </a:prstGeom>
          <a:noFill/>
          <a:ln w="12700">
            <a:noFill/>
            <a:miter lim="800000"/>
            <a:headEnd/>
            <a:tailEnd/>
          </a:ln>
        </p:spPr>
        <p:txBody>
          <a:bodyPr wrap="none" lIns="101777" tIns="49995" rIns="101777" bIns="49995">
            <a:spAutoFit/>
          </a:bodyPr>
          <a:lstStyle/>
          <a:p>
            <a:pPr defTabSz="1028700"/>
            <a:r>
              <a:rPr lang="en-US" sz="1300" b="1"/>
              <a:t>distributed</a:t>
            </a:r>
          </a:p>
          <a:p>
            <a:pPr defTabSz="1028700"/>
            <a:r>
              <a:rPr lang="en-US" sz="1300" b="1"/>
              <a:t>attack tools</a:t>
            </a:r>
          </a:p>
        </p:txBody>
      </p:sp>
      <p:sp>
        <p:nvSpPr>
          <p:cNvPr id="20545" name="Oval 69"/>
          <p:cNvSpPr>
            <a:spLocks noChangeArrowheads="1"/>
          </p:cNvSpPr>
          <p:nvPr/>
        </p:nvSpPr>
        <p:spPr bwMode="auto">
          <a:xfrm>
            <a:off x="7431088" y="2454275"/>
            <a:ext cx="114300" cy="114300"/>
          </a:xfrm>
          <a:prstGeom prst="ellipse">
            <a:avLst/>
          </a:prstGeom>
          <a:solidFill>
            <a:schemeClr val="tx2"/>
          </a:solidFill>
          <a:ln w="12700">
            <a:noFill/>
            <a:round/>
            <a:headEnd/>
            <a:tailEnd/>
          </a:ln>
        </p:spPr>
        <p:txBody>
          <a:bodyPr wrap="none" anchor="ctr"/>
          <a:lstStyle/>
          <a:p>
            <a:endParaRPr lang="en-US"/>
          </a:p>
        </p:txBody>
      </p:sp>
      <p:sp>
        <p:nvSpPr>
          <p:cNvPr id="20546" name="Line 70"/>
          <p:cNvSpPr>
            <a:spLocks noChangeShapeType="1"/>
          </p:cNvSpPr>
          <p:nvPr/>
        </p:nvSpPr>
        <p:spPr bwMode="auto">
          <a:xfrm>
            <a:off x="8018463" y="2246313"/>
            <a:ext cx="0" cy="334962"/>
          </a:xfrm>
          <a:prstGeom prst="line">
            <a:avLst/>
          </a:prstGeom>
          <a:noFill/>
          <a:ln w="12700">
            <a:solidFill>
              <a:schemeClr val="tx1"/>
            </a:solidFill>
            <a:prstDash val="sysDot"/>
            <a:round/>
            <a:headEnd/>
            <a:tailEnd/>
          </a:ln>
        </p:spPr>
        <p:txBody>
          <a:bodyPr wrap="none" anchor="ctr"/>
          <a:lstStyle/>
          <a:p>
            <a:endParaRPr lang="en-US"/>
          </a:p>
        </p:txBody>
      </p:sp>
      <p:sp>
        <p:nvSpPr>
          <p:cNvPr id="20547" name="Freeform 71"/>
          <p:cNvSpPr>
            <a:spLocks/>
          </p:cNvSpPr>
          <p:nvPr/>
        </p:nvSpPr>
        <p:spPr bwMode="auto">
          <a:xfrm>
            <a:off x="2373313" y="2065338"/>
            <a:ext cx="5827712" cy="3175000"/>
          </a:xfrm>
          <a:custGeom>
            <a:avLst/>
            <a:gdLst>
              <a:gd name="T0" fmla="*/ 0 w 3264"/>
              <a:gd name="T1" fmla="*/ 0 h 1784"/>
              <a:gd name="T2" fmla="*/ 1176 w 3264"/>
              <a:gd name="T3" fmla="*/ 296 h 1784"/>
              <a:gd name="T4" fmla="*/ 2216 w 3264"/>
              <a:gd name="T5" fmla="*/ 1512 h 1784"/>
              <a:gd name="T6" fmla="*/ 3264 w 3264"/>
              <a:gd name="T7" fmla="*/ 1784 h 1784"/>
              <a:gd name="T8" fmla="*/ 0 60000 65536"/>
              <a:gd name="T9" fmla="*/ 0 60000 65536"/>
              <a:gd name="T10" fmla="*/ 0 60000 65536"/>
              <a:gd name="T11" fmla="*/ 0 60000 65536"/>
              <a:gd name="T12" fmla="*/ 0 w 3264"/>
              <a:gd name="T13" fmla="*/ 0 h 1784"/>
              <a:gd name="T14" fmla="*/ 3264 w 3264"/>
              <a:gd name="T15" fmla="*/ 1784 h 1784"/>
            </a:gdLst>
            <a:ahLst/>
            <a:cxnLst>
              <a:cxn ang="T8">
                <a:pos x="T0" y="T1"/>
              </a:cxn>
              <a:cxn ang="T9">
                <a:pos x="T2" y="T3"/>
              </a:cxn>
              <a:cxn ang="T10">
                <a:pos x="T4" y="T5"/>
              </a:cxn>
              <a:cxn ang="T11">
                <a:pos x="T6" y="T7"/>
              </a:cxn>
            </a:cxnLst>
            <a:rect l="T12" t="T13" r="T14" b="T15"/>
            <a:pathLst>
              <a:path w="3264" h="1784">
                <a:moveTo>
                  <a:pt x="0" y="0"/>
                </a:moveTo>
                <a:cubicBezTo>
                  <a:pt x="403" y="22"/>
                  <a:pt x="807" y="44"/>
                  <a:pt x="1176" y="296"/>
                </a:cubicBezTo>
                <a:cubicBezTo>
                  <a:pt x="1545" y="548"/>
                  <a:pt x="1868" y="1264"/>
                  <a:pt x="2216" y="1512"/>
                </a:cubicBezTo>
                <a:cubicBezTo>
                  <a:pt x="2564" y="1760"/>
                  <a:pt x="2914" y="1772"/>
                  <a:pt x="3264" y="1784"/>
                </a:cubicBezTo>
              </a:path>
            </a:pathLst>
          </a:custGeom>
          <a:noFill/>
          <a:ln w="28575">
            <a:solidFill>
              <a:srgbClr val="99FF33"/>
            </a:solidFill>
            <a:round/>
            <a:headEnd type="none" w="sm" len="sm"/>
            <a:tailEnd type="triangle" w="med" len="med"/>
          </a:ln>
        </p:spPr>
        <p:txBody>
          <a:bodyPr wrap="none" anchor="ctr"/>
          <a:lstStyle/>
          <a:p>
            <a:endParaRPr lang="en-US"/>
          </a:p>
        </p:txBody>
      </p:sp>
      <p:sp>
        <p:nvSpPr>
          <p:cNvPr id="20548" name="Oval 72"/>
          <p:cNvSpPr>
            <a:spLocks noChangeArrowheads="1"/>
          </p:cNvSpPr>
          <p:nvPr/>
        </p:nvSpPr>
        <p:spPr bwMode="auto">
          <a:xfrm>
            <a:off x="8197850" y="2060575"/>
            <a:ext cx="114300" cy="114300"/>
          </a:xfrm>
          <a:prstGeom prst="ellipse">
            <a:avLst/>
          </a:prstGeom>
          <a:solidFill>
            <a:schemeClr val="tx2"/>
          </a:solidFill>
          <a:ln w="12700">
            <a:noFill/>
            <a:round/>
            <a:headEnd/>
            <a:tailEnd/>
          </a:ln>
        </p:spPr>
        <p:txBody>
          <a:bodyPr wrap="none" anchor="ctr"/>
          <a:lstStyle/>
          <a:p>
            <a:endParaRPr lang="en-US"/>
          </a:p>
        </p:txBody>
      </p:sp>
      <p:sp>
        <p:nvSpPr>
          <p:cNvPr id="20549" name="Line 73"/>
          <p:cNvSpPr>
            <a:spLocks noChangeShapeType="1"/>
          </p:cNvSpPr>
          <p:nvPr/>
        </p:nvSpPr>
        <p:spPr bwMode="auto">
          <a:xfrm>
            <a:off x="8247063" y="1604963"/>
            <a:ext cx="0" cy="549275"/>
          </a:xfrm>
          <a:prstGeom prst="line">
            <a:avLst/>
          </a:prstGeom>
          <a:noFill/>
          <a:ln w="12700">
            <a:solidFill>
              <a:schemeClr val="tx1"/>
            </a:solidFill>
            <a:prstDash val="sysDot"/>
            <a:round/>
            <a:headEnd/>
            <a:tailEnd/>
          </a:ln>
        </p:spPr>
        <p:txBody>
          <a:bodyPr wrap="none" anchor="ctr"/>
          <a:lstStyle/>
          <a:p>
            <a:endParaRPr lang="en-US"/>
          </a:p>
        </p:txBody>
      </p:sp>
      <p:sp>
        <p:nvSpPr>
          <p:cNvPr id="20550" name="Rectangle 74"/>
          <p:cNvSpPr>
            <a:spLocks noChangeArrowheads="1"/>
          </p:cNvSpPr>
          <p:nvPr/>
        </p:nvSpPr>
        <p:spPr bwMode="auto">
          <a:xfrm>
            <a:off x="6434138" y="1341438"/>
            <a:ext cx="1803400" cy="304800"/>
          </a:xfrm>
          <a:prstGeom prst="rect">
            <a:avLst/>
          </a:prstGeom>
          <a:noFill/>
          <a:ln w="12700">
            <a:noFill/>
            <a:miter lim="800000"/>
            <a:headEnd/>
            <a:tailEnd/>
          </a:ln>
        </p:spPr>
        <p:txBody>
          <a:bodyPr wrap="none" lIns="101777" tIns="49995" rIns="101777" bIns="49995">
            <a:spAutoFit/>
          </a:bodyPr>
          <a:lstStyle/>
          <a:p>
            <a:pPr algn="r" defTabSz="1028700"/>
            <a:r>
              <a:rPr lang="en-US" sz="1300" b="1"/>
              <a:t>Cross site scripting</a:t>
            </a:r>
          </a:p>
        </p:txBody>
      </p:sp>
      <p:sp>
        <p:nvSpPr>
          <p:cNvPr id="20551" name="Oval 75"/>
          <p:cNvSpPr>
            <a:spLocks noChangeArrowheads="1"/>
          </p:cNvSpPr>
          <p:nvPr/>
        </p:nvSpPr>
        <p:spPr bwMode="auto">
          <a:xfrm>
            <a:off x="8355013" y="1962150"/>
            <a:ext cx="114300" cy="112713"/>
          </a:xfrm>
          <a:prstGeom prst="ellipse">
            <a:avLst/>
          </a:prstGeom>
          <a:solidFill>
            <a:schemeClr val="tx2"/>
          </a:solidFill>
          <a:ln w="12700">
            <a:noFill/>
            <a:round/>
            <a:headEnd/>
            <a:tailEnd/>
          </a:ln>
        </p:spPr>
        <p:txBody>
          <a:bodyPr wrap="none" anchor="ctr"/>
          <a:lstStyle/>
          <a:p>
            <a:endParaRPr lang="en-US"/>
          </a:p>
        </p:txBody>
      </p:sp>
      <p:sp>
        <p:nvSpPr>
          <p:cNvPr id="20552" name="Line 76"/>
          <p:cNvSpPr>
            <a:spLocks noChangeShapeType="1"/>
          </p:cNvSpPr>
          <p:nvPr/>
        </p:nvSpPr>
        <p:spPr bwMode="auto">
          <a:xfrm flipH="1">
            <a:off x="8428038" y="2022475"/>
            <a:ext cx="0" cy="255588"/>
          </a:xfrm>
          <a:prstGeom prst="line">
            <a:avLst/>
          </a:prstGeom>
          <a:noFill/>
          <a:ln w="12700" cap="rnd">
            <a:solidFill>
              <a:schemeClr val="tx1"/>
            </a:solidFill>
            <a:prstDash val="sysDot"/>
            <a:round/>
            <a:headEnd type="none" w="sm" len="sm"/>
            <a:tailEnd type="none" w="sm" len="sm"/>
          </a:ln>
        </p:spPr>
        <p:txBody>
          <a:bodyPr wrap="none" anchor="ctr"/>
          <a:lstStyle/>
          <a:p>
            <a:endParaRPr lang="en-US"/>
          </a:p>
        </p:txBody>
      </p:sp>
      <p:sp>
        <p:nvSpPr>
          <p:cNvPr id="20553" name="Rectangle 77"/>
          <p:cNvSpPr>
            <a:spLocks noChangeArrowheads="1"/>
          </p:cNvSpPr>
          <p:nvPr/>
        </p:nvSpPr>
        <p:spPr bwMode="auto">
          <a:xfrm>
            <a:off x="8369300" y="2081213"/>
            <a:ext cx="774700" cy="508000"/>
          </a:xfrm>
          <a:prstGeom prst="rect">
            <a:avLst/>
          </a:prstGeom>
          <a:noFill/>
          <a:ln w="12700">
            <a:noFill/>
            <a:miter lim="800000"/>
            <a:headEnd/>
            <a:tailEnd/>
          </a:ln>
        </p:spPr>
        <p:txBody>
          <a:bodyPr wrap="none" lIns="101777" tIns="49995" rIns="101777" bIns="49995">
            <a:spAutoFit/>
          </a:bodyPr>
          <a:lstStyle/>
          <a:p>
            <a:pPr defTabSz="1028700"/>
            <a:r>
              <a:rPr lang="en-US" sz="1300" b="1"/>
              <a:t>Staged</a:t>
            </a:r>
            <a:br>
              <a:rPr lang="en-US" sz="1300" b="1"/>
            </a:br>
            <a:r>
              <a:rPr lang="en-US" sz="1300" b="1"/>
              <a:t>attack</a:t>
            </a:r>
          </a:p>
        </p:txBody>
      </p:sp>
      <p:sp>
        <p:nvSpPr>
          <p:cNvPr id="20554" name="Text Box 78"/>
          <p:cNvSpPr txBox="1">
            <a:spLocks noChangeArrowheads="1"/>
          </p:cNvSpPr>
          <p:nvPr/>
        </p:nvSpPr>
        <p:spPr bwMode="auto">
          <a:xfrm>
            <a:off x="4191000" y="5943600"/>
            <a:ext cx="1676400" cy="366713"/>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ahoma" pitchFamily="34" charset="0"/>
              </a:rPr>
              <a:t>Time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BEA34A0-9F52-4638-9447-D61F51F8D007}" type="slidenum">
              <a:rPr lang="en-US"/>
              <a:pPr/>
              <a:t>19</a:t>
            </a:fld>
            <a:endParaRPr lang="en-US"/>
          </a:p>
        </p:txBody>
      </p:sp>
      <p:sp>
        <p:nvSpPr>
          <p:cNvPr id="21507" name="Rectangle 2"/>
          <p:cNvSpPr>
            <a:spLocks noGrp="1" noChangeArrowheads="1"/>
          </p:cNvSpPr>
          <p:nvPr>
            <p:ph type="title"/>
          </p:nvPr>
        </p:nvSpPr>
        <p:spPr/>
        <p:txBody>
          <a:bodyPr/>
          <a:lstStyle/>
          <a:p>
            <a:pPr algn="ctr" eaLnBrk="1" hangingPunct="1"/>
            <a:r>
              <a:rPr lang="en-US" smtClean="0">
                <a:solidFill>
                  <a:schemeClr val="tx1"/>
                </a:solidFill>
              </a:rPr>
              <a:t>Examples – Response Time to CNO</a:t>
            </a:r>
          </a:p>
        </p:txBody>
      </p:sp>
      <p:pic>
        <p:nvPicPr>
          <p:cNvPr id="21508" name="Picture 4"/>
          <p:cNvPicPr>
            <a:picLocks noChangeAspect="1" noChangeArrowheads="1"/>
          </p:cNvPicPr>
          <p:nvPr/>
        </p:nvPicPr>
        <p:blipFill>
          <a:blip r:embed="rId2" cstate="print"/>
          <a:srcRect/>
          <a:stretch>
            <a:fillRect/>
          </a:stretch>
        </p:blipFill>
        <p:spPr bwMode="auto">
          <a:xfrm>
            <a:off x="5257800" y="1676400"/>
            <a:ext cx="2789238" cy="1822450"/>
          </a:xfrm>
          <a:prstGeom prst="rect">
            <a:avLst/>
          </a:prstGeom>
          <a:noFill/>
          <a:ln w="9525">
            <a:noFill/>
            <a:miter lim="800000"/>
            <a:headEnd/>
            <a:tailEnd/>
          </a:ln>
        </p:spPr>
      </p:pic>
      <p:pic>
        <p:nvPicPr>
          <p:cNvPr id="21509" name="Picture 5"/>
          <p:cNvPicPr>
            <a:picLocks noChangeAspect="1" noChangeArrowheads="1"/>
          </p:cNvPicPr>
          <p:nvPr/>
        </p:nvPicPr>
        <p:blipFill>
          <a:blip r:embed="rId3" cstate="print"/>
          <a:srcRect/>
          <a:stretch>
            <a:fillRect/>
          </a:stretch>
        </p:blipFill>
        <p:spPr bwMode="auto">
          <a:xfrm>
            <a:off x="762000" y="4419600"/>
            <a:ext cx="4194175" cy="1814513"/>
          </a:xfrm>
          <a:prstGeom prst="rect">
            <a:avLst/>
          </a:prstGeom>
          <a:noFill/>
          <a:ln w="9525">
            <a:noFill/>
            <a:miter lim="800000"/>
            <a:headEnd/>
            <a:tailEnd/>
          </a:ln>
        </p:spPr>
      </p:pic>
      <p:pic>
        <p:nvPicPr>
          <p:cNvPr id="21510" name="Picture 3"/>
          <p:cNvPicPr>
            <a:picLocks noChangeAspect="1" noChangeArrowheads="1"/>
          </p:cNvPicPr>
          <p:nvPr/>
        </p:nvPicPr>
        <p:blipFill>
          <a:blip r:embed="rId4" cstate="print"/>
          <a:srcRect/>
          <a:stretch>
            <a:fillRect/>
          </a:stretch>
        </p:blipFill>
        <p:spPr bwMode="auto">
          <a:xfrm>
            <a:off x="4913313" y="3657600"/>
            <a:ext cx="4230687" cy="2471738"/>
          </a:xfrm>
          <a:prstGeom prst="rect">
            <a:avLst/>
          </a:prstGeom>
          <a:noFill/>
          <a:ln w="9525">
            <a:noFill/>
            <a:miter lim="800000"/>
            <a:headEnd/>
            <a:tailEnd/>
          </a:ln>
        </p:spPr>
      </p:pic>
      <p:sp>
        <p:nvSpPr>
          <p:cNvPr id="21511" name="TextBox 8"/>
          <p:cNvSpPr txBox="1">
            <a:spLocks noChangeArrowheads="1"/>
          </p:cNvSpPr>
          <p:nvPr/>
        </p:nvSpPr>
        <p:spPr bwMode="auto">
          <a:xfrm>
            <a:off x="5638800" y="5867400"/>
            <a:ext cx="2133600" cy="369888"/>
          </a:xfrm>
          <a:prstGeom prst="rect">
            <a:avLst/>
          </a:prstGeom>
          <a:solidFill>
            <a:schemeClr val="bg1"/>
          </a:solidFill>
          <a:ln w="9525">
            <a:noFill/>
            <a:miter lim="800000"/>
            <a:headEnd/>
            <a:tailEnd/>
          </a:ln>
        </p:spPr>
        <p:txBody>
          <a:bodyPr>
            <a:spAutoFit/>
          </a:bodyPr>
          <a:lstStyle/>
          <a:p>
            <a:r>
              <a:rPr lang="en-US"/>
              <a:t>Conficker 2009?</a:t>
            </a:r>
          </a:p>
        </p:txBody>
      </p:sp>
      <p:pic>
        <p:nvPicPr>
          <p:cNvPr id="21512" name="Picture 3"/>
          <p:cNvPicPr>
            <a:picLocks noChangeAspect="1" noChangeArrowheads="1"/>
          </p:cNvPicPr>
          <p:nvPr/>
        </p:nvPicPr>
        <p:blipFill>
          <a:blip r:embed="rId4" cstate="print"/>
          <a:srcRect/>
          <a:stretch>
            <a:fillRect/>
          </a:stretch>
        </p:blipFill>
        <p:spPr bwMode="auto">
          <a:xfrm>
            <a:off x="685800" y="1828800"/>
            <a:ext cx="4230688" cy="247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0F1F315-1EB5-40E2-B155-FA701D598880}" type="slidenum">
              <a:rPr lang="en-US"/>
              <a:pPr/>
              <a:t>2</a:t>
            </a:fld>
            <a:endParaRPr lang="en-US"/>
          </a:p>
        </p:txBody>
      </p:sp>
      <p:sp>
        <p:nvSpPr>
          <p:cNvPr id="4099" name="Rectangle 2"/>
          <p:cNvSpPr>
            <a:spLocks noGrp="1" noChangeArrowheads="1"/>
          </p:cNvSpPr>
          <p:nvPr>
            <p:ph type="title"/>
          </p:nvPr>
        </p:nvSpPr>
        <p:spPr>
          <a:xfrm>
            <a:off x="1066800" y="457200"/>
            <a:ext cx="7158038" cy="900113"/>
          </a:xfrm>
        </p:spPr>
        <p:txBody>
          <a:bodyPr/>
          <a:lstStyle/>
          <a:p>
            <a:pPr algn="ctr" eaLnBrk="1" hangingPunct="1"/>
            <a:r>
              <a:rPr lang="en-US" smtClean="0">
                <a:solidFill>
                  <a:schemeClr val="tx1"/>
                </a:solidFill>
              </a:rPr>
              <a:t>Overview</a:t>
            </a:r>
          </a:p>
        </p:txBody>
      </p:sp>
      <p:sp>
        <p:nvSpPr>
          <p:cNvPr id="4100" name="Rectangle 3"/>
          <p:cNvSpPr>
            <a:spLocks noGrp="1" noChangeArrowheads="1"/>
          </p:cNvSpPr>
          <p:nvPr>
            <p:ph type="body" idx="1"/>
          </p:nvPr>
        </p:nvSpPr>
        <p:spPr/>
        <p:txBody>
          <a:bodyPr/>
          <a:lstStyle/>
          <a:p>
            <a:pPr eaLnBrk="1" hangingPunct="1">
              <a:lnSpc>
                <a:spcPct val="80000"/>
              </a:lnSpc>
            </a:pPr>
            <a:r>
              <a:rPr lang="en-US" sz="2800" smtClean="0"/>
              <a:t>Information Warriors</a:t>
            </a:r>
          </a:p>
          <a:p>
            <a:pPr lvl="1" eaLnBrk="1" hangingPunct="1">
              <a:lnSpc>
                <a:spcPct val="80000"/>
              </a:lnSpc>
            </a:pPr>
            <a:r>
              <a:rPr lang="en-US" sz="2400" smtClean="0"/>
              <a:t>Who Are They</a:t>
            </a:r>
          </a:p>
          <a:p>
            <a:pPr lvl="1" eaLnBrk="1" hangingPunct="1">
              <a:lnSpc>
                <a:spcPct val="80000"/>
              </a:lnSpc>
            </a:pPr>
            <a:r>
              <a:rPr lang="en-US" sz="2400" smtClean="0"/>
              <a:t>What Do They Do</a:t>
            </a:r>
          </a:p>
          <a:p>
            <a:pPr lvl="2" eaLnBrk="1" hangingPunct="1">
              <a:lnSpc>
                <a:spcPct val="80000"/>
              </a:lnSpc>
            </a:pPr>
            <a:r>
              <a:rPr lang="en-US" sz="2000" smtClean="0"/>
              <a:t>Types of Threat</a:t>
            </a:r>
          </a:p>
          <a:p>
            <a:pPr eaLnBrk="1" hangingPunct="1">
              <a:lnSpc>
                <a:spcPct val="80000"/>
              </a:lnSpc>
            </a:pPr>
            <a:r>
              <a:rPr lang="en-US" sz="2800" smtClean="0"/>
              <a:t>PsyOps</a:t>
            </a:r>
          </a:p>
          <a:p>
            <a:pPr eaLnBrk="1" hangingPunct="1">
              <a:lnSpc>
                <a:spcPct val="80000"/>
              </a:lnSpc>
            </a:pPr>
            <a:r>
              <a:rPr lang="en-US" sz="2800" smtClean="0"/>
              <a:t>Civil Affairs</a:t>
            </a:r>
          </a:p>
          <a:p>
            <a:pPr eaLnBrk="1" hangingPunct="1">
              <a:lnSpc>
                <a:spcPct val="80000"/>
              </a:lnSpc>
            </a:pPr>
            <a:r>
              <a:rPr lang="en-US" sz="2800" smtClean="0"/>
              <a:t>Electronic Warfare</a:t>
            </a:r>
          </a:p>
          <a:p>
            <a:pPr eaLnBrk="1" hangingPunct="1">
              <a:lnSpc>
                <a:spcPct val="80000"/>
              </a:lnSpc>
            </a:pPr>
            <a:r>
              <a:rPr lang="en-US" sz="2800" smtClean="0"/>
              <a:t>Hackers/Crackers</a:t>
            </a:r>
          </a:p>
          <a:p>
            <a:pPr eaLnBrk="1" hangingPunct="1">
              <a:lnSpc>
                <a:spcPct val="80000"/>
              </a:lnSpc>
            </a:pPr>
            <a:r>
              <a:rPr lang="en-US" sz="2800" smtClean="0"/>
              <a:t>Cyber Terror</a:t>
            </a:r>
          </a:p>
          <a:p>
            <a:pPr eaLnBrk="1" hangingPunct="1">
              <a:lnSpc>
                <a:spcPct val="80000"/>
              </a:lnSpc>
            </a:pPr>
            <a:r>
              <a:rPr lang="en-US" sz="2800" smtClean="0"/>
              <a:t>Defenders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53077D1-98A2-4DDC-AFB2-78D8A10549D6}" type="slidenum">
              <a:rPr lang="en-US"/>
              <a:pPr/>
              <a:t>20</a:t>
            </a:fld>
            <a:endParaRPr lang="en-US"/>
          </a:p>
        </p:txBody>
      </p:sp>
      <p:sp>
        <p:nvSpPr>
          <p:cNvPr id="22531" name="Rectangle 2"/>
          <p:cNvSpPr>
            <a:spLocks noGrp="1" noChangeArrowheads="1"/>
          </p:cNvSpPr>
          <p:nvPr>
            <p:ph type="title"/>
          </p:nvPr>
        </p:nvSpPr>
        <p:spPr>
          <a:xfrm>
            <a:off x="1066800" y="457200"/>
            <a:ext cx="7158038" cy="747713"/>
          </a:xfrm>
        </p:spPr>
        <p:txBody>
          <a:bodyPr/>
          <a:lstStyle/>
          <a:p>
            <a:pPr algn="ctr" eaLnBrk="1" hangingPunct="1"/>
            <a:r>
              <a:rPr lang="en-US" smtClean="0">
                <a:solidFill>
                  <a:schemeClr val="tx1"/>
                </a:solidFill>
              </a:rPr>
              <a:t>Cyber Terrorism</a:t>
            </a:r>
          </a:p>
        </p:txBody>
      </p:sp>
      <p:sp>
        <p:nvSpPr>
          <p:cNvPr id="22532" name="Rectangle 3"/>
          <p:cNvSpPr>
            <a:spLocks noGrp="1" noChangeArrowheads="1"/>
          </p:cNvSpPr>
          <p:nvPr>
            <p:ph type="body" idx="1"/>
          </p:nvPr>
        </p:nvSpPr>
        <p:spPr>
          <a:xfrm>
            <a:off x="914400" y="1676400"/>
            <a:ext cx="7661275" cy="4572000"/>
          </a:xfrm>
        </p:spPr>
        <p:txBody>
          <a:bodyPr/>
          <a:lstStyle/>
          <a:p>
            <a:pPr eaLnBrk="1" hangingPunct="1">
              <a:lnSpc>
                <a:spcPct val="80000"/>
              </a:lnSpc>
            </a:pPr>
            <a:r>
              <a:rPr lang="en-US" sz="2800" smtClean="0"/>
              <a:t>Cyberterror is still emerging</a:t>
            </a:r>
          </a:p>
          <a:p>
            <a:pPr lvl="1" eaLnBrk="1" hangingPunct="1">
              <a:lnSpc>
                <a:spcPct val="80000"/>
              </a:lnSpc>
            </a:pPr>
            <a:r>
              <a:rPr lang="en-US" sz="2400" smtClean="0"/>
              <a:t> No verified example of cyber terror attack to date</a:t>
            </a:r>
          </a:p>
          <a:p>
            <a:pPr lvl="1" eaLnBrk="1" hangingPunct="1">
              <a:lnSpc>
                <a:spcPct val="80000"/>
              </a:lnSpc>
            </a:pPr>
            <a:r>
              <a:rPr lang="en-US" sz="2400" smtClean="0"/>
              <a:t> Evolving threat</a:t>
            </a:r>
          </a:p>
          <a:p>
            <a:pPr lvl="1" eaLnBrk="1" hangingPunct="1">
              <a:lnSpc>
                <a:spcPct val="80000"/>
              </a:lnSpc>
            </a:pPr>
            <a:r>
              <a:rPr lang="en-US" sz="2400" smtClean="0"/>
              <a:t> Integrating critical missions with general Internet</a:t>
            </a:r>
          </a:p>
          <a:p>
            <a:pPr lvl="1" eaLnBrk="1" hangingPunct="1">
              <a:lnSpc>
                <a:spcPct val="80000"/>
              </a:lnSpc>
            </a:pPr>
            <a:r>
              <a:rPr lang="en-US" sz="2400" smtClean="0"/>
              <a:t> Increasing damage/speed of attacks</a:t>
            </a:r>
          </a:p>
          <a:p>
            <a:pPr lvl="1" eaLnBrk="1" hangingPunct="1">
              <a:lnSpc>
                <a:spcPct val="80000"/>
              </a:lnSpc>
            </a:pPr>
            <a:r>
              <a:rPr lang="en-US" sz="2400" smtClean="0"/>
              <a:t> Continued vulnerability of off-the-shelf software</a:t>
            </a:r>
          </a:p>
          <a:p>
            <a:pPr eaLnBrk="1" hangingPunct="1">
              <a:lnSpc>
                <a:spcPct val="80000"/>
              </a:lnSpc>
            </a:pPr>
            <a:r>
              <a:rPr lang="en-US" sz="2800" smtClean="0"/>
              <a:t>Much confusion of descriptions and definitions</a:t>
            </a:r>
          </a:p>
          <a:p>
            <a:pPr eaLnBrk="1" hangingPunct="1">
              <a:lnSpc>
                <a:spcPct val="80000"/>
              </a:lnSpc>
            </a:pPr>
            <a:r>
              <a:rPr lang="en-US" sz="2800" smtClean="0"/>
              <a:t>Technology widely viewed as critical weakness of Western nations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Strategy: Defensive </a:t>
            </a:r>
            <a:r>
              <a:rPr lang="en-US" smtClean="0"/>
              <a:t>and Offensive</a:t>
            </a:r>
            <a:endParaRPr lang="en-US"/>
          </a:p>
        </p:txBody>
      </p:sp>
      <p:sp>
        <p:nvSpPr>
          <p:cNvPr id="4" name="Slide Number Placeholder 3"/>
          <p:cNvSpPr>
            <a:spLocks noGrp="1"/>
          </p:cNvSpPr>
          <p:nvPr>
            <p:ph type="sldNum" sz="quarter" idx="12"/>
          </p:nvPr>
        </p:nvSpPr>
        <p:spPr/>
        <p:txBody>
          <a:bodyPr/>
          <a:lstStyle/>
          <a:p>
            <a:pPr>
              <a:defRPr/>
            </a:pPr>
            <a:fld id="{9AF95A54-C008-46AE-99DD-F2E273E38FD4}" type="slidenum">
              <a:rPr lang="en-US" smtClean="0"/>
              <a:pPr>
                <a:defRPr/>
              </a:pPr>
              <a:t>21</a:t>
            </a:fld>
            <a:endParaRPr lang="en-US"/>
          </a:p>
        </p:txBody>
      </p:sp>
    </p:spTree>
    <p:extLst>
      <p:ext uri="{BB962C8B-B14F-4D97-AF65-F5344CB8AC3E}">
        <p14:creationId xmlns:p14="http://schemas.microsoft.com/office/powerpoint/2010/main" val="653129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B584AE56-7E9E-4BD5-86D4-79330D84B172}" type="slidenum">
              <a:rPr lang="en-US"/>
              <a:pPr/>
              <a:t>3</a:t>
            </a:fld>
            <a:endParaRPr lang="en-US"/>
          </a:p>
        </p:txBody>
      </p:sp>
      <p:sp>
        <p:nvSpPr>
          <p:cNvPr id="5123" name="Rectangle 2"/>
          <p:cNvSpPr>
            <a:spLocks noGrp="1" noChangeArrowheads="1"/>
          </p:cNvSpPr>
          <p:nvPr>
            <p:ph type="title"/>
          </p:nvPr>
        </p:nvSpPr>
        <p:spPr>
          <a:xfrm>
            <a:off x="990600" y="304800"/>
            <a:ext cx="7158038" cy="900113"/>
          </a:xfrm>
        </p:spPr>
        <p:txBody>
          <a:bodyPr/>
          <a:lstStyle/>
          <a:p>
            <a:pPr algn="ctr" eaLnBrk="1" hangingPunct="1"/>
            <a:r>
              <a:rPr lang="en-US" smtClean="0"/>
              <a:t>References</a:t>
            </a:r>
          </a:p>
        </p:txBody>
      </p:sp>
      <p:sp>
        <p:nvSpPr>
          <p:cNvPr id="5124" name="Rectangle 3"/>
          <p:cNvSpPr>
            <a:spLocks noGrp="1" noChangeArrowheads="1"/>
          </p:cNvSpPr>
          <p:nvPr>
            <p:ph type="body" idx="1"/>
          </p:nvPr>
        </p:nvSpPr>
        <p:spPr/>
        <p:txBody>
          <a:bodyPr/>
          <a:lstStyle/>
          <a:p>
            <a:pPr eaLnBrk="1" hangingPunct="1">
              <a:buFont typeface="Wingdings" pitchFamily="2" charset="2"/>
              <a:buNone/>
            </a:pPr>
            <a:r>
              <a:rPr lang="en-US" sz="1800" smtClean="0"/>
              <a:t>http://www.cert.org</a:t>
            </a:r>
          </a:p>
          <a:p>
            <a:pPr eaLnBrk="1" hangingPunct="1">
              <a:buFont typeface="Wingdings" pitchFamily="2" charset="2"/>
              <a:buNone/>
            </a:pPr>
            <a:r>
              <a:rPr lang="en-US" sz="1800" smtClean="0"/>
              <a:t>InfoWar:</a:t>
            </a:r>
          </a:p>
          <a:p>
            <a:pPr eaLnBrk="1" hangingPunct="1">
              <a:buFont typeface="Wingdings" pitchFamily="2" charset="2"/>
              <a:buNone/>
            </a:pPr>
            <a:r>
              <a:rPr lang="en-US" sz="1800" smtClean="0"/>
              <a:t>	  http://www.iwar.org.uk/index.htm</a:t>
            </a:r>
          </a:p>
          <a:p>
            <a:pPr lvl="1" eaLnBrk="1" hangingPunct="1">
              <a:buFont typeface="Wingdings" pitchFamily="2" charset="2"/>
              <a:buNone/>
            </a:pPr>
            <a:r>
              <a:rPr lang="en-US" sz="1800" smtClean="0"/>
              <a:t>http://infowar.freeservers.com/index.html</a:t>
            </a:r>
          </a:p>
          <a:p>
            <a:pPr lvl="1" eaLnBrk="1" hangingPunct="1">
              <a:buFont typeface="Wingdings" pitchFamily="2" charset="2"/>
              <a:buNone/>
            </a:pPr>
            <a:r>
              <a:rPr lang="en-US" sz="1800" smtClean="0"/>
              <a:t>http://www.nmrc.org/links/</a:t>
            </a:r>
          </a:p>
          <a:p>
            <a:pPr eaLnBrk="1" hangingPunct="1">
              <a:buFont typeface="Wingdings" pitchFamily="2" charset="2"/>
              <a:buNone/>
            </a:pPr>
            <a:r>
              <a:rPr lang="en-US" sz="1800" smtClean="0"/>
              <a:t>Culture: http://www.eff.org/pub/Net_culture/</a:t>
            </a:r>
          </a:p>
          <a:p>
            <a:pPr eaLnBrk="1" hangingPunct="1">
              <a:buFont typeface="Wingdings" pitchFamily="2" charset="2"/>
              <a:buNone/>
            </a:pPr>
            <a:r>
              <a:rPr lang="en-US" sz="1800" smtClean="0"/>
              <a:t>Terrorism: http://www.terrorism.com/terrorism/links.shtml</a:t>
            </a:r>
          </a:p>
          <a:p>
            <a:pPr eaLnBrk="1" hangingPunct="1">
              <a:buFont typeface="Wingdings" pitchFamily="2" charset="2"/>
              <a:buNone/>
            </a:pPr>
            <a:endParaRPr lang="en-US" sz="1800" smtClean="0"/>
          </a:p>
          <a:p>
            <a:pPr eaLnBrk="1" hangingPunct="1">
              <a:buFont typeface="Wingdings" pitchFamily="2" charset="2"/>
              <a:buNone/>
            </a:pPr>
            <a:r>
              <a:rPr lang="en-US" sz="1800" smtClean="0"/>
              <a:t>Books :</a:t>
            </a:r>
          </a:p>
          <a:p>
            <a:pPr eaLnBrk="1" hangingPunct="1">
              <a:buFont typeface="Wingdings" pitchFamily="2" charset="2"/>
              <a:buNone/>
            </a:pPr>
            <a:r>
              <a:rPr lang="en-US" sz="1800" smtClean="0"/>
              <a:t>Sterling - </a:t>
            </a:r>
            <a:r>
              <a:rPr lang="en-US" sz="1800" u="sng" smtClean="0"/>
              <a:t>The Hacker Crackdown</a:t>
            </a:r>
          </a:p>
          <a:p>
            <a:pPr eaLnBrk="1" hangingPunct="1">
              <a:buFont typeface="Wingdings" pitchFamily="2" charset="2"/>
              <a:buNone/>
            </a:pPr>
            <a:r>
              <a:rPr lang="en-US" sz="1800" smtClean="0"/>
              <a:t>Stoll - </a:t>
            </a:r>
            <a:r>
              <a:rPr lang="en-US" sz="1800" u="sng" smtClean="0"/>
              <a:t>The Cuckoo’s Egg</a:t>
            </a:r>
          </a:p>
          <a:p>
            <a:pPr eaLnBrk="1" hangingPunct="1">
              <a:buFont typeface="Wingdings" pitchFamily="2" charset="2"/>
              <a:buNone/>
            </a:pPr>
            <a:r>
              <a:rPr lang="en-US" sz="1800" smtClean="0"/>
              <a:t>Honeynet Project – </a:t>
            </a:r>
            <a:r>
              <a:rPr lang="en-US" sz="1800" u="sng" smtClean="0"/>
              <a:t>Know Your Enemy</a:t>
            </a:r>
          </a:p>
          <a:p>
            <a:pPr eaLnBrk="1" hangingPunct="1">
              <a:buFont typeface="Wingdings" pitchFamily="2" charset="2"/>
              <a:buNone/>
            </a:pPr>
            <a:r>
              <a:rPr lang="en-US" sz="1800" u="sng" smtClean="0"/>
              <a:t>Schneier – Beyond Fear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68A3B835-39CC-4FE8-AEBF-F3D4CBE25AA7}" type="slidenum">
              <a:rPr lang="en-US"/>
              <a:pPr/>
              <a:t>4</a:t>
            </a:fld>
            <a:endParaRPr lang="en-US"/>
          </a:p>
        </p:txBody>
      </p:sp>
      <p:sp>
        <p:nvSpPr>
          <p:cNvPr id="6147" name="Rectangle 2"/>
          <p:cNvSpPr>
            <a:spLocks noGrp="1" noChangeArrowheads="1"/>
          </p:cNvSpPr>
          <p:nvPr>
            <p:ph type="title"/>
          </p:nvPr>
        </p:nvSpPr>
        <p:spPr>
          <a:xfrm>
            <a:off x="990600" y="533400"/>
            <a:ext cx="7158038" cy="747713"/>
          </a:xfrm>
        </p:spPr>
        <p:txBody>
          <a:bodyPr/>
          <a:lstStyle/>
          <a:p>
            <a:pPr algn="ctr" eaLnBrk="1" hangingPunct="1"/>
            <a:r>
              <a:rPr lang="en-US" smtClean="0">
                <a:solidFill>
                  <a:schemeClr val="tx1"/>
                </a:solidFill>
              </a:rPr>
              <a:t>Information Warriors</a:t>
            </a:r>
          </a:p>
        </p:txBody>
      </p:sp>
      <p:sp>
        <p:nvSpPr>
          <p:cNvPr id="6148" name="Rectangle 3"/>
          <p:cNvSpPr>
            <a:spLocks noGrp="1" noChangeArrowheads="1"/>
          </p:cNvSpPr>
          <p:nvPr>
            <p:ph type="body" idx="1"/>
          </p:nvPr>
        </p:nvSpPr>
        <p:spPr/>
        <p:txBody>
          <a:bodyPr/>
          <a:lstStyle/>
          <a:p>
            <a:pPr eaLnBrk="1" hangingPunct="1"/>
            <a:r>
              <a:rPr lang="en-US" smtClean="0"/>
              <a:t>Information Warfare much more than Computer Network Operations (CNO)</a:t>
            </a:r>
          </a:p>
          <a:p>
            <a:pPr lvl="1" eaLnBrk="1" hangingPunct="1"/>
            <a:r>
              <a:rPr lang="en-US" smtClean="0"/>
              <a:t>Psychological Operations</a:t>
            </a:r>
          </a:p>
          <a:p>
            <a:pPr lvl="1" eaLnBrk="1" hangingPunct="1"/>
            <a:r>
              <a:rPr lang="en-US" smtClean="0"/>
              <a:t>Civil Affairs</a:t>
            </a:r>
          </a:p>
          <a:p>
            <a:pPr lvl="1" eaLnBrk="1" hangingPunct="1"/>
            <a:r>
              <a:rPr lang="en-US" smtClean="0"/>
              <a:t>Electronic Warfare Ops</a:t>
            </a:r>
          </a:p>
          <a:p>
            <a:pPr lvl="1" eaLnBrk="1" hangingPunct="1"/>
            <a:r>
              <a:rPr lang="en-US" smtClean="0"/>
              <a:t>Computer Warriors</a:t>
            </a:r>
          </a:p>
          <a:p>
            <a:pPr lvl="1" eaLnBrk="1" hangingPunct="1"/>
            <a:r>
              <a:rPr lang="en-US" smtClean="0"/>
              <a:t>Counter-IW Specialists (Defenders)</a:t>
            </a:r>
          </a:p>
          <a:p>
            <a:pPr lvl="1"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p:cNvSpPr>
          <p:nvPr>
            <p:ph type="sldNum" sz="quarter" idx="12"/>
          </p:nvPr>
        </p:nvSpPr>
        <p:spPr>
          <a:noFill/>
        </p:spPr>
        <p:txBody>
          <a:bodyPr/>
          <a:lstStyle/>
          <a:p>
            <a:fld id="{FC12ECFD-5E61-49F8-8FF9-F0EF73E11BCC}" type="slidenum">
              <a:rPr lang="en-US"/>
              <a:pPr/>
              <a:t>5</a:t>
            </a:fld>
            <a:endParaRPr lang="en-US"/>
          </a:p>
        </p:txBody>
      </p:sp>
      <p:sp>
        <p:nvSpPr>
          <p:cNvPr id="7171" name="Rectangle 2"/>
          <p:cNvSpPr>
            <a:spLocks noGrp="1" noChangeArrowheads="1"/>
          </p:cNvSpPr>
          <p:nvPr>
            <p:ph type="title"/>
          </p:nvPr>
        </p:nvSpPr>
        <p:spPr>
          <a:xfrm>
            <a:off x="838200" y="304800"/>
            <a:ext cx="7158038" cy="955675"/>
          </a:xfrm>
        </p:spPr>
        <p:txBody>
          <a:bodyPr/>
          <a:lstStyle/>
          <a:p>
            <a:pPr algn="ctr" eaLnBrk="1" hangingPunct="1"/>
            <a:r>
              <a:rPr lang="en-US" smtClean="0">
                <a:solidFill>
                  <a:schemeClr val="tx1"/>
                </a:solidFill>
              </a:rPr>
              <a:t>Threats</a:t>
            </a:r>
          </a:p>
        </p:txBody>
      </p:sp>
      <p:sp>
        <p:nvSpPr>
          <p:cNvPr id="7172" name="Rectangle 3"/>
          <p:cNvSpPr>
            <a:spLocks noGrp="1" noChangeArrowheads="1"/>
          </p:cNvSpPr>
          <p:nvPr>
            <p:ph type="body" sz="half" idx="1"/>
          </p:nvPr>
        </p:nvSpPr>
        <p:spPr>
          <a:xfrm>
            <a:off x="304800" y="1600200"/>
            <a:ext cx="4495800" cy="5029200"/>
          </a:xfrm>
        </p:spPr>
        <p:txBody>
          <a:bodyPr/>
          <a:lstStyle/>
          <a:p>
            <a:pPr marL="0" indent="0" eaLnBrk="1" hangingPunct="1"/>
            <a:r>
              <a:rPr lang="en-US" sz="2800" smtClean="0"/>
              <a:t> </a:t>
            </a:r>
            <a:r>
              <a:rPr lang="en-US" sz="2800" b="1" smtClean="0"/>
              <a:t>National Security</a:t>
            </a:r>
          </a:p>
          <a:p>
            <a:pPr lvl="2" eaLnBrk="1" hangingPunct="1"/>
            <a:r>
              <a:rPr lang="en-US" sz="1700" b="1" smtClean="0"/>
              <a:t>Critical National Infrastructure</a:t>
            </a:r>
          </a:p>
          <a:p>
            <a:pPr lvl="2" eaLnBrk="1" hangingPunct="1"/>
            <a:r>
              <a:rPr lang="en-US" sz="1700" b="1" smtClean="0"/>
              <a:t>Cyber-Warfare/Computer Network Operations</a:t>
            </a:r>
            <a:endParaRPr lang="en-US" sz="900" b="1" smtClean="0"/>
          </a:p>
          <a:p>
            <a:pPr marL="0" indent="0" eaLnBrk="1" hangingPunct="1"/>
            <a:r>
              <a:rPr lang="en-US" sz="2800" b="1" smtClean="0"/>
              <a:t> Cyber Crime</a:t>
            </a:r>
          </a:p>
          <a:p>
            <a:pPr lvl="2" eaLnBrk="1" hangingPunct="1"/>
            <a:r>
              <a:rPr lang="en-US" sz="1700" b="1" smtClean="0"/>
              <a:t>Organized Crime</a:t>
            </a:r>
          </a:p>
          <a:p>
            <a:pPr lvl="2" eaLnBrk="1" hangingPunct="1"/>
            <a:r>
              <a:rPr lang="en-US" sz="1700" b="1" smtClean="0"/>
              <a:t>Identity Theft</a:t>
            </a:r>
          </a:p>
          <a:p>
            <a:pPr lvl="2" eaLnBrk="1" hangingPunct="1"/>
            <a:r>
              <a:rPr lang="en-US" sz="1700" b="1" smtClean="0"/>
              <a:t>Extortion</a:t>
            </a:r>
          </a:p>
          <a:p>
            <a:pPr lvl="2" eaLnBrk="1" hangingPunct="1"/>
            <a:r>
              <a:rPr lang="en-US" sz="1700" b="1" smtClean="0"/>
              <a:t>Fraud</a:t>
            </a:r>
          </a:p>
          <a:p>
            <a:pPr marL="0" indent="0" eaLnBrk="1" hangingPunct="1"/>
            <a:r>
              <a:rPr lang="en-US" sz="2800" b="1" smtClean="0"/>
              <a:t> Non-State Actors</a:t>
            </a:r>
          </a:p>
          <a:p>
            <a:pPr lvl="2" eaLnBrk="1" hangingPunct="1"/>
            <a:r>
              <a:rPr lang="en-US" sz="1700" b="1" smtClean="0"/>
              <a:t>Terrorists</a:t>
            </a:r>
          </a:p>
          <a:p>
            <a:pPr lvl="2" eaLnBrk="1" hangingPunct="1"/>
            <a:r>
              <a:rPr lang="en-US" sz="1700" b="1" smtClean="0"/>
              <a:t>Political Activists</a:t>
            </a:r>
          </a:p>
        </p:txBody>
      </p:sp>
      <p:pic>
        <p:nvPicPr>
          <p:cNvPr id="7173" name="Picture 4" descr="NSA"/>
          <p:cNvPicPr>
            <a:picLocks noChangeAspect="1" noChangeArrowheads="1"/>
          </p:cNvPicPr>
          <p:nvPr/>
        </p:nvPicPr>
        <p:blipFill>
          <a:blip r:embed="rId2" cstate="print"/>
          <a:srcRect/>
          <a:stretch>
            <a:fillRect/>
          </a:stretch>
        </p:blipFill>
        <p:spPr bwMode="auto">
          <a:xfrm>
            <a:off x="4724400" y="1524000"/>
            <a:ext cx="2857500" cy="1562100"/>
          </a:xfrm>
          <a:prstGeom prst="rect">
            <a:avLst/>
          </a:prstGeom>
          <a:noFill/>
          <a:ln w="9525">
            <a:noFill/>
            <a:miter lim="800000"/>
            <a:headEnd/>
            <a:tailEnd/>
          </a:ln>
        </p:spPr>
      </p:pic>
      <p:pic>
        <p:nvPicPr>
          <p:cNvPr id="7174" name="Picture 5" descr="ATM"/>
          <p:cNvPicPr>
            <a:picLocks noGrp="1" noChangeAspect="1" noChangeArrowheads="1"/>
          </p:cNvPicPr>
          <p:nvPr>
            <p:ph sz="quarter" idx="2"/>
          </p:nvPr>
        </p:nvPicPr>
        <p:blipFill>
          <a:blip r:embed="rId3" cstate="print"/>
          <a:srcRect/>
          <a:stretch>
            <a:fillRect/>
          </a:stretch>
        </p:blipFill>
        <p:spPr>
          <a:xfrm>
            <a:off x="6056313" y="3271838"/>
            <a:ext cx="2328862" cy="1385887"/>
          </a:xfrm>
          <a:noFill/>
        </p:spPr>
      </p:pic>
      <p:pic>
        <p:nvPicPr>
          <p:cNvPr id="7175" name="Picture 6" descr="sr119_computer"/>
          <p:cNvPicPr>
            <a:picLocks noChangeAspect="1" noChangeArrowheads="1"/>
          </p:cNvPicPr>
          <p:nvPr/>
        </p:nvPicPr>
        <p:blipFill>
          <a:blip r:embed="rId4" cstate="print"/>
          <a:srcRect/>
          <a:stretch>
            <a:fillRect/>
          </a:stretch>
        </p:blipFill>
        <p:spPr bwMode="auto">
          <a:xfrm>
            <a:off x="4800600" y="4495800"/>
            <a:ext cx="2324100" cy="185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190BAC94-C393-4160-8088-AD5A9206F2E3}" type="slidenum">
              <a:rPr lang="en-US"/>
              <a:pPr/>
              <a:t>6</a:t>
            </a:fld>
            <a:endParaRPr lang="en-US"/>
          </a:p>
        </p:txBody>
      </p:sp>
      <p:sp>
        <p:nvSpPr>
          <p:cNvPr id="8195" name="Rectangle 2"/>
          <p:cNvSpPr>
            <a:spLocks noGrp="1" noChangeArrowheads="1"/>
          </p:cNvSpPr>
          <p:nvPr>
            <p:ph type="title"/>
          </p:nvPr>
        </p:nvSpPr>
        <p:spPr>
          <a:xfrm>
            <a:off x="990600" y="304800"/>
            <a:ext cx="7158038" cy="900113"/>
          </a:xfrm>
        </p:spPr>
        <p:txBody>
          <a:bodyPr/>
          <a:lstStyle/>
          <a:p>
            <a:pPr algn="ctr" eaLnBrk="1" hangingPunct="1"/>
            <a:r>
              <a:rPr lang="en-US" smtClean="0">
                <a:solidFill>
                  <a:schemeClr val="tx1"/>
                </a:solidFill>
              </a:rPr>
              <a:t>Threats</a:t>
            </a:r>
          </a:p>
        </p:txBody>
      </p:sp>
      <p:sp>
        <p:nvSpPr>
          <p:cNvPr id="8196" name="Rectangle 4"/>
          <p:cNvSpPr>
            <a:spLocks noGrp="1" noChangeArrowheads="1"/>
          </p:cNvSpPr>
          <p:nvPr>
            <p:ph type="body" sz="half" idx="1"/>
          </p:nvPr>
        </p:nvSpPr>
        <p:spPr>
          <a:xfrm>
            <a:off x="304800" y="1676400"/>
            <a:ext cx="5486400" cy="4530725"/>
          </a:xfrm>
        </p:spPr>
        <p:txBody>
          <a:bodyPr/>
          <a:lstStyle/>
          <a:p>
            <a:pPr eaLnBrk="1" hangingPunct="1"/>
            <a:r>
              <a:rPr lang="en-US" sz="2800" smtClean="0"/>
              <a:t>Nation States	</a:t>
            </a:r>
          </a:p>
          <a:p>
            <a:pPr lvl="1" eaLnBrk="1" hangingPunct="1"/>
            <a:r>
              <a:rPr lang="en-US" sz="2400" smtClean="0"/>
              <a:t>Information Warfare is recognized as a part of military strategy and doctrine around the world</a:t>
            </a:r>
          </a:p>
          <a:p>
            <a:pPr lvl="1" eaLnBrk="1" hangingPunct="1"/>
            <a:r>
              <a:rPr lang="en-US" sz="2400" smtClean="0"/>
              <a:t>The study and practice of military usage of Information Warfare is taught in military academies and educational facilities</a:t>
            </a:r>
          </a:p>
        </p:txBody>
      </p:sp>
      <p:pic>
        <p:nvPicPr>
          <p:cNvPr id="8197" name="Picture 5" descr="j0435726"/>
          <p:cNvPicPr>
            <a:picLocks noGrp="1" noChangeAspect="1" noChangeArrowheads="1"/>
          </p:cNvPicPr>
          <p:nvPr>
            <p:ph sz="half" idx="2"/>
          </p:nvPr>
        </p:nvPicPr>
        <p:blipFill>
          <a:blip r:embed="rId2" cstate="print"/>
          <a:srcRect/>
          <a:stretch>
            <a:fillRect/>
          </a:stretch>
        </p:blipFill>
        <p:spPr>
          <a:xfrm>
            <a:off x="6056313" y="2257425"/>
            <a:ext cx="2260600" cy="293846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p>
            <a:fld id="{FEFD4DA3-A886-4321-BBC2-6AFB59215F1A}" type="slidenum">
              <a:rPr lang="en-US"/>
              <a:pPr/>
              <a:t>7</a:t>
            </a:fld>
            <a:endParaRPr lang="en-US"/>
          </a:p>
        </p:txBody>
      </p:sp>
      <p:sp>
        <p:nvSpPr>
          <p:cNvPr id="9219" name="Rectangle 2"/>
          <p:cNvSpPr>
            <a:spLocks noGrp="1" noChangeArrowheads="1"/>
          </p:cNvSpPr>
          <p:nvPr>
            <p:ph type="title"/>
          </p:nvPr>
        </p:nvSpPr>
        <p:spPr>
          <a:xfrm>
            <a:off x="1828800" y="0"/>
            <a:ext cx="4935538" cy="1412875"/>
          </a:xfrm>
        </p:spPr>
        <p:txBody>
          <a:bodyPr/>
          <a:lstStyle/>
          <a:p>
            <a:pPr algn="ctr" eaLnBrk="1" hangingPunct="1"/>
            <a:r>
              <a:rPr lang="en-US" smtClean="0">
                <a:solidFill>
                  <a:schemeClr val="tx1"/>
                </a:solidFill>
              </a:rPr>
              <a:t>Threats</a:t>
            </a:r>
          </a:p>
        </p:txBody>
      </p:sp>
      <p:sp>
        <p:nvSpPr>
          <p:cNvPr id="9220" name="Rectangle 3"/>
          <p:cNvSpPr>
            <a:spLocks noGrp="1" noChangeArrowheads="1"/>
          </p:cNvSpPr>
          <p:nvPr>
            <p:ph type="body" sz="half" idx="1"/>
          </p:nvPr>
        </p:nvSpPr>
        <p:spPr>
          <a:xfrm>
            <a:off x="152400" y="1828800"/>
            <a:ext cx="5638800" cy="4530725"/>
          </a:xfrm>
        </p:spPr>
        <p:txBody>
          <a:bodyPr/>
          <a:lstStyle/>
          <a:p>
            <a:pPr eaLnBrk="1" hangingPunct="1">
              <a:lnSpc>
                <a:spcPct val="90000"/>
              </a:lnSpc>
            </a:pPr>
            <a:r>
              <a:rPr lang="en-US" sz="2800" smtClean="0"/>
              <a:t>Organized Crime</a:t>
            </a:r>
          </a:p>
          <a:p>
            <a:pPr lvl="1" eaLnBrk="1" hangingPunct="1">
              <a:lnSpc>
                <a:spcPct val="90000"/>
              </a:lnSpc>
            </a:pPr>
            <a:r>
              <a:rPr lang="en-US" sz="2400" smtClean="0"/>
              <a:t>Utilized Information Warfare in various forms for centuries</a:t>
            </a:r>
          </a:p>
          <a:p>
            <a:pPr lvl="2" eaLnBrk="1" hangingPunct="1">
              <a:lnSpc>
                <a:spcPct val="90000"/>
              </a:lnSpc>
            </a:pPr>
            <a:r>
              <a:rPr lang="en-US" sz="2000" smtClean="0"/>
              <a:t>Extortion is a form of Information Warfare</a:t>
            </a:r>
          </a:p>
          <a:p>
            <a:pPr lvl="2" eaLnBrk="1" hangingPunct="1">
              <a:lnSpc>
                <a:spcPct val="90000"/>
              </a:lnSpc>
            </a:pPr>
            <a:r>
              <a:rPr lang="en-US" sz="2000" smtClean="0"/>
              <a:t>New technologies breed new criminals</a:t>
            </a:r>
          </a:p>
          <a:p>
            <a:pPr lvl="1" eaLnBrk="1" hangingPunct="1">
              <a:lnSpc>
                <a:spcPct val="90000"/>
              </a:lnSpc>
            </a:pPr>
            <a:r>
              <a:rPr lang="en-US" sz="2400" smtClean="0"/>
              <a:t>Technology creates trans-national criminal organizations</a:t>
            </a:r>
          </a:p>
          <a:p>
            <a:pPr lvl="1" eaLnBrk="1" hangingPunct="1">
              <a:lnSpc>
                <a:spcPct val="90000"/>
              </a:lnSpc>
            </a:pPr>
            <a:r>
              <a:rPr lang="en-US" sz="2400" smtClean="0"/>
              <a:t>In certain nations, the lines between state actions and organized crime can be blurred</a:t>
            </a:r>
          </a:p>
        </p:txBody>
      </p:sp>
      <p:pic>
        <p:nvPicPr>
          <p:cNvPr id="9221" name="Picture 7" descr="cyberterr2505_468x379"/>
          <p:cNvPicPr>
            <a:picLocks noGrp="1" noChangeAspect="1" noChangeArrowheads="1"/>
          </p:cNvPicPr>
          <p:nvPr>
            <p:ph sz="half" idx="2"/>
          </p:nvPr>
        </p:nvPicPr>
        <p:blipFill>
          <a:blip r:embed="rId2" cstate="print"/>
          <a:srcRect/>
          <a:stretch>
            <a:fillRect/>
          </a:stretch>
        </p:blipFill>
        <p:spPr>
          <a:xfrm>
            <a:off x="5867400" y="3581400"/>
            <a:ext cx="2971800" cy="24066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p>
            <a:fld id="{98E17786-0011-4446-A85E-3AC44D12538C}" type="slidenum">
              <a:rPr lang="en-US"/>
              <a:pPr/>
              <a:t>8</a:t>
            </a:fld>
            <a:endParaRPr lang="en-US"/>
          </a:p>
        </p:txBody>
      </p:sp>
      <p:sp>
        <p:nvSpPr>
          <p:cNvPr id="10243" name="Rectangle 2"/>
          <p:cNvSpPr>
            <a:spLocks noGrp="1" noChangeArrowheads="1"/>
          </p:cNvSpPr>
          <p:nvPr>
            <p:ph type="title"/>
          </p:nvPr>
        </p:nvSpPr>
        <p:spPr/>
        <p:txBody>
          <a:bodyPr/>
          <a:lstStyle/>
          <a:p>
            <a:pPr algn="ctr" defTabSz="811213" eaLnBrk="1" hangingPunct="1"/>
            <a:r>
              <a:rPr lang="en-US" smtClean="0">
                <a:solidFill>
                  <a:schemeClr val="tx1"/>
                </a:solidFill>
              </a:rPr>
              <a:t>Transnational Organized Crime</a:t>
            </a:r>
          </a:p>
        </p:txBody>
      </p:sp>
      <p:grpSp>
        <p:nvGrpSpPr>
          <p:cNvPr id="10244" name="Group 16"/>
          <p:cNvGrpSpPr>
            <a:grpSpLocks/>
          </p:cNvGrpSpPr>
          <p:nvPr/>
        </p:nvGrpSpPr>
        <p:grpSpPr bwMode="auto">
          <a:xfrm>
            <a:off x="2286000" y="1676400"/>
            <a:ext cx="4572000" cy="4629150"/>
            <a:chOff x="1440" y="912"/>
            <a:chExt cx="2880" cy="2916"/>
          </a:xfrm>
        </p:grpSpPr>
        <p:grpSp>
          <p:nvGrpSpPr>
            <p:cNvPr id="10248" name="Group 14"/>
            <p:cNvGrpSpPr>
              <a:grpSpLocks/>
            </p:cNvGrpSpPr>
            <p:nvPr/>
          </p:nvGrpSpPr>
          <p:grpSpPr bwMode="auto">
            <a:xfrm>
              <a:off x="1440" y="924"/>
              <a:ext cx="1440" cy="2904"/>
              <a:chOff x="1200" y="924"/>
              <a:chExt cx="1440" cy="2904"/>
            </a:xfrm>
          </p:grpSpPr>
          <p:sp>
            <p:nvSpPr>
              <p:cNvPr id="10252" name="Oval 4"/>
              <p:cNvSpPr>
                <a:spLocks noChangeArrowheads="1"/>
              </p:cNvSpPr>
              <p:nvPr/>
            </p:nvSpPr>
            <p:spPr bwMode="auto">
              <a:xfrm>
                <a:off x="1200" y="924"/>
                <a:ext cx="1440" cy="1440"/>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US" sz="2400">
                    <a:latin typeface="Times New Roman" pitchFamily="18" charset="0"/>
                  </a:rPr>
                  <a:t>Organized</a:t>
                </a:r>
              </a:p>
              <a:p>
                <a:pPr algn="ctr"/>
                <a:r>
                  <a:rPr lang="en-US" sz="2400">
                    <a:latin typeface="Times New Roman" pitchFamily="18" charset="0"/>
                  </a:rPr>
                  <a:t>crime</a:t>
                </a:r>
              </a:p>
            </p:txBody>
          </p:sp>
          <p:sp>
            <p:nvSpPr>
              <p:cNvPr id="10253" name="Oval 8"/>
              <p:cNvSpPr>
                <a:spLocks noChangeArrowheads="1"/>
              </p:cNvSpPr>
              <p:nvPr/>
            </p:nvSpPr>
            <p:spPr bwMode="auto">
              <a:xfrm>
                <a:off x="1200" y="2388"/>
                <a:ext cx="1440" cy="1440"/>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US" sz="2400">
                    <a:latin typeface="Times New Roman" pitchFamily="18" charset="0"/>
                  </a:rPr>
                  <a:t>Hacktivism</a:t>
                </a:r>
              </a:p>
            </p:txBody>
          </p:sp>
        </p:grpSp>
        <p:grpSp>
          <p:nvGrpSpPr>
            <p:cNvPr id="10249" name="Group 15"/>
            <p:cNvGrpSpPr>
              <a:grpSpLocks/>
            </p:cNvGrpSpPr>
            <p:nvPr/>
          </p:nvGrpSpPr>
          <p:grpSpPr bwMode="auto">
            <a:xfrm>
              <a:off x="2880" y="912"/>
              <a:ext cx="1440" cy="2916"/>
              <a:chOff x="3096" y="924"/>
              <a:chExt cx="1440" cy="2904"/>
            </a:xfrm>
          </p:grpSpPr>
          <p:sp>
            <p:nvSpPr>
              <p:cNvPr id="10250" name="Oval 6"/>
              <p:cNvSpPr>
                <a:spLocks noChangeArrowheads="1"/>
              </p:cNvSpPr>
              <p:nvPr/>
            </p:nvSpPr>
            <p:spPr bwMode="auto">
              <a:xfrm>
                <a:off x="3096" y="924"/>
                <a:ext cx="1440" cy="1440"/>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US" sz="2400">
                    <a:latin typeface="Times New Roman" pitchFamily="18" charset="0"/>
                  </a:rPr>
                  <a:t>Insider</a:t>
                </a:r>
              </a:p>
              <a:p>
                <a:pPr algn="ctr"/>
                <a:r>
                  <a:rPr lang="en-US" sz="2400">
                    <a:latin typeface="Times New Roman" pitchFamily="18" charset="0"/>
                  </a:rPr>
                  <a:t>crime</a:t>
                </a:r>
              </a:p>
            </p:txBody>
          </p:sp>
          <p:sp>
            <p:nvSpPr>
              <p:cNvPr id="10251" name="Oval 9"/>
              <p:cNvSpPr>
                <a:spLocks noChangeArrowheads="1"/>
              </p:cNvSpPr>
              <p:nvPr/>
            </p:nvSpPr>
            <p:spPr bwMode="auto">
              <a:xfrm>
                <a:off x="3096" y="2388"/>
                <a:ext cx="1440" cy="1440"/>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US" sz="2400">
                    <a:latin typeface="Times New Roman" pitchFamily="18" charset="0"/>
                  </a:rPr>
                  <a:t>Hackers/</a:t>
                </a:r>
              </a:p>
              <a:p>
                <a:pPr algn="ctr"/>
                <a:r>
                  <a:rPr lang="en-US" sz="2400">
                    <a:latin typeface="Times New Roman" pitchFamily="18" charset="0"/>
                  </a:rPr>
                  <a:t>Crackers</a:t>
                </a:r>
              </a:p>
            </p:txBody>
          </p:sp>
        </p:grpSp>
      </p:grpSp>
      <p:grpSp>
        <p:nvGrpSpPr>
          <p:cNvPr id="10245" name="Group 13"/>
          <p:cNvGrpSpPr>
            <a:grpSpLocks/>
          </p:cNvGrpSpPr>
          <p:nvPr/>
        </p:nvGrpSpPr>
        <p:grpSpPr bwMode="auto">
          <a:xfrm>
            <a:off x="3371850" y="2628900"/>
            <a:ext cx="2362200" cy="2286000"/>
            <a:chOff x="2124" y="1656"/>
            <a:chExt cx="1488" cy="1440"/>
          </a:xfrm>
        </p:grpSpPr>
        <p:sp>
          <p:nvSpPr>
            <p:cNvPr id="10246" name="Text Box 5"/>
            <p:cNvSpPr txBox="1">
              <a:spLocks noChangeArrowheads="1"/>
            </p:cNvSpPr>
            <p:nvPr/>
          </p:nvSpPr>
          <p:spPr bwMode="auto">
            <a:xfrm>
              <a:off x="2326" y="2232"/>
              <a:ext cx="1085" cy="288"/>
            </a:xfrm>
            <a:prstGeom prst="rect">
              <a:avLst/>
            </a:prstGeom>
            <a:noFill/>
            <a:ln w="12700">
              <a:noFill/>
              <a:miter lim="800000"/>
              <a:headEnd type="none" w="sm" len="sm"/>
              <a:tailEnd type="none" w="sm" len="sm"/>
            </a:ln>
          </p:spPr>
          <p:txBody>
            <a:bodyPr wrap="none">
              <a:spAutoFit/>
            </a:bodyPr>
            <a:lstStyle/>
            <a:p>
              <a:r>
                <a:rPr lang="en-US" sz="2400">
                  <a:latin typeface="Times New Roman" pitchFamily="18" charset="0"/>
                </a:rPr>
                <a:t>Cyber-crime</a:t>
              </a:r>
            </a:p>
          </p:txBody>
        </p:sp>
        <p:sp>
          <p:nvSpPr>
            <p:cNvPr id="10247" name="Oval 7"/>
            <p:cNvSpPr>
              <a:spLocks noChangeArrowheads="1"/>
            </p:cNvSpPr>
            <p:nvPr/>
          </p:nvSpPr>
          <p:spPr bwMode="auto">
            <a:xfrm>
              <a:off x="2124" y="1656"/>
              <a:ext cx="1488" cy="1440"/>
            </a:xfrm>
            <a:prstGeom prst="ellipse">
              <a:avLst/>
            </a:prstGeom>
            <a:noFill/>
            <a:ln w="12700">
              <a:solidFill>
                <a:schemeClr val="tx1"/>
              </a:solidFill>
              <a:round/>
              <a:headEnd type="none" w="sm" len="sm"/>
              <a:tailEnd type="none" w="sm" len="sm"/>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3AC3519-B36E-4A14-815B-DEDA9084A4D6}" type="slidenum">
              <a:rPr lang="en-US"/>
              <a:pPr/>
              <a:t>9</a:t>
            </a:fld>
            <a:endParaRPr lang="en-US"/>
          </a:p>
        </p:txBody>
      </p:sp>
      <p:sp>
        <p:nvSpPr>
          <p:cNvPr id="11267" name="Rectangle 2"/>
          <p:cNvSpPr>
            <a:spLocks noGrp="1" noChangeArrowheads="1"/>
          </p:cNvSpPr>
          <p:nvPr>
            <p:ph type="title"/>
          </p:nvPr>
        </p:nvSpPr>
        <p:spPr>
          <a:xfrm>
            <a:off x="990600" y="228600"/>
            <a:ext cx="7315200" cy="1143000"/>
          </a:xfrm>
        </p:spPr>
        <p:txBody>
          <a:bodyPr/>
          <a:lstStyle/>
          <a:p>
            <a:pPr algn="ctr" defTabSz="811213" eaLnBrk="1" hangingPunct="1"/>
            <a:r>
              <a:rPr lang="en-US" sz="3600" smtClean="0">
                <a:solidFill>
                  <a:schemeClr val="tx1"/>
                </a:solidFill>
              </a:rPr>
              <a:t>Example -Transnational Organized Crime</a:t>
            </a:r>
            <a:r>
              <a:rPr lang="en-US" sz="3600" smtClean="0"/>
              <a:t> </a:t>
            </a:r>
          </a:p>
        </p:txBody>
      </p:sp>
      <p:sp>
        <p:nvSpPr>
          <p:cNvPr id="11268" name="Rectangle 3"/>
          <p:cNvSpPr>
            <a:spLocks noGrp="1" noChangeArrowheads="1"/>
          </p:cNvSpPr>
          <p:nvPr>
            <p:ph type="body" idx="1"/>
          </p:nvPr>
        </p:nvSpPr>
        <p:spPr>
          <a:xfrm>
            <a:off x="304800" y="1676400"/>
            <a:ext cx="8382000" cy="4724400"/>
          </a:xfrm>
        </p:spPr>
        <p:txBody>
          <a:bodyPr/>
          <a:lstStyle/>
          <a:p>
            <a:pPr marL="0" indent="0" defTabSz="811213" eaLnBrk="1" hangingPunct="1">
              <a:lnSpc>
                <a:spcPct val="90000"/>
              </a:lnSpc>
              <a:buClr>
                <a:schemeClr val="folHlink"/>
              </a:buClr>
              <a:buFont typeface="Wingdings" pitchFamily="2" charset="2"/>
              <a:buNone/>
            </a:pPr>
            <a:r>
              <a:rPr lang="en-US" sz="2800" smtClean="0"/>
              <a:t>Individual crime may be difficult to differentiate from organized crime:</a:t>
            </a:r>
          </a:p>
          <a:p>
            <a:pPr marL="1255713" lvl="1" indent="-563563" defTabSz="811213" eaLnBrk="1" hangingPunct="1">
              <a:lnSpc>
                <a:spcPct val="90000"/>
              </a:lnSpc>
            </a:pPr>
            <a:r>
              <a:rPr lang="en-US" sz="2400" smtClean="0"/>
              <a:t>Distribution and Coordination tools </a:t>
            </a:r>
          </a:p>
          <a:p>
            <a:pPr marL="1255713" lvl="1" indent="-563563" defTabSz="811213" eaLnBrk="1" hangingPunct="1">
              <a:lnSpc>
                <a:spcPct val="90000"/>
              </a:lnSpc>
            </a:pPr>
            <a:r>
              <a:rPr lang="en-US" sz="2400" smtClean="0"/>
              <a:t>Mass exploitation methods </a:t>
            </a:r>
          </a:p>
          <a:p>
            <a:pPr marL="0" indent="0" defTabSz="811213" eaLnBrk="1" hangingPunct="1">
              <a:lnSpc>
                <a:spcPct val="90000"/>
              </a:lnSpc>
              <a:buFont typeface="Wingdings" pitchFamily="2" charset="2"/>
              <a:buNone/>
            </a:pPr>
            <a:r>
              <a:rPr lang="en-US" sz="2800" smtClean="0"/>
              <a:t>Organized crime exploits Information technologies</a:t>
            </a:r>
          </a:p>
          <a:p>
            <a:pPr marL="1255713" lvl="1" indent="-563563" defTabSz="811213" eaLnBrk="1" hangingPunct="1">
              <a:lnSpc>
                <a:spcPct val="90000"/>
              </a:lnSpc>
            </a:pPr>
            <a:r>
              <a:rPr lang="en-US" sz="2400" smtClean="0"/>
              <a:t>Enhanced efficiencies – on-line management of illegal gambling schemes </a:t>
            </a:r>
          </a:p>
          <a:p>
            <a:pPr marL="1255713" lvl="1" indent="-563563" defTabSz="811213" eaLnBrk="1" hangingPunct="1">
              <a:lnSpc>
                <a:spcPct val="90000"/>
              </a:lnSpc>
            </a:pPr>
            <a:r>
              <a:rPr lang="en-US" sz="2400" smtClean="0"/>
              <a:t>Intelligence tool for risk management – Cali organization in 1995 had state of the art equipment </a:t>
            </a:r>
          </a:p>
          <a:p>
            <a:pPr marL="1255713" lvl="1" indent="-563563" defTabSz="811213" eaLnBrk="1" hangingPunct="1">
              <a:lnSpc>
                <a:spcPct val="90000"/>
              </a:lnSpc>
            </a:pPr>
            <a:r>
              <a:rPr lang="en-US" sz="2400" smtClean="0"/>
              <a:t>Force multiplier – GPS for sea drops </a:t>
            </a:r>
          </a:p>
          <a:p>
            <a:pPr marL="0" indent="0" defTabSz="811213" eaLnBrk="1" hangingPunct="1">
              <a:lnSpc>
                <a:spcPct val="90000"/>
              </a:lnSpc>
              <a:buFont typeface="Wingdings" pitchFamily="2" charset="2"/>
              <a:buNone/>
            </a:pPr>
            <a:r>
              <a:rPr lang="en-US" sz="2800" smtClean="0"/>
              <a:t>New channels and new targets for crime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570</TotalTime>
  <Words>1187</Words>
  <Application>Microsoft Office PowerPoint</Application>
  <PresentationFormat>On-screen Show (4:3)</PresentationFormat>
  <Paragraphs>228</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Axis</vt:lpstr>
      <vt:lpstr>Hacking and Information Warfare</vt:lpstr>
      <vt:lpstr>Overview</vt:lpstr>
      <vt:lpstr>References</vt:lpstr>
      <vt:lpstr>Information Warriors</vt:lpstr>
      <vt:lpstr>Threats</vt:lpstr>
      <vt:lpstr>Threats</vt:lpstr>
      <vt:lpstr>Threats</vt:lpstr>
      <vt:lpstr>Transnational Organized Crime</vt:lpstr>
      <vt:lpstr>Example -Transnational Organized Crime </vt:lpstr>
      <vt:lpstr>Threats</vt:lpstr>
      <vt:lpstr>Example - Hacker to Terrorism?</vt:lpstr>
      <vt:lpstr>Examples - Cyber-Intifada</vt:lpstr>
      <vt:lpstr>The Warriors</vt:lpstr>
      <vt:lpstr>The Warriors</vt:lpstr>
      <vt:lpstr>The Warriors</vt:lpstr>
      <vt:lpstr>The Warriors</vt:lpstr>
      <vt:lpstr>The Warriors</vt:lpstr>
      <vt:lpstr>PowerPoint Presentation</vt:lpstr>
      <vt:lpstr>Examples – Response Time to CNO</vt:lpstr>
      <vt:lpstr>Cyber Terrorism</vt:lpstr>
      <vt:lpstr>Next Week</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Cyber-Warriors</dc:title>
  <dc:creator>Tim Shimeall</dc:creator>
  <cp:lastModifiedBy>tjs</cp:lastModifiedBy>
  <cp:revision>22</cp:revision>
  <cp:lastPrinted>2012-03-19T21:22:08Z</cp:lastPrinted>
  <dcterms:created xsi:type="dcterms:W3CDTF">2001-01-30T20:20:03Z</dcterms:created>
  <dcterms:modified xsi:type="dcterms:W3CDTF">2012-03-20T00:06:18Z</dcterms:modified>
</cp:coreProperties>
</file>