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7" r:id="rId3"/>
    <p:sldId id="292" r:id="rId4"/>
    <p:sldId id="286" r:id="rId5"/>
    <p:sldId id="287" r:id="rId6"/>
    <p:sldId id="288" r:id="rId7"/>
    <p:sldId id="289" r:id="rId8"/>
    <p:sldId id="290" r:id="rId9"/>
    <p:sldId id="293" r:id="rId10"/>
    <p:sldId id="294" r:id="rId11"/>
    <p:sldId id="295" r:id="rId12"/>
    <p:sldId id="285" r:id="rId13"/>
    <p:sldId id="297" r:id="rId14"/>
    <p:sldId id="298" r:id="rId15"/>
    <p:sldId id="348" r:id="rId16"/>
    <p:sldId id="347" r:id="rId17"/>
    <p:sldId id="350" r:id="rId18"/>
    <p:sldId id="300" r:id="rId19"/>
    <p:sldId id="301" r:id="rId20"/>
    <p:sldId id="302" r:id="rId21"/>
    <p:sldId id="305" r:id="rId22"/>
    <p:sldId id="303" r:id="rId23"/>
    <p:sldId id="306" r:id="rId24"/>
    <p:sldId id="308" r:id="rId25"/>
    <p:sldId id="307" r:id="rId26"/>
    <p:sldId id="309" r:id="rId27"/>
    <p:sldId id="310" r:id="rId28"/>
    <p:sldId id="349" r:id="rId29"/>
    <p:sldId id="311" r:id="rId30"/>
    <p:sldId id="312" r:id="rId31"/>
    <p:sldId id="313" r:id="rId32"/>
    <p:sldId id="314" r:id="rId33"/>
    <p:sldId id="316" r:id="rId34"/>
    <p:sldId id="304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296" r:id="rId50"/>
    <p:sldId id="332" r:id="rId51"/>
    <p:sldId id="333" r:id="rId52"/>
    <p:sldId id="346" r:id="rId53"/>
    <p:sldId id="352" r:id="rId54"/>
    <p:sldId id="353" r:id="rId55"/>
    <p:sldId id="354" r:id="rId56"/>
    <p:sldId id="355" r:id="rId57"/>
    <p:sldId id="334" r:id="rId58"/>
    <p:sldId id="331" r:id="rId59"/>
    <p:sldId id="351" r:id="rId60"/>
    <p:sldId id="336" r:id="rId61"/>
    <p:sldId id="337" r:id="rId62"/>
    <p:sldId id="338" r:id="rId63"/>
    <p:sldId id="339" r:id="rId64"/>
    <p:sldId id="340" r:id="rId65"/>
    <p:sldId id="345" r:id="rId66"/>
    <p:sldId id="341" r:id="rId67"/>
    <p:sldId id="343" r:id="rId68"/>
    <p:sldId id="342" r:id="rId69"/>
    <p:sldId id="344" r:id="rId7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00"/>
    <a:srgbClr val="FF00FF"/>
    <a:srgbClr val="996633"/>
    <a:srgbClr val="FF0000"/>
    <a:srgbClr val="000000"/>
    <a:srgbClr val="CC99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7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fld id="{E1981CC5-7FA2-47EB-B245-259865E34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fld id="{8E5A9979-0B19-4E66-95CF-B5D3E70DE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7E3AD-651B-4422-A21F-317D3E307B83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730F2-3C22-4BCF-928E-BB1AC0D951B0}" type="slidenum">
              <a:rPr lang="en-US"/>
              <a:pPr/>
              <a:t>10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71D9C-21DC-4668-B5F6-00C969152272}" type="slidenum">
              <a:rPr lang="en-US"/>
              <a:pPr/>
              <a:t>11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4F17-D99C-4A83-97DA-659F2324127F}" type="slidenum">
              <a:rPr lang="en-US"/>
              <a:pPr/>
              <a:t>12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CB4E9-27D6-4822-973F-711188518E6E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04E44-2141-400E-B685-3B10C090ACB6}" type="slidenum">
              <a:rPr lang="en-US"/>
              <a:pPr/>
              <a:t>14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D5F1B-C05E-4492-8303-70E359C67CFA}" type="slidenum">
              <a:rPr lang="en-US"/>
              <a:pPr/>
              <a:t>15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A75EF-F932-4198-BFDB-BF6C7AFB9641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1EE9D-632F-4A40-907A-1A9D5CA1FAA9}" type="slidenum">
              <a:rPr lang="en-US"/>
              <a:pPr/>
              <a:t>17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08021-752A-420A-AB65-8D827E2A9E9E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ADC14-1A1E-4153-8DC5-BB311C663075}" type="slidenum">
              <a:rPr lang="en-US"/>
              <a:pPr/>
              <a:t>19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A771C-2D66-475D-8AE3-D6A4BE089AE4}" type="slidenum">
              <a:rPr lang="en-US"/>
              <a:pPr/>
              <a:t>2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6EB3B-8839-4228-9EDB-000225AEB480}" type="slidenum">
              <a:rPr lang="en-US"/>
              <a:pPr/>
              <a:t>20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BC497-9081-4702-A972-AE51C3979F93}" type="slidenum">
              <a:rPr lang="en-US"/>
              <a:pPr/>
              <a:t>21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B37CF-E977-49D8-8397-20C3EC6EC6C8}" type="slidenum">
              <a:rPr lang="en-US"/>
              <a:pPr/>
              <a:t>22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A9366-3265-4427-81E6-8AF4B4E3E297}" type="slidenum">
              <a:rPr lang="en-US"/>
              <a:pPr/>
              <a:t>23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D7820-C527-4F76-99A1-B5D0A7DA3790}" type="slidenum">
              <a:rPr lang="en-US"/>
              <a:pPr/>
              <a:t>24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1A5B1-7803-49D7-BDAB-C92178CBFDDA}" type="slidenum">
              <a:rPr lang="en-US"/>
              <a:pPr/>
              <a:t>25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EDE45-76F1-448C-8D7D-29378495E862}" type="slidenum">
              <a:rPr lang="en-US"/>
              <a:pPr/>
              <a:t>26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B267-AA25-460C-9744-7B1958C4662F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0CEEE-ADF2-4380-9C63-7783885759FB}" type="slidenum">
              <a:rPr lang="en-US"/>
              <a:pPr/>
              <a:t>28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95206-F9DE-4604-A3DB-19E1CF57D621}" type="slidenum">
              <a:rPr lang="en-US"/>
              <a:pPr/>
              <a:t>29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0498F-780B-4E5C-8534-1481C4AABB89}" type="slidenum">
              <a:rPr lang="en-US"/>
              <a:pPr/>
              <a:t>3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10D0F-BA0A-4655-BF86-642027088509}" type="slidenum">
              <a:rPr lang="en-US"/>
              <a:pPr/>
              <a:t>30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2F12D-5CE2-45C9-BA75-A5653D4479BB}" type="slidenum">
              <a:rPr lang="en-US"/>
              <a:pPr/>
              <a:t>31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AD15B-9647-41FA-881B-1DCF1099468A}" type="slidenum">
              <a:rPr lang="en-US"/>
              <a:pPr/>
              <a:t>32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53E24-8B44-43E7-81B6-3522D4C627B9}" type="slidenum">
              <a:rPr lang="en-US"/>
              <a:pPr/>
              <a:t>33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48954-2F83-4609-882C-E394B9785C4A}" type="slidenum">
              <a:rPr lang="en-US"/>
              <a:pPr/>
              <a:t>34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4C055-F517-4736-9851-A6BA6EA37F80}" type="slidenum">
              <a:rPr lang="en-US"/>
              <a:pPr/>
              <a:t>35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7BDDF-68A6-42F7-A656-14F0930D4673}" type="slidenum">
              <a:rPr lang="en-US"/>
              <a:pPr/>
              <a:t>36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459F0-3C8A-4696-87E8-C3D997354CCC}" type="slidenum">
              <a:rPr lang="en-US"/>
              <a:pPr/>
              <a:t>37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3F22C-53B6-4F37-A378-FC7E51F58A13}" type="slidenum">
              <a:rPr lang="en-US"/>
              <a:pPr/>
              <a:t>38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D3344-1ABE-46A8-AED0-2191B93AE868}" type="slidenum">
              <a:rPr lang="en-US"/>
              <a:pPr/>
              <a:t>39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2FF7C-9244-4939-A6B1-20BB70793659}" type="slidenum">
              <a:rPr lang="en-US"/>
              <a:pPr/>
              <a:t>4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22722-3D66-4CFF-8858-C1FBDB4C9BA4}" type="slidenum">
              <a:rPr lang="en-US"/>
              <a:pPr/>
              <a:t>40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8989E-9297-401D-873D-485D040BD9E5}" type="slidenum">
              <a:rPr lang="en-US"/>
              <a:pPr/>
              <a:t>41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D1BD4-ACC2-4F03-9EFE-8C1871973935}" type="slidenum">
              <a:rPr lang="en-US"/>
              <a:pPr/>
              <a:t>42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AC2D1-DB67-4FC7-9598-DE69AA7101CD}" type="slidenum">
              <a:rPr lang="en-US"/>
              <a:pPr/>
              <a:t>43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F159B-3C23-460C-AE46-D20F251255B9}" type="slidenum">
              <a:rPr lang="en-US"/>
              <a:pPr/>
              <a:t>44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C4E8-2D7F-4EBA-9B5A-386FCB7D4D26}" type="slidenum">
              <a:rPr lang="en-US"/>
              <a:pPr/>
              <a:t>45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61B0B-B9E5-40E0-95E9-444ED84DACC7}" type="slidenum">
              <a:rPr lang="en-US"/>
              <a:pPr/>
              <a:t>46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98E9E-D438-4912-8FD6-21085F252873}" type="slidenum">
              <a:rPr lang="en-US"/>
              <a:pPr/>
              <a:t>47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96B13-8D41-4B5A-AD37-FC229E4C8963}" type="slidenum">
              <a:rPr lang="en-US"/>
              <a:pPr/>
              <a:t>48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8A6F0-564A-41F2-A5C0-36959C8976A8}" type="slidenum">
              <a:rPr lang="en-US"/>
              <a:pPr/>
              <a:t>49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00DE0-B60D-4B6D-A5B8-E4E4ADF5F034}" type="slidenum">
              <a:rPr lang="en-US"/>
              <a:pPr/>
              <a:t>5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0D713-7206-4830-9C51-F6A906EE4036}" type="slidenum">
              <a:rPr lang="en-US"/>
              <a:pPr/>
              <a:t>50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59CEE-FCB7-47B6-891E-F7AA0E521B26}" type="slidenum">
              <a:rPr lang="en-US"/>
              <a:pPr/>
              <a:t>51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40471-A2EF-449F-A967-C74B11A04AA2}" type="slidenum">
              <a:rPr lang="en-US"/>
              <a:pPr/>
              <a:t>52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D5143-E3BC-44DD-91DC-A1E519BC5D3A}" type="slidenum">
              <a:rPr lang="en-US"/>
              <a:pPr/>
              <a:t>53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06E5-FA50-4C05-97AF-BE1CB44A52BE}" type="slidenum">
              <a:rPr lang="en-US"/>
              <a:pPr/>
              <a:t>54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AFD55-6B42-438E-AC7C-1862C2AF58B7}" type="slidenum">
              <a:rPr lang="en-US"/>
              <a:pPr/>
              <a:t>55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7AA4C-8D58-4D57-B0DA-F81F771814DF}" type="slidenum">
              <a:rPr lang="en-US"/>
              <a:pPr/>
              <a:t>56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FAE22-2A4F-409F-B696-99C4BB555D49}" type="slidenum">
              <a:rPr lang="en-US"/>
              <a:pPr/>
              <a:t>57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1ACB5-5EE6-40FC-A3DD-69E2C3B445B1}" type="slidenum">
              <a:rPr lang="en-US"/>
              <a:pPr/>
              <a:t>58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4F064-3419-4519-B16C-EB16C18680B8}" type="slidenum">
              <a:rPr lang="en-US"/>
              <a:pPr/>
              <a:t>59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4F9A1-CA40-456B-B7F9-E1C353005FA3}" type="slidenum">
              <a:rPr lang="en-US"/>
              <a:pPr/>
              <a:t>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60BD6-1B33-4DAD-B365-E976B46DD6EA}" type="slidenum">
              <a:rPr lang="en-US"/>
              <a:pPr/>
              <a:t>60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4C779-D3FB-46DA-A0B2-CBC70C1D2C17}" type="slidenum">
              <a:rPr lang="en-US"/>
              <a:pPr/>
              <a:t>61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4A354-544F-409D-8FFC-25C6391B06C6}" type="slidenum">
              <a:rPr lang="en-US"/>
              <a:pPr/>
              <a:t>62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BDB2A-A573-446C-BAF5-FFFC06CE3C44}" type="slidenum">
              <a:rPr lang="en-US"/>
              <a:pPr/>
              <a:t>63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5498F-3E58-4243-8C7B-2AEDD8A0174D}" type="slidenum">
              <a:rPr lang="en-US"/>
              <a:pPr/>
              <a:t>64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5958-4C0F-4E43-8A5B-21B08876AE89}" type="slidenum">
              <a:rPr lang="en-US"/>
              <a:pPr/>
              <a:t>65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6BAA7-7163-4D86-8413-C96B02E68CBF}" type="slidenum">
              <a:rPr lang="en-US"/>
              <a:pPr/>
              <a:t>66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6DE59-2571-42A5-970C-72CC3590CC40}" type="slidenum">
              <a:rPr lang="en-US"/>
              <a:pPr/>
              <a:t>67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4BC8B-09A1-4550-B3ED-651511CAE9C2}" type="slidenum">
              <a:rPr lang="en-US"/>
              <a:pPr/>
              <a:t>68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B5313-662E-4C61-BF6B-71F1ACFB0F4D}" type="slidenum">
              <a:rPr lang="en-US"/>
              <a:pPr/>
              <a:t>69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57FCF-C5BA-4A32-83BB-F6BF41BB8DE4}" type="slidenum">
              <a:rPr lang="en-US"/>
              <a:pPr/>
              <a:t>7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E5E9B-4041-45DE-BCCA-DABA8FF80602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D0A63-2A89-4A48-9CBD-9C686FB05A88}" type="slidenum">
              <a:rPr lang="en-US"/>
              <a:pPr/>
              <a:t>9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E2E75AE3-B754-4B23-93EF-402904684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563120B6-5D68-4D89-9224-2EC0412BE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16D1E2CF-625B-4E7F-83F3-AE416C287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15D2FB81-3693-4E58-BE3B-78A10859B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BA483DCF-037F-4A9E-8D06-2EBFAF482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317FEFCD-58D1-4E14-A98F-3FC4F5B3E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6DB74D95-3E66-4BFC-B080-E470D0CB2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D5CD7A7A-1A92-444C-AC8D-661632168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4C7255A3-C464-479B-8DC9-FF1EFEAF0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13CB2AF-7D8B-46CD-B6DC-5D11F7E8E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47A4B1F4-AC73-4D47-A59C-824CA3E89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r>
              <a:rPr lang="en-US"/>
              <a:t>#</a:t>
            </a:r>
            <a:fld id="{27968050-553C-455E-9207-B6EB25D7CFC5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39688" y="0"/>
          <a:ext cx="474662" cy="495300"/>
        </p:xfrm>
        <a:graphic>
          <a:graphicData uri="http://schemas.openxmlformats.org/presentationml/2006/ole">
            <p:oleObj spid="_x0000_s171015" name="Photo Editor Photo" r:id="rId14" imgW="638264" imgH="666667" progId="">
              <p:embed/>
            </p:oleObj>
          </a:graphicData>
        </a:graphic>
      </p:graphicFrame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615950" y="0"/>
            <a:ext cx="863600" cy="27463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990000"/>
                </a:solidFill>
              </a:rPr>
              <a:t>CMU SCS</a:t>
            </a:r>
            <a:endParaRPr lang="en-US" sz="3200">
              <a:solidFill>
                <a:srgbClr val="99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Excel_97-2003_Worksheet7.xls"/><Relationship Id="rId4" Type="http://schemas.openxmlformats.org/officeDocument/2006/relationships/oleObject" Target="../embeddings/Microsoft_Office_Excel_97-2003_Worksheet6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Excel_97-2003_Worksheet8.xls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Microsoft_Office_Excel_97-2003_Worksheet10.xls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Microsoft_Office_Excel_97-2003_Worksheet12.xls"/><Relationship Id="rId4" Type="http://schemas.openxmlformats.org/officeDocument/2006/relationships/oleObject" Target="../embeddings/Microsoft_Office_Excel_97-2003_Worksheet11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Microsoft_Office_Excel_97-2003_Worksheet14.xls"/><Relationship Id="rId4" Type="http://schemas.openxmlformats.org/officeDocument/2006/relationships/oleObject" Target="../embeddings/Microsoft_Office_Excel_97-2003_Worksheet13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Microsoft_Office_Excel_97-2003_Worksheet17.xls"/><Relationship Id="rId5" Type="http://schemas.openxmlformats.org/officeDocument/2006/relationships/oleObject" Target="../embeddings/Microsoft_Office_Excel_97-2003_Worksheet16.xls"/><Relationship Id="rId4" Type="http://schemas.openxmlformats.org/officeDocument/2006/relationships/oleObject" Target="../embeddings/Microsoft_Office_Excel_97-2003_Worksheet15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Microsoft_Office_Excel_97-2003_Worksheet19.xls"/><Relationship Id="rId4" Type="http://schemas.openxmlformats.org/officeDocument/2006/relationships/oleObject" Target="../embeddings/Microsoft_Office_Excel_97-2003_Worksheet18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Microsoft_Office_Excel_97-2003_Worksheet20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Microsoft_Office_Excel_97-2003_Worksheet21.xls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Microsoft_Office_Excel_97-2003_Worksheet22.xls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Microsoft_Office_Excel_97-2003_Worksheet23.xls"/><Relationship Id="rId4" Type="http://schemas.openxmlformats.org/officeDocument/2006/relationships/oleObject" Target="../embeddings/oleObject1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Microsoft_Office_Excel_97-2003_Worksheet24.xls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Microsoft_Office_Excel_97-2003_Worksheet26.xls"/><Relationship Id="rId5" Type="http://schemas.openxmlformats.org/officeDocument/2006/relationships/oleObject" Target="../embeddings/Microsoft_Office_Excel_97-2003_Worksheet25.xls"/><Relationship Id="rId4" Type="http://schemas.openxmlformats.org/officeDocument/2006/relationships/oleObject" Target="../embeddings/oleObject2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4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Microsoft_Office_Excel_97-2003_Worksheet29.xls"/><Relationship Id="rId5" Type="http://schemas.openxmlformats.org/officeDocument/2006/relationships/oleObject" Target="../embeddings/Microsoft_Office_Excel_97-2003_Worksheet28.xls"/><Relationship Id="rId4" Type="http://schemas.openxmlformats.org/officeDocument/2006/relationships/oleObject" Target="../embeddings/Microsoft_Office_Excel_97-2003_Worksheet27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3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2.xml"/><Relationship Id="rId7" Type="http://schemas.openxmlformats.org/officeDocument/2006/relationships/oleObject" Target="../embeddings/Microsoft_Office_Excel_97-2003_Worksheet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Microsoft_Office_Excel_97-2003_Worksheet31.xls"/><Relationship Id="rId5" Type="http://schemas.openxmlformats.org/officeDocument/2006/relationships/oleObject" Target="../embeddings/Microsoft_Office_Excel_97-2003_Worksheet30.xls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6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53.xml"/><Relationship Id="rId7" Type="http://schemas.openxmlformats.org/officeDocument/2006/relationships/oleObject" Target="../embeddings/Microsoft_Office_Excel_97-2003_Worksheet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Microsoft_Office_Excel_97-2003_Worksheet34.xls"/><Relationship Id="rId5" Type="http://schemas.openxmlformats.org/officeDocument/2006/relationships/oleObject" Target="../embeddings/Microsoft_Office_Excel_97-2003_Worksheet33.xls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39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4.xml"/><Relationship Id="rId7" Type="http://schemas.openxmlformats.org/officeDocument/2006/relationships/oleObject" Target="../embeddings/Microsoft_Office_Excel_97-2003_Worksheet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Microsoft_Office_Excel_97-2003_Worksheet37.xls"/><Relationship Id="rId5" Type="http://schemas.openxmlformats.org/officeDocument/2006/relationships/oleObject" Target="../embeddings/Microsoft_Office_Excel_97-2003_Worksheet36.xls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55.xml"/><Relationship Id="rId7" Type="http://schemas.openxmlformats.org/officeDocument/2006/relationships/oleObject" Target="../embeddings/Microsoft_Office_Excel_97-2003_Worksheet4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Microsoft_Office_Excel_97-2003_Worksheet40.xls"/><Relationship Id="rId5" Type="http://schemas.openxmlformats.org/officeDocument/2006/relationships/oleObject" Target="../embeddings/Microsoft_Office_Excel_97-2003_Worksheet39.xls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5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6.xml"/><Relationship Id="rId7" Type="http://schemas.openxmlformats.org/officeDocument/2006/relationships/oleObject" Target="../embeddings/Microsoft_Office_Excel_97-2003_Worksheet4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Microsoft_Office_Excel_97-2003_Worksheet43.xls"/><Relationship Id="rId5" Type="http://schemas.openxmlformats.org/officeDocument/2006/relationships/oleObject" Target="../embeddings/Microsoft_Office_Excel_97-2003_Worksheet42.xls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Microsoft_Office_Excel_97-2003_Worksheet47.xls"/><Relationship Id="rId5" Type="http://schemas.openxmlformats.org/officeDocument/2006/relationships/oleObject" Target="../embeddings/Microsoft_Office_Excel_97-2003_Worksheet46.xls"/><Relationship Id="rId4" Type="http://schemas.openxmlformats.org/officeDocument/2006/relationships/oleObject" Target="../embeddings/Microsoft_Office_Excel_97-2003_Worksheet45.xls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4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Microsoft_Office_Excel_97-2003_Worksheet50.xls"/><Relationship Id="rId5" Type="http://schemas.openxmlformats.org/officeDocument/2006/relationships/oleObject" Target="../embeddings/Microsoft_Office_Excel_97-2003_Worksheet49.xls"/><Relationship Id="rId4" Type="http://schemas.openxmlformats.org/officeDocument/2006/relationships/oleObject" Target="../embeddings/Microsoft_Office_Excel_97-2003_Worksheet48.xls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50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51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52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Microsoft_Office_Excel_97-2003_Worksheet53.xls"/><Relationship Id="rId5" Type="http://schemas.openxmlformats.org/officeDocument/2006/relationships/oleObject" Target="../embeddings/Microsoft_Office_Excel_97-2003_Worksheet52.xls"/><Relationship Id="rId4" Type="http://schemas.openxmlformats.org/officeDocument/2006/relationships/oleObject" Target="../embeddings/Microsoft_Office_Excel_97-2003_Worksheet51.xls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53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057400"/>
          </a:xfrm>
        </p:spPr>
        <p:txBody>
          <a:bodyPr/>
          <a:lstStyle/>
          <a:p>
            <a:r>
              <a:rPr lang="en-US"/>
              <a:t>Carnegie Mellon Univ.</a:t>
            </a:r>
            <a:br>
              <a:rPr lang="en-US"/>
            </a:br>
            <a:r>
              <a:rPr lang="en-US"/>
              <a:t>School of Computer Science</a:t>
            </a:r>
            <a:br>
              <a:rPr lang="en-US"/>
            </a:br>
            <a:r>
              <a:rPr lang="en-US"/>
              <a:t>15-415 - Database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7086600" cy="762000"/>
          </a:xfrm>
        </p:spPr>
        <p:txBody>
          <a:bodyPr/>
          <a:lstStyle/>
          <a:p>
            <a:r>
              <a:rPr lang="en-US" dirty="0" smtClean="0"/>
              <a:t>Lecture #5: </a:t>
            </a:r>
            <a:r>
              <a:rPr lang="en-US" i="1" dirty="0"/>
              <a:t>Relational Algebra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BF296C3-FD47-45AF-937B-6D0C9BC9EF1D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query languages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collect information?</a:t>
            </a:r>
          </a:p>
          <a:p>
            <a:r>
              <a:rPr lang="en-US"/>
              <a:t>Eg., find ssn’s of people in 415</a:t>
            </a:r>
          </a:p>
          <a:p>
            <a:r>
              <a:rPr lang="en-US"/>
              <a:t>(recall: everything is a set!)</a:t>
            </a:r>
          </a:p>
          <a:p>
            <a:r>
              <a:rPr lang="en-US"/>
              <a:t>One solution: Rel. algebra, ie., set operators </a:t>
            </a:r>
          </a:p>
          <a:p>
            <a:r>
              <a:rPr lang="en-US"/>
              <a:t>Q1: Which ones??</a:t>
            </a:r>
          </a:p>
          <a:p>
            <a:r>
              <a:rPr lang="en-US"/>
              <a:t>Q2: what is a minimal set of operators?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68569C3-07D6-4EFD-BDE1-A00789330658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         </a:t>
            </a:r>
            <a:r>
              <a:rPr lang="en-US" b="1"/>
              <a:t>U</a:t>
            </a:r>
            <a:r>
              <a:rPr lang="en-US"/>
              <a:t> </a:t>
            </a:r>
          </a:p>
          <a:p>
            <a:r>
              <a:rPr lang="en-US"/>
              <a:t>set difference  ‘-’    </a:t>
            </a:r>
          </a:p>
          <a:p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8C5138C-86B8-4EDC-BA53-AFC8475F21EE}" type="slidenum">
              <a:rPr lang="en-US"/>
              <a:pPr/>
              <a:t>12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533400" y="4114800"/>
          <a:ext cx="3962400" cy="1320800"/>
        </p:xfrm>
        <a:graphic>
          <a:graphicData uri="http://schemas.openxmlformats.org/presentationml/2006/ole">
            <p:oleObj spid="_x0000_s97283" name="Worksheet" r:id="rId4" imgW="4557600" imgH="1526400" progId="Excel.Sheet.8">
              <p:embed/>
            </p:oleObj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4800600" y="4038600"/>
          <a:ext cx="3962400" cy="1328738"/>
        </p:xfrm>
        <a:graphic>
          <a:graphicData uri="http://schemas.openxmlformats.org/presentationml/2006/ole">
            <p:oleObj spid="_x0000_s97286" name="Worksheet" r:id="rId5" imgW="4557600" imgH="1526400" progId="Excel.Sheet.8">
              <p:embed/>
            </p:oleObj>
          </a:graphicData>
        </a:graphic>
      </p:graphicFrame>
      <p:sp>
        <p:nvSpPr>
          <p:cNvPr id="9729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676400"/>
          </a:xfrm>
        </p:spPr>
        <p:txBody>
          <a:bodyPr/>
          <a:lstStyle/>
          <a:p>
            <a:r>
              <a:rPr lang="en-US"/>
              <a:t>Q: find all students (part or full time)</a:t>
            </a:r>
          </a:p>
          <a:p>
            <a:r>
              <a:rPr lang="en-US"/>
              <a:t>A: PT-STUDENT union FT-STUDENT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EA40906-7E05-4D7E-8189-199BA12EEF34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2514600"/>
          </a:xfrm>
        </p:spPr>
        <p:txBody>
          <a:bodyPr/>
          <a:lstStyle/>
          <a:p>
            <a:r>
              <a:rPr lang="en-US"/>
              <a:t>two tables are ‘union compatible’ if they have the same attributes (‘domains’)</a:t>
            </a:r>
          </a:p>
          <a:p>
            <a:r>
              <a:rPr lang="en-US"/>
              <a:t>Q: how about intersection 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 flipV="1">
            <a:off x="5702300" y="3065463"/>
            <a:ext cx="4778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F73CEA2-3F39-4369-8E9F-7B9D260FAB6C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</a:t>
            </a:r>
          </a:p>
        </p:txBody>
      </p:sp>
      <p:sp>
        <p:nvSpPr>
          <p:cNvPr id="118804" name="Oval 20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B81E209-A895-4D5D-90BC-63E00C0D9B22}" type="slidenum">
              <a:rPr lang="en-US"/>
              <a:pPr/>
              <a:t>15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</a:t>
            </a:r>
          </a:p>
        </p:txBody>
      </p:sp>
      <p:sp>
        <p:nvSpPr>
          <p:cNvPr id="361476" name="Oval 4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1477" name="Oval 5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  <p:sp>
        <p:nvSpPr>
          <p:cNvPr id="361480" name="Freeform 8"/>
          <p:cNvSpPr>
            <a:spLocks/>
          </p:cNvSpPr>
          <p:nvPr/>
        </p:nvSpPr>
        <p:spPr bwMode="auto">
          <a:xfrm>
            <a:off x="3414713" y="4494213"/>
            <a:ext cx="539750" cy="717550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91" y="42"/>
              </a:cxn>
              <a:cxn ang="0">
                <a:pos x="70" y="56"/>
              </a:cxn>
              <a:cxn ang="0">
                <a:pos x="56" y="77"/>
              </a:cxn>
              <a:cxn ang="0">
                <a:pos x="35" y="91"/>
              </a:cxn>
              <a:cxn ang="0">
                <a:pos x="28" y="111"/>
              </a:cxn>
              <a:cxn ang="0">
                <a:pos x="14" y="132"/>
              </a:cxn>
              <a:cxn ang="0">
                <a:pos x="0" y="174"/>
              </a:cxn>
              <a:cxn ang="0">
                <a:pos x="77" y="382"/>
              </a:cxn>
              <a:cxn ang="0">
                <a:pos x="278" y="452"/>
              </a:cxn>
              <a:cxn ang="0">
                <a:pos x="313" y="424"/>
              </a:cxn>
              <a:cxn ang="0">
                <a:pos x="326" y="334"/>
              </a:cxn>
              <a:cxn ang="0">
                <a:pos x="313" y="167"/>
              </a:cxn>
              <a:cxn ang="0">
                <a:pos x="202" y="28"/>
              </a:cxn>
              <a:cxn ang="0">
                <a:pos x="188" y="0"/>
              </a:cxn>
            </a:cxnLst>
            <a:rect l="0" t="0" r="r" b="b"/>
            <a:pathLst>
              <a:path w="340" h="452">
                <a:moveTo>
                  <a:pt x="188" y="0"/>
                </a:moveTo>
                <a:cubicBezTo>
                  <a:pt x="143" y="9"/>
                  <a:pt x="131" y="15"/>
                  <a:pt x="91" y="42"/>
                </a:cubicBezTo>
                <a:cubicBezTo>
                  <a:pt x="84" y="47"/>
                  <a:pt x="70" y="56"/>
                  <a:pt x="70" y="56"/>
                </a:cubicBezTo>
                <a:cubicBezTo>
                  <a:pt x="65" y="63"/>
                  <a:pt x="62" y="71"/>
                  <a:pt x="56" y="77"/>
                </a:cubicBezTo>
                <a:cubicBezTo>
                  <a:pt x="50" y="83"/>
                  <a:pt x="40" y="85"/>
                  <a:pt x="35" y="91"/>
                </a:cubicBezTo>
                <a:cubicBezTo>
                  <a:pt x="31" y="96"/>
                  <a:pt x="31" y="105"/>
                  <a:pt x="28" y="111"/>
                </a:cubicBezTo>
                <a:cubicBezTo>
                  <a:pt x="24" y="118"/>
                  <a:pt x="17" y="124"/>
                  <a:pt x="14" y="132"/>
                </a:cubicBezTo>
                <a:cubicBezTo>
                  <a:pt x="8" y="145"/>
                  <a:pt x="0" y="174"/>
                  <a:pt x="0" y="174"/>
                </a:cubicBezTo>
                <a:cubicBezTo>
                  <a:pt x="6" y="266"/>
                  <a:pt x="0" y="330"/>
                  <a:pt x="77" y="382"/>
                </a:cubicBezTo>
                <a:cubicBezTo>
                  <a:pt x="118" y="443"/>
                  <a:pt x="215" y="448"/>
                  <a:pt x="278" y="452"/>
                </a:cubicBezTo>
                <a:cubicBezTo>
                  <a:pt x="296" y="446"/>
                  <a:pt x="307" y="447"/>
                  <a:pt x="313" y="424"/>
                </a:cubicBezTo>
                <a:cubicBezTo>
                  <a:pt x="320" y="395"/>
                  <a:pt x="326" y="334"/>
                  <a:pt x="326" y="334"/>
                </a:cubicBezTo>
                <a:cubicBezTo>
                  <a:pt x="324" y="278"/>
                  <a:pt x="340" y="216"/>
                  <a:pt x="313" y="167"/>
                </a:cubicBezTo>
                <a:cubicBezTo>
                  <a:pt x="277" y="103"/>
                  <a:pt x="262" y="68"/>
                  <a:pt x="202" y="28"/>
                </a:cubicBezTo>
                <a:cubicBezTo>
                  <a:pt x="191" y="20"/>
                  <a:pt x="181" y="12"/>
                  <a:pt x="188" y="0"/>
                </a:cubicBezTo>
                <a:close/>
              </a:path>
            </a:pathLst>
          </a:custGeom>
          <a:solidFill>
            <a:srgbClr val="000000">
              <a:alpha val="10001"/>
            </a:srgbClr>
          </a:soli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83D7378-D43E-41F1-BE1D-B32BC293A95A}" type="slidenum">
              <a:rPr lang="en-US"/>
              <a:pPr/>
              <a:t>16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STUDENT - (STUDENT - STAFF)</a:t>
            </a:r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29" name="Oval 5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3429000" y="3810000"/>
            <a:ext cx="3429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 flipH="1">
            <a:off x="2590800" y="4419600"/>
            <a:ext cx="5334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 flipH="1">
            <a:off x="2667000" y="4419600"/>
            <a:ext cx="838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 flipH="1">
            <a:off x="2971800" y="5029200"/>
            <a:ext cx="5334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 flipH="1">
            <a:off x="3276600" y="5181600"/>
            <a:ext cx="457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2590800" y="4953000"/>
            <a:ext cx="6858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2743200" y="4572000"/>
            <a:ext cx="9906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200400" y="4343400"/>
            <a:ext cx="3048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047BE66-1EFD-4763-87F3-9DBA44E54694}" type="slidenum">
              <a:rPr lang="en-US"/>
              <a:pPr/>
              <a:t>17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STUDENT - (STUDENT - STAFF)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2422525" y="4286250"/>
            <a:ext cx="4575175" cy="13112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Double negation: </a:t>
            </a:r>
          </a:p>
          <a:p>
            <a:r>
              <a:rPr lang="en-US" sz="3200">
                <a:solidFill>
                  <a:schemeClr val="tx2"/>
                </a:solidFill>
              </a:rPr>
              <a:t>We’ll see it again,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AAD29BC-DD02-43AD-B5D3-C8980D94A47E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‘-’  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489325" y="3775075"/>
            <a:ext cx="40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5C8ADA4-49A8-45A7-91C3-C7727C4B8D85}" type="slidenum">
              <a:rPr lang="en-US"/>
              <a:pPr/>
              <a:t>19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eg, find all students on ‘Main street’</a:t>
            </a:r>
          </a:p>
          <a:p>
            <a:r>
              <a:rPr lang="en-US"/>
              <a:t>A: ‘selection’</a:t>
            </a: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504950" y="3352800"/>
          <a:ext cx="5146675" cy="695325"/>
        </p:xfrm>
        <a:graphic>
          <a:graphicData uri="http://schemas.openxmlformats.org/presentationml/2006/ole">
            <p:oleObj spid="_x0000_s121860" name="Equation" r:id="rId4" imgW="1955520" imgH="2664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1752600" y="4267200"/>
          <a:ext cx="4267200" cy="1430338"/>
        </p:xfrm>
        <a:graphic>
          <a:graphicData uri="http://schemas.openxmlformats.org/presentationml/2006/ole">
            <p:oleObj spid="_x0000_s121861" name="Worksheet" r:id="rId5" imgW="5568840" imgH="1811160" progId="Excel.Sheet.8">
              <p:embed/>
            </p:oleObj>
          </a:graphicData>
        </a:graphic>
      </p:graphicFrame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752600" y="4953000"/>
            <a:ext cx="4267200" cy="381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6800C95-6065-463F-B428-866F1A5A43C2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</a:t>
            </a:r>
          </a:p>
          <a:p>
            <a:r>
              <a:rPr lang="en-US"/>
              <a:t>concepts</a:t>
            </a:r>
          </a:p>
          <a:p>
            <a:r>
              <a:rPr lang="en-US"/>
              <a:t>Formal query languages</a:t>
            </a:r>
          </a:p>
          <a:p>
            <a:pPr lvl="1"/>
            <a:r>
              <a:rPr lang="en-US"/>
              <a:t>relational algebra</a:t>
            </a:r>
          </a:p>
          <a:p>
            <a:pPr lvl="1"/>
            <a:r>
              <a:rPr lang="en-US"/>
              <a:t>rel. tuple calculus</a:t>
            </a:r>
          </a:p>
          <a:p>
            <a:pPr lvl="1"/>
            <a:r>
              <a:rPr lang="en-US"/>
              <a:t>rel. domain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831CB9C-7AFC-42A8-8477-D4CE3A6B5816}" type="slidenum">
              <a:rPr lang="en-US"/>
              <a:pPr/>
              <a:t>20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Notice: selection (and rest of operators) expect tables, and produce tables (-&gt; can be cascaded!!)</a:t>
            </a:r>
          </a:p>
          <a:p>
            <a:r>
              <a:rPr lang="en-US"/>
              <a:t>For selection, in general:</a:t>
            </a:r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1905000" y="4267200"/>
          <a:ext cx="4410075" cy="628650"/>
        </p:xfrm>
        <a:graphic>
          <a:graphicData uri="http://schemas.openxmlformats.org/presentationml/2006/ole">
            <p:oleObj spid="_x0000_s123908" name="Equation" r:id="rId4" imgW="1676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121D44C-7826-4A6B-A554-49C61FEC9ABD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- examples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914400"/>
          </a:xfrm>
        </p:spPr>
        <p:txBody>
          <a:bodyPr/>
          <a:lstStyle/>
          <a:p>
            <a:r>
              <a:rPr lang="en-US"/>
              <a:t>Find all ‘Smiths’ on ‘Forbes Ave’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838200" y="3048000"/>
          <a:ext cx="6548438" cy="695325"/>
        </p:xfrm>
        <a:graphic>
          <a:graphicData uri="http://schemas.openxmlformats.org/presentationml/2006/ole">
            <p:oleObj spid="_x0000_s126980" name="Equation" r:id="rId4" imgW="2489040" imgH="266400" progId="Equation.3">
              <p:embed/>
            </p:oleObj>
          </a:graphicData>
        </a:graphic>
      </p:graphicFrame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143000" y="4267200"/>
            <a:ext cx="6858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‘condition’ can be any boolean combination of ‘=‘, ‘&gt;’, ‘&gt;=‘,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B2E8855-135E-45B0-A115-A190887D22B8}" type="slidenum">
              <a:rPr lang="en-US"/>
              <a:pPr/>
              <a:t>22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   R - S   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4549775" y="2057400"/>
          <a:ext cx="2471738" cy="628650"/>
        </p:xfrm>
        <a:graphic>
          <a:graphicData uri="http://schemas.openxmlformats.org/presentationml/2006/ole">
            <p:oleObj spid="_x0000_s124933" name="Equation" r:id="rId4" imgW="939600" imgH="241200" progId="Equation.3">
              <p:embed/>
            </p:oleObj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165725" y="367665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/>
              <a:t>R </a:t>
            </a:r>
            <a:r>
              <a:rPr lang="en-US" b="0"/>
              <a:t>U</a:t>
            </a:r>
            <a:r>
              <a:rPr lang="en-US" sz="3200" b="0"/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380330D-287E-40D2-8867-5CDB05DA07FD}" type="slidenum">
              <a:rPr lang="en-US"/>
              <a:pPr/>
              <a:t>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selection picks rows - how about columns?</a:t>
            </a:r>
          </a:p>
          <a:p>
            <a:r>
              <a:rPr lang="en-US"/>
              <a:t>A: ‘projection’ - eg.:</a:t>
            </a:r>
          </a:p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finds all the ‘ssn’ - </a:t>
            </a:r>
            <a:r>
              <a:rPr lang="en-US">
                <a:solidFill>
                  <a:srgbClr val="FF3300"/>
                </a:solidFill>
              </a:rPr>
              <a:t>removing duplicates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4800600" y="2590800"/>
          <a:ext cx="3208338" cy="627063"/>
        </p:xfrm>
        <a:graphic>
          <a:graphicData uri="http://schemas.openxmlformats.org/presentationml/2006/ole">
            <p:oleObj spid="_x0000_s128006" name="Equation" r:id="rId4" imgW="1218960" imgH="24120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1905000" y="4343400"/>
          <a:ext cx="4267200" cy="1430338"/>
        </p:xfrm>
        <a:graphic>
          <a:graphicData uri="http://schemas.openxmlformats.org/presentationml/2006/ole">
            <p:oleObj spid="_x0000_s128007" name="Worksheet" r:id="rId5" imgW="4572000" imgH="1533600" progId="Excel.Sheet.8">
              <p:embed/>
            </p:oleObj>
          </a:graphicData>
        </a:graphic>
      </p:graphicFrame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1905000" y="4724400"/>
            <a:ext cx="1371600" cy="1143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9E38BA6-896E-43AF-9360-B1D526944B3B}" type="slidenum">
              <a:rPr lang="en-US"/>
              <a:pPr/>
              <a:t>24</a:t>
            </a:fld>
            <a:endParaRPr lang="en-US"/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1981200" y="5105400"/>
            <a:ext cx="4114800" cy="304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Cascading: ‘find ssn of students on ‘forbes ave’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2286000" y="3124200"/>
          <a:ext cx="5915025" cy="692150"/>
        </p:xfrm>
        <a:graphic>
          <a:graphicData uri="http://schemas.openxmlformats.org/presentationml/2006/ole">
            <p:oleObj spid="_x0000_s130052" name="Equation" r:id="rId4" imgW="2247840" imgH="266400" progId="Equation.3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1905000" y="4343400"/>
          <a:ext cx="4267200" cy="1430338"/>
        </p:xfrm>
        <a:graphic>
          <a:graphicData uri="http://schemas.openxmlformats.org/presentationml/2006/ole">
            <p:oleObj spid="_x0000_s130053" name="Worksheet" r:id="rId5" imgW="4572000" imgH="1533600" progId="Excel.Sheet.8">
              <p:embed/>
            </p:oleObj>
          </a:graphicData>
        </a:graphic>
      </p:graphicFrame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1905000" y="4724400"/>
            <a:ext cx="1371600" cy="1143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3FAD3D8-9E1A-43BA-A606-FC225181A25A}" type="slidenum">
              <a:rPr lang="en-US"/>
              <a:pPr/>
              <a:t>25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projection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</a:t>
            </a:r>
            <a:r>
              <a:rPr lang="en-US">
                <a:solidFill>
                  <a:srgbClr val="000000"/>
                </a:solidFill>
              </a:rPr>
              <a:t>R -  S</a:t>
            </a: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4724400" y="2057400"/>
          <a:ext cx="2471738" cy="628650"/>
        </p:xfrm>
        <a:graphic>
          <a:graphicData uri="http://schemas.openxmlformats.org/presentationml/2006/ole">
            <p:oleObj spid="_x0000_s129029" name="Equation" r:id="rId4" imgW="939600" imgH="24120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4724400" y="2667000"/>
          <a:ext cx="1804988" cy="627063"/>
        </p:xfrm>
        <a:graphic>
          <a:graphicData uri="http://schemas.openxmlformats.org/presentationml/2006/ole">
            <p:oleObj spid="_x0000_s129030" name="Equation" r:id="rId5" imgW="685800" imgH="241200" progId="Equation.3">
              <p:embed/>
            </p:oleObj>
          </a:graphicData>
        </a:graphic>
      </p:graphicFrame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4876800" y="373380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000000"/>
                </a:solidFill>
              </a:rPr>
              <a:t>R </a:t>
            </a:r>
            <a:r>
              <a:rPr lang="en-US" b="0">
                <a:solidFill>
                  <a:srgbClr val="000000"/>
                </a:solidFill>
              </a:rPr>
              <a:t>U</a:t>
            </a:r>
            <a:r>
              <a:rPr lang="en-US" sz="3200" b="0">
                <a:solidFill>
                  <a:srgbClr val="000000"/>
                </a:solidFill>
              </a:rPr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D3EECB2-AEA3-484E-BC61-D1D11D1208AA}" type="slidenum">
              <a:rPr lang="en-US"/>
              <a:pPr/>
              <a:t>26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Are we done yet?</a:t>
            </a:r>
          </a:p>
          <a:p>
            <a:pPr>
              <a:buFontTx/>
              <a:buNone/>
            </a:pPr>
            <a:r>
              <a:rPr lang="en-US"/>
              <a:t>Q: Give a query we can </a:t>
            </a:r>
            <a:r>
              <a:rPr lang="en-US" b="1">
                <a:solidFill>
                  <a:schemeClr val="tx2"/>
                </a:solidFill>
              </a:rPr>
              <a:t>not</a:t>
            </a:r>
            <a:r>
              <a:rPr lang="en-US"/>
              <a:t> answer yet!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0387B4B-A524-4896-A026-BC990DBA476D}" type="slidenum">
              <a:rPr lang="en-US"/>
              <a:pPr/>
              <a:t>27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A: any query across </a:t>
            </a:r>
            <a:r>
              <a:rPr lang="en-US" b="1">
                <a:solidFill>
                  <a:schemeClr val="tx2"/>
                </a:solidFill>
              </a:rPr>
              <a:t>two</a:t>
            </a:r>
            <a:r>
              <a:rPr lang="en-US"/>
              <a:t> or more tables,</a:t>
            </a:r>
          </a:p>
          <a:p>
            <a:pPr lvl="1">
              <a:buFontTx/>
              <a:buNone/>
            </a:pPr>
            <a:r>
              <a:rPr lang="en-US"/>
              <a:t>eg., ‘find names of students in 15-415’</a:t>
            </a:r>
          </a:p>
          <a:p>
            <a:pPr>
              <a:buFontTx/>
              <a:buNone/>
            </a:pPr>
            <a:r>
              <a:rPr lang="en-US"/>
              <a:t>Q: what extra operator do we need??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457200" y="4495800"/>
          <a:ext cx="4267200" cy="1430338"/>
        </p:xfrm>
        <a:graphic>
          <a:graphicData uri="http://schemas.openxmlformats.org/presentationml/2006/ole">
            <p:oleObj spid="_x0000_s132100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5105400" y="4343400"/>
          <a:ext cx="2919413" cy="1385888"/>
        </p:xfrm>
        <a:graphic>
          <a:graphicData uri="http://schemas.openxmlformats.org/presentationml/2006/ole">
            <p:oleObj spid="_x0000_s132101" name="Worksheet" r:id="rId5" imgW="3549960" imgH="16876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8A13653-E87A-4412-A537-246A3822AF91}" type="slidenum">
              <a:rPr lang="en-US"/>
              <a:pPr/>
              <a:t>28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A: any query across </a:t>
            </a:r>
            <a:r>
              <a:rPr lang="en-US" b="1">
                <a:solidFill>
                  <a:schemeClr val="tx2"/>
                </a:solidFill>
              </a:rPr>
              <a:t>two</a:t>
            </a:r>
            <a:r>
              <a:rPr lang="en-US"/>
              <a:t> or more tables,</a:t>
            </a:r>
          </a:p>
          <a:p>
            <a:pPr lvl="1">
              <a:buFontTx/>
              <a:buNone/>
            </a:pPr>
            <a:r>
              <a:rPr lang="en-US"/>
              <a:t>eg., ‘find names of students in 15-415’</a:t>
            </a:r>
          </a:p>
          <a:p>
            <a:pPr>
              <a:buFontTx/>
              <a:buNone/>
            </a:pPr>
            <a:r>
              <a:rPr lang="en-US"/>
              <a:t>Q: what extra operator do we need??</a:t>
            </a:r>
          </a:p>
          <a:p>
            <a:pPr>
              <a:buFontTx/>
              <a:buNone/>
            </a:pPr>
            <a:r>
              <a:rPr lang="en-US"/>
              <a:t>A: surprisingly, cartesian product is enough!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363524" name="Object 4"/>
          <p:cNvGraphicFramePr>
            <a:graphicFrameLocks noChangeAspect="1"/>
          </p:cNvGraphicFramePr>
          <p:nvPr/>
        </p:nvGraphicFramePr>
        <p:xfrm>
          <a:off x="457200" y="4495800"/>
          <a:ext cx="4267200" cy="1430338"/>
        </p:xfrm>
        <a:graphic>
          <a:graphicData uri="http://schemas.openxmlformats.org/presentationml/2006/ole">
            <p:oleObj spid="_x0000_s363524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363525" name="Object 5"/>
          <p:cNvGraphicFramePr>
            <a:graphicFrameLocks noChangeAspect="1"/>
          </p:cNvGraphicFramePr>
          <p:nvPr/>
        </p:nvGraphicFramePr>
        <p:xfrm>
          <a:off x="5105400" y="4343400"/>
          <a:ext cx="2919413" cy="1385888"/>
        </p:xfrm>
        <a:graphic>
          <a:graphicData uri="http://schemas.openxmlformats.org/presentationml/2006/ole">
            <p:oleObj spid="_x0000_s363525" name="Worksheet" r:id="rId5" imgW="3549960" imgH="16876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EFCAE9C4-90B1-4BAA-A5E7-988F80E55A8B}" type="slidenum">
              <a:rPr lang="en-US"/>
              <a:pPr/>
              <a:t>29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/>
              <a:t>eg., dog-breeding: MALE x FEMALE</a:t>
            </a:r>
          </a:p>
          <a:p>
            <a:r>
              <a:rPr lang="en-US"/>
              <a:t>gives all possible couples</a:t>
            </a:r>
          </a:p>
        </p:txBody>
      </p:sp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754063" y="3968750"/>
          <a:ext cx="1389062" cy="1428750"/>
        </p:xfrm>
        <a:graphic>
          <a:graphicData uri="http://schemas.openxmlformats.org/presentationml/2006/ole">
            <p:oleObj spid="_x0000_s133125" name="Worksheet" r:id="rId4" imgW="1481400" imgH="1526400" progId="Excel.Sheet.8">
              <p:embed/>
            </p:oleObj>
          </a:graphicData>
        </a:graphic>
      </p:graphicFrame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2667000" y="3962400"/>
          <a:ext cx="1389063" cy="1428750"/>
        </p:xfrm>
        <a:graphic>
          <a:graphicData uri="http://schemas.openxmlformats.org/presentationml/2006/ole">
            <p:oleObj spid="_x0000_s133128" name="Worksheet" r:id="rId5" imgW="1481400" imgH="1526400" progId="Excel.Sheet.8">
              <p:embed/>
            </p:oleObj>
          </a:graphicData>
        </a:graphic>
      </p:graphicFrame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270125" y="43846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4556125" y="4308475"/>
            <a:ext cx="3571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graphicFrame>
        <p:nvGraphicFramePr>
          <p:cNvPr id="133131" name="Object 11"/>
          <p:cNvGraphicFramePr>
            <a:graphicFrameLocks noChangeAspect="1"/>
          </p:cNvGraphicFramePr>
          <p:nvPr/>
        </p:nvGraphicFramePr>
        <p:xfrm>
          <a:off x="5181600" y="3810000"/>
          <a:ext cx="2778125" cy="1905000"/>
        </p:xfrm>
        <a:graphic>
          <a:graphicData uri="http://schemas.openxmlformats.org/presentationml/2006/ole">
            <p:oleObj spid="_x0000_s133131" name="Worksheet" r:id="rId6" imgW="3332880" imgH="2284560" progId="Excel.Sheet.8">
              <p:embed/>
            </p:oleObj>
          </a:graphicData>
        </a:graphic>
      </p:graphicFrame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22098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2209800" y="4876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 flipV="1">
            <a:off x="2209800" y="4876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22098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B9355E1-F287-46AB-AA04-8FBCAC295772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before: records, pointers, sets etc</a:t>
            </a:r>
          </a:p>
          <a:p>
            <a:r>
              <a:rPr lang="en-US"/>
              <a:t>introduced by E.F. Codd in 1970</a:t>
            </a:r>
          </a:p>
          <a:p>
            <a:r>
              <a:rPr lang="en-US"/>
              <a:t>revolutionary!</a:t>
            </a:r>
          </a:p>
          <a:p>
            <a:r>
              <a:rPr lang="en-US"/>
              <a:t>first systems: 1977-8 (System R; Ingres) </a:t>
            </a:r>
          </a:p>
          <a:p>
            <a:r>
              <a:rPr lang="en-US"/>
              <a:t>Turing award in 1981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F14B9EA-4512-49EC-831C-941D608B10F6}" type="slidenum">
              <a:rPr lang="en-US"/>
              <a:pPr/>
              <a:t>30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77200" cy="1371600"/>
          </a:xfrm>
        </p:spPr>
        <p:txBody>
          <a:bodyPr/>
          <a:lstStyle/>
          <a:p>
            <a:r>
              <a:rPr lang="en-US"/>
              <a:t>Eg., how do we find names of students taking 415?</a:t>
            </a:r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304800" y="3733800"/>
          <a:ext cx="4267200" cy="1430338"/>
        </p:xfrm>
        <a:graphic>
          <a:graphicData uri="http://schemas.openxmlformats.org/presentationml/2006/ole">
            <p:oleObj spid="_x0000_s134153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037138" y="3729038"/>
          <a:ext cx="2857500" cy="1065212"/>
        </p:xfrm>
        <a:graphic>
          <a:graphicData uri="http://schemas.openxmlformats.org/presentationml/2006/ole">
            <p:oleObj spid="_x0000_s134154" name="Worksheet" r:id="rId5" imgW="3442680" imgH="127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810BE47-282A-40C8-8928-4B1F38574481}" type="slidenum">
              <a:rPr lang="en-US"/>
              <a:pPr/>
              <a:t>31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219200" cy="609600"/>
          </a:xfrm>
        </p:spPr>
        <p:txBody>
          <a:bodyPr/>
          <a:lstStyle/>
          <a:p>
            <a:r>
              <a:rPr lang="en-US"/>
              <a:t>A: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5172" name="Worksheet" r:id="rId4" imgW="8561160" imgH="2711160" progId="Excel.Sheet.8">
              <p:embed/>
            </p:oleObj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1552575" y="2209800"/>
          <a:ext cx="7216775" cy="539750"/>
        </p:xfrm>
        <a:graphic>
          <a:graphicData uri="http://schemas.openxmlformats.org/presentationml/2006/ole">
            <p:oleObj spid="_x0000_s135174" name="Equation" r:id="rId5" imgW="3200400" imgH="241200" progId="Equation.3">
              <p:embed/>
            </p:oleObj>
          </a:graphicData>
        </a:graphic>
      </p:graphicFrame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CA62A24-8753-4585-8DC1-CA8D0AB54B54}" type="slidenum">
              <a:rPr lang="en-US"/>
              <a:pPr/>
              <a:t>32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904875" y="2071688"/>
          <a:ext cx="7502525" cy="511175"/>
        </p:xfrm>
        <a:graphic>
          <a:graphicData uri="http://schemas.openxmlformats.org/presentationml/2006/ole">
            <p:oleObj spid="_x0000_s136197" name="Equation" r:id="rId4" imgW="3327120" imgH="228600" progId="Equation.3">
              <p:embed/>
            </p:oleObj>
          </a:graphicData>
        </a:graphic>
      </p:graphicFrame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990600" y="5029200"/>
            <a:ext cx="7239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6203" name="Worksheet" r:id="rId5" imgW="8561160" imgH="271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D0687C4-ABDB-4923-9AD8-91586D2C11DB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976313" y="1570038"/>
          <a:ext cx="7359650" cy="1516062"/>
        </p:xfrm>
        <a:graphic>
          <a:graphicData uri="http://schemas.openxmlformats.org/presentationml/2006/ole">
            <p:oleObj spid="_x0000_s138244" name="Equation" r:id="rId4" imgW="3263760" imgH="672840" progId="Equation.3">
              <p:embed/>
            </p:oleObj>
          </a:graphicData>
        </a:graphic>
      </p:graphicFrame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990600" y="50292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2057400" y="3429000"/>
            <a:ext cx="1066800" cy="1828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8250" name="Object 10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8250" name="Worksheet" r:id="rId5" imgW="8561160" imgH="271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82105CB-CC9E-4706-9C5E-C38C1DED636C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projection</a:t>
            </a:r>
          </a:p>
          <a:p>
            <a:r>
              <a:rPr lang="en-US"/>
              <a:t>cartesian product         </a:t>
            </a:r>
            <a:r>
              <a:rPr lang="en-US">
                <a:solidFill>
                  <a:srgbClr val="000000"/>
                </a:solidFill>
              </a:rPr>
              <a:t>MALE x FEMALE</a:t>
            </a:r>
            <a:endParaRPr lang="en-US"/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</a:t>
            </a:r>
            <a:r>
              <a:rPr lang="en-US">
                <a:solidFill>
                  <a:srgbClr val="000000"/>
                </a:solidFill>
              </a:rPr>
              <a:t>R -  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</a:t>
            </a:r>
            <a:br>
              <a:rPr lang="en-US"/>
            </a:br>
            <a:r>
              <a:rPr lang="en-US"/>
              <a:t>Relational operators</a:t>
            </a:r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4724400" y="2057400"/>
          <a:ext cx="2471738" cy="628650"/>
        </p:xfrm>
        <a:graphic>
          <a:graphicData uri="http://schemas.openxmlformats.org/presentationml/2006/ole">
            <p:oleObj spid="_x0000_s125957" name="Equation" r:id="rId4" imgW="939600" imgH="241200" progId="Equation.3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724400" y="2667000"/>
          <a:ext cx="1804988" cy="627063"/>
        </p:xfrm>
        <a:graphic>
          <a:graphicData uri="http://schemas.openxmlformats.org/presentationml/2006/ole">
            <p:oleObj spid="_x0000_s125958" name="Equation" r:id="rId5" imgW="685800" imgH="241200" progId="Equation.3">
              <p:embed/>
            </p:oleObj>
          </a:graphicData>
        </a:graphic>
      </p:graphicFrame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57200" y="1981200"/>
            <a:ext cx="8153400" cy="3124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381000" y="1905000"/>
            <a:ext cx="8305800" cy="3276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876800" y="373380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000000"/>
                </a:solidFill>
              </a:rPr>
              <a:t>R </a:t>
            </a:r>
            <a:r>
              <a:rPr lang="en-US" b="0">
                <a:solidFill>
                  <a:srgbClr val="000000"/>
                </a:solidFill>
              </a:rPr>
              <a:t>U</a:t>
            </a:r>
            <a:r>
              <a:rPr lang="en-US" sz="3200" b="0">
                <a:solidFill>
                  <a:srgbClr val="000000"/>
                </a:solidFill>
              </a:rPr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95275B1-EFB2-4ADB-92DC-B184A3C3E75A}" type="slidenum">
              <a:rPr lang="en-US"/>
              <a:pPr/>
              <a:t>35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Surprisingly, they are enough, to help us answer almost any query we want!!</a:t>
            </a:r>
          </a:p>
          <a:p>
            <a:r>
              <a:rPr lang="en-US"/>
              <a:t>derived/convenience operators:</a:t>
            </a:r>
          </a:p>
          <a:p>
            <a:pPr lvl="1"/>
            <a:r>
              <a:rPr lang="en-US"/>
              <a:t>set intersection</a:t>
            </a:r>
          </a:p>
          <a:p>
            <a:pPr lvl="1"/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join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/>
              <a:t>(theta join, equi-join, natural join)</a:t>
            </a:r>
          </a:p>
          <a:p>
            <a:pPr lvl="1"/>
            <a:r>
              <a:rPr lang="en-US"/>
              <a:t>‘rename’ operator</a:t>
            </a:r>
          </a:p>
          <a:p>
            <a:pPr lvl="1"/>
            <a:r>
              <a:rPr lang="en-US"/>
              <a:t>division </a:t>
            </a:r>
          </a:p>
        </p:txBody>
      </p:sp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4267200" y="4572000"/>
          <a:ext cx="1782763" cy="611188"/>
        </p:xfrm>
        <a:graphic>
          <a:graphicData uri="http://schemas.openxmlformats.org/presentationml/2006/ole">
            <p:oleObj spid="_x0000_s139269" name="Equation" r:id="rId4" imgW="698400" imgH="24120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048000" y="5181600"/>
          <a:ext cx="1036638" cy="446088"/>
        </p:xfrm>
        <a:graphic>
          <a:graphicData uri="http://schemas.openxmlformats.org/presentationml/2006/ole">
            <p:oleObj spid="_x0000_s139270" name="Equation" r:id="rId5" imgW="444240" imgH="190440" progId="Equation.3">
              <p:embed/>
            </p:oleObj>
          </a:graphicData>
        </a:graphic>
      </p:graphicFrame>
      <p:sp>
        <p:nvSpPr>
          <p:cNvPr id="139273" name="AutoShape 9"/>
          <p:cNvSpPr>
            <a:spLocks noChangeArrowheads="1"/>
          </p:cNvSpPr>
          <p:nvPr/>
        </p:nvSpPr>
        <p:spPr bwMode="auto">
          <a:xfrm rot="-5400000">
            <a:off x="7353300" y="4229100"/>
            <a:ext cx="304800" cy="381000"/>
          </a:xfrm>
          <a:prstGeom prst="flowChartCollat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B6A74F2-F1E0-4E36-8092-15CA66216309}" type="slidenum">
              <a:rPr lang="en-US"/>
              <a:pPr/>
              <a:t>36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Equijoin: </a:t>
            </a: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855913" y="1935163"/>
          <a:ext cx="2463800" cy="928687"/>
        </p:xfrm>
        <a:graphic>
          <a:graphicData uri="http://schemas.openxmlformats.org/presentationml/2006/ole">
            <p:oleObj spid="_x0000_s140292" name="Equation" r:id="rId4" imgW="939600" imgH="355320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5638800" y="1905000"/>
          <a:ext cx="3028950" cy="628650"/>
        </p:xfrm>
        <a:graphic>
          <a:graphicData uri="http://schemas.openxmlformats.org/presentationml/2006/ole">
            <p:oleObj spid="_x0000_s140293" name="Equation" r:id="rId5" imgW="1155600" imgH="241200" progId="Equation.3">
              <p:embed/>
            </p:oleObj>
          </a:graphicData>
        </a:graphic>
      </p:graphicFrame>
      <p:sp>
        <p:nvSpPr>
          <p:cNvPr id="140294" name="AutoShape 6"/>
          <p:cNvSpPr>
            <a:spLocks noChangeArrowheads="1"/>
          </p:cNvSpPr>
          <p:nvPr/>
        </p:nvSpPr>
        <p:spPr bwMode="auto">
          <a:xfrm rot="-5400000">
            <a:off x="3467100" y="1943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A7A76B7-1827-4D28-B471-926F8B6902BD}" type="slidenum">
              <a:rPr lang="en-US"/>
              <a:pPr/>
              <a:t>37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219200" cy="609600"/>
          </a:xfrm>
        </p:spPr>
        <p:txBody>
          <a:bodyPr/>
          <a:lstStyle/>
          <a:p>
            <a:r>
              <a:rPr lang="en-US"/>
              <a:t>A:</a:t>
            </a: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552575" y="2057400"/>
          <a:ext cx="7216775" cy="539750"/>
        </p:xfrm>
        <a:graphic>
          <a:graphicData uri="http://schemas.openxmlformats.org/presentationml/2006/ole">
            <p:oleObj spid="_x0000_s141317" name="Equation" r:id="rId4" imgW="3200400" imgH="241200" progId="Equation.3">
              <p:embed/>
            </p:oleObj>
          </a:graphicData>
        </a:graphic>
      </p:graphicFrame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41320" name="Worksheet" r:id="rId5" imgW="8561160" imgH="271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9468C30-AA6F-4121-8500-28A4A862E70E}" type="slidenum">
              <a:rPr lang="en-US"/>
              <a:pPr/>
              <a:t>38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Equijoin: </a:t>
            </a:r>
          </a:p>
          <a:p>
            <a:r>
              <a:rPr lang="en-US"/>
              <a:t>theta-joins:</a:t>
            </a:r>
          </a:p>
          <a:p>
            <a:pPr>
              <a:buFontTx/>
              <a:buNone/>
            </a:pPr>
            <a:r>
              <a:rPr lang="en-US"/>
              <a:t>   generalization of equi-join - any condition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2895600" y="1905000"/>
          <a:ext cx="2463800" cy="928688"/>
        </p:xfrm>
        <a:graphic>
          <a:graphicData uri="http://schemas.openxmlformats.org/presentationml/2006/ole">
            <p:oleObj spid="_x0000_s142340" name="Equation" r:id="rId4" imgW="939600" imgH="35532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5638800" y="1905000"/>
          <a:ext cx="3028950" cy="628650"/>
        </p:xfrm>
        <a:graphic>
          <a:graphicData uri="http://schemas.openxmlformats.org/presentationml/2006/ole">
            <p:oleObj spid="_x0000_s142341" name="Equation" r:id="rId5" imgW="1155600" imgH="241200" progId="Equation.3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3735388" y="2663825"/>
          <a:ext cx="1697037" cy="628650"/>
        </p:xfrm>
        <a:graphic>
          <a:graphicData uri="http://schemas.openxmlformats.org/presentationml/2006/ole">
            <p:oleObj spid="_x0000_s142342" name="Equation" r:id="rId6" imgW="647640" imgH="241200" progId="Equation.3">
              <p:embed/>
            </p:oleObj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8153400" y="3200400"/>
          <a:ext cx="366713" cy="500063"/>
        </p:xfrm>
        <a:graphic>
          <a:graphicData uri="http://schemas.openxmlformats.org/presentationml/2006/ole">
            <p:oleObj spid="_x0000_s142343" name="Equation" r:id="rId7" imgW="139680" imgH="190440" progId="Equation.3">
              <p:embed/>
            </p:oleObj>
          </a:graphicData>
        </a:graphic>
      </p:graphicFrame>
      <p:sp>
        <p:nvSpPr>
          <p:cNvPr id="142345" name="AutoShape 9"/>
          <p:cNvSpPr>
            <a:spLocks noChangeArrowheads="1"/>
          </p:cNvSpPr>
          <p:nvPr/>
        </p:nvSpPr>
        <p:spPr bwMode="auto">
          <a:xfrm rot="-5400000">
            <a:off x="3467100" y="1943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46" name="AutoShape 10"/>
          <p:cNvSpPr>
            <a:spLocks noChangeArrowheads="1"/>
          </p:cNvSpPr>
          <p:nvPr/>
        </p:nvSpPr>
        <p:spPr bwMode="auto">
          <a:xfrm rot="-5400000">
            <a:off x="4305300" y="2705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6EE0C39-63E2-460A-8D46-EBC07B105476}" type="slidenum">
              <a:rPr lang="en-US"/>
              <a:pPr/>
              <a:t>39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very</a:t>
            </a:r>
            <a:r>
              <a:rPr lang="en-US"/>
              <a:t> popular: natural join: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/>
              <a:t>      </a:t>
            </a:r>
            <a:r>
              <a:rPr lang="en-US">
                <a:solidFill>
                  <a:srgbClr val="000000"/>
                </a:solidFill>
              </a:rPr>
              <a:t>S</a:t>
            </a:r>
            <a:endParaRPr lang="en-US"/>
          </a:p>
          <a:p>
            <a:r>
              <a:rPr lang="en-US"/>
              <a:t> like equi-join, but it drops duplicate columns:</a:t>
            </a:r>
          </a:p>
          <a:p>
            <a:pPr>
              <a:buFontTx/>
              <a:buNone/>
            </a:pPr>
            <a:r>
              <a:rPr lang="en-US"/>
              <a:t>    STUDENT (ssn, name, address)</a:t>
            </a:r>
          </a:p>
          <a:p>
            <a:pPr>
              <a:buFontTx/>
              <a:buNone/>
            </a:pPr>
            <a:r>
              <a:rPr lang="en-US"/>
              <a:t>    TAKES (ssn, cid, grade)</a:t>
            </a:r>
          </a:p>
        </p:txBody>
      </p:sp>
      <p:sp>
        <p:nvSpPr>
          <p:cNvPr id="143371" name="AutoShape 11"/>
          <p:cNvSpPr>
            <a:spLocks noChangeArrowheads="1"/>
          </p:cNvSpPr>
          <p:nvPr/>
        </p:nvSpPr>
        <p:spPr bwMode="auto">
          <a:xfrm rot="-5400000">
            <a:off x="6096000" y="2133600"/>
            <a:ext cx="228600" cy="3810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D2D2F30-ADF4-4CED-87A5-F9DAE71E36FA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Concepts - reminder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Database: a set of relations (= tables)</a:t>
            </a:r>
          </a:p>
          <a:p>
            <a:r>
              <a:rPr lang="en-US"/>
              <a:t>rows: tuples</a:t>
            </a:r>
          </a:p>
          <a:p>
            <a:r>
              <a:rPr lang="en-US"/>
              <a:t>columns: attributes (or keys)</a:t>
            </a:r>
          </a:p>
          <a:p>
            <a:r>
              <a:rPr lang="en-US"/>
              <a:t>superkey, candidate key, 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A60FD35-180E-4FCC-8A6C-943D363F1464}" type="slidenum">
              <a:rPr lang="en-US"/>
              <a:pPr/>
              <a:t>40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685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nat. join</a:t>
            </a:r>
            <a:r>
              <a:rPr lang="en-US"/>
              <a:t> has 5 attributes</a:t>
            </a:r>
          </a:p>
          <a:p>
            <a:endParaRPr lang="en-US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181600" y="2057400"/>
          <a:ext cx="3505200" cy="401638"/>
        </p:xfrm>
        <a:graphic>
          <a:graphicData uri="http://schemas.openxmlformats.org/presentationml/2006/ole">
            <p:oleObj spid="_x0000_s144388" name="Equation" r:id="rId4" imgW="1663560" imgH="19044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2819400" y="5638800"/>
          <a:ext cx="5726113" cy="504825"/>
        </p:xfrm>
        <a:graphic>
          <a:graphicData uri="http://schemas.openxmlformats.org/presentationml/2006/ole">
            <p:oleObj spid="_x0000_s144390" name="Equation" r:id="rId5" imgW="2717640" imgH="241200" progId="Equation.3">
              <p:embed/>
            </p:oleObj>
          </a:graphicData>
        </a:graphic>
      </p:graphicFrame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914400" y="4114800"/>
            <a:ext cx="6705600" cy="685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>
            <a:off x="1905000" y="2667000"/>
            <a:ext cx="5867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914400" y="54864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990600" y="5638800"/>
            <a:ext cx="15954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equi-join: 6</a:t>
            </a:r>
          </a:p>
        </p:txBody>
      </p:sp>
      <p:sp>
        <p:nvSpPr>
          <p:cNvPr id="144396" name="AutoShape 12"/>
          <p:cNvSpPr>
            <a:spLocks noChangeArrowheads="1"/>
          </p:cNvSpPr>
          <p:nvPr/>
        </p:nvSpPr>
        <p:spPr bwMode="auto">
          <a:xfrm rot="-5400000">
            <a:off x="7010400" y="2057400"/>
            <a:ext cx="304800" cy="4572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397" name="AutoShape 13"/>
          <p:cNvSpPr>
            <a:spLocks noChangeArrowheads="1"/>
          </p:cNvSpPr>
          <p:nvPr/>
        </p:nvSpPr>
        <p:spPr bwMode="auto">
          <a:xfrm rot="-5400000">
            <a:off x="4762500" y="5676900"/>
            <a:ext cx="228600" cy="4572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44398" name="Object 14"/>
          <p:cNvGraphicFramePr>
            <a:graphicFrameLocks noChangeAspect="1"/>
          </p:cNvGraphicFramePr>
          <p:nvPr/>
        </p:nvGraphicFramePr>
        <p:xfrm>
          <a:off x="914400" y="3048000"/>
          <a:ext cx="6786563" cy="2143125"/>
        </p:xfrm>
        <a:graphic>
          <a:graphicData uri="http://schemas.openxmlformats.org/presentationml/2006/ole">
            <p:oleObj spid="_x0000_s144398" name="Worksheet" r:id="rId6" imgW="8561160" imgH="271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2FD3C18-D6ED-4679-8C49-6A203E807414}" type="slidenum">
              <a:rPr lang="en-US"/>
              <a:pPr/>
              <a:t>41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Joins - nit-picking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no attributes in common between R, S:</a:t>
            </a:r>
          </a:p>
          <a:p>
            <a:pPr lvl="1">
              <a:buFontTx/>
              <a:buNone/>
            </a:pPr>
            <a:r>
              <a:rPr lang="en-US"/>
              <a:t>nat. join -&gt; cartesian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3F572A0-1AB8-4B66-B690-9AB47E3C60BA}" type="slidenum">
              <a:rPr lang="en-US"/>
              <a:pPr/>
              <a:t>42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 b="1"/>
              <a:t>rename</a:t>
            </a:r>
            <a:endParaRPr lang="en-US"/>
          </a:p>
          <a:p>
            <a:pPr lvl="1"/>
            <a:r>
              <a:rPr lang="en-US"/>
              <a:t>division</a:t>
            </a:r>
          </a:p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257DB55-9CA9-4320-9E2D-C6C24F3F093C}" type="slidenum">
              <a:rPr lang="en-US"/>
              <a:pPr/>
              <a:t>43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Q: why?</a:t>
            </a:r>
          </a:p>
          <a:p>
            <a:r>
              <a:rPr lang="en-US"/>
              <a:t>A: shorthand; self-joins; …</a:t>
            </a:r>
          </a:p>
          <a:p>
            <a:r>
              <a:rPr lang="en-US"/>
              <a:t>for example, find the grand-parents of ‘Tom’, given PC (parent-id, child-id)</a:t>
            </a: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3167063" y="2070100"/>
          <a:ext cx="3005137" cy="566738"/>
        </p:xfrm>
        <a:graphic>
          <a:graphicData uri="http://schemas.openxmlformats.org/presentationml/2006/ole">
            <p:oleObj spid="_x0000_s147460" name="Equation" r:id="rId4" imgW="1269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0229D7A-8703-4DA6-8B87-10787947F075}" type="slidenum">
              <a:rPr lang="en-US"/>
              <a:pPr/>
              <a:t>44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PC (parent-id, child-id)</a:t>
            </a: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5562600" y="2057400"/>
          <a:ext cx="1954213" cy="450850"/>
        </p:xfrm>
        <a:graphic>
          <a:graphicData uri="http://schemas.openxmlformats.org/presentationml/2006/ole">
            <p:oleObj spid="_x0000_s148484" name="Equation" r:id="rId4" imgW="825480" imgH="190440" progId="Equation.3">
              <p:embed/>
            </p:oleObj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833438" y="3513138"/>
          <a:ext cx="2778125" cy="1785937"/>
        </p:xfrm>
        <a:graphic>
          <a:graphicData uri="http://schemas.openxmlformats.org/presentationml/2006/ole">
            <p:oleObj spid="_x0000_s148485" name="Worksheet" r:id="rId5" imgW="2953080" imgH="1905480" progId="Excel.Sheet.8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4343400" y="3505200"/>
          <a:ext cx="2778125" cy="1785938"/>
        </p:xfrm>
        <a:graphic>
          <a:graphicData uri="http://schemas.openxmlformats.org/presentationml/2006/ole">
            <p:oleObj spid="_x0000_s148486" name="Worksheet" r:id="rId6" imgW="2953080" imgH="1905480" progId="Excel.Sheet.8">
              <p:embed/>
            </p:oleObj>
          </a:graphicData>
        </a:graphic>
      </p:graphicFrame>
      <p:sp>
        <p:nvSpPr>
          <p:cNvPr id="148487" name="Line 7"/>
          <p:cNvSpPr>
            <a:spLocks noChangeShapeType="1"/>
          </p:cNvSpPr>
          <p:nvPr/>
        </p:nvSpPr>
        <p:spPr bwMode="auto">
          <a:xfrm flipH="1">
            <a:off x="3505200" y="4419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5715000" y="41910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5715000" y="48768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1" name="AutoShape 11"/>
          <p:cNvSpPr>
            <a:spLocks noChangeArrowheads="1"/>
          </p:cNvSpPr>
          <p:nvPr/>
        </p:nvSpPr>
        <p:spPr bwMode="auto">
          <a:xfrm rot="-5400000">
            <a:off x="6362700" y="2019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60D987A-F786-48F9-A56C-3131B30A0007}" type="slidenum">
              <a:rPr lang="en-US"/>
              <a:pPr/>
              <a:t>45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WRONG attempt: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(why? how many columns?)</a:t>
            </a:r>
          </a:p>
          <a:p>
            <a:r>
              <a:rPr lang="en-US"/>
              <a:t>Second WRONG attempt: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1676400" y="2743200"/>
          <a:ext cx="1954213" cy="450850"/>
        </p:xfrm>
        <a:graphic>
          <a:graphicData uri="http://schemas.openxmlformats.org/presentationml/2006/ole">
            <p:oleObj spid="_x0000_s149508" name="Equation" r:id="rId4" imgW="825480" imgH="190440" progId="Equation.3">
              <p:embed/>
            </p:oleObj>
          </a:graphicData>
        </a:graphic>
      </p:graphicFrame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1066800" y="4495800"/>
          <a:ext cx="3757613" cy="628650"/>
        </p:xfrm>
        <a:graphic>
          <a:graphicData uri="http://schemas.openxmlformats.org/presentationml/2006/ole">
            <p:oleObj spid="_x0000_s149514" name="Equation" r:id="rId5" imgW="1587240" imgH="266400" progId="Equation.3">
              <p:embed/>
            </p:oleObj>
          </a:graphicData>
        </a:graphic>
      </p:graphicFrame>
      <p:sp>
        <p:nvSpPr>
          <p:cNvPr id="149517" name="AutoShape 13"/>
          <p:cNvSpPr>
            <a:spLocks noChangeArrowheads="1"/>
          </p:cNvSpPr>
          <p:nvPr/>
        </p:nvSpPr>
        <p:spPr bwMode="auto">
          <a:xfrm rot="-5400000">
            <a:off x="2476500" y="2705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 rot="-5400000">
            <a:off x="1866900" y="45339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20" name="AutoShape 16"/>
          <p:cNvSpPr>
            <a:spLocks noChangeArrowheads="1"/>
          </p:cNvSpPr>
          <p:nvPr/>
        </p:nvSpPr>
        <p:spPr bwMode="auto">
          <a:xfrm>
            <a:off x="4953000" y="4419600"/>
            <a:ext cx="914400" cy="762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1" name="AutoShape 17"/>
          <p:cNvSpPr>
            <a:spLocks noChangeArrowheads="1"/>
          </p:cNvSpPr>
          <p:nvPr/>
        </p:nvSpPr>
        <p:spPr bwMode="auto">
          <a:xfrm>
            <a:off x="4953000" y="2514600"/>
            <a:ext cx="914400" cy="762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E9041AB-720C-4A65-902D-8C85D0588180}" type="slidenum">
              <a:rPr lang="en-US"/>
              <a:pPr/>
              <a:t>46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clearly need two different names for the same table - hence, the ‘rename’ op. 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1676400" y="4038600"/>
          <a:ext cx="4870450" cy="628650"/>
        </p:xfrm>
        <a:graphic>
          <a:graphicData uri="http://schemas.openxmlformats.org/presentationml/2006/ole">
            <p:oleObj spid="_x0000_s150536" name="Equation" r:id="rId4" imgW="2057400" imgH="266400" progId="Equation.3">
              <p:embed/>
            </p:oleObj>
          </a:graphicData>
        </a:graphic>
      </p:graphicFrame>
      <p:sp>
        <p:nvSpPr>
          <p:cNvPr id="150537" name="AutoShape 9"/>
          <p:cNvSpPr>
            <a:spLocks noChangeArrowheads="1"/>
          </p:cNvSpPr>
          <p:nvPr/>
        </p:nvSpPr>
        <p:spPr bwMode="auto">
          <a:xfrm rot="-5400000">
            <a:off x="3467100" y="40767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890A06D-0C15-4DA9-8428-2794863372E8}" type="slidenum">
              <a:rPr lang="en-US"/>
              <a:pPr/>
              <a:t>47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/>
              <a:t>rename</a:t>
            </a:r>
          </a:p>
          <a:p>
            <a:pPr lvl="1"/>
            <a:r>
              <a:rPr lang="en-US" b="1"/>
              <a:t>division</a:t>
            </a:r>
            <a:endParaRPr lang="en-US"/>
          </a:p>
          <a:p>
            <a:r>
              <a:rPr lang="en-US"/>
              <a:t>examples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17A25FA-0CD1-4DF4-B0AD-5FA430FEA683}" type="slidenum">
              <a:rPr lang="en-US"/>
              <a:pPr/>
              <a:t>48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286000"/>
          </a:xfrm>
        </p:spPr>
        <p:txBody>
          <a:bodyPr/>
          <a:lstStyle/>
          <a:p>
            <a:r>
              <a:rPr lang="en-US"/>
              <a:t>Rarely used, but powerful.</a:t>
            </a:r>
          </a:p>
          <a:p>
            <a:r>
              <a:rPr lang="en-US"/>
              <a:t>Example: find suspicious suppliers, ie., suppliers that supplied </a:t>
            </a:r>
            <a:r>
              <a:rPr lang="en-US">
                <a:solidFill>
                  <a:srgbClr val="FF3300"/>
                </a:solidFill>
              </a:rPr>
              <a:t>all</a:t>
            </a:r>
            <a:r>
              <a:rPr lang="en-US"/>
              <a:t> the parts in A_BOMB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B511587-9DD0-47F5-9396-2440D865A2F0}" type="slidenum">
              <a:rPr lang="en-US"/>
              <a:pPr/>
              <a:t>49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Division</a:t>
            </a:r>
          </a:p>
        </p:txBody>
      </p:sp>
      <p:grpSp>
        <p:nvGrpSpPr>
          <p:cNvPr id="115721" name="Group 9"/>
          <p:cNvGrpSpPr>
            <a:grpSpLocks/>
          </p:cNvGrpSpPr>
          <p:nvPr/>
        </p:nvGrpSpPr>
        <p:grpSpPr bwMode="auto">
          <a:xfrm>
            <a:off x="695325" y="2203450"/>
            <a:ext cx="7312025" cy="2500313"/>
            <a:chOff x="438" y="1388"/>
            <a:chExt cx="4606" cy="1575"/>
          </a:xfrm>
        </p:grpSpPr>
        <p:graphicFrame>
          <p:nvGraphicFramePr>
            <p:cNvPr id="115715" name="Object 3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115715" name="Worksheet" r:id="rId4" imgW="3105000" imgH="2664000" progId="Excel.Sheet.8">
                <p:embed/>
              </p:oleObj>
            </a:graphicData>
          </a:graphic>
        </p:graphicFrame>
        <p:graphicFrame>
          <p:nvGraphicFramePr>
            <p:cNvPr id="115716" name="Object 4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115716" name="Worksheet" r:id="rId5" imgW="1035000" imgH="1668600" progId="Excel.Sheet.8">
                <p:embed/>
              </p:oleObj>
            </a:graphicData>
          </a:graphic>
        </p:graphicFrame>
        <p:graphicFrame>
          <p:nvGraphicFramePr>
            <p:cNvPr id="115718" name="Object 6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115718" name="Worksheet" r:id="rId6" imgW="1035000" imgH="1156680" progId="Excel.Sheet.8">
                <p:embed/>
              </p:oleObj>
            </a:graphicData>
          </a:graphic>
        </p:graphicFrame>
        <p:graphicFrame>
          <p:nvGraphicFramePr>
            <p:cNvPr id="115719" name="Object 7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115719" name="Equation" r:id="rId7" imgW="139680" imgH="139680" progId="Equation.3">
                <p:embed/>
              </p:oleObj>
            </a:graphicData>
          </a:graphic>
        </p:graphicFrame>
        <p:graphicFrame>
          <p:nvGraphicFramePr>
            <p:cNvPr id="115720" name="Object 8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115720" name="Equation" r:id="rId8" imgW="139680" imgH="11412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3322082-F986-4712-AE61-00CF51BBEFBA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5943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Database:</a:t>
            </a:r>
          </a:p>
        </p:txBody>
      </p:sp>
      <p:graphicFrame>
        <p:nvGraphicFramePr>
          <p:cNvPr id="100356" name="Object 1028"/>
          <p:cNvGraphicFramePr>
            <a:graphicFrameLocks noChangeAspect="1"/>
          </p:cNvGraphicFramePr>
          <p:nvPr/>
        </p:nvGraphicFramePr>
        <p:xfrm>
          <a:off x="381000" y="3276600"/>
          <a:ext cx="4564063" cy="1528763"/>
        </p:xfrm>
        <a:graphic>
          <a:graphicData uri="http://schemas.openxmlformats.org/presentationml/2006/ole">
            <p:oleObj spid="_x0000_s100356" name="Worksheet" r:id="rId4" imgW="4557600" imgH="1526400" progId="Excel.Sheet.8">
              <p:embed/>
            </p:oleObj>
          </a:graphicData>
        </a:graphic>
      </p:graphicFrame>
      <p:graphicFrame>
        <p:nvGraphicFramePr>
          <p:cNvPr id="100357" name="Object 1029"/>
          <p:cNvGraphicFramePr>
            <a:graphicFrameLocks noChangeAspect="1"/>
          </p:cNvGraphicFramePr>
          <p:nvPr/>
        </p:nvGraphicFramePr>
        <p:xfrm>
          <a:off x="5334000" y="3352800"/>
          <a:ext cx="2919413" cy="1385888"/>
        </p:xfrm>
        <a:graphic>
          <a:graphicData uri="http://schemas.openxmlformats.org/presentationml/2006/ole">
            <p:oleObj spid="_x0000_s100357" name="Worksheet" r:id="rId5" imgW="2905560" imgH="12322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14AACA7-21BE-4EBC-B502-3873DD429E02}" type="slidenum">
              <a:rPr lang="en-US"/>
              <a:pPr/>
              <a:t>50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Observations: ~reverse of cartesian product</a:t>
            </a:r>
          </a:p>
          <a:p>
            <a:r>
              <a:rPr lang="en-US"/>
              <a:t>It can be derived from the 5 fundamental operators (!!)</a:t>
            </a:r>
          </a:p>
          <a:p>
            <a:r>
              <a:rPr lang="en-US"/>
              <a:t>How?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C5174DD-3268-4DBC-B294-39D350AC2E81}" type="slidenum">
              <a:rPr lang="en-US"/>
              <a:pPr/>
              <a:t>51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Observation: find ‘good’ suppliers, and subtract! (</a:t>
            </a:r>
            <a:r>
              <a:rPr lang="en-US" b="1"/>
              <a:t>double negation</a:t>
            </a:r>
            <a:r>
              <a:rPr lang="en-US"/>
              <a:t>)</a:t>
            </a:r>
          </a:p>
        </p:txBody>
      </p:sp>
      <p:graphicFrame>
        <p:nvGraphicFramePr>
          <p:cNvPr id="379904" name="Object 0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9904" name="Equation" r:id="rId4" imgW="2590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0204248-3EEB-49FF-AA9E-67B25EDAD845}" type="slidenum">
              <a:rPr lang="en-US"/>
              <a:pPr/>
              <a:t>52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Observation: find ‘good’ suppliers, and subtract! (</a:t>
            </a:r>
            <a:r>
              <a:rPr lang="en-US" b="1"/>
              <a:t>double negation</a:t>
            </a:r>
            <a:r>
              <a:rPr lang="en-US"/>
              <a:t>)</a:t>
            </a:r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172036" name="Equation" r:id="rId4" imgW="2590560" imgH="241200" progId="Equation.3">
              <p:embed/>
            </p:oleObj>
          </a:graphicData>
        </a:graphic>
      </p:graphicFrame>
      <p:grpSp>
        <p:nvGrpSpPr>
          <p:cNvPr id="172037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172038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172038" name="Worksheet" r:id="rId5" imgW="3105000" imgH="2664000" progId="Excel.Sheet.8">
                <p:embed/>
              </p:oleObj>
            </a:graphicData>
          </a:graphic>
        </p:graphicFrame>
        <p:graphicFrame>
          <p:nvGraphicFramePr>
            <p:cNvPr id="172039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172039" name="Worksheet" r:id="rId6" imgW="1035000" imgH="1668600" progId="Excel.Sheet.8">
                <p:embed/>
              </p:oleObj>
            </a:graphicData>
          </a:graphic>
        </p:graphicFrame>
        <p:graphicFrame>
          <p:nvGraphicFramePr>
            <p:cNvPr id="172040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172040" name="Worksheet" r:id="rId7" imgW="1035000" imgH="1156680" progId="Excel.Sheet.8">
                <p:embed/>
              </p:oleObj>
            </a:graphicData>
          </a:graphic>
        </p:graphicFrame>
        <p:graphicFrame>
          <p:nvGraphicFramePr>
            <p:cNvPr id="172041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172041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172042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172042" name="Equation" r:id="rId9" imgW="139680" imgH="1141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AE769F1-3E32-41B6-887E-2AF2C5B189F8}" type="slidenum">
              <a:rPr lang="en-US"/>
              <a:pPr/>
              <a:t>53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1716" name="Equation" r:id="rId4" imgW="2590560" imgH="241200" progId="Equation.3">
              <p:embed/>
            </p:oleObj>
          </a:graphicData>
        </a:graphic>
      </p:graphicFrame>
      <p:grpSp>
        <p:nvGrpSpPr>
          <p:cNvPr id="371717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1718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1718" name="Worksheet" r:id="rId5" imgW="3105000" imgH="2664000" progId="Excel.Sheet.8">
                <p:embed/>
              </p:oleObj>
            </a:graphicData>
          </a:graphic>
        </p:graphicFrame>
        <p:graphicFrame>
          <p:nvGraphicFramePr>
            <p:cNvPr id="371719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1719" name="Worksheet" r:id="rId6" imgW="1035000" imgH="1668600" progId="Excel.Sheet.8">
                <p:embed/>
              </p:oleObj>
            </a:graphicData>
          </a:graphic>
        </p:graphicFrame>
        <p:graphicFrame>
          <p:nvGraphicFramePr>
            <p:cNvPr id="371720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1720" name="Worksheet" r:id="rId7" imgW="1035000" imgH="1156680" progId="Excel.Sheet.8">
                <p:embed/>
              </p:oleObj>
            </a:graphicData>
          </a:graphic>
        </p:graphicFrame>
        <p:graphicFrame>
          <p:nvGraphicFramePr>
            <p:cNvPr id="371721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1721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1722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1722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4724400" y="3886200"/>
            <a:ext cx="17494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</a:rPr>
              <a:t>All suppliers</a:t>
            </a:r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5943600" y="4572000"/>
            <a:ext cx="189547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All bad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1FBAC97-BE56-403D-8C5B-27A12036ACE4}" type="slidenum">
              <a:rPr lang="en-US"/>
              <a:pPr/>
              <a:t>54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3764" name="Equation" r:id="rId4" imgW="2590560" imgH="241200" progId="Equation.3">
              <p:embed/>
            </p:oleObj>
          </a:graphicData>
        </a:graphic>
      </p:graphicFrame>
      <p:grpSp>
        <p:nvGrpSpPr>
          <p:cNvPr id="373765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3766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3766" name="Worksheet" r:id="rId5" imgW="3105000" imgH="2664000" progId="Excel.Sheet.8">
                <p:embed/>
              </p:oleObj>
            </a:graphicData>
          </a:graphic>
        </p:graphicFrame>
        <p:graphicFrame>
          <p:nvGraphicFramePr>
            <p:cNvPr id="373767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3767" name="Worksheet" r:id="rId6" imgW="1035000" imgH="1668600" progId="Excel.Sheet.8">
                <p:embed/>
              </p:oleObj>
            </a:graphicData>
          </a:graphic>
        </p:graphicFrame>
        <p:graphicFrame>
          <p:nvGraphicFramePr>
            <p:cNvPr id="373768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3768" name="Worksheet" r:id="rId7" imgW="1035000" imgH="1156680" progId="Excel.Sheet.8">
                <p:embed/>
              </p:oleObj>
            </a:graphicData>
          </a:graphic>
        </p:graphicFrame>
        <p:graphicFrame>
          <p:nvGraphicFramePr>
            <p:cNvPr id="373769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3769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3770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3770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3771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3" name="Line 13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5" name="Line 15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4648200" y="4156075"/>
            <a:ext cx="2905125" cy="10048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FF"/>
                </a:solidFill>
              </a:rPr>
              <a:t>all possible</a:t>
            </a:r>
          </a:p>
          <a:p>
            <a:pPr algn="ctr"/>
            <a:r>
              <a:rPr lang="en-US">
                <a:solidFill>
                  <a:srgbClr val="FF00FF"/>
                </a:solidFill>
              </a:rPr>
              <a:t>suspicious shipments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F6845FA-5436-4F18-AF76-6082A88F375F}" type="slidenum">
              <a:rPr lang="en-US"/>
              <a:pPr/>
              <a:t>55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5812" name="Equation" r:id="rId4" imgW="2590560" imgH="241200" progId="Equation.3">
              <p:embed/>
            </p:oleObj>
          </a:graphicData>
        </a:graphic>
      </p:graphicFrame>
      <p:grpSp>
        <p:nvGrpSpPr>
          <p:cNvPr id="375813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5814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5814" name="Worksheet" r:id="rId5" imgW="3105000" imgH="2664000" progId="Excel.Sheet.8">
                <p:embed/>
              </p:oleObj>
            </a:graphicData>
          </a:graphic>
        </p:graphicFrame>
        <p:graphicFrame>
          <p:nvGraphicFramePr>
            <p:cNvPr id="375815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5815" name="Worksheet" r:id="rId6" imgW="1035000" imgH="1668600" progId="Excel.Sheet.8">
                <p:embed/>
              </p:oleObj>
            </a:graphicData>
          </a:graphic>
        </p:graphicFrame>
        <p:graphicFrame>
          <p:nvGraphicFramePr>
            <p:cNvPr id="375816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5816" name="Worksheet" r:id="rId7" imgW="1035000" imgH="1156680" progId="Excel.Sheet.8">
                <p:embed/>
              </p:oleObj>
            </a:graphicData>
          </a:graphic>
        </p:graphicFrame>
        <p:graphicFrame>
          <p:nvGraphicFramePr>
            <p:cNvPr id="375817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5817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5818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5818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4648200" y="4619625"/>
            <a:ext cx="2905125" cy="15525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all possible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suspicious shipments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that </a:t>
            </a:r>
            <a:r>
              <a:rPr lang="en-US" u="sng">
                <a:solidFill>
                  <a:srgbClr val="0033CC"/>
                </a:solidFill>
              </a:rPr>
              <a:t>didn’t</a:t>
            </a:r>
            <a:r>
              <a:rPr lang="en-US">
                <a:solidFill>
                  <a:srgbClr val="0033CC"/>
                </a:solidFill>
              </a:rPr>
              <a:t> happen</a:t>
            </a:r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>
            <a:off x="5029200" y="4495800"/>
            <a:ext cx="2514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4" name="Line 16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1E5E760-E5C0-40CE-B729-77A967AEB284}" type="slidenum">
              <a:rPr lang="en-US"/>
              <a:pPr/>
              <a:t>56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7860" name="Equation" r:id="rId4" imgW="2590560" imgH="241200" progId="Equation.3">
              <p:embed/>
            </p:oleObj>
          </a:graphicData>
        </a:graphic>
      </p:graphicFrame>
      <p:grpSp>
        <p:nvGrpSpPr>
          <p:cNvPr id="377861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7862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7862" name="Worksheet" r:id="rId5" imgW="3105000" imgH="2664000" progId="Excel.Sheet.8">
                <p:embed/>
              </p:oleObj>
            </a:graphicData>
          </a:graphic>
        </p:graphicFrame>
        <p:graphicFrame>
          <p:nvGraphicFramePr>
            <p:cNvPr id="377863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7863" name="Worksheet" r:id="rId6" imgW="1035000" imgH="1668600" progId="Excel.Sheet.8">
                <p:embed/>
              </p:oleObj>
            </a:graphicData>
          </a:graphic>
        </p:graphicFrame>
        <p:graphicFrame>
          <p:nvGraphicFramePr>
            <p:cNvPr id="377864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7864" name="Worksheet" r:id="rId7" imgW="1035000" imgH="1156680" progId="Excel.Sheet.8">
                <p:embed/>
              </p:oleObj>
            </a:graphicData>
          </a:graphic>
        </p:graphicFrame>
        <p:graphicFrame>
          <p:nvGraphicFramePr>
            <p:cNvPr id="377865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7865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7866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7866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5029200" y="4495800"/>
            <a:ext cx="2514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1" name="Line 15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2" name="Line 16"/>
          <p:cNvSpPr>
            <a:spLocks noChangeShapeType="1"/>
          </p:cNvSpPr>
          <p:nvPr/>
        </p:nvSpPr>
        <p:spPr bwMode="auto">
          <a:xfrm>
            <a:off x="3962400" y="4724400"/>
            <a:ext cx="3581400" cy="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3619500" y="4800600"/>
            <a:ext cx="4394200" cy="15525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9900"/>
                </a:solidFill>
              </a:rPr>
              <a:t>all suppliers who missed</a:t>
            </a:r>
          </a:p>
          <a:p>
            <a:pPr algn="ctr"/>
            <a:r>
              <a:rPr lang="en-US">
                <a:solidFill>
                  <a:srgbClr val="CC9900"/>
                </a:solidFill>
              </a:rPr>
              <a:t>at least one suspicious shipment,</a:t>
            </a:r>
          </a:p>
          <a:p>
            <a:pPr algn="ctr"/>
            <a:r>
              <a:rPr lang="en-US">
                <a:solidFill>
                  <a:srgbClr val="CC9900"/>
                </a:solidFill>
              </a:rPr>
              <a:t>i.e.: ‘</a:t>
            </a:r>
            <a:r>
              <a:rPr lang="en-US" u="sng">
                <a:solidFill>
                  <a:srgbClr val="CC9900"/>
                </a:solidFill>
              </a:rPr>
              <a:t>good</a:t>
            </a:r>
            <a:r>
              <a:rPr lang="en-US">
                <a:solidFill>
                  <a:srgbClr val="CC9900"/>
                </a:solidFill>
              </a:rPr>
              <a:t>’ suppliers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25C37EA-A35F-4226-9EE4-FC012EEA96D1}" type="slidenum">
              <a:rPr lang="en-US"/>
              <a:pPr/>
              <a:t>57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/>
              <a:t>rename</a:t>
            </a:r>
          </a:p>
          <a:p>
            <a:pPr lvl="1"/>
            <a:r>
              <a:rPr lang="en-US"/>
              <a:t>division</a:t>
            </a:r>
          </a:p>
          <a:p>
            <a:r>
              <a:rPr lang="en-US" b="1"/>
              <a:t>examples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A6E6F7C-5534-4786-823A-3F04DC8EADC1}" type="slidenum">
              <a:rPr lang="en-US"/>
              <a:pPr/>
              <a:t>58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53603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53604" name="Worksheet" r:id="rId5" imgW="3724200" imgH="1788840" progId="Excel.Sheet.8">
              <p:embed/>
            </p:oleObj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53605" name="Worksheet" r:id="rId6" imgW="3549960" imgH="1687680" progId="Excel.Sheet.8">
              <p:embed/>
            </p:oleObj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533400" y="1600200"/>
            <a:ext cx="4987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find names of students that take 15-415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10173EC-BE04-457C-B9E6-8FC763A7CB59}" type="slidenum">
              <a:rPr lang="en-US"/>
              <a:pPr/>
              <a:t>59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names of students that take 15-415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D1C13B8-CC6F-4AE0-9192-2B89A9BFE143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5943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Database: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1380" name="Worksheet" r:id="rId4" imgW="4557600" imgH="1526400" progId="Excel.Sheet.8">
              <p:embed/>
            </p:oleObj>
          </a:graphicData>
        </a:graphic>
      </p:graphicFrame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546725" y="430847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tuple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H="1">
            <a:off x="51816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191000" y="1676400"/>
            <a:ext cx="32004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 k-th attribute </a:t>
            </a:r>
          </a:p>
          <a:p>
            <a:r>
              <a:rPr lang="en-US">
                <a:solidFill>
                  <a:srgbClr val="669900"/>
                </a:solidFill>
              </a:rPr>
              <a:t>(Dk domain)</a:t>
            </a:r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4114800" y="27432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FCB08CF-3DED-43B3-88DC-641BE29E6CB9}" type="slidenum">
              <a:rPr lang="en-US"/>
              <a:pPr/>
              <a:t>60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names of students that take 15-415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990600" y="3505200"/>
          <a:ext cx="7518400" cy="630238"/>
        </p:xfrm>
        <a:graphic>
          <a:graphicData uri="http://schemas.openxmlformats.org/presentationml/2006/ole">
            <p:oleObj spid="_x0000_s158724" name="Equation" r:id="rId4" imgW="2857320" imgH="241200" progId="Equation.3">
              <p:embed/>
            </p:oleObj>
          </a:graphicData>
        </a:graphic>
      </p:graphicFrame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4038600" y="4343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2133600" y="4648200"/>
            <a:ext cx="6248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990600" y="5029200"/>
            <a:ext cx="7543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 rot="-5400000">
            <a:off x="6210300" y="3543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DC054C9-00C0-44DA-8A6C-D1AAA832DF25}" type="slidenum">
              <a:rPr lang="en-US"/>
              <a:pPr/>
              <a:t>61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59747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59748" name="Worksheet" r:id="rId5" imgW="3724200" imgH="1788840" progId="Excel.Sheet.8">
              <p:embed/>
            </p:oleObj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59749" name="Worksheet" r:id="rId6" imgW="3549960" imgH="1687680" progId="Excel.Sheet.8">
              <p:embed/>
            </p:oleObj>
          </a:graphicData>
        </a:graphic>
      </p:graphicFrame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762000" y="1524000"/>
            <a:ext cx="441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find course names of  ‘smith’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EA5ACB6-F54B-438B-B14E-FED3FE9D05DC}" type="slidenum">
              <a:rPr lang="en-US"/>
              <a:pPr/>
              <a:t>62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course names of  ‘smith’ </a:t>
            </a:r>
          </a:p>
          <a:p>
            <a:endParaRPr lang="en-US"/>
          </a:p>
        </p:txBody>
      </p:sp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1371600" y="3246438"/>
          <a:ext cx="6751638" cy="2338387"/>
        </p:xfrm>
        <a:graphic>
          <a:graphicData uri="http://schemas.openxmlformats.org/presentationml/2006/ole">
            <p:oleObj spid="_x0000_s161796" name="Equation" r:id="rId4" imgW="2565360" imgH="888840" progId="Equation.3">
              <p:embed/>
            </p:oleObj>
          </a:graphicData>
        </a:graphic>
      </p:graphicFrame>
      <p:sp>
        <p:nvSpPr>
          <p:cNvPr id="161797" name="Line 5"/>
          <p:cNvSpPr>
            <a:spLocks noChangeShapeType="1"/>
          </p:cNvSpPr>
          <p:nvPr/>
        </p:nvSpPr>
        <p:spPr bwMode="auto">
          <a:xfrm>
            <a:off x="1828800" y="5029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828800" y="5334000"/>
            <a:ext cx="609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1799" name="AutoShape 7"/>
          <p:cNvSpPr>
            <a:spLocks noChangeArrowheads="1"/>
          </p:cNvSpPr>
          <p:nvPr/>
        </p:nvSpPr>
        <p:spPr bwMode="auto">
          <a:xfrm rot="-5400000">
            <a:off x="4000500" y="4305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1800" name="AutoShape 8"/>
          <p:cNvSpPr>
            <a:spLocks noChangeArrowheads="1"/>
          </p:cNvSpPr>
          <p:nvPr/>
        </p:nvSpPr>
        <p:spPr bwMode="auto">
          <a:xfrm rot="-5400000">
            <a:off x="6134100" y="4305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B22E25D-13D6-4734-9AFB-368A90570F4F}" type="slidenum">
              <a:rPr lang="en-US"/>
              <a:pPr/>
              <a:t>63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‘overworked’ students, ie.,  that take 412, 413, 415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FFC3106-AA57-4831-B7C1-2EAA543A3902}" type="slidenum">
              <a:rPr lang="en-US"/>
              <a:pPr/>
              <a:t>64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/>
              <a:t>find ssn of ‘overworked’ students, ie.,  that take 412, 413, 415: almost correct answer:</a:t>
            </a:r>
          </a:p>
          <a:p>
            <a:endParaRPr lang="en-US"/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2209800" y="3657600"/>
          <a:ext cx="3910013" cy="2074863"/>
        </p:xfrm>
        <a:graphic>
          <a:graphicData uri="http://schemas.openxmlformats.org/presentationml/2006/ole">
            <p:oleObj spid="_x0000_s163844" name="Equation" r:id="rId4" imgW="1485720" imgH="787320" progId="Equation.3">
              <p:embed/>
            </p:oleObj>
          </a:graphicData>
        </a:graphic>
      </p:graphicFrame>
      <p:sp>
        <p:nvSpPr>
          <p:cNvPr id="163853" name="AutoShape 13"/>
          <p:cNvSpPr>
            <a:spLocks noChangeArrowheads="1"/>
          </p:cNvSpPr>
          <p:nvPr/>
        </p:nvSpPr>
        <p:spPr bwMode="auto">
          <a:xfrm>
            <a:off x="6324600" y="3886200"/>
            <a:ext cx="1752600" cy="1676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0B723ED-79BF-4430-99A0-E315CE8443EA}" type="slidenum">
              <a:rPr lang="en-US"/>
              <a:pPr/>
              <a:t>65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‘overworked’ students, ie.,  that take 412, 413, 415 - Correct answer:</a:t>
            </a:r>
          </a:p>
          <a:p>
            <a:endParaRPr lang="en-US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1454150" y="3276600"/>
          <a:ext cx="4811713" cy="2074863"/>
        </p:xfrm>
        <a:graphic>
          <a:graphicData uri="http://schemas.openxmlformats.org/presentationml/2006/ole">
            <p:oleObj spid="_x0000_s168964" name="Equation" r:id="rId4" imgW="1828800" imgH="787320" progId="Equation.3">
              <p:embed/>
            </p:oleObj>
          </a:graphicData>
        </a:graphic>
      </p:graphicFrame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2514600" y="4343400"/>
            <a:ext cx="1447800" cy="3667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</a:rPr>
              <a:t>c-name</a:t>
            </a:r>
            <a:r>
              <a:rPr lang="en-US" sz="1800" b="0">
                <a:solidFill>
                  <a:srgbClr val="000000"/>
                </a:solidFill>
              </a:rPr>
              <a:t>=413</a:t>
            </a:r>
            <a:endParaRPr lang="en-US" sz="2800"/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2514600" y="5029200"/>
            <a:ext cx="1447800" cy="3667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</a:rPr>
              <a:t>c-name</a:t>
            </a:r>
            <a:r>
              <a:rPr lang="en-US" sz="1800" b="0">
                <a:solidFill>
                  <a:srgbClr val="000000"/>
                </a:solidFill>
              </a:rPr>
              <a:t>=415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9905C95-53E8-4125-8445-618A0A9FACD4}" type="slidenum">
              <a:rPr lang="en-US"/>
              <a:pPr/>
              <a:t>66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students that work at least as hard as ssn=123, ie., they take all the courses of ssn=123, and maybe more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2124FF2-E32E-43EB-970D-7CA1BA311EFA}" type="slidenum">
              <a:rPr lang="en-US"/>
              <a:pPr/>
              <a:t>67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66915" name="Worksheet" r:id="rId4" imgW="5568840" imgH="1811160" progId="Excel.Sheet.8">
              <p:embed/>
            </p:oleObj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66916" name="Worksheet" r:id="rId5" imgW="3724200" imgH="1788840" progId="Excel.Sheet.8">
              <p:embed/>
            </p:oleObj>
          </a:graphicData>
        </a:graphic>
      </p:graphicFrame>
      <p:graphicFrame>
        <p:nvGraphicFramePr>
          <p:cNvPr id="166917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66917" name="Worksheet" r:id="rId6" imgW="3549960" imgH="16876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69516F3-9E9F-4D53-9FAE-3AE96494B306}" type="slidenum">
              <a:rPr lang="en-US"/>
              <a:pPr/>
              <a:t>68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students that work at least as hard as ssn=123 (ie., they take all the courses of ssn=123, and maybe more</a:t>
            </a:r>
          </a:p>
          <a:p>
            <a:endParaRPr lang="en-US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454025" y="3992563"/>
          <a:ext cx="6851650" cy="631825"/>
        </p:xfrm>
        <a:graphic>
          <a:graphicData uri="http://schemas.openxmlformats.org/presentationml/2006/ole">
            <p:oleObj spid="_x0000_s165892" name="Equation" r:id="rId4" imgW="26031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67266CE-3071-4E96-9791-313E5D497072}" type="slidenum">
              <a:rPr lang="en-US"/>
              <a:pPr/>
              <a:t>69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Relational model: only tables (‘relations’)</a:t>
            </a:r>
          </a:p>
          <a:p>
            <a:r>
              <a:rPr lang="en-US"/>
              <a:t>relational algebra: powerful, minimal: 5 operators can handle almost any query!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6732901-5BF1-47A7-8827-29FDA8BB0C10}" type="slidenum">
              <a:rPr lang="en-US"/>
              <a:pPr/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2404" name="Worksheet" r:id="rId4" imgW="4557600" imgH="1526400" progId="Excel.Sheet.8">
              <p:embed/>
            </p:oleObj>
          </a:graphicData>
        </a:graphic>
      </p:graphicFrame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5562600" y="44958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6080125" y="4613275"/>
            <a:ext cx="1250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instance</a:t>
            </a:r>
            <a:endParaRPr lang="en-US"/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33400" y="4343400"/>
            <a:ext cx="4572000" cy="838200"/>
          </a:xfrm>
          <a:prstGeom prst="rect">
            <a:avLst/>
          </a:prstGeom>
          <a:noFill/>
          <a:ln w="38100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4F50792-A7F2-4D9C-A5F3-085DC57FA474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3427" name="Worksheet" r:id="rId4" imgW="4557600" imgH="1526400" progId="Excel.Sheet.8">
              <p:embed/>
            </p:oleObj>
          </a:graphicData>
        </a:graphic>
      </p:graphicFrame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5562600" y="44958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080125" y="4613275"/>
            <a:ext cx="1250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instance</a:t>
            </a:r>
            <a:endParaRPr lang="en-US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533400" y="4343400"/>
            <a:ext cx="4572000" cy="838200"/>
          </a:xfrm>
          <a:prstGeom prst="rect">
            <a:avLst/>
          </a:prstGeom>
          <a:noFill/>
          <a:ln w="38100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914400" y="1828800"/>
            <a:ext cx="7772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Di: the domain of the i-th attribute (eg., char(10)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B663339-65E7-462B-849C-96A84C1B551C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</a:t>
            </a:r>
          </a:p>
          <a:p>
            <a:r>
              <a:rPr lang="en-US"/>
              <a:t>concepts</a:t>
            </a:r>
          </a:p>
          <a:p>
            <a:r>
              <a:rPr lang="en-US" b="1"/>
              <a:t>Formal query languages</a:t>
            </a:r>
            <a:endParaRPr lang="en-US"/>
          </a:p>
          <a:p>
            <a:pPr lvl="1"/>
            <a:r>
              <a:rPr lang="en-US"/>
              <a:t>relational algebra</a:t>
            </a:r>
          </a:p>
          <a:p>
            <a:pPr lvl="1"/>
            <a:r>
              <a:rPr lang="en-US"/>
              <a:t>rel. tuple calculus</a:t>
            </a:r>
          </a:p>
          <a:p>
            <a:pPr lvl="1"/>
            <a:r>
              <a:rPr lang="en-US"/>
              <a:t>rel. domain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u-dragon4.pot">
  <a:themeElements>
    <a:clrScheme name="cmu-dragon4.pot 11">
      <a:dk1>
        <a:srgbClr val="000066"/>
      </a:dk1>
      <a:lt1>
        <a:srgbClr val="FFFFFF"/>
      </a:lt1>
      <a:dk2>
        <a:srgbClr val="A50021"/>
      </a:dk2>
      <a:lt2>
        <a:srgbClr val="808080"/>
      </a:lt2>
      <a:accent1>
        <a:srgbClr val="FF3300"/>
      </a:accent1>
      <a:accent2>
        <a:srgbClr val="FF3300"/>
      </a:accent2>
      <a:accent3>
        <a:srgbClr val="FFFFFF"/>
      </a:accent3>
      <a:accent4>
        <a:srgbClr val="000056"/>
      </a:accent4>
      <a:accent5>
        <a:srgbClr val="FFADAA"/>
      </a:accent5>
      <a:accent6>
        <a:srgbClr val="E72D00"/>
      </a:accent6>
      <a:hlink>
        <a:srgbClr val="3366FF"/>
      </a:hlink>
      <a:folHlink>
        <a:srgbClr val="B2B2B2"/>
      </a:folHlink>
    </a:clrScheme>
    <a:fontScheme name="cmu-dragon4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mu-dragon4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u-dragon4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8">
        <a:dk1>
          <a:srgbClr val="0066FF"/>
        </a:dk1>
        <a:lt1>
          <a:srgbClr val="FFFFFF"/>
        </a:lt1>
        <a:dk2>
          <a:srgbClr val="FF33CC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56DA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9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FFFF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10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11">
        <a:dk1>
          <a:srgbClr val="000066"/>
        </a:dk1>
        <a:lt1>
          <a:srgbClr val="FFFFFF"/>
        </a:lt1>
        <a:dk2>
          <a:srgbClr val="A50021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56"/>
        </a:accent4>
        <a:accent5>
          <a:srgbClr val="FFADAA"/>
        </a:accent5>
        <a:accent6>
          <a:srgbClr val="E72D00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Office\Templates\cmu-dragon4.pot</Template>
  <TotalTime>892</TotalTime>
  <Words>1954</Words>
  <Application>Microsoft Office PowerPoint</Application>
  <PresentationFormat>On-screen Show (4:3)</PresentationFormat>
  <Paragraphs>697</Paragraphs>
  <Slides>69</Slides>
  <Notes>69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cmu-dragon4.pot</vt:lpstr>
      <vt:lpstr>Photo Editor Photo</vt:lpstr>
      <vt:lpstr>Worksheet</vt:lpstr>
      <vt:lpstr>Equation</vt:lpstr>
      <vt:lpstr>Carnegie Mellon Univ. School of Computer Science 15-415 - Database Applications</vt:lpstr>
      <vt:lpstr>Overview</vt:lpstr>
      <vt:lpstr>History</vt:lpstr>
      <vt:lpstr>Concepts - reminder</vt:lpstr>
      <vt:lpstr>Example</vt:lpstr>
      <vt:lpstr>Example: cont’d</vt:lpstr>
      <vt:lpstr>Example: cont’d</vt:lpstr>
      <vt:lpstr>Example: cont’d</vt:lpstr>
      <vt:lpstr>Overview</vt:lpstr>
      <vt:lpstr>Formal query languages</vt:lpstr>
      <vt:lpstr>Relational operators</vt:lpstr>
      <vt:lpstr>Example:</vt:lpstr>
      <vt:lpstr>Observations:</vt:lpstr>
      <vt:lpstr>Observations:</vt:lpstr>
      <vt:lpstr>Observations:</vt:lpstr>
      <vt:lpstr>Observations:</vt:lpstr>
      <vt:lpstr>Observations:</vt:lpstr>
      <vt:lpstr>Relational operators</vt:lpstr>
      <vt:lpstr>Other operators?</vt:lpstr>
      <vt:lpstr>Other operators?</vt:lpstr>
      <vt:lpstr>Selection - examples</vt:lpstr>
      <vt:lpstr>Relational operators</vt:lpstr>
      <vt:lpstr>Relational operators</vt:lpstr>
      <vt:lpstr>Relational operators</vt:lpstr>
      <vt:lpstr>Relational operators</vt:lpstr>
      <vt:lpstr>Relational operators</vt:lpstr>
      <vt:lpstr>Relational operators</vt:lpstr>
      <vt:lpstr>Relational operators</vt:lpstr>
      <vt:lpstr>Cartesian product</vt:lpstr>
      <vt:lpstr>so what?</vt:lpstr>
      <vt:lpstr>Cartesian product</vt:lpstr>
      <vt:lpstr>Cartesian product</vt:lpstr>
      <vt:lpstr>Slide 33</vt:lpstr>
      <vt:lpstr>FUNDAMENTAL Relational operators</vt:lpstr>
      <vt:lpstr>Relational ops</vt:lpstr>
      <vt:lpstr>Joins</vt:lpstr>
      <vt:lpstr>Cartesian product</vt:lpstr>
      <vt:lpstr>Joins</vt:lpstr>
      <vt:lpstr>Joins</vt:lpstr>
      <vt:lpstr>Joins</vt:lpstr>
      <vt:lpstr>Natural Joins - nit-picking</vt:lpstr>
      <vt:lpstr>Overview - rel. algebra</vt:lpstr>
      <vt:lpstr>Rename op.</vt:lpstr>
      <vt:lpstr>Rename op.</vt:lpstr>
      <vt:lpstr>Rename op.</vt:lpstr>
      <vt:lpstr>Rename op.</vt:lpstr>
      <vt:lpstr>Overview - rel. algebra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Overview - rel. algebra</vt:lpstr>
      <vt:lpstr>Sample schema</vt:lpstr>
      <vt:lpstr>Examples</vt:lpstr>
      <vt:lpstr>Examples</vt:lpstr>
      <vt:lpstr>Sample schema</vt:lpstr>
      <vt:lpstr>Examples</vt:lpstr>
      <vt:lpstr>Examples</vt:lpstr>
      <vt:lpstr>Examples</vt:lpstr>
      <vt:lpstr>Examples</vt:lpstr>
      <vt:lpstr>Examples</vt:lpstr>
      <vt:lpstr>Sample schema</vt:lpstr>
      <vt:lpstr>Examples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Christos Faloutsos</dc:creator>
  <cp:lastModifiedBy>gkesden</cp:lastModifiedBy>
  <cp:revision>101</cp:revision>
  <cp:lastPrinted>2006-09-05T07:15:15Z</cp:lastPrinted>
  <dcterms:created xsi:type="dcterms:W3CDTF">1996-09-30T18:28:10Z</dcterms:created>
  <dcterms:modified xsi:type="dcterms:W3CDTF">2011-09-13T17:26:28Z</dcterms:modified>
  <cp:category>course slides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christos@cs.cmu.edu</vt:lpwstr>
  </property>
  <property fmtid="{D5CDD505-2E9C-101B-9397-08002B2CF9AE}" pid="8" name="HomePage">
    <vt:lpwstr>www.cs.cmu.edu/~christos</vt:lpwstr>
  </property>
  <property fmtid="{D5CDD505-2E9C-101B-9397-08002B2CF9AE}" pid="9" name="Other">
    <vt:lpwstr>office: WeH 7127, ph# 268.1457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C:\myfiles-mso\415-00\meth-all</vt:lpwstr>
  </property>
</Properties>
</file>