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605" r:id="rId2"/>
    <p:sldId id="542" r:id="rId3"/>
    <p:sldId id="1576" r:id="rId4"/>
    <p:sldId id="1584" r:id="rId5"/>
    <p:sldId id="1470" r:id="rId6"/>
    <p:sldId id="1472" r:id="rId7"/>
    <p:sldId id="1559" r:id="rId8"/>
    <p:sldId id="1560" r:id="rId9"/>
    <p:sldId id="1561" r:id="rId10"/>
    <p:sldId id="1562" r:id="rId11"/>
    <p:sldId id="1563" r:id="rId12"/>
    <p:sldId id="1473" r:id="rId13"/>
    <p:sldId id="1474" r:id="rId14"/>
    <p:sldId id="1475" r:id="rId15"/>
    <p:sldId id="1476" r:id="rId16"/>
    <p:sldId id="1555" r:id="rId17"/>
    <p:sldId id="1527" r:id="rId18"/>
    <p:sldId id="1566" r:id="rId19"/>
    <p:sldId id="1538" r:id="rId20"/>
    <p:sldId id="1540" r:id="rId21"/>
    <p:sldId id="1541" r:id="rId22"/>
    <p:sldId id="1542" r:id="rId23"/>
    <p:sldId id="1543" r:id="rId24"/>
    <p:sldId id="1544" r:id="rId25"/>
    <p:sldId id="1545" r:id="rId26"/>
    <p:sldId id="1546" r:id="rId27"/>
    <p:sldId id="1577" r:id="rId28"/>
    <p:sldId id="1582" r:id="rId29"/>
    <p:sldId id="1580" r:id="rId30"/>
    <p:sldId id="1581" r:id="rId31"/>
    <p:sldId id="1604" r:id="rId32"/>
    <p:sldId id="1549" r:id="rId33"/>
    <p:sldId id="1488" r:id="rId34"/>
    <p:sldId id="1489" r:id="rId35"/>
    <p:sldId id="1532" r:id="rId36"/>
    <p:sldId id="1490" r:id="rId37"/>
    <p:sldId id="1491" r:id="rId38"/>
    <p:sldId id="1567" r:id="rId39"/>
    <p:sldId id="1602" r:id="rId40"/>
    <p:sldId id="1603" r:id="rId41"/>
    <p:sldId id="1564" r:id="rId42"/>
    <p:sldId id="1570" r:id="rId43"/>
    <p:sldId id="1565" r:id="rId44"/>
    <p:sldId id="1571" r:id="rId45"/>
    <p:sldId id="1572" r:id="rId46"/>
    <p:sldId id="1573" r:id="rId47"/>
    <p:sldId id="1574" r:id="rId48"/>
    <p:sldId id="1575" r:id="rId49"/>
    <p:sldId id="1528" r:id="rId50"/>
    <p:sldId id="1512" r:id="rId51"/>
    <p:sldId id="1513" r:id="rId52"/>
    <p:sldId id="1514" r:id="rId53"/>
    <p:sldId id="1505" r:id="rId54"/>
    <p:sldId id="1515" r:id="rId55"/>
    <p:sldId id="1578" r:id="rId56"/>
    <p:sldId id="1552" r:id="rId57"/>
    <p:sldId id="1553" r:id="rId58"/>
    <p:sldId id="1554" r:id="rId59"/>
    <p:sldId id="1551" r:id="rId60"/>
    <p:sldId id="1539" r:id="rId61"/>
    <p:sldId id="1558" r:id="rId62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990000"/>
    <a:srgbClr val="993300"/>
    <a:srgbClr val="CC3300"/>
    <a:srgbClr val="FF0000"/>
    <a:srgbClr val="D5F1CF"/>
    <a:srgbClr val="F1C7C7"/>
    <a:srgbClr val="F6F5BD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6" autoAdjust="0"/>
    <p:restoredTop sz="93538" autoAdjust="0"/>
  </p:normalViewPr>
  <p:slideViewPr>
    <p:cSldViewPr snapToObjects="1">
      <p:cViewPr varScale="1">
        <p:scale>
          <a:sx n="147" d="100"/>
          <a:sy n="147" d="100"/>
        </p:scale>
        <p:origin x="-120" y="-784"/>
      </p:cViewPr>
      <p:guideLst>
        <p:guide orient="horz" pos="67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tags" Target="tags/tag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1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canvas.cmu.edu/courses/1221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csapp.cs.cmu.edu/public/code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Hierarchy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8899525" cy="5267325"/>
          </a:xfrm>
        </p:spPr>
        <p:txBody>
          <a:bodyPr/>
          <a:lstStyle/>
          <a:p>
            <a:r>
              <a:rPr lang="en-US" dirty="0" smtClean="0"/>
              <a:t>All files are organized as a hierarchy anchored by root directory named 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smtClean="0"/>
              <a:t> (slash)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Kernel maintains </a:t>
            </a:r>
            <a:r>
              <a:rPr lang="en-US" i="1" dirty="0" smtClean="0"/>
              <a:t>current working directory (</a:t>
            </a:r>
            <a:r>
              <a:rPr lang="en-US" i="1" dirty="0" err="1" smtClean="0"/>
              <a:t>cwd</a:t>
            </a:r>
            <a:r>
              <a:rPr lang="en-US" i="1" dirty="0" smtClean="0"/>
              <a:t>) </a:t>
            </a:r>
            <a:r>
              <a:rPr lang="en-US" dirty="0" smtClean="0"/>
              <a:t>for each process</a:t>
            </a:r>
          </a:p>
          <a:p>
            <a:pPr lvl="1"/>
            <a:r>
              <a:rPr lang="en-US" dirty="0" smtClean="0"/>
              <a:t>Modified using the </a:t>
            </a:r>
            <a:r>
              <a:rPr lang="en-US" b="1" dirty="0" smtClean="0">
                <a:latin typeface="Courier New"/>
                <a:cs typeface="Courier New"/>
              </a:rPr>
              <a:t>cd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bin/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dev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etc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home/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</a:t>
            </a:r>
            <a:r>
              <a:rPr lang="en-US" sz="1600" dirty="0" err="1" smtClean="0">
                <a:latin typeface="Courier New"/>
                <a:cs typeface="Courier New"/>
              </a:rPr>
              <a:t>sr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bash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tty1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group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Courier New"/>
                <a:cs typeface="Courier New"/>
              </a:rPr>
              <a:t>droh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bryant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include/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bin/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vim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sys/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25483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25483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25483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25483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25483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32722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32722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39199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32722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32722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32722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32722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39199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39199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39199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47581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hello.c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046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Pathnames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 smtClean="0"/>
              <a:t>Locations of files in the hierarchy denoted by </a:t>
            </a:r>
            <a:r>
              <a:rPr lang="en-US" i="1" dirty="0" smtClean="0"/>
              <a:t>pathnames</a:t>
            </a:r>
          </a:p>
          <a:p>
            <a:pPr lvl="1"/>
            <a:r>
              <a:rPr lang="en-US" i="1" dirty="0" smtClean="0"/>
              <a:t>Absolute pathname </a:t>
            </a:r>
            <a:r>
              <a:rPr lang="en-US" dirty="0" smtClean="0"/>
              <a:t>starts with ‘/’ and denotes path from root</a:t>
            </a:r>
          </a:p>
          <a:p>
            <a:pPr lvl="2"/>
            <a:r>
              <a:rPr lang="en-US" b="1" dirty="0" smtClean="0">
                <a:latin typeface="Courier New"/>
                <a:cs typeface="Courier New"/>
              </a:rPr>
              <a:t>/home/</a:t>
            </a:r>
            <a:r>
              <a:rPr lang="en-US" b="1" dirty="0" err="1" smtClean="0">
                <a:latin typeface="Courier New"/>
                <a:cs typeface="Courier New"/>
              </a:rPr>
              <a:t>droh</a:t>
            </a:r>
            <a:r>
              <a:rPr lang="en-US" b="1" dirty="0" smtClean="0">
                <a:latin typeface="Courier New"/>
                <a:cs typeface="Courier New"/>
              </a:rPr>
              <a:t>/</a:t>
            </a:r>
            <a:r>
              <a:rPr lang="en-US" b="1" dirty="0" err="1" smtClean="0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 smtClean="0">
                <a:latin typeface="+mn-lt"/>
                <a:cs typeface="Courier New"/>
              </a:rPr>
              <a:t>Relative pathname </a:t>
            </a:r>
            <a:r>
              <a:rPr lang="en-US" dirty="0" smtClean="0">
                <a:latin typeface="+mn-lt"/>
                <a:cs typeface="Courier New"/>
              </a:rPr>
              <a:t>denotes path from current working directory</a:t>
            </a:r>
          </a:p>
          <a:p>
            <a:pPr lvl="2"/>
            <a:r>
              <a:rPr lang="en-US" b="1" dirty="0" smtClean="0">
                <a:latin typeface="Courier New"/>
                <a:cs typeface="Courier New"/>
              </a:rPr>
              <a:t>../home/</a:t>
            </a:r>
            <a:r>
              <a:rPr lang="en-US" b="1" dirty="0" err="1" smtClean="0">
                <a:latin typeface="Courier New"/>
                <a:cs typeface="Courier New"/>
              </a:rPr>
              <a:t>droh</a:t>
            </a:r>
            <a:r>
              <a:rPr lang="en-US" b="1" dirty="0" smtClean="0">
                <a:latin typeface="Courier New"/>
                <a:cs typeface="Courier New"/>
              </a:rPr>
              <a:t>/</a:t>
            </a:r>
            <a:r>
              <a:rPr lang="en-US" b="1" dirty="0" err="1" smtClean="0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bin/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dev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etc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home/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</a:t>
            </a:r>
            <a:r>
              <a:rPr lang="en-US" sz="1600" dirty="0" err="1" smtClean="0">
                <a:latin typeface="Courier New"/>
                <a:cs typeface="Courier New"/>
              </a:rPr>
              <a:t>sr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bash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tty1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group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Courier New"/>
                <a:cs typeface="Courier New"/>
              </a:rPr>
              <a:t>droh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 smtClean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  <a:endParaRPr lang="en-US" sz="1600" dirty="0">
              <a:solidFill>
                <a:srgbClr val="3333CC"/>
              </a:solidFill>
              <a:latin typeface="Courier New"/>
              <a:cs typeface="Courier New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include/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bin/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vim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sys/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  <a:cs typeface="Courier New"/>
              </a:rPr>
              <a:t>cwd</a:t>
            </a:r>
            <a:r>
              <a:rPr lang="en-US" sz="1800" dirty="0" smtClean="0">
                <a:latin typeface="+mn-lt"/>
                <a:cs typeface="Courier New"/>
              </a:rPr>
              <a:t>: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 smtClean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</a:pPr>
            <a:r>
              <a:rPr lang="en-US" dirty="0" smtClean="0"/>
              <a:t>Returns </a:t>
            </a:r>
            <a:r>
              <a:rPr lang="en-US" dirty="0"/>
              <a:t>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</a:t>
            </a:r>
            <a:r>
              <a:rPr lang="en-US" dirty="0" smtClean="0"/>
              <a:t>Linux </a:t>
            </a:r>
            <a:r>
              <a:rPr lang="en-US" dirty="0"/>
              <a:t>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</a:t>
            </a:r>
            <a:r>
              <a:rPr lang="en-US" dirty="0" smtClean="0"/>
              <a:t>input (</a:t>
            </a:r>
            <a:r>
              <a:rPr lang="en-US" dirty="0" err="1" smtClean="0"/>
              <a:t>stdin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1: standard </a:t>
            </a:r>
            <a:r>
              <a:rPr lang="en-US" dirty="0" smtClean="0"/>
              <a:t>output (</a:t>
            </a:r>
            <a:r>
              <a:rPr lang="en-US" dirty="0" err="1" smtClean="0"/>
              <a:t>stdout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2: standard </a:t>
            </a:r>
            <a:r>
              <a:rPr lang="en-US" dirty="0" smtClean="0"/>
              <a:t>error (</a:t>
            </a:r>
            <a:r>
              <a:rPr lang="en-US" dirty="0" err="1" smtClean="0"/>
              <a:t>stderr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Closing </a:t>
            </a:r>
            <a:r>
              <a:rPr lang="en-US" dirty="0"/>
              <a:t>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</a:pPr>
            <a:r>
              <a:rPr lang="en-US" dirty="0" smtClean="0"/>
              <a:t>Returns </a:t>
            </a:r>
            <a:r>
              <a:rPr lang="en-US" dirty="0"/>
              <a:t>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</a:t>
            </a:r>
            <a:r>
              <a:rPr lang="en-US" b="1" i="1" dirty="0" smtClean="0">
                <a:solidFill>
                  <a:srgbClr val="C00000"/>
                </a:solidFill>
              </a:rPr>
              <a:t>hort </a:t>
            </a:r>
            <a:r>
              <a:rPr lang="en-US" b="1" i="1" dirty="0">
                <a:solidFill>
                  <a:srgbClr val="C00000"/>
                </a:solidFill>
              </a:rPr>
              <a:t>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Returns </a:t>
            </a:r>
            <a:r>
              <a:rPr lang="en-US" dirty="0"/>
              <a:t>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</a:t>
            </a:r>
            <a:r>
              <a:rPr lang="en-US" dirty="0" err="1" smtClean="0"/>
              <a:t>stdin</a:t>
            </a:r>
            <a:r>
              <a:rPr lang="en-US" dirty="0" smtClean="0"/>
              <a:t> to </a:t>
            </a:r>
            <a:r>
              <a:rPr lang="en-US" dirty="0" err="1" smtClean="0"/>
              <a:t>stdout</a:t>
            </a:r>
            <a:r>
              <a:rPr lang="en-US" dirty="0" smtClean="0"/>
              <a:t>, </a:t>
            </a:r>
            <a:r>
              <a:rPr lang="en-US" dirty="0"/>
              <a:t>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61508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6461125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>
                <a:solidFill>
                  <a:srgbClr val="C1651C"/>
                </a:solidFill>
                <a:latin typeface="Courier New"/>
                <a:cs typeface="Courier New"/>
              </a:rPr>
              <a:t>c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(Read(STDIN_FILENO,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Write(STDOUT_FILENO,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 smtClean="0"/>
              <a:t>On Short Counts</a:t>
            </a:r>
            <a:endParaRPr lang="en-US" dirty="0"/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</a:t>
            </a:r>
            <a:r>
              <a:rPr lang="en-US" dirty="0" smtClean="0"/>
              <a:t>sockets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Short </a:t>
            </a:r>
            <a:r>
              <a:rPr lang="en-US" dirty="0"/>
              <a:t>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Best practice is to always allow for short counts.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 smtClean="0"/>
              <a:t>Metadata, sharing, and redirection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Closing remarks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Device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Protection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Number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User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Group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Device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Total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 smtClean="0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Number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Time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Time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of last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modification */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</a:rPr>
              <a:t>time_t</a:t>
            </a:r>
            <a:r>
              <a:rPr lang="en-US" sz="1600" dirty="0" smtClean="0">
                <a:latin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</a:rPr>
              <a:t>st_ctime</a:t>
            </a:r>
            <a:r>
              <a:rPr lang="en-US" sz="1600" dirty="0" smtClean="0">
                <a:latin typeface="Courier New" pitchFamily="49" charset="0"/>
              </a:rPr>
              <a:t>;   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</a:rPr>
              <a:t>};</a:t>
            </a:r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 smtClean="0"/>
              <a:t>System-Level I/O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15-213: Introduction to Computer Systems	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b="0" dirty="0" smtClean="0"/>
              <a:t>16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Lecture, October </a:t>
            </a:r>
            <a:r>
              <a:rPr lang="en-US" sz="2000" b="0" dirty="0" smtClean="0"/>
              <a:t>1</a:t>
            </a:r>
            <a:r>
              <a:rPr lang="en-US" sz="2000" b="0" dirty="0"/>
              <a:t>8</a:t>
            </a:r>
            <a:r>
              <a:rPr lang="en-US" sz="2000" b="0" dirty="0" smtClean="0"/>
              <a:t>th</a:t>
            </a:r>
            <a:r>
              <a:rPr lang="en-US" sz="2000" b="0" dirty="0" smtClean="0"/>
              <a:t>, </a:t>
            </a:r>
            <a:r>
              <a:rPr lang="en-US" sz="2000" b="0" dirty="0" smtClean="0"/>
              <a:t>2018</a:t>
            </a: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</a:t>
            </a:r>
            <a:r>
              <a:rPr lang="en-US" dirty="0" smtClean="0"/>
              <a:t>files</a:t>
            </a:r>
            <a:r>
              <a:rPr lang="en-US" dirty="0"/>
              <a:t>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</a:t>
            </a:r>
            <a:r>
              <a:rPr lang="en-US" sz="1600" dirty="0" smtClean="0">
                <a:latin typeface="Calibri" pitchFamily="34" charset="0"/>
              </a:rPr>
              <a:t>A (terminal)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</a:t>
            </a:r>
            <a:r>
              <a:rPr lang="en-US" sz="1600" dirty="0" smtClean="0">
                <a:latin typeface="Calibri" pitchFamily="34" charset="0"/>
              </a:rPr>
              <a:t>B (disk)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 smtClean="0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 smtClean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  <a:endParaRPr lang="en-US" sz="18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</a:t>
            </a:r>
            <a:r>
              <a:rPr lang="en-US" sz="1600" dirty="0" smtClean="0">
                <a:latin typeface="Calibri" pitchFamily="34" charset="0"/>
              </a:rPr>
              <a:t>(disk)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  <a:endParaRPr lang="en-US" sz="18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</a:t>
            </a:r>
            <a:r>
              <a:rPr lang="en-US" dirty="0" smtClean="0"/>
              <a:t>Files: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</a:t>
            </a:r>
            <a:r>
              <a:rPr lang="en-US" dirty="0" smtClean="0"/>
              <a:t>files</a:t>
            </a:r>
            <a:endParaRPr lang="en-US" dirty="0" smtClean="0">
              <a:latin typeface="Courier New" pitchFamily="49" charset="0"/>
            </a:endParaRPr>
          </a:p>
          <a:p>
            <a:pPr lvl="1"/>
            <a:r>
              <a:rPr lang="en-US" sz="2000" dirty="0" smtClean="0">
                <a:ea typeface="+mn-ea"/>
                <a:cs typeface="+mn-cs"/>
              </a:rPr>
              <a:t>Note</a:t>
            </a:r>
            <a:r>
              <a:rPr lang="en-US" sz="2000" dirty="0">
                <a:ea typeface="+mn-ea"/>
                <a:cs typeface="+mn-cs"/>
              </a:rPr>
              <a:t>: situation unchanged by </a:t>
            </a: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 smtClean="0">
                <a:ea typeface="+mn-ea"/>
                <a:cs typeface="+mn-cs"/>
              </a:rPr>
              <a:t>functions (use </a:t>
            </a:r>
            <a:r>
              <a:rPr lang="en-US" sz="2000" b="1" dirty="0" err="1" smtClean="0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 smtClean="0">
                <a:ea typeface="+mn-ea"/>
                <a:cs typeface="+mn-cs"/>
              </a:rPr>
              <a:t> to change)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Before</a:t>
            </a:r>
            <a:r>
              <a:rPr lang="en-US" dirty="0" smtClean="0"/>
              <a:t>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r>
              <a:rPr lang="en-US" dirty="0" smtClean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 smtClean="0"/>
              <a:t>How Processes Share Files: </a:t>
            </a:r>
            <a:r>
              <a:rPr lang="en-US" sz="3200" dirty="0" smtClean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</a:t>
            </a:r>
            <a:r>
              <a:rPr lang="en-US" dirty="0" smtClean="0"/>
              <a:t>files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After</a:t>
            </a:r>
            <a:r>
              <a:rPr lang="en-US" dirty="0" smtClean="0"/>
              <a:t>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</a:t>
            </a:r>
            <a:r>
              <a:rPr lang="en-US" dirty="0" smtClean="0">
                <a:latin typeface="+mn-lt"/>
              </a:rPr>
              <a:t>parent’s</a:t>
            </a:r>
            <a:r>
              <a:rPr lang="en-US" dirty="0">
                <a:latin typeface="+mn-lt"/>
              </a:rPr>
              <a:t>, and +1 to each </a:t>
            </a:r>
            <a:r>
              <a:rPr lang="en-US" dirty="0" err="1" smtClean="0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</a:rPr>
              <a:t>=2</a:t>
            </a:r>
            <a:endParaRPr lang="en-US" sz="1400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</a:rPr>
              <a:t>=2</a:t>
            </a:r>
            <a:endParaRPr lang="en-US" sz="1400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Parent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Child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  <a:endParaRPr lang="en-US" sz="18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 smtClean="0">
                <a:latin typeface="Courier New" pitchFamily="49" charset="0"/>
              </a:rPr>
              <a:t>linux</a:t>
            </a:r>
            <a:r>
              <a:rPr lang="en-US" b="1" dirty="0" smtClean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 smtClean="0"/>
          </a:p>
          <a:p>
            <a:r>
              <a:rPr lang="en-US" dirty="0" smtClean="0"/>
              <a:t>Answer</a:t>
            </a:r>
            <a:r>
              <a:rPr lang="en-US" dirty="0"/>
              <a:t>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</a:t>
            </a:r>
            <a:r>
              <a:rPr lang="en-US" dirty="0" smtClean="0"/>
              <a:t> to </a:t>
            </a:r>
            <a:r>
              <a:rPr lang="en-US" dirty="0"/>
              <a:t>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 smtClean="0">
                <a:latin typeface="Courier New"/>
                <a:cs typeface="Courier New"/>
              </a:rPr>
              <a:t>exec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</a:t>
            </a:r>
            <a:r>
              <a:rPr lang="en-US" sz="1600" dirty="0" smtClean="0">
                <a:latin typeface="Calibri" pitchFamily="34" charset="0"/>
              </a:rPr>
              <a:t>A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</a:t>
              </a:r>
              <a:r>
                <a:rPr lang="en-US" sz="1600" dirty="0" smtClean="0">
                  <a:latin typeface="Calibri" pitchFamily="34" charset="0"/>
                </a:rPr>
                <a:t>B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</a:rPr>
              <a:t>=0</a:t>
            </a:r>
            <a:endParaRPr lang="en-US" sz="1400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</a:rPr>
              <a:t>=2</a:t>
            </a:r>
            <a:endParaRPr lang="en-US" sz="1400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</a:t>
            </a:r>
            <a:r>
              <a:rPr lang="en-US" sz="1600" dirty="0" smtClean="0">
                <a:latin typeface="Calibri" pitchFamily="34" charset="0"/>
              </a:rPr>
              <a:t>A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</a:t>
            </a:r>
            <a:r>
              <a:rPr lang="en-US" sz="1600" dirty="0" smtClean="0">
                <a:latin typeface="Calibri" pitchFamily="34" charset="0"/>
              </a:rPr>
              <a:t>B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 smtClean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  <a:endParaRPr lang="en-US" sz="18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 smtClean="0"/>
              <a:t>Warm-Up: I/O and Redirection Example </a:t>
            </a:r>
            <a:endParaRPr 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 smtClean="0"/>
              <a:t>Warm-Up: I/O and Redirection Example </a:t>
            </a:r>
            <a:endParaRPr 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 smtClean="0"/>
              <a:t>Master Class: Process Control and I/O</a:t>
            </a:r>
            <a:endParaRPr lang="en-US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</a:t>
            </a:r>
            <a:r>
              <a:rPr lang="en-US" sz="1600" dirty="0" smtClean="0"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</a:t>
            </a:r>
            <a:r>
              <a:rPr lang="en-US" sz="1600" dirty="0" smtClean="0"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Unix I/O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package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Closing remarks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 smtClean="0"/>
              <a:t>Master Class: Process Control and I/O</a:t>
            </a:r>
            <a:endParaRPr lang="en-US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</a:t>
            </a:r>
            <a:r>
              <a:rPr lang="en-US" sz="1600" dirty="0" smtClean="0"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</a:t>
            </a:r>
            <a:r>
              <a:rPr lang="en-US" sz="1600" dirty="0" smtClean="0"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6169" y="3352800"/>
            <a:ext cx="302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Bonus: Which way does it go?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canvas.cmu.edu/courses/1221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406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Closing remarks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</a:t>
            </a:r>
            <a:r>
              <a:rPr lang="en-US" dirty="0" smtClean="0"/>
              <a:t>(</a:t>
            </a:r>
            <a:r>
              <a:rPr lang="en-US" dirty="0" err="1" smtClean="0">
                <a:latin typeface="Courier New" pitchFamily="49" charset="0"/>
              </a:rPr>
              <a:t>libc.so</a:t>
            </a:r>
            <a:r>
              <a:rPr lang="en-US" dirty="0" smtClean="0"/>
              <a:t>) </a:t>
            </a:r>
            <a:r>
              <a:rPr lang="en-US" dirty="0"/>
              <a:t>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</a:t>
            </a:r>
            <a:r>
              <a:rPr lang="en-US" dirty="0" smtClean="0"/>
              <a:t>R</a:t>
            </a:r>
          </a:p>
          <a:p>
            <a:endParaRPr lang="en-US" dirty="0" smtClean="0"/>
          </a:p>
          <a:p>
            <a:r>
              <a:rPr lang="en-US" dirty="0" smtClean="0"/>
              <a:t>Examples </a:t>
            </a:r>
            <a:r>
              <a:rPr lang="en-US" dirty="0"/>
              <a:t>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</a:t>
            </a:r>
            <a:r>
              <a:rPr lang="en-US" dirty="0" smtClean="0"/>
              <a:t>memory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 </a:t>
            </a:r>
            <a:r>
              <a:rPr lang="en-US" dirty="0"/>
              <a:t>programs begin life with three open streams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en-US" dirty="0"/>
              <a:t>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 (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descriptor 0)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*/</a:t>
            </a:r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) */</a:t>
            </a:r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 (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descriptor 2)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*/</a:t>
            </a:r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 smtClean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 smtClean="0">
              <a:latin typeface="Courier New"/>
              <a:cs typeface="Courier New"/>
            </a:endParaRP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gets, </a:t>
            </a:r>
            <a:r>
              <a:rPr lang="en-US" b="1" dirty="0" err="1" smtClean="0">
                <a:latin typeface="Courier New"/>
                <a:cs typeface="Courier New"/>
              </a:rPr>
              <a:t>fgets</a:t>
            </a:r>
            <a:endParaRPr lang="en-US" b="1" dirty="0" smtClean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</a:t>
            </a:r>
            <a:r>
              <a:rPr lang="en-US" dirty="0" smtClean="0"/>
              <a:t>text one character at a time, </a:t>
            </a:r>
            <a:r>
              <a:rPr lang="en-US" dirty="0"/>
              <a:t>stopping at newline</a:t>
            </a:r>
          </a:p>
          <a:p>
            <a:r>
              <a:rPr lang="en-US" dirty="0"/>
              <a:t>Implementing</a:t>
            </a:r>
            <a:r>
              <a:rPr lang="en-US" dirty="0" smtClean="0"/>
              <a:t> as Unix I/O calls expensive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read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/>
                <a:cs typeface="Courier New"/>
              </a:rPr>
              <a:t>write</a:t>
            </a:r>
            <a:r>
              <a:rPr lang="en-US" dirty="0" smtClean="0"/>
              <a:t> require </a:t>
            </a:r>
            <a:r>
              <a:rPr lang="en-US" dirty="0"/>
              <a:t>Unix kernel calls</a:t>
            </a:r>
          </a:p>
          <a:p>
            <a:pPr lvl="2"/>
            <a:r>
              <a:rPr lang="en-US" dirty="0"/>
              <a:t>&gt; 10,000 clock cycles</a:t>
            </a:r>
            <a:endParaRPr lang="en-US" dirty="0" smtClean="0"/>
          </a:p>
          <a:p>
            <a:r>
              <a:rPr lang="en-US" dirty="0" smtClean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 smtClean="0">
                <a:latin typeface="Courier New"/>
                <a:cs typeface="Courier New"/>
              </a:rPr>
              <a:t>read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to </a:t>
            </a:r>
            <a:r>
              <a:rPr lang="en-US" dirty="0"/>
              <a:t>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Buffer </a:t>
            </a:r>
            <a:r>
              <a:rPr lang="en-US" dirty="0"/>
              <a:t>flushed to output </a:t>
            </a:r>
            <a:r>
              <a:rPr lang="en-US" dirty="0" err="1"/>
              <a:t>fd</a:t>
            </a:r>
            <a:r>
              <a:rPr lang="en-US" dirty="0"/>
              <a:t> on “\n</a:t>
            </a:r>
            <a:r>
              <a:rPr lang="en-US" dirty="0" smtClean="0"/>
              <a:t>”, call to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+mn-lt"/>
                <a:cs typeface="Courier New" pitchFamily="49" charset="0"/>
              </a:rPr>
              <a:t>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 smtClean="0">
                <a:latin typeface="+mn-lt"/>
                <a:cs typeface="Courier New" pitchFamily="49" charset="0"/>
              </a:rPr>
              <a:t>,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+mn-lt"/>
                <a:cs typeface="Courier New" pitchFamily="49" charset="0"/>
              </a:rPr>
              <a:t>or return from </a:t>
            </a:r>
            <a:r>
              <a:rPr lang="en-US" dirty="0" smtClean="0">
                <a:latin typeface="Courier New"/>
                <a:cs typeface="Courier New"/>
              </a:rPr>
              <a:t>main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 smtClean="0">
                <a:latin typeface="Courier New" pitchFamily="49" charset="0"/>
              </a:rPr>
              <a:t>buf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>
                <a:latin typeface="Courier New" pitchFamily="49" charset="0"/>
              </a:rPr>
              <a:t>6</a:t>
            </a:r>
            <a:r>
              <a:rPr lang="en-US" sz="1800" dirty="0" smtClean="0">
                <a:latin typeface="Courier New" pitchFamily="49" charset="0"/>
              </a:rPr>
              <a:t>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</a:t>
            </a:r>
            <a:r>
              <a:rPr lang="en-US" dirty="0" smtClean="0"/>
              <a:t>Linux </a:t>
            </a:r>
            <a:r>
              <a:rPr lang="en-US" dirty="0" err="1" smtClean="0">
                <a:latin typeface="Courier New" pitchFamily="49" charset="0"/>
              </a:rPr>
              <a:t>strace</a:t>
            </a:r>
            <a:r>
              <a:rPr lang="en-US" dirty="0" smtClean="0"/>
              <a:t> </a:t>
            </a:r>
            <a:r>
              <a:rPr lang="en-US" dirty="0"/>
              <a:t>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</a:t>
            </a:r>
            <a:r>
              <a:rPr lang="en-US" sz="1600" dirty="0" smtClean="0">
                <a:latin typeface="Courier New" pitchFamily="49" charset="0"/>
              </a:rPr>
              <a:t>6)               </a:t>
            </a:r>
            <a:r>
              <a:rPr lang="en-US" sz="1600" dirty="0">
                <a:latin typeface="Courier New" pitchFamily="49" charset="0"/>
              </a:rPr>
              <a:t>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  <a:endParaRPr lang="en-US" sz="16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</a:rPr>
              <a:t>exit_group(</a:t>
            </a:r>
            <a:r>
              <a:rPr lang="en-US" sz="1600" dirty="0">
                <a:latin typeface="Courier New" pitchFamily="49" charset="0"/>
              </a:rPr>
              <a:t>0)                       </a:t>
            </a:r>
            <a:r>
              <a:rPr lang="en-US" sz="1600" dirty="0" smtClean="0">
                <a:latin typeface="Courier New" pitchFamily="49" charset="0"/>
              </a:rPr>
              <a:t> = </a:t>
            </a:r>
            <a:r>
              <a:rPr lang="en-US" sz="1600" dirty="0">
                <a:latin typeface="Courier New" pitchFamily="49" charset="0"/>
              </a:rPr>
              <a:t>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RIO (robust I/O) package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Closing remarks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Unix I/O, C Standard I/O, and RIO</a:t>
            </a:r>
            <a:endParaRPr lang="en-US" dirty="0"/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i="1" dirty="0" smtClean="0"/>
              <a:t>incompatible</a:t>
            </a:r>
            <a:r>
              <a:rPr lang="en-US" dirty="0" smtClean="0"/>
              <a:t> libraries building on Unix I/O</a:t>
            </a:r>
          </a:p>
          <a:p>
            <a:r>
              <a:rPr lang="en-US" dirty="0" smtClean="0"/>
              <a:t>Robust I/O (RIO): 15-213 special wrappers</a:t>
            </a:r>
            <a:br>
              <a:rPr lang="en-US" dirty="0" smtClean="0"/>
            </a:br>
            <a:r>
              <a:rPr lang="en-US" dirty="0" smtClean="0"/>
              <a:t>good coding practice: </a:t>
            </a:r>
            <a:r>
              <a:rPr lang="en-US" b="0" dirty="0" smtClean="0"/>
              <a:t>handles error checking, signals, and </a:t>
            </a:r>
            <a:br>
              <a:rPr lang="en-US" b="0" dirty="0" smtClean="0"/>
            </a:br>
            <a:r>
              <a:rPr lang="en-US" b="0" dirty="0" smtClean="0"/>
              <a:t>“short counts”</a:t>
            </a:r>
            <a:endParaRPr lang="en-US" b="0" dirty="0"/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Standard </a:t>
            </a:r>
            <a:r>
              <a:rPr lang="en-US" sz="1600" dirty="0">
                <a:latin typeface="Calibri" pitchFamily="34" charset="0"/>
              </a:rPr>
              <a:t>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RIO</a:t>
            </a:r>
            <a:endParaRPr lang="en-US" sz="16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Unix I/O and C Standard I/O</a:t>
            </a:r>
            <a:endParaRPr lang="en-US" dirty="0"/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 smtClean="0"/>
              <a:t>Two sets: system-</a:t>
            </a:r>
            <a:r>
              <a:rPr lang="en-US" dirty="0"/>
              <a:t>l</a:t>
            </a:r>
            <a:r>
              <a:rPr lang="en-US" dirty="0" smtClean="0"/>
              <a:t>evel and C level </a:t>
            </a:r>
          </a:p>
          <a:p>
            <a:r>
              <a:rPr lang="en-US" dirty="0" smtClean="0"/>
              <a:t>Robust I/O (RIO): 15-213 special wrappers</a:t>
            </a:r>
            <a:br>
              <a:rPr lang="en-US" dirty="0" smtClean="0"/>
            </a:br>
            <a:r>
              <a:rPr lang="en-US" dirty="0" smtClean="0"/>
              <a:t>good coding practice: </a:t>
            </a:r>
            <a:r>
              <a:rPr lang="en-US" b="0" dirty="0" smtClean="0"/>
              <a:t>handles error checking, signals, and </a:t>
            </a:r>
            <a:br>
              <a:rPr lang="en-US" b="0" dirty="0" smtClean="0"/>
            </a:br>
            <a:r>
              <a:rPr lang="en-US" b="0" dirty="0" smtClean="0"/>
              <a:t>“short counts”</a:t>
            </a:r>
            <a:endParaRPr lang="en-US" b="0" dirty="0"/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Standard </a:t>
            </a:r>
            <a:r>
              <a:rPr lang="en-US" sz="1600" dirty="0">
                <a:latin typeface="Calibri" pitchFamily="34" charset="0"/>
              </a:rPr>
              <a:t>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RIO</a:t>
            </a:r>
            <a:endParaRPr lang="en-US" sz="16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 smtClean="0"/>
              <a:t>Unix I/O Recap</a:t>
            </a:r>
            <a:endParaRPr lang="en-US" dirty="0"/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</a:t>
            </a:r>
            <a:r>
              <a:rPr lang="en-US" dirty="0" smtClean="0"/>
              <a:t>sockets</a:t>
            </a:r>
          </a:p>
          <a:p>
            <a:r>
              <a:rPr lang="en-US" dirty="0" smtClean="0"/>
              <a:t>Short </a:t>
            </a:r>
            <a:r>
              <a:rPr lang="en-US" dirty="0"/>
              <a:t>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</a:t>
            </a:r>
            <a:r>
              <a:rPr lang="en-US" dirty="0" smtClean="0"/>
              <a:t>files</a:t>
            </a:r>
          </a:p>
          <a:p>
            <a:r>
              <a:rPr lang="en-US" dirty="0" smtClean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 smtClean="0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 smtClean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800000"/>
                </a:solidFill>
                <a:latin typeface="Courier New" pitchFamily="49" charset="0"/>
              </a:rPr>
              <a:t>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latin typeface="Courier New" pitchFamily="49" charset="0"/>
              </a:rPr>
              <a:t>ssize_t</a:t>
            </a:r>
            <a:r>
              <a:rPr lang="en-US" sz="1600" dirty="0" smtClean="0">
                <a:latin typeface="Courier New" pitchFamily="49" charset="0"/>
              </a:rPr>
              <a:t> read(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fd</a:t>
            </a:r>
            <a:r>
              <a:rPr lang="en-US" sz="1600" dirty="0" smtClean="0">
                <a:latin typeface="Courier New" pitchFamily="49" charset="0"/>
              </a:rPr>
              <a:t>, void *buffer, </a:t>
            </a:r>
            <a:r>
              <a:rPr lang="en-US" sz="1600" dirty="0" err="1" smtClean="0">
                <a:latin typeface="Courier New" pitchFamily="49" charset="0"/>
              </a:rPr>
              <a:t>size_t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max_count</a:t>
            </a:r>
            <a:r>
              <a:rPr lang="en-US" sz="1600" dirty="0" smtClean="0">
                <a:latin typeface="Courier New" pitchFamily="49" charset="0"/>
              </a:rPr>
              <a:t>); 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 smtClean="0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 smtClean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800000"/>
                </a:solidFill>
                <a:latin typeface="Courier New" pitchFamily="49" charset="0"/>
              </a:rPr>
              <a:t>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latin typeface="Courier New" pitchFamily="49" charset="0"/>
              </a:rPr>
              <a:t>ssize_t</a:t>
            </a:r>
            <a:r>
              <a:rPr lang="en-US" sz="1600" dirty="0" smtClean="0">
                <a:latin typeface="Courier New" pitchFamily="49" charset="0"/>
              </a:rPr>
              <a:t> write(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fd</a:t>
            </a:r>
            <a:r>
              <a:rPr lang="en-US" sz="1600" dirty="0" smtClean="0">
                <a:latin typeface="Courier New" pitchFamily="49" charset="0"/>
              </a:rPr>
              <a:t>, void *buffer, </a:t>
            </a:r>
            <a:r>
              <a:rPr lang="en-US" sz="1600" dirty="0" err="1" smtClean="0">
                <a:latin typeface="Courier New" pitchFamily="49" charset="0"/>
              </a:rPr>
              <a:t>size_t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max_count</a:t>
            </a:r>
            <a:r>
              <a:rPr lang="en-US" sz="1600" dirty="0" smtClean="0">
                <a:latin typeface="Courier New" pitchFamily="49" charset="0"/>
              </a:rPr>
              <a:t>); 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 smtClean="0"/>
              <a:t>The RIO Package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(15-213/CS:APP Package)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 smtClean="0"/>
              <a:t>RIO is a set of wrappers that provide efficient and robust I/O in apps, such as network programs that are subject to short counts</a:t>
            </a:r>
          </a:p>
          <a:p>
            <a:r>
              <a:rPr lang="en-US" dirty="0" smtClean="0"/>
              <a:t>RIO provides two different kinds of functions</a:t>
            </a:r>
          </a:p>
          <a:p>
            <a:pPr lvl="1"/>
            <a:r>
              <a:rPr lang="en-US" dirty="0" err="1" smtClean="0"/>
              <a:t>Unbuffered</a:t>
            </a:r>
            <a:r>
              <a:rPr lang="en-US" dirty="0" smtClean="0"/>
              <a:t> input and output of binary data</a:t>
            </a:r>
          </a:p>
          <a:p>
            <a:pPr lvl="2"/>
            <a:r>
              <a:rPr lang="en-US" b="1" dirty="0" err="1" smtClean="0">
                <a:latin typeface="Courier New"/>
                <a:cs typeface="Courier New"/>
              </a:rPr>
              <a:t>rio_readn</a:t>
            </a:r>
            <a:r>
              <a:rPr lang="en-US" dirty="0" smtClean="0"/>
              <a:t> and </a:t>
            </a:r>
            <a:r>
              <a:rPr lang="en-US" b="1" dirty="0" err="1" smtClean="0">
                <a:latin typeface="Courier New"/>
                <a:cs typeface="Courier New"/>
              </a:rPr>
              <a:t>rio_writen</a:t>
            </a:r>
            <a:endParaRPr lang="en-US" b="1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Buffered input of text lines and binary data</a:t>
            </a:r>
          </a:p>
          <a:p>
            <a:pPr lvl="2"/>
            <a:r>
              <a:rPr lang="en-US" b="1" dirty="0" err="1" smtClean="0">
                <a:latin typeface="Courier New"/>
                <a:cs typeface="Courier New"/>
              </a:rPr>
              <a:t>rio_readlineb</a:t>
            </a:r>
            <a:r>
              <a:rPr lang="en-US" dirty="0" smtClean="0"/>
              <a:t> and </a:t>
            </a:r>
            <a:r>
              <a:rPr lang="en-US" b="1" dirty="0" err="1" smtClean="0">
                <a:latin typeface="Courier New"/>
                <a:cs typeface="Courier New"/>
              </a:rPr>
              <a:t>rio_readnb</a:t>
            </a:r>
            <a:endParaRPr lang="en-US" b="1" dirty="0" smtClean="0">
              <a:latin typeface="Courier New"/>
              <a:cs typeface="Courier New"/>
            </a:endParaRPr>
          </a:p>
          <a:p>
            <a:pPr lvl="2"/>
            <a:r>
              <a:rPr lang="en-US" dirty="0" smtClean="0"/>
              <a:t>Buffered RIO routines are thread-safe and can be interleaved arbitrarily on the same descriptor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Download from </a:t>
            </a:r>
            <a:r>
              <a:rPr lang="en-US" dirty="0" smtClean="0">
                <a:hlinkClick r:id="rId3"/>
              </a:rPr>
              <a:t>http://csapp.cs.cmu.edu/3e/code.html</a:t>
            </a:r>
            <a:r>
              <a:rPr lang="en-US" dirty="0" smtClean="0"/>
              <a:t>  </a:t>
            </a:r>
          </a:p>
          <a:p>
            <a:pPr lvl="1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src/csapp.c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latin typeface="Courier New"/>
                <a:cs typeface="Courier New"/>
              </a:rPr>
              <a:t>include/</a:t>
            </a:r>
            <a:r>
              <a:rPr lang="en-US" b="1" dirty="0" err="1" smtClean="0">
                <a:latin typeface="Courier New"/>
                <a:cs typeface="Courier New"/>
              </a:rPr>
              <a:t>csapp.h</a:t>
            </a:r>
            <a:endParaRPr lang="en-US" b="1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</a:t>
            </a:r>
            <a:r>
              <a:rPr lang="en-US" dirty="0" smtClean="0"/>
              <a:t>if it </a:t>
            </a:r>
            <a:r>
              <a:rPr lang="en-US" dirty="0"/>
              <a:t>encounters </a:t>
            </a:r>
            <a:r>
              <a:rPr lang="en-US" dirty="0" smtClean="0"/>
              <a:t>EOF</a:t>
            </a:r>
            <a:endParaRPr lang="en-US" dirty="0"/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 smtClean="0">
                <a:latin typeface="Courier New" pitchFamily="49" charset="0"/>
              </a:rPr>
              <a:t>rio_writen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 smtClean="0"/>
              <a:t>never </a:t>
            </a:r>
            <a:r>
              <a:rPr lang="en-US" dirty="0"/>
              <a:t>returns a short </a:t>
            </a:r>
            <a:r>
              <a:rPr lang="en-US" dirty="0" smtClean="0"/>
              <a:t>count</a:t>
            </a:r>
            <a:endParaRPr lang="en-US" dirty="0"/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</a:t>
            </a:r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990000"/>
                </a:solidFill>
                <a:latin typeface="Calibri" pitchFamily="34" charset="0"/>
              </a:rPr>
              <a:t>Return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Robustly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Interrupted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by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sig handler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</a:t>
            </a:r>
            <a:r>
              <a:rPr lang="en-US" sz="1600" dirty="0" smtClean="0">
                <a:latin typeface="Courier New" pitchFamily="49" charset="0"/>
              </a:rPr>
              <a:t>    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R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eturn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</a:t>
            </a:r>
            <a:r>
              <a:rPr lang="en-US" sz="1600" dirty="0" smtClean="0">
                <a:latin typeface="Courier New" pitchFamily="49" charset="0"/>
              </a:rPr>
              <a:t>     </a:t>
            </a:r>
            <a:r>
              <a:rPr lang="en-US" sz="1600" dirty="0" smtClean="0">
                <a:solidFill>
                  <a:srgbClr val="990000"/>
                </a:solidFill>
                <a:latin typeface="Calibri" pitchFamily="34" charset="0"/>
              </a:rPr>
              <a:t>Return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</a:t>
            </a:r>
            <a:r>
              <a:rPr lang="en-US" sz="1600" dirty="0" smtClean="0">
                <a:latin typeface="Courier New" pitchFamily="49" charset="0"/>
              </a:rPr>
              <a:t>     </a:t>
            </a:r>
            <a:r>
              <a:rPr lang="en-US" sz="1600" dirty="0" smtClean="0">
                <a:solidFill>
                  <a:srgbClr val="990000"/>
                </a:solidFill>
                <a:latin typeface="Calibri" pitchFamily="34" charset="0"/>
              </a:rPr>
              <a:t>Return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Layered </a:t>
            </a:r>
            <a:r>
              <a:rPr lang="en-US" dirty="0"/>
              <a:t>on Unix</a:t>
            </a:r>
            <a:r>
              <a:rPr lang="en-US" dirty="0" smtClean="0"/>
              <a:t> file:</a:t>
            </a:r>
            <a:endParaRPr lang="en-US" dirty="0"/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>
                <a:latin typeface="Calibri" pitchFamily="34" charset="0"/>
              </a:rPr>
              <a:t>no longer </a:t>
            </a:r>
            <a:r>
              <a:rPr lang="en-US" sz="2000" dirty="0">
                <a:latin typeface="Calibri" pitchFamily="34" charset="0"/>
              </a:rPr>
              <a:t>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RIO Example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912812"/>
          </a:xfrm>
        </p:spPr>
        <p:txBody>
          <a:bodyPr/>
          <a:lstStyle/>
          <a:p>
            <a:r>
              <a:rPr lang="en-US"/>
              <a:t>Copying the lines of a text file from standard input to standard output</a:t>
            </a:r>
          </a:p>
        </p:txBody>
      </p:sp>
      <p:sp>
        <p:nvSpPr>
          <p:cNvPr id="771076" name="Text Box 4"/>
          <p:cNvSpPr txBox="1">
            <a:spLocks noChangeArrowheads="1"/>
          </p:cNvSpPr>
          <p:nvPr/>
        </p:nvSpPr>
        <p:spPr bwMode="auto">
          <a:xfrm>
            <a:off x="844118" y="2286000"/>
            <a:ext cx="7004482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int main(int argc, char **argv)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n;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rio_t rio;</a:t>
            </a:r>
          </a:p>
          <a:p>
            <a:r>
              <a:rPr lang="en-US" sz="1600" dirty="0">
                <a:latin typeface="Courier New" pitchFamily="49" charset="0"/>
              </a:rPr>
              <a:t>    char buf[MAXLINE];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(&amp;rio, STDIN_FILENO);</a:t>
            </a:r>
          </a:p>
          <a:p>
            <a:r>
              <a:rPr lang="en-US" sz="1600" dirty="0">
                <a:latin typeface="Courier New" pitchFamily="49" charset="0"/>
              </a:rPr>
              <a:t>    while((n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(&amp;rio, buf, MAXLINE)) != 0) 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(STDOUT_FILENO, buf, n);</a:t>
            </a:r>
          </a:p>
          <a:p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5758" y="5209877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cpfile.c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2299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 smtClean="0"/>
              <a:t>Closing remarks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</a:t>
            </a:r>
            <a:r>
              <a:rPr lang="en-US" dirty="0" smtClean="0"/>
              <a:t>I/O Overview</a:t>
            </a:r>
            <a:endParaRPr lang="en-US" dirty="0"/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 smtClean="0"/>
              <a:t>B</a:t>
            </a:r>
            <a:r>
              <a:rPr lang="en-US" i="1" baseline="-25000" dirty="0" smtClean="0"/>
              <a:t>0 </a:t>
            </a:r>
            <a:r>
              <a:rPr lang="en-US" i="1" dirty="0" smtClean="0"/>
              <a:t>, B</a:t>
            </a:r>
            <a:r>
              <a:rPr lang="en-US" i="1" baseline="-25000" dirty="0" smtClean="0"/>
              <a:t>1 </a:t>
            </a:r>
            <a:r>
              <a:rPr lang="en-US" i="1" dirty="0" smtClean="0"/>
              <a:t>, </a:t>
            </a:r>
            <a:r>
              <a:rPr lang="en-US" i="1" dirty="0"/>
              <a:t>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Cool fact: All </a:t>
            </a:r>
            <a:r>
              <a:rPr lang="en-US" dirty="0"/>
              <a:t>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the kernel is represented as a file:</a:t>
            </a:r>
          </a:p>
          <a:p>
            <a:pPr lvl="1"/>
            <a:r>
              <a:rPr lang="en-US" b="1" dirty="0" smtClean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</a:t>
            </a:r>
            <a:r>
              <a:rPr lang="en-US" b="1" dirty="0" smtClean="0">
                <a:latin typeface="Courier New"/>
                <a:cs typeface="Courier New"/>
              </a:rPr>
              <a:t>generic </a:t>
            </a:r>
            <a:r>
              <a:rPr lang="en-US" dirty="0" smtClean="0"/>
              <a:t>(</a:t>
            </a:r>
            <a:r>
              <a:rPr lang="en-US" dirty="0"/>
              <a:t>kernel </a:t>
            </a:r>
            <a:r>
              <a:rPr lang="en-US" dirty="0" smtClean="0"/>
              <a:t>image</a:t>
            </a:r>
            <a:r>
              <a:rPr lang="en-US" dirty="0"/>
              <a:t>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</a:t>
            </a:r>
            <a:r>
              <a:rPr lang="en-US" b="1" dirty="0" smtClean="0"/>
              <a:t> 	                                                  </a:t>
            </a:r>
            <a:r>
              <a:rPr lang="en-US" dirty="0" smtClean="0"/>
              <a:t>(</a:t>
            </a:r>
            <a:r>
              <a:rPr lang="en-US" dirty="0"/>
              <a:t>kernel data structures)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</a:t>
            </a:r>
            <a:r>
              <a:rPr lang="en-US" dirty="0" smtClean="0"/>
              <a:t>Unix I/O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</a:t>
            </a:r>
            <a:r>
              <a:rPr lang="en-US" dirty="0"/>
              <a:t>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</a:t>
            </a:r>
            <a:r>
              <a:rPr lang="en-US" dirty="0" smtClean="0"/>
              <a:t>O</a:t>
            </a:r>
            <a:endParaRPr lang="en-US" dirty="0"/>
          </a:p>
          <a:p>
            <a:pPr lvl="2"/>
            <a:r>
              <a:rPr lang="en-US" dirty="0"/>
              <a:t>All other I/O packages are implemented using Unix I/O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/>
              <a:t>Unix I/O provides functions for accessing file </a:t>
            </a:r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Unix I/O functions are </a:t>
            </a:r>
            <a:r>
              <a:rPr lang="en-US" dirty="0" err="1" smtClean="0"/>
              <a:t>async</a:t>
            </a:r>
            <a:r>
              <a:rPr lang="en-US" dirty="0" smtClean="0"/>
              <a:t>-signal-safe and can be used safely in signal handlers</a:t>
            </a:r>
          </a:p>
          <a:p>
            <a:endParaRPr lang="en-US" dirty="0" smtClean="0"/>
          </a:p>
          <a:p>
            <a:r>
              <a:rPr lang="en-US" dirty="0" smtClean="0"/>
              <a:t>Cons</a:t>
            </a:r>
            <a:endParaRPr lang="en-US" dirty="0"/>
          </a:p>
          <a:p>
            <a:pPr lvl="1"/>
            <a:r>
              <a:rPr lang="en-US" dirty="0"/>
              <a:t>Dealing with short counts is tricky and error </a:t>
            </a:r>
            <a:r>
              <a:rPr lang="en-US" dirty="0" smtClean="0"/>
              <a:t>prone</a:t>
            </a:r>
            <a:endParaRPr lang="en-US" dirty="0"/>
          </a:p>
          <a:p>
            <a:pPr lvl="1"/>
            <a:r>
              <a:rPr lang="en-US" dirty="0"/>
              <a:t>Efficient reading of text lines requires some form of buffering, also tricky and error </a:t>
            </a:r>
            <a:r>
              <a:rPr lang="en-US" dirty="0" smtClean="0"/>
              <a:t>prone</a:t>
            </a:r>
            <a:endParaRPr lang="en-US" dirty="0"/>
          </a:p>
          <a:p>
            <a:pPr lvl="1"/>
            <a:r>
              <a:rPr lang="en-US" dirty="0"/>
              <a:t>Both of these issues are addressed by the standard I/O and RIO </a:t>
            </a:r>
            <a:r>
              <a:rPr lang="en-US" dirty="0" smtClean="0"/>
              <a:t>packages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</a:t>
            </a:r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Standard I/O functions are not </a:t>
            </a:r>
            <a:r>
              <a:rPr lang="en-US" dirty="0" err="1" smtClean="0"/>
              <a:t>async</a:t>
            </a:r>
            <a:r>
              <a:rPr lang="en-US" dirty="0" smtClean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</a:t>
            </a:r>
            <a:r>
              <a:rPr lang="en-US" dirty="0" smtClean="0"/>
              <a:t>sockets (CS:APP3e, Sec 10.11)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78638" cy="573087"/>
          </a:xfrm>
        </p:spPr>
        <p:txBody>
          <a:bodyPr/>
          <a:lstStyle/>
          <a:p>
            <a:r>
              <a:rPr lang="en-US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Many C programmers are able to do all of their work using the standard I/O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But, be sure to understand the functions you use!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 smtClean="0">
                <a:solidFill>
                  <a:srgbClr val="C00000"/>
                </a:solidFill>
              </a:rPr>
              <a:t>async</a:t>
            </a:r>
            <a:r>
              <a:rPr lang="en-US" i="1" dirty="0" smtClean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</a:t>
            </a:r>
            <a:r>
              <a:rPr lang="en-US" dirty="0" smtClean="0"/>
              <a:t>performance</a:t>
            </a:r>
          </a:p>
          <a:p>
            <a:r>
              <a:rPr lang="en-US" dirty="0"/>
              <a:t>When to use RIO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are reading and writing network</a:t>
            </a:r>
            <a:r>
              <a:rPr lang="en-US" i="1" dirty="0" smtClean="0">
                <a:solidFill>
                  <a:srgbClr val="C00000"/>
                </a:solidFill>
              </a:rPr>
              <a:t> sockets</a:t>
            </a:r>
          </a:p>
          <a:p>
            <a:pPr lvl="1"/>
            <a:r>
              <a:rPr lang="en-US" dirty="0" smtClean="0"/>
              <a:t>Avoid using standard I/O on sockets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 smtClean="0"/>
              <a:t>Aside: Working </a:t>
            </a:r>
            <a:r>
              <a:rPr lang="en-US" dirty="0"/>
              <a:t>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Binary File</a:t>
            </a:r>
          </a:p>
          <a:p>
            <a:pPr lvl="1"/>
            <a:r>
              <a:rPr lang="en-US" dirty="0" smtClean="0"/>
              <a:t>Sequence of arbitrary bytes</a:t>
            </a:r>
          </a:p>
          <a:p>
            <a:pPr lvl="1"/>
            <a:r>
              <a:rPr lang="en-US" dirty="0" smtClean="0"/>
              <a:t>Including byte value 0x00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Functions </a:t>
            </a:r>
            <a:r>
              <a:rPr lang="en-US" dirty="0">
                <a:solidFill>
                  <a:srgbClr val="C00000"/>
                </a:solidFill>
              </a:rPr>
              <a:t>you </a:t>
            </a:r>
            <a:r>
              <a:rPr lang="en-US" dirty="0" smtClean="0">
                <a:solidFill>
                  <a:srgbClr val="C00000"/>
                </a:solidFill>
              </a:rPr>
              <a:t>should </a:t>
            </a:r>
            <a:r>
              <a:rPr lang="en-US" i="1" dirty="0" smtClean="0">
                <a:solidFill>
                  <a:srgbClr val="C00000"/>
                </a:solidFill>
              </a:rPr>
              <a:t>never</a:t>
            </a:r>
            <a:r>
              <a:rPr lang="en-US" dirty="0" smtClean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Text-</a:t>
            </a:r>
            <a:r>
              <a:rPr lang="en-US" b="1" dirty="0">
                <a:solidFill>
                  <a:srgbClr val="C00000"/>
                </a:solidFill>
              </a:rPr>
              <a:t>oriented </a:t>
            </a:r>
            <a:r>
              <a:rPr lang="en-US" b="1" dirty="0" smtClean="0">
                <a:solidFill>
                  <a:srgbClr val="C00000"/>
                </a:solidFill>
              </a:rPr>
              <a:t>I/O: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such as </a:t>
            </a:r>
            <a:r>
              <a:rPr lang="en-US" b="1" dirty="0" err="1" smtClean="0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cs typeface="Courier New"/>
              </a:rPr>
              <a:t>rio_readlineb</a:t>
            </a:r>
            <a:endParaRPr lang="en-US" b="1" dirty="0" smtClean="0">
              <a:latin typeface="Courier New"/>
              <a:cs typeface="Courier New"/>
            </a:endParaRPr>
          </a:p>
          <a:p>
            <a:pPr lvl="2"/>
            <a:r>
              <a:rPr lang="en-US" dirty="0" smtClean="0"/>
              <a:t>Interpret EOL characters. </a:t>
            </a:r>
          </a:p>
          <a:p>
            <a:pPr lvl="2"/>
            <a:r>
              <a:rPr lang="en-US" dirty="0" smtClean="0"/>
              <a:t>Use functions like </a:t>
            </a:r>
            <a:r>
              <a:rPr lang="en-US" b="1" dirty="0" err="1" smtClean="0">
                <a:latin typeface="Courier New"/>
                <a:cs typeface="Courier New"/>
              </a:rPr>
              <a:t>rio_readn</a:t>
            </a:r>
            <a:r>
              <a:rPr lang="en-US" dirty="0" smtClean="0"/>
              <a:t> or </a:t>
            </a:r>
            <a:r>
              <a:rPr lang="en-US" b="1" dirty="0" err="1" smtClean="0">
                <a:latin typeface="Courier New"/>
                <a:cs typeface="Courier New"/>
              </a:rPr>
              <a:t>rio_readnb</a:t>
            </a:r>
            <a:r>
              <a:rPr lang="en-US" dirty="0" smtClean="0"/>
              <a:t> instead</a:t>
            </a:r>
          </a:p>
          <a:p>
            <a:pPr lvl="3"/>
            <a:endParaRPr lang="en-US" dirty="0" smtClean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cs typeface="Courier New"/>
              </a:rPr>
              <a:t>strcpy</a:t>
            </a:r>
            <a:r>
              <a:rPr lang="en-US" b="1" dirty="0" smtClean="0">
                <a:latin typeface="Courier New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</a:t>
            </a:r>
            <a:r>
              <a:rPr lang="en-US" dirty="0" smtClean="0"/>
              <a:t> (end of string) as </a:t>
            </a:r>
            <a:r>
              <a:rPr lang="en-US" dirty="0"/>
              <a:t>special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7592093" cy="762000"/>
          </a:xfrm>
        </p:spPr>
        <p:txBody>
          <a:bodyPr/>
          <a:lstStyle/>
          <a:p>
            <a:r>
              <a:rPr lang="en-US"/>
              <a:t>Fun with File Descriptors (1)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/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/>
              <a:t>Fun with File Descriptors (2)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/>
              <a:t>abcde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</a:t>
            </a:r>
            <a:r>
              <a:rPr lang="en-US" sz="1600" dirty="0" smtClean="0"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</a:t>
            </a:r>
            <a:r>
              <a:rPr lang="en-US" sz="1600" dirty="0" smtClean="0"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</a:t>
            </a:r>
            <a:r>
              <a:rPr lang="en-US" dirty="0" smtClean="0"/>
              <a:t>the contents </a:t>
            </a:r>
            <a:r>
              <a:rPr lang="en-US" dirty="0"/>
              <a:t>of </a:t>
            </a:r>
            <a:r>
              <a:rPr lang="en-US" dirty="0" smtClean="0"/>
              <a:t>the resulting </a:t>
            </a:r>
            <a:r>
              <a:rPr lang="en-US" dirty="0"/>
              <a:t>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 smtClean="0"/>
              <a:t>Only </a:t>
            </a:r>
            <a:r>
              <a:rPr lang="en-US" dirty="0"/>
              <a:t>recommended operation on a </a:t>
            </a:r>
            <a:r>
              <a:rPr lang="en-US" dirty="0" smtClean="0"/>
              <a:t>directory: read </a:t>
            </a:r>
            <a:r>
              <a:rPr lang="en-US" dirty="0"/>
              <a:t>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</a:t>
            </a:r>
            <a:r>
              <a:rPr lang="en-US" dirty="0" smtClean="0"/>
              <a:t>O Overview</a:t>
            </a:r>
            <a:endParaRPr lang="en-US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 smtClean="0"/>
              <a:t>Elegant </a:t>
            </a:r>
            <a:r>
              <a:rPr lang="en-US" dirty="0"/>
              <a:t>mapping of files to devices allows kernel to export simple interface called </a:t>
            </a:r>
            <a:r>
              <a:rPr lang="en-US" i="1" dirty="0"/>
              <a:t>Unix </a:t>
            </a:r>
            <a:r>
              <a:rPr lang="en-US" i="1" dirty="0" smtClean="0"/>
              <a:t>I/O:</a:t>
            </a:r>
            <a:endParaRPr lang="en-US" i="1" dirty="0"/>
          </a:p>
          <a:p>
            <a:pPr lvl="1"/>
            <a:r>
              <a:rPr lang="en-US" dirty="0" smtClean="0"/>
              <a:t>Opening </a:t>
            </a:r>
            <a:r>
              <a:rPr lang="en-US" dirty="0"/>
              <a:t>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 smtClean="0">
                <a:latin typeface="Courier New" pitchFamily="49" charset="0"/>
              </a:rPr>
              <a:t>lseek</a:t>
            </a:r>
            <a:r>
              <a:rPr lang="en-US" b="1" dirty="0" smtClean="0">
                <a:latin typeface="Courier New" pitchFamily="49" charset="0"/>
              </a:rPr>
              <a:t>()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</a:t>
              </a:r>
              <a:r>
                <a:rPr lang="en-US" dirty="0" smtClean="0">
                  <a:latin typeface="Calibri" pitchFamily="34" charset="0"/>
                </a:rPr>
                <a:t>file position </a:t>
              </a:r>
              <a:r>
                <a:rPr lang="en-US" dirty="0">
                  <a:latin typeface="Calibri" pitchFamily="34" charset="0"/>
                </a:rPr>
                <a:t>= k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 smtClean="0">
                <a:latin typeface="Courier New" pitchFamily="49" charset="0"/>
              </a:rPr>
              <a:t>&gt; </a:t>
            </a:r>
            <a:r>
              <a:rPr lang="en-US" sz="1600" dirty="0">
                <a:latin typeface="Courier New" pitchFamily="49" charset="0"/>
              </a:rPr>
              <a:t>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</a:t>
            </a:r>
            <a:r>
              <a:rPr lang="en-US" sz="1600" dirty="0" smtClean="0">
                <a:latin typeface="Courier New" pitchFamily="49" charset="0"/>
              </a:rPr>
              <a:t>yes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mtClean="0"/>
              <a:t>For Further Information</a:t>
            </a:r>
            <a:endParaRPr lang="en-US"/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518525" cy="4972050"/>
          </a:xfrm>
        </p:spPr>
        <p:txBody>
          <a:bodyPr/>
          <a:lstStyle/>
          <a:p>
            <a:r>
              <a:rPr lang="en-US" dirty="0" smtClean="0"/>
              <a:t>The Unix bible:</a:t>
            </a:r>
          </a:p>
          <a:p>
            <a:pPr lvl="1"/>
            <a:r>
              <a:rPr lang="en-US" dirty="0" smtClean="0"/>
              <a:t>W. Richard  Stevens &amp; Stephen A. </a:t>
            </a:r>
            <a:r>
              <a:rPr lang="en-US" dirty="0" err="1" smtClean="0"/>
              <a:t>Rago</a:t>
            </a:r>
            <a:r>
              <a:rPr lang="en-US" dirty="0" smtClean="0"/>
              <a:t>, </a:t>
            </a:r>
            <a:r>
              <a:rPr lang="en-US" b="1" i="1" dirty="0" smtClean="0"/>
              <a:t>Advanced Programming in the Unix Environment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Edition, Addison Wesley, 2005</a:t>
            </a:r>
          </a:p>
          <a:p>
            <a:pPr lvl="2"/>
            <a:r>
              <a:rPr lang="en-US" dirty="0" smtClean="0"/>
              <a:t>Updated from </a:t>
            </a:r>
            <a:r>
              <a:rPr lang="en-US" dirty="0" err="1" smtClean="0"/>
              <a:t>Stevens’s</a:t>
            </a:r>
            <a:r>
              <a:rPr lang="en-US" dirty="0" smtClean="0"/>
              <a:t> 1993 classic text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Linux bible:</a:t>
            </a:r>
          </a:p>
          <a:p>
            <a:pPr lvl="1"/>
            <a:r>
              <a:rPr lang="en-US" dirty="0" smtClean="0"/>
              <a:t>Michael </a:t>
            </a:r>
            <a:r>
              <a:rPr lang="en-US" dirty="0" err="1" smtClean="0"/>
              <a:t>Kerrisk</a:t>
            </a:r>
            <a:r>
              <a:rPr lang="en-US" dirty="0" smtClean="0"/>
              <a:t>, The Linux Programming Interface, No Starch Press, 2010</a:t>
            </a:r>
          </a:p>
          <a:p>
            <a:pPr lvl="2"/>
            <a:r>
              <a:rPr lang="en-US" dirty="0" smtClean="0"/>
              <a:t>Encyclopedic and authoritative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99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Types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file has a </a:t>
            </a:r>
            <a:r>
              <a:rPr lang="en-US" i="1" dirty="0" smtClean="0"/>
              <a:t>type</a:t>
            </a:r>
            <a:r>
              <a:rPr lang="en-US" dirty="0" smtClean="0"/>
              <a:t> indicating its role in the system</a:t>
            </a:r>
          </a:p>
          <a:p>
            <a:pPr lvl="1"/>
            <a:r>
              <a:rPr lang="en-US" i="1" dirty="0" smtClean="0"/>
              <a:t>Regular file: </a:t>
            </a:r>
            <a:r>
              <a:rPr lang="en-US" dirty="0" smtClean="0"/>
              <a:t>Contains arbitrary data</a:t>
            </a:r>
          </a:p>
          <a:p>
            <a:pPr lvl="1"/>
            <a:r>
              <a:rPr lang="en-US" i="1" dirty="0" smtClean="0"/>
              <a:t>Directory:  </a:t>
            </a:r>
            <a:r>
              <a:rPr lang="en-US" dirty="0" smtClean="0"/>
              <a:t>Index for a related group of files</a:t>
            </a:r>
          </a:p>
          <a:p>
            <a:pPr lvl="1"/>
            <a:r>
              <a:rPr lang="en-US" i="1" dirty="0" smtClean="0"/>
              <a:t>Socket:</a:t>
            </a:r>
            <a:r>
              <a:rPr lang="en-US" dirty="0" smtClean="0"/>
              <a:t> For communicating with a process on another machine</a:t>
            </a:r>
          </a:p>
          <a:p>
            <a:endParaRPr lang="en-US" dirty="0" smtClean="0"/>
          </a:p>
          <a:p>
            <a:r>
              <a:rPr lang="en-US" dirty="0" smtClean="0"/>
              <a:t>Other file types beyond our scope</a:t>
            </a:r>
          </a:p>
          <a:p>
            <a:pPr lvl="1"/>
            <a:r>
              <a:rPr lang="en-US" i="1" dirty="0" smtClean="0"/>
              <a:t>Named pipes (FIFOs)</a:t>
            </a:r>
          </a:p>
          <a:p>
            <a:pPr lvl="1"/>
            <a:r>
              <a:rPr lang="en-US" i="1" dirty="0" smtClean="0"/>
              <a:t>Symbolic links</a:t>
            </a:r>
          </a:p>
          <a:p>
            <a:pPr lvl="1"/>
            <a:r>
              <a:rPr lang="en-US" i="1" dirty="0" smtClean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regular file contains arbitrary data</a:t>
            </a:r>
            <a:endParaRPr lang="en-US" dirty="0"/>
          </a:p>
          <a:p>
            <a:r>
              <a:rPr lang="en-US" dirty="0" smtClean="0"/>
              <a:t>Applications </a:t>
            </a:r>
            <a:r>
              <a:rPr lang="en-US" dirty="0"/>
              <a:t>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 smtClean="0"/>
              <a:t>Text files are regular files with only ASCII or Unicode characters</a:t>
            </a:r>
          </a:p>
          <a:p>
            <a:pPr lvl="1"/>
            <a:r>
              <a:rPr lang="en-US" dirty="0" smtClean="0"/>
              <a:t>Binary files are everything else</a:t>
            </a:r>
          </a:p>
          <a:p>
            <a:pPr lvl="2"/>
            <a:r>
              <a:rPr lang="en-US" dirty="0" smtClean="0"/>
              <a:t>e.g., object files, JPEG images</a:t>
            </a:r>
          </a:p>
          <a:p>
            <a:pPr lvl="1"/>
            <a:r>
              <a:rPr lang="en-US" dirty="0" smtClean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</a:t>
            </a:r>
            <a:r>
              <a:rPr lang="en-US" dirty="0" smtClean="0"/>
              <a:t>difference!</a:t>
            </a:r>
          </a:p>
          <a:p>
            <a:r>
              <a:rPr lang="en-US" dirty="0" smtClean="0"/>
              <a:t>Text </a:t>
            </a:r>
            <a:r>
              <a:rPr lang="en-US" dirty="0"/>
              <a:t>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 smtClean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</a:t>
            </a:r>
            <a:r>
              <a:rPr lang="en-US" dirty="0" smtClean="0"/>
              <a:t>character </a:t>
            </a:r>
            <a:r>
              <a:rPr lang="en-US" dirty="0"/>
              <a:t>(LF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End of line (EOL) indicators in other systems</a:t>
            </a:r>
          </a:p>
          <a:p>
            <a:pPr lvl="1"/>
            <a:r>
              <a:rPr lang="en-US" dirty="0" smtClean="0"/>
              <a:t>Linux and Mac OS: </a:t>
            </a:r>
            <a:r>
              <a:rPr lang="en-US" b="1" dirty="0" smtClean="0"/>
              <a:t>‘</a:t>
            </a:r>
            <a:r>
              <a:rPr lang="en-US" b="1" dirty="0" smtClean="0">
                <a:latin typeface="Courier New"/>
                <a:cs typeface="Courier New"/>
              </a:rPr>
              <a:t>\n</a:t>
            </a:r>
            <a:r>
              <a:rPr lang="en-US" b="1" dirty="0" smtClean="0"/>
              <a:t>’</a:t>
            </a:r>
            <a:r>
              <a:rPr lang="en-US" dirty="0" smtClean="0"/>
              <a:t> (</a:t>
            </a:r>
            <a:r>
              <a:rPr lang="en-US" b="1" dirty="0" smtClean="0">
                <a:latin typeface="Courier New"/>
                <a:cs typeface="Courier New"/>
              </a:rPr>
              <a:t>0xa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line feed (LF)</a:t>
            </a:r>
          </a:p>
          <a:p>
            <a:pPr lvl="1"/>
            <a:r>
              <a:rPr lang="en-US" dirty="0" smtClean="0"/>
              <a:t>Windows and Internet protocols: </a:t>
            </a:r>
            <a:r>
              <a:rPr lang="en-US" b="1" dirty="0" smtClean="0"/>
              <a:t>‘</a:t>
            </a:r>
            <a:r>
              <a:rPr lang="en-US" b="1" dirty="0" smtClean="0">
                <a:latin typeface="Courier New"/>
                <a:cs typeface="Courier New"/>
              </a:rPr>
              <a:t>\r\n</a:t>
            </a:r>
            <a:r>
              <a:rPr lang="en-US" b="1" dirty="0" smtClean="0"/>
              <a:t>’ </a:t>
            </a:r>
            <a:r>
              <a:rPr lang="en-US" dirty="0" smtClean="0"/>
              <a:t>(</a:t>
            </a:r>
            <a:r>
              <a:rPr lang="en-US" b="1" dirty="0" smtClean="0">
                <a:latin typeface="Courier New"/>
                <a:cs typeface="Courier New"/>
              </a:rPr>
              <a:t>0xd 0xa</a:t>
            </a:r>
            <a:r>
              <a:rPr lang="en-US" dirty="0" smtClean="0"/>
              <a:t>)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arriage return (CR) followed by line feed (LF)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Directory consists of an array of </a:t>
            </a:r>
            <a:r>
              <a:rPr lang="en-US" i="1" dirty="0" smtClean="0"/>
              <a:t>links</a:t>
            </a:r>
          </a:p>
          <a:p>
            <a:pPr lvl="1"/>
            <a:r>
              <a:rPr lang="en-US" dirty="0" smtClean="0"/>
              <a:t>Each link maps a </a:t>
            </a:r>
            <a:r>
              <a:rPr lang="en-US" i="1" dirty="0" smtClean="0"/>
              <a:t>filenam</a:t>
            </a:r>
            <a:r>
              <a:rPr lang="en-US" dirty="0" smtClean="0"/>
              <a:t>e to a file</a:t>
            </a:r>
          </a:p>
          <a:p>
            <a:r>
              <a:rPr lang="en-US" dirty="0" smtClean="0"/>
              <a:t>Each directory contains at least two entries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.</a:t>
            </a:r>
            <a:r>
              <a:rPr lang="en-US" dirty="0" smtClean="0"/>
              <a:t> (dot) is  a link to itself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..</a:t>
            </a:r>
            <a:r>
              <a:rPr lang="en-US" dirty="0" smtClean="0"/>
              <a:t> (dot dot) is a link to </a:t>
            </a:r>
            <a:r>
              <a:rPr lang="en-US" i="1" dirty="0" smtClean="0"/>
              <a:t>the parent directory </a:t>
            </a:r>
            <a:r>
              <a:rPr lang="en-US" dirty="0" smtClean="0"/>
              <a:t>in the </a:t>
            </a:r>
            <a:r>
              <a:rPr lang="en-US" i="1" dirty="0" smtClean="0"/>
              <a:t>directory hierarchy</a:t>
            </a:r>
            <a:r>
              <a:rPr lang="en-US" dirty="0" smtClean="0"/>
              <a:t> (next slide)</a:t>
            </a:r>
          </a:p>
          <a:p>
            <a:r>
              <a:rPr lang="en-US" dirty="0" smtClean="0"/>
              <a:t>Commands for manipulating directories</a:t>
            </a: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mkdir</a:t>
            </a:r>
            <a:r>
              <a:rPr lang="en-US" dirty="0" smtClean="0"/>
              <a:t>: create empty directory</a:t>
            </a: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ls</a:t>
            </a:r>
            <a:r>
              <a:rPr lang="en-US" dirty="0" smtClean="0"/>
              <a:t>: view directory contents</a:t>
            </a: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rmdir</a:t>
            </a:r>
            <a:r>
              <a:rPr lang="en-US" dirty="0" smtClean="0"/>
              <a:t>: delete empty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18264</TotalTime>
  <Words>5974</Words>
  <Application>Microsoft Macintosh PowerPoint</Application>
  <PresentationFormat>On-screen Show (4:3)</PresentationFormat>
  <Paragraphs>1096</Paragraphs>
  <Slides>61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template2007</vt:lpstr>
      <vt:lpstr>PowerPoint Presentation</vt:lpstr>
      <vt:lpstr>System-Level I/O  15-213: Introduction to Computer Systems  16th Lecture, October 18th, 2018</vt:lpstr>
      <vt:lpstr>Today</vt:lpstr>
      <vt:lpstr>Today: Unix I/O and C Standard I/O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Today</vt:lpstr>
      <vt:lpstr>File Metadata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Quiz Time!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Today</vt:lpstr>
      <vt:lpstr>Today: Unix I/O, C Standard I/O, and RIO</vt:lpstr>
      <vt:lpstr>Unix I/O Recap</vt:lpstr>
      <vt:lpstr>The RIO Package (15-213/CS:APP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RIO Example</vt:lpstr>
      <vt:lpstr>Today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(1)</vt:lpstr>
      <vt:lpstr>Fun with File Descriptors (2)</vt:lpstr>
      <vt:lpstr>Fun with File Descriptors (3)</vt:lpstr>
      <vt:lpstr>Accessing Directories</vt:lpstr>
      <vt:lpstr>Example of Accessing File Metadata</vt:lpstr>
      <vt:lpstr>For Further Information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797</cp:revision>
  <cp:lastPrinted>2016-10-19T22:41:27Z</cp:lastPrinted>
  <dcterms:created xsi:type="dcterms:W3CDTF">2012-10-18T16:33:38Z</dcterms:created>
  <dcterms:modified xsi:type="dcterms:W3CDTF">2018-10-18T03:32:03Z</dcterms:modified>
</cp:coreProperties>
</file>