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sldIdLst>
    <p:sldId id="256" r:id="rId2"/>
    <p:sldId id="260" r:id="rId3"/>
    <p:sldId id="261" r:id="rId4"/>
    <p:sldId id="262" r:id="rId5"/>
    <p:sldId id="263" r:id="rId6"/>
    <p:sldId id="264" r:id="rId7"/>
    <p:sldId id="265" r:id="rId8"/>
    <p:sldId id="266" r:id="rId9"/>
    <p:sldId id="267" r:id="rId10"/>
    <p:sldId id="268" r:id="rId11"/>
    <p:sldId id="269" r:id="rId12"/>
    <p:sldId id="324" r:id="rId13"/>
    <p:sldId id="270" r:id="rId14"/>
    <p:sldId id="271" r:id="rId15"/>
    <p:sldId id="320" r:id="rId16"/>
    <p:sldId id="321" r:id="rId17"/>
    <p:sldId id="322" r:id="rId18"/>
    <p:sldId id="323" r:id="rId19"/>
    <p:sldId id="325" r:id="rId20"/>
    <p:sldId id="272" r:id="rId21"/>
    <p:sldId id="273" r:id="rId22"/>
    <p:sldId id="274" r:id="rId23"/>
    <p:sldId id="275" r:id="rId24"/>
    <p:sldId id="276" r:id="rId25"/>
    <p:sldId id="277" r:id="rId26"/>
    <p:sldId id="278" r:id="rId27"/>
    <p:sldId id="326" r:id="rId28"/>
    <p:sldId id="279" r:id="rId29"/>
    <p:sldId id="280" r:id="rId30"/>
    <p:sldId id="281" r:id="rId31"/>
    <p:sldId id="282" r:id="rId32"/>
    <p:sldId id="283"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1143000" y="685800"/>
            <a:ext cx="4572000" cy="3429000"/>
          </a:xfrm>
          <a:prstGeom prst="rect">
            <a:avLst/>
          </a:prstGeom>
        </p:spPr>
        <p:txBody>
          <a:bodyPr/>
          <a:lstStyle/>
          <a:p>
            <a:endParaRPr/>
          </a:p>
        </p:txBody>
      </p:sp>
      <p:sp>
        <p:nvSpPr>
          <p:cNvPr id="90" name="Shape 9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Image from snagglefrack.blogspot.com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p_n = p_0 \prod^n_{i=1}\left( \frac{\lambda}{\mu} \right) = p_0 \left( \frac{\lambda}{\mu} \right)^n</a:t>
            </a:r>
          </a:p>
          <a:p>
            <a:pPr defTabSz="457200">
              <a:defRPr sz="1200">
                <a:latin typeface="Monaco"/>
                <a:ea typeface="Monaco"/>
                <a:cs typeface="Monaco"/>
                <a:sym typeface="Monaco"/>
              </a:defRPr>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p_n = p_0 \prod^n_{i=1}\left( \frac{\lambda}{\mu} \right) = p_0 \left( \frac{\lambda}{\mu} \right)^n</a:t>
            </a:r>
          </a:p>
          <a:p>
            <a:pPr defTabSz="457200">
              <a:defRPr sz="1200">
                <a:latin typeface="Monaco"/>
                <a:ea typeface="Monaco"/>
                <a:cs typeface="Monaco"/>
                <a:sym typeface="Monaco"/>
              </a:defRP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This result should make sense to you: The probability of no customers in the system is 1-traffic intensity.  As traffic intensity increases, less likely to have an empty system.</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1 = \sum^\infty_{n=0}p_n = \sum^\infty_{n=0}p_0\left( \frac{\lambda}{\mu} \right)^n = p_0 \sum^\infty_{n=0}\rho^n</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\sum^\infty_{n=0}\rho^n\quad\mbox{converges if}\quad\rho&lt;1</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\sum^\infty_{n=0}\rho^n &amp; = &amp; \frac{1}{1 - \rho} \\</a:t>
            </a:r>
          </a:p>
          <a:p>
            <a:pPr defTabSz="457200">
              <a:defRPr sz="1200">
                <a:latin typeface="Monaco"/>
                <a:ea typeface="Monaco"/>
                <a:cs typeface="Monaco"/>
                <a:sym typeface="Monaco"/>
              </a:defRPr>
            </a:pPr>
            <a:r>
              <a:t>1 &amp; = &amp; \frac{p_0}{1-\rho} \\</a:t>
            </a:r>
          </a:p>
          <a:p>
            <a:pPr defTabSz="457200">
              <a:defRPr sz="1200">
                <a:latin typeface="Monaco"/>
                <a:ea typeface="Monaco"/>
                <a:cs typeface="Monaco"/>
                <a:sym typeface="Monaco"/>
              </a:defRPr>
            </a:pPr>
            <a:r>
              <a:t>p_0 &amp; = &amp; 1-\rho</a:t>
            </a:r>
          </a:p>
          <a:p>
            <a:pPr defTabSz="457200">
              <a:defRPr sz="1200">
                <a:latin typeface="Monaco"/>
                <a:ea typeface="Monaco"/>
                <a:cs typeface="Monaco"/>
                <a:sym typeface="Monaco"/>
              </a:defRPr>
            </a:pPr>
            <a:r>
              <a:t>\end{eqnarray*}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This result should make sense to you: The probability of no customers in the system is 1-traffic intensity.  As traffic intensity increases, less likely to have an empty system.</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1 = \sum^\infty_{n=0}p_n = \sum^\infty_{n=0}p_0\left( \frac{\lambda}{\mu} \right)^n = p_0 \sum^\infty_{n=0}\rho^n</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\sum^\infty_{n=0}\rho^n\quad\mbox{converges if}\quad\rho&lt;1</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\sum^\infty_{n=0}\rho^n &amp; = &amp; \frac{1}{1 - \rho} \\</a:t>
            </a:r>
          </a:p>
          <a:p>
            <a:pPr defTabSz="457200">
              <a:defRPr sz="1200">
                <a:latin typeface="Monaco"/>
                <a:ea typeface="Monaco"/>
                <a:cs typeface="Monaco"/>
                <a:sym typeface="Monaco"/>
              </a:defRPr>
            </a:pPr>
            <a:r>
              <a:t>1 &amp; = &amp; \frac{p_0}{1-\rho} \\</a:t>
            </a:r>
          </a:p>
          <a:p>
            <a:pPr defTabSz="457200">
              <a:defRPr sz="1200">
                <a:latin typeface="Monaco"/>
                <a:ea typeface="Monaco"/>
                <a:cs typeface="Monaco"/>
                <a:sym typeface="Monaco"/>
              </a:defRPr>
            </a:pPr>
            <a:r>
              <a:t>p_0 &amp; = &amp; 1-\rho</a:t>
            </a:r>
          </a:p>
          <a:p>
            <a:pPr defTabSz="457200">
              <a:defRPr sz="1200">
                <a:latin typeface="Monaco"/>
                <a:ea typeface="Monaco"/>
                <a:cs typeface="Monaco"/>
                <a:sym typeface="Monaco"/>
              </a:defRPr>
            </a:pPr>
            <a:r>
              <a:t>\end{eqnarray*}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prstGeom prst="rect">
            <a:avLst/>
          </a:prstGeom>
        </p:spPr>
        <p:txBody>
          <a:bodyPr/>
          <a:lstStyle/>
          <a:p>
            <a:endParaRPr/>
          </a:p>
        </p:txBody>
      </p:sp>
      <p:sp>
        <p:nvSpPr>
          <p:cNvPr id="354" name="Shape 354"/>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p_0 &amp; = &amp; 1-\rho \quad\mbox{gets plugged into} \\</a:t>
            </a:r>
          </a:p>
          <a:p>
            <a:pPr defTabSz="457200">
              <a:defRPr sz="1200">
                <a:latin typeface="Monaco"/>
                <a:ea typeface="Monaco"/>
                <a:cs typeface="Monaco"/>
                <a:sym typeface="Monaco"/>
              </a:defRPr>
            </a:pPr>
            <a:r>
              <a:t>p_n &amp; = &amp; p_0 \left( \frac{\lambda}{\mu} \right)^n \quad\mbox{to produce} \\</a:t>
            </a:r>
          </a:p>
          <a:p>
            <a:pPr defTabSz="457200">
              <a:defRPr sz="1200">
                <a:latin typeface="Monaco"/>
                <a:ea typeface="Monaco"/>
                <a:cs typeface="Monaco"/>
                <a:sym typeface="Monaco"/>
              </a:defRPr>
            </a:pPr>
            <a:r>
              <a:t>p_n &amp; = &amp; (1-\rho)\rho^n</a:t>
            </a:r>
          </a:p>
          <a:p>
            <a:pPr defTabSz="457200">
              <a:defRPr sz="1200">
                <a:latin typeface="Monaco"/>
                <a:ea typeface="Monaco"/>
                <a:cs typeface="Monaco"/>
                <a:sym typeface="Monaco"/>
              </a:defRPr>
            </a:pPr>
            <a:r>
              <a:t>\end{eqnarray*}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noRot="1" noChangeAspect="1"/>
          </p:cNvSpPr>
          <p:nvPr>
            <p:ph type="sldImg"/>
          </p:nvPr>
        </p:nvSpPr>
        <p:spPr>
          <a:prstGeom prst="rect">
            <a:avLst/>
          </a:prstGeom>
        </p:spPr>
        <p:txBody>
          <a:bodyPr/>
          <a:lstStyle/>
          <a:p>
            <a:endParaRPr/>
          </a:p>
        </p:txBody>
      </p:sp>
      <p:sp>
        <p:nvSpPr>
          <p:cNvPr id="361" name="Shape 361"/>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p_0 &amp; = &amp; 1-\rho \quad\mbox{gets plugged into} \\</a:t>
            </a:r>
          </a:p>
          <a:p>
            <a:pPr defTabSz="457200">
              <a:defRPr sz="1200">
                <a:latin typeface="Monaco"/>
                <a:ea typeface="Monaco"/>
                <a:cs typeface="Monaco"/>
                <a:sym typeface="Monaco"/>
              </a:defRPr>
            </a:pPr>
            <a:r>
              <a:t>p_n &amp; = &amp; p_0 \left( \frac{\lambda}{\mu} \right)^n \quad\mbox{to produce} \\</a:t>
            </a:r>
          </a:p>
          <a:p>
            <a:pPr defTabSz="457200">
              <a:defRPr sz="1200">
                <a:latin typeface="Monaco"/>
                <a:ea typeface="Monaco"/>
                <a:cs typeface="Monaco"/>
                <a:sym typeface="Monaco"/>
              </a:defRPr>
            </a:pPr>
            <a:r>
              <a:t>p_n &amp; = &amp; (1-\rho)\rho^n</a:t>
            </a:r>
          </a:p>
          <a:p>
            <a:pPr defTabSz="457200">
              <a:defRPr sz="1200">
                <a:latin typeface="Monaco"/>
                <a:ea typeface="Monaco"/>
                <a:cs typeface="Monaco"/>
                <a:sym typeface="Monaco"/>
              </a:defRPr>
            </a:pPr>
            <a:r>
              <a:t>\end{eqnarray*}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noRot="1" noChangeAspect="1"/>
          </p:cNvSpPr>
          <p:nvPr>
            <p:ph type="sldImg"/>
          </p:nvPr>
        </p:nvSpPr>
        <p:spPr>
          <a:prstGeom prst="rect">
            <a:avLst/>
          </a:prstGeom>
        </p:spPr>
        <p:txBody>
          <a:bodyPr/>
          <a:lstStyle/>
          <a:p>
            <a:endParaRPr/>
          </a:p>
        </p:txBody>
      </p:sp>
      <p:sp>
        <p:nvSpPr>
          <p:cNvPr id="374" name="Shape 374"/>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L = E[N] = \sum^\infty_{n=0}np_n \\</a:t>
            </a:r>
          </a:p>
          <a:p>
            <a:pPr defTabSz="457200">
              <a:defRPr sz="1200">
                <a:latin typeface="Monaco"/>
                <a:ea typeface="Monaco"/>
                <a:cs typeface="Monaco"/>
                <a:sym typeface="Monaco"/>
              </a:defRPr>
            </a:pPr>
            <a:r>
              <a:t>= (1 - \rho)\sum^\infty_{n=0}n\rho^n</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\sum_{n=1}^\infty n\rho^{n-1} &amp; = &amp; \frac{1}{(1-\rho)^2}\quad\mbox{leads to} \\</a:t>
            </a:r>
          </a:p>
          <a:p>
            <a:pPr defTabSz="457200">
              <a:defRPr sz="1200">
                <a:latin typeface="Monaco"/>
                <a:ea typeface="Monaco"/>
                <a:cs typeface="Monaco"/>
                <a:sym typeface="Monaco"/>
              </a:defRPr>
            </a:pPr>
            <a:r>
              <a:t>L &amp; = &amp; \frac{\rho}{1-\rho} = \frac{\lambda}{\mu - \lambda}</a:t>
            </a:r>
          </a:p>
          <a:p>
            <a:pPr defTabSz="457200">
              <a:defRPr sz="1200">
                <a:latin typeface="Monaco"/>
                <a:ea typeface="Monaco"/>
                <a:cs typeface="Monaco"/>
                <a:sym typeface="Monaco"/>
              </a:defRPr>
            </a:pPr>
            <a:r>
              <a:t>\end{eqnarray*}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L = E[N] = \sum^\infty_{n=0}np_n \\</a:t>
            </a:r>
          </a:p>
          <a:p>
            <a:pPr defTabSz="457200">
              <a:defRPr sz="1200">
                <a:latin typeface="Monaco"/>
                <a:ea typeface="Monaco"/>
                <a:cs typeface="Monaco"/>
                <a:sym typeface="Monaco"/>
              </a:defRPr>
            </a:pPr>
            <a:r>
              <a:t>= (1 - \rho)\sum^\infty_{n=0}n\rho^n</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\sum_{n=1}^\infty n\rho^{n-1} &amp; = &amp; \frac{1}{(1-\rho)^2}\quad\mbox{leads to} \\</a:t>
            </a:r>
          </a:p>
          <a:p>
            <a:pPr defTabSz="457200">
              <a:defRPr sz="1200">
                <a:latin typeface="Monaco"/>
                <a:ea typeface="Monaco"/>
                <a:cs typeface="Monaco"/>
                <a:sym typeface="Monaco"/>
              </a:defRPr>
            </a:pPr>
            <a:r>
              <a:t>L &amp; = &amp; \frac{\rho}{1-\rho} = \frac{\lambda}{\mu - \lambda}</a:t>
            </a:r>
          </a:p>
          <a:p>
            <a:pPr defTabSz="457200">
              <a:defRPr sz="1200">
                <a:latin typeface="Monaco"/>
                <a:ea typeface="Monaco"/>
                <a:cs typeface="Monaco"/>
                <a:sym typeface="Monaco"/>
              </a:defRPr>
            </a:pPr>
            <a:r>
              <a:t>\end{eqnarray*}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L_q &amp; = &amp; \frac{\rho^2}{1-\rho} = \frac{\lambda^2}{\mu(\mu-\lambda)} \\</a:t>
            </a:r>
          </a:p>
          <a:p>
            <a:pPr defTabSz="457200">
              <a:defRPr sz="1200">
                <a:latin typeface="Monaco"/>
                <a:ea typeface="Monaco"/>
                <a:cs typeface="Monaco"/>
                <a:sym typeface="Monaco"/>
              </a:defRPr>
            </a:pPr>
            <a:r>
              <a:t>L^\prime_q &amp; = &amp; \frac{1}{1-\rho} = \frac{\mu}{\mu - \lambda} \\</a:t>
            </a:r>
          </a:p>
          <a:p>
            <a:pPr defTabSz="457200">
              <a:defRPr sz="1200">
                <a:latin typeface="Monaco"/>
                <a:ea typeface="Monaco"/>
                <a:cs typeface="Monaco"/>
                <a:sym typeface="Monaco"/>
              </a:defRPr>
            </a:pPr>
            <a:r>
              <a:t>W &amp; = &amp; \frac{L}{\lambda} = \frac{\rho}{\lambda ( 1- \rho)} = \frac{1}{\mu - \lambda} \\</a:t>
            </a:r>
          </a:p>
          <a:p>
            <a:pPr defTabSz="457200">
              <a:defRPr sz="1200">
                <a:latin typeface="Monaco"/>
                <a:ea typeface="Monaco"/>
                <a:cs typeface="Monaco"/>
                <a:sym typeface="Monaco"/>
              </a:defRPr>
            </a:pPr>
            <a:r>
              <a:t>W_q &amp; = &amp; \frac{L_q}{\lambda} = \frac{\rho}{\mu ( 1- \rho)} = \frac{\rho}{\mu - \lambda}</a:t>
            </a:r>
          </a:p>
          <a:p>
            <a:pPr defTabSz="457200">
              <a:defRPr sz="1200">
                <a:latin typeface="Monaco"/>
                <a:ea typeface="Monaco"/>
                <a:cs typeface="Monaco"/>
                <a:sym typeface="Monaco"/>
              </a:defRPr>
            </a:pPr>
            <a:r>
              <a:t>\end{eqnarray*}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L_q &amp; = &amp; \frac{\rho^2}{1-\rho} = \frac{\lambda^2}{\mu(\mu-\lambda)} \\</a:t>
            </a:r>
          </a:p>
          <a:p>
            <a:pPr defTabSz="457200">
              <a:defRPr sz="1200">
                <a:latin typeface="Monaco"/>
                <a:ea typeface="Monaco"/>
                <a:cs typeface="Monaco"/>
                <a:sym typeface="Monaco"/>
              </a:defRPr>
            </a:pPr>
            <a:r>
              <a:t>L^\prime_q &amp; = &amp; \frac{1}{1-\rho} = \frac{\mu}{\mu - \lambda} \\</a:t>
            </a:r>
          </a:p>
          <a:p>
            <a:pPr defTabSz="457200">
              <a:defRPr sz="1200">
                <a:latin typeface="Monaco"/>
                <a:ea typeface="Monaco"/>
                <a:cs typeface="Monaco"/>
                <a:sym typeface="Monaco"/>
              </a:defRPr>
            </a:pPr>
            <a:r>
              <a:t>W &amp; = &amp; \frac{L}{\lambda} = \frac{\rho}{\lambda ( 1- \rho)} = \frac{1}{\mu - \lambda} \\</a:t>
            </a:r>
          </a:p>
          <a:p>
            <a:pPr defTabSz="457200">
              <a:defRPr sz="1200">
                <a:latin typeface="Monaco"/>
                <a:ea typeface="Monaco"/>
                <a:cs typeface="Monaco"/>
                <a:sym typeface="Monaco"/>
              </a:defRPr>
            </a:pPr>
            <a:r>
              <a:t>W_q &amp; = &amp; \frac{L_q}{\lambda} = \frac{\rho}{\mu ( 1- \rho)} = \frac{\rho}{\mu - \lambda}</a:t>
            </a:r>
          </a:p>
          <a:p>
            <a:pPr defTabSz="457200">
              <a:defRPr sz="1200">
                <a:latin typeface="Monaco"/>
                <a:ea typeface="Monaco"/>
                <a:cs typeface="Monaco"/>
                <a:sym typeface="Monaco"/>
              </a:defRPr>
            </a:pPr>
            <a:r>
              <a:t>\end{eqnarray*}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308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p_n = \left\{\begin{array}{ll}\frac{\lambda^n}{n!\mu^n}p_0 &amp; (0 \le n &lt; c), \\ \frac{\lambda^n}{c^{n-c}c!\mu^n}p_0 &amp; (n \ge c)\end{array}\right.</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p_0 = \left(\frac{r^c}{c!(1-\rho)} + \sum^{c-1}_{n=0}\frac{r^n}{n!}\right)^{-1}\quad(r/c=\rho&lt;1)</a:t>
            </a:r>
          </a:p>
          <a:p>
            <a:pPr defTabSz="457200">
              <a:defRPr sz="1200">
                <a:latin typeface="Monaco"/>
                <a:ea typeface="Monaco"/>
                <a:cs typeface="Monaco"/>
                <a:sym typeface="Monaco"/>
              </a:defRPr>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noRot="1" noChangeAspect="1"/>
          </p:cNvSpPr>
          <p:nvPr>
            <p:ph type="sldImg"/>
          </p:nvPr>
        </p:nvSpPr>
        <p:spPr>
          <a:prstGeom prst="rect">
            <a:avLst/>
          </a:prstGeom>
        </p:spPr>
        <p:txBody>
          <a:bodyPr/>
          <a:lstStyle/>
          <a:p>
            <a:endParaRPr/>
          </a:p>
        </p:txBody>
      </p:sp>
      <p:sp>
        <p:nvSpPr>
          <p:cNvPr id="440" name="Shape 440"/>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p_n = \left\{\begin{array}{ll}\frac{\lambda^n}{n!\mu^n}p_0 &amp; (0 \le n &lt; c), \\ \frac{\lambda^n}{c^{n-c}c!\mu^n}p_0 &amp; (n \ge c)\end{array}\right.</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p_0 = \left(\frac{r^c}{c!(1-\rho)} + \sum^{c-1}_{n=0}\frac{r^n}{n!}\right)^{-1}\quad(r/c=\rho&lt;1)</a:t>
            </a:r>
          </a:p>
          <a:p>
            <a:pPr defTabSz="457200">
              <a:defRPr sz="1200">
                <a:latin typeface="Monaco"/>
                <a:ea typeface="Monaco"/>
                <a:cs typeface="Monaco"/>
                <a:sym typeface="Monaco"/>
              </a:defRPr>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a:spLocks noGrp="1" noRot="1" noChangeAspect="1"/>
          </p:cNvSpPr>
          <p:nvPr>
            <p:ph type="sldImg"/>
          </p:nvPr>
        </p:nvSpPr>
        <p:spPr>
          <a:prstGeom prst="rect">
            <a:avLst/>
          </a:prstGeom>
        </p:spPr>
        <p:txBody>
          <a:bodyPr/>
          <a:lstStyle/>
          <a:p>
            <a:endParaRPr/>
          </a:p>
        </p:txBody>
      </p:sp>
      <p:sp>
        <p:nvSpPr>
          <p:cNvPr id="450" name="Shape 450"/>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L_q &amp; = &amp; \left(\frac{r^c\rho}{c!(1-\rho)^2}\right)p_0 \\</a:t>
            </a:r>
          </a:p>
          <a:p>
            <a:pPr defTabSz="457200">
              <a:defRPr sz="1200">
                <a:latin typeface="Monaco"/>
                <a:ea typeface="Monaco"/>
                <a:cs typeface="Monaco"/>
                <a:sym typeface="Monaco"/>
              </a:defRPr>
            </a:pPr>
            <a:r>
              <a:t>W_q &amp; = &amp; \frac{L_q}{\lambda} = \left(\frac{r^c}{c!(c\mu)(1-\rho)^2}\right)p_0\\</a:t>
            </a:r>
          </a:p>
          <a:p>
            <a:pPr defTabSz="457200">
              <a:defRPr sz="1200">
                <a:latin typeface="Monaco"/>
                <a:ea typeface="Monaco"/>
                <a:cs typeface="Monaco"/>
                <a:sym typeface="Monaco"/>
              </a:defRPr>
            </a:pPr>
            <a:r>
              <a:t>W &amp; = &amp; \frac{1}{\mu} + \left(\frac{r^c}{c!(c\mu)(1-\rho)^2}\right)p_0 \\</a:t>
            </a:r>
          </a:p>
          <a:p>
            <a:pPr defTabSz="457200">
              <a:defRPr sz="1200">
                <a:latin typeface="Monaco"/>
                <a:ea typeface="Monaco"/>
                <a:cs typeface="Monaco"/>
                <a:sym typeface="Monaco"/>
              </a:defRPr>
            </a:pPr>
            <a:r>
              <a:t>L &amp; = &amp; r + \left(\frac{r^c\rho}{c!(1-\rho)^2}\right)p_0</a:t>
            </a:r>
          </a:p>
          <a:p>
            <a:pPr defTabSz="457200">
              <a:defRPr sz="1200">
                <a:latin typeface="Monaco"/>
                <a:ea typeface="Monaco"/>
                <a:cs typeface="Monaco"/>
                <a:sym typeface="Monaco"/>
              </a:defRPr>
            </a:pPr>
            <a:r>
              <a:t>\end{eqnarray*}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hape 455"/>
          <p:cNvSpPr>
            <a:spLocks noGrp="1" noRot="1" noChangeAspect="1"/>
          </p:cNvSpPr>
          <p:nvPr>
            <p:ph type="sldImg"/>
          </p:nvPr>
        </p:nvSpPr>
        <p:spPr>
          <a:prstGeom prst="rect">
            <a:avLst/>
          </a:prstGeom>
        </p:spPr>
        <p:txBody>
          <a:bodyPr/>
          <a:lstStyle/>
          <a:p>
            <a:endParaRPr/>
          </a:p>
        </p:txBody>
      </p:sp>
      <p:sp>
        <p:nvSpPr>
          <p:cNvPr id="456" name="Shape 456"/>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L_q &amp; = &amp; \left(\frac{r^c\rho}{c!(1-\rho)^2}\right)p_0 \\</a:t>
            </a:r>
          </a:p>
          <a:p>
            <a:pPr defTabSz="457200">
              <a:defRPr sz="1200">
                <a:latin typeface="Monaco"/>
                <a:ea typeface="Monaco"/>
                <a:cs typeface="Monaco"/>
                <a:sym typeface="Monaco"/>
              </a:defRPr>
            </a:pPr>
            <a:r>
              <a:t>W_q &amp; = &amp; \frac{L_q}{\lambda} = \left(\frac{r^c}{c!(c\mu)(1-\rho)^2}\right)p_0\\</a:t>
            </a:r>
          </a:p>
          <a:p>
            <a:pPr defTabSz="457200">
              <a:defRPr sz="1200">
                <a:latin typeface="Monaco"/>
                <a:ea typeface="Monaco"/>
                <a:cs typeface="Monaco"/>
                <a:sym typeface="Monaco"/>
              </a:defRPr>
            </a:pPr>
            <a:r>
              <a:t>W &amp; = &amp; \frac{1}{\mu} + \left(\frac{r^c}{c!(c\mu)(1-\rho)^2}\right)p_0 \\</a:t>
            </a:r>
          </a:p>
          <a:p>
            <a:pPr defTabSz="457200">
              <a:defRPr sz="1200">
                <a:latin typeface="Monaco"/>
                <a:ea typeface="Monaco"/>
                <a:cs typeface="Monaco"/>
                <a:sym typeface="Monaco"/>
              </a:defRPr>
            </a:pPr>
            <a:r>
              <a:t>L &amp; = &amp; r + \left(\frac{r^c\rho}{c!(1-\rho)^2}\right)p_0</a:t>
            </a:r>
          </a:p>
          <a:p>
            <a:pPr defTabSz="457200">
              <a:defRPr sz="1200">
                <a:latin typeface="Monaco"/>
                <a:ea typeface="Monaco"/>
                <a:cs typeface="Monaco"/>
                <a:sym typeface="Monaco"/>
              </a:defRPr>
            </a:pPr>
            <a:r>
              <a:t>\end{eqnarray*}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L = E[N] = \sum_{n=0}^\infty np_n</a:t>
            </a:r>
          </a:p>
          <a:p>
            <a:pPr defTabSz="457200">
              <a:defRPr sz="1200">
                <a:latin typeface="Monaco"/>
                <a:ea typeface="Monaco"/>
                <a:cs typeface="Monaco"/>
                <a:sym typeface="Monaco"/>
              </a:defRPr>
            </a:pPr>
            <a:r>
              <a:t>L_q = E[N_q] = \sum_{n=c+1}^\infty (n-c)p_n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L = E[N] = \sum_{n=0}^\infty np_n</a:t>
            </a:r>
          </a:p>
          <a:p>
            <a:pPr defTabSz="457200">
              <a:defRPr sz="1200">
                <a:latin typeface="Monaco"/>
                <a:ea typeface="Monaco"/>
                <a:cs typeface="Monaco"/>
                <a:sym typeface="Monaco"/>
              </a:defRPr>
            </a:pPr>
            <a:r>
              <a:t>L_q = E[N_q] = \sum_{n=c+1}^\infty (n-c)p_n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.Expected value of number of customers in service</a:t>
            </a:r>
          </a:p>
          <a:p>
            <a:pPr defTabSz="457200">
              <a:defRPr sz="1200">
                <a:latin typeface="Monaco"/>
                <a:ea typeface="Monaco"/>
                <a:cs typeface="Monaco"/>
                <a:sym typeface="Monaco"/>
              </a:defRPr>
            </a:pPr>
            <a:r>
              <a:t>.Which is the number of customers in the system, minus those in the queue.  Apply Little's law to each. W-Wq is Ws or time waiting.</a:t>
            </a:r>
          </a:p>
          <a:p>
            <a:pPr defTabSz="457200">
              <a:defRPr sz="1200">
                <a:latin typeface="Monaco"/>
                <a:ea typeface="Monaco"/>
                <a:cs typeface="Monaco"/>
                <a:sym typeface="Monaco"/>
              </a:defRPr>
            </a:pPr>
            <a:r>
              <a:t>r is expected number of customers in service </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L - L_q = \sum_{n=1}^\infty np_n - \sum_{n=1}^\infty (n-1)p_n = \sum_{n=1}^\infty p_n = 1 - p_0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.Expected value of number of customers in service</a:t>
            </a:r>
          </a:p>
          <a:p>
            <a:pPr defTabSz="457200">
              <a:defRPr sz="1200">
                <a:latin typeface="Monaco"/>
                <a:ea typeface="Monaco"/>
                <a:cs typeface="Monaco"/>
                <a:sym typeface="Monaco"/>
              </a:defRPr>
            </a:pPr>
            <a:r>
              <a:t>.Which is the number of customers in the system, minus those in the queue.  Apply Little's law to each. W-Wq is Ws or time waiting.</a:t>
            </a:r>
          </a:p>
          <a:p>
            <a:pPr defTabSz="457200">
              <a:defRPr sz="1200">
                <a:latin typeface="Monaco"/>
                <a:ea typeface="Monaco"/>
                <a:cs typeface="Monaco"/>
                <a:sym typeface="Monaco"/>
              </a:defRPr>
            </a:pPr>
            <a:r>
              <a:t>r is expected number of customers in service </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L - L_q = \sum_{n=1}^\infty np_n - \sum_{n=1}^\infty (n-1)p_n = \sum_{n=1}^\infty p_n = 1 - p_0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p_{n+1} &amp; = &amp; \frac{\lambda_n + \mu_n}{\mu_{n+1}}p_n - \frac{\lambda_{n-1}}{\mu_{n+1}}p_{n-1} \\</a:t>
            </a:r>
          </a:p>
          <a:p>
            <a:pPr defTabSz="457200">
              <a:defRPr sz="1200">
                <a:latin typeface="Monaco"/>
                <a:ea typeface="Monaco"/>
                <a:cs typeface="Monaco"/>
                <a:sym typeface="Monaco"/>
              </a:defRPr>
            </a:pPr>
            <a:r>
              <a:t>p_1 &amp; = &amp; \frac{\lambda_0}{\mu_1}p_0</a:t>
            </a:r>
          </a:p>
          <a:p>
            <a:pPr defTabSz="457200">
              <a:defRPr sz="1200">
                <a:latin typeface="Monaco"/>
                <a:ea typeface="Monaco"/>
                <a:cs typeface="Monaco"/>
                <a:sym typeface="Monaco"/>
              </a:defRPr>
            </a:pPr>
            <a:r>
              <a:t>\end{eqnarray*}</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p_2 &amp; = &amp; \frac{\lambda_1 + \mu_1}{\mu_2}p_1 - \frac{\lambda_0}{\mu_2}p_0 \\</a:t>
            </a:r>
          </a:p>
          <a:p>
            <a:pPr defTabSz="457200">
              <a:defRPr sz="1200">
                <a:latin typeface="Monaco"/>
                <a:ea typeface="Monaco"/>
                <a:cs typeface="Monaco"/>
                <a:sym typeface="Monaco"/>
              </a:defRPr>
            </a:pPr>
            <a:r>
              <a:t> &amp; = &amp; \frac{\lambda_1 + \mu_1}{\mu_2}\frac{\lambda_0}{\mu_1}p_0 - \frac{\lambda_0}{\mu_2}p_0 \\</a:t>
            </a:r>
          </a:p>
          <a:p>
            <a:pPr defTabSz="457200">
              <a:defRPr sz="1200">
                <a:latin typeface="Monaco"/>
                <a:ea typeface="Monaco"/>
                <a:cs typeface="Monaco"/>
                <a:sym typeface="Monaco"/>
              </a:defRPr>
            </a:pPr>
            <a:r>
              <a:t> &amp; = &amp; \frac{\lambda_1\lambda_0}{\mu_2\mu_1}p_0</a:t>
            </a:r>
          </a:p>
          <a:p>
            <a:pPr defTabSz="457200">
              <a:defRPr sz="1200">
                <a:latin typeface="Monaco"/>
                <a:ea typeface="Monaco"/>
                <a:cs typeface="Monaco"/>
                <a:sym typeface="Monaco"/>
              </a:defRPr>
            </a:pPr>
            <a:r>
              <a:t>\end{eqnarray*}</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p_3 = \frac{\lambda_2\lambda_1\lambda_0}{\mu_3\mu_2\mu_1}p_0</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p_n &amp; = &amp; \frac{\lambda_{n-1}\lambda_{n-2}\cdots\lambda_0}{\mu_n\mu_{n-1}\cdots\mu_1}p_0 \\</a:t>
            </a:r>
          </a:p>
          <a:p>
            <a:pPr defTabSz="457200">
              <a:defRPr sz="1200">
                <a:latin typeface="Monaco"/>
                <a:ea typeface="Monaco"/>
                <a:cs typeface="Monaco"/>
                <a:sym typeface="Monaco"/>
              </a:defRPr>
            </a:pPr>
            <a:r>
              <a:t> &amp; = &amp; p_0 \prod^n_{i=1}\frac{\lambda_{i-1}}{\mu_i}</a:t>
            </a:r>
          </a:p>
          <a:p>
            <a:pPr defTabSz="457200">
              <a:defRPr sz="1200">
                <a:latin typeface="Monaco"/>
                <a:ea typeface="Monaco"/>
                <a:cs typeface="Monaco"/>
                <a:sym typeface="Monaco"/>
              </a:defRPr>
            </a:pPr>
            <a:r>
              <a:t>\end{eqnarray*}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p_{n+1} &amp; = &amp; \frac{\lambda_n + \mu_n}{\mu_{n+1}}p_n - \frac{\lambda_{n-1}}{\mu_{n+1}}p_{n-1} \\</a:t>
            </a:r>
          </a:p>
          <a:p>
            <a:pPr defTabSz="457200">
              <a:defRPr sz="1200">
                <a:latin typeface="Monaco"/>
                <a:ea typeface="Monaco"/>
                <a:cs typeface="Monaco"/>
                <a:sym typeface="Monaco"/>
              </a:defRPr>
            </a:pPr>
            <a:r>
              <a:t>p_1 &amp; = &amp; \frac{\lambda_0}{\mu_1}p_0</a:t>
            </a:r>
          </a:p>
          <a:p>
            <a:pPr defTabSz="457200">
              <a:defRPr sz="1200">
                <a:latin typeface="Monaco"/>
                <a:ea typeface="Monaco"/>
                <a:cs typeface="Monaco"/>
                <a:sym typeface="Monaco"/>
              </a:defRPr>
            </a:pPr>
            <a:r>
              <a:t>\end{eqnarray*}</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p_2 &amp; = &amp; \frac{\lambda_1 + \mu_1}{\mu_2}p_1 - \frac{\lambda_0}{\mu_2}p_0 \\</a:t>
            </a:r>
          </a:p>
          <a:p>
            <a:pPr defTabSz="457200">
              <a:defRPr sz="1200">
                <a:latin typeface="Monaco"/>
                <a:ea typeface="Monaco"/>
                <a:cs typeface="Monaco"/>
                <a:sym typeface="Monaco"/>
              </a:defRPr>
            </a:pPr>
            <a:r>
              <a:t> &amp; = &amp; \frac{\lambda_1 + \mu_1}{\mu_2}\frac{\lambda_0}{\mu_1}p_0 - \frac{\lambda_0}{\mu_2}p_0 \\</a:t>
            </a:r>
          </a:p>
          <a:p>
            <a:pPr defTabSz="457200">
              <a:defRPr sz="1200">
                <a:latin typeface="Monaco"/>
                <a:ea typeface="Monaco"/>
                <a:cs typeface="Monaco"/>
                <a:sym typeface="Monaco"/>
              </a:defRPr>
            </a:pPr>
            <a:r>
              <a:t> &amp; = &amp; \frac{\lambda_1\lambda_0}{\mu_2\mu_1}p_0</a:t>
            </a:r>
          </a:p>
          <a:p>
            <a:pPr defTabSz="457200">
              <a:defRPr sz="1200">
                <a:latin typeface="Monaco"/>
                <a:ea typeface="Monaco"/>
                <a:cs typeface="Monaco"/>
                <a:sym typeface="Monaco"/>
              </a:defRPr>
            </a:pPr>
            <a:r>
              <a:t>\end{eqnarray*}</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p_3 = \frac{\lambda_2\lambda_1\lambda_0}{\mu_3\mu_2\mu_1}p_0</a:t>
            </a:r>
          </a:p>
          <a:p>
            <a:pPr defTabSz="457200">
              <a:defRPr sz="1200">
                <a:latin typeface="Monaco"/>
                <a:ea typeface="Monaco"/>
                <a:cs typeface="Monaco"/>
                <a:sym typeface="Monaco"/>
              </a:defRPr>
            </a:pPr>
            <a:endParaRPr/>
          </a:p>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p_n &amp; = &amp; \frac{\lambda_{n-1}\lambda_{n-2}\cdots\lambda_0}{\mu_n\mu_{n-1}\cdots\mu_1}p_0 \\</a:t>
            </a:r>
          </a:p>
          <a:p>
            <a:pPr defTabSz="457200">
              <a:defRPr sz="1200">
                <a:latin typeface="Monaco"/>
                <a:ea typeface="Monaco"/>
                <a:cs typeface="Monaco"/>
                <a:sym typeface="Monaco"/>
              </a:defRPr>
            </a:pPr>
            <a:r>
              <a:t> &amp; = &amp; p_0 \prod^n_{i=1}\frac{\lambda_{i-1}}{\mu_i}</a:t>
            </a:r>
          </a:p>
          <a:p>
            <a:pPr defTabSz="457200">
              <a:defRPr sz="1200">
                <a:latin typeface="Monaco"/>
                <a:ea typeface="Monaco"/>
                <a:cs typeface="Monaco"/>
                <a:sym typeface="Monaco"/>
              </a:defRPr>
            </a:pPr>
            <a:r>
              <a:t>\end{eqnarray*}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pPr defTabSz="457200">
              <a:defRPr sz="1200">
                <a:latin typeface="Monaco"/>
                <a:ea typeface="Monaco"/>
                <a:cs typeface="Monaco"/>
                <a:sym typeface="Monaco"/>
              </a:defRPr>
            </a:pPr>
            <a:r>
              <a:t>\begin{eqnarray*}</a:t>
            </a:r>
          </a:p>
          <a:p>
            <a:pPr defTabSz="457200">
              <a:defRPr sz="1200">
                <a:latin typeface="Monaco"/>
                <a:ea typeface="Monaco"/>
                <a:cs typeface="Monaco"/>
                <a:sym typeface="Monaco"/>
              </a:defRPr>
            </a:pPr>
            <a:r>
              <a:t>\mbox{Interarrival time}\quad TI(t) = \lambda e^{-\lambda t} \\</a:t>
            </a:r>
          </a:p>
          <a:p>
            <a:pPr defTabSz="457200">
              <a:defRPr sz="1200">
                <a:latin typeface="Monaco"/>
                <a:ea typeface="Monaco"/>
                <a:cs typeface="Monaco"/>
                <a:sym typeface="Monaco"/>
              </a:defRPr>
            </a:pPr>
            <a:r>
              <a:t>\mbox{Service time}\qquad S(t) = \mu e^{-\mu t}</a:t>
            </a:r>
          </a:p>
          <a:p>
            <a:pPr defTabSz="457200">
              <a:defRPr sz="1200">
                <a:latin typeface="Monaco"/>
                <a:ea typeface="Monaco"/>
                <a:cs typeface="Monaco"/>
                <a:sym typeface="Monaco"/>
              </a:defRPr>
            </a:pPr>
            <a:r>
              <a:t>\end{eqnarray*}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Material from Computer Networking: A Top Down Approach, 6th edition.  J.F. Kurose and K.W. Ross"/>
          <p:cNvSpPr txBox="1"/>
          <p:nvPr/>
        </p:nvSpPr>
        <p:spPr>
          <a:xfrm>
            <a:off x="5410200" y="9424987"/>
            <a:ext cx="7569200" cy="279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0639" marR="40639" algn="l" defTabSz="914400">
              <a:buClr>
                <a:srgbClr val="000000"/>
              </a:buClr>
              <a:buFont typeface="Arial"/>
              <a:defRPr sz="2400">
                <a:solidFill>
                  <a:srgbClr val="000000"/>
                </a:solidFill>
                <a:uFill>
                  <a:solidFill>
                    <a:srgbClr val="000000"/>
                  </a:solidFill>
                </a:uFill>
                <a:latin typeface="Times New Roman"/>
                <a:ea typeface="Times New Roman"/>
                <a:cs typeface="Times New Roman"/>
                <a:sym typeface="Times New Roman"/>
              </a:defRPr>
            </a:pPr>
            <a:r>
              <a:rPr sz="1200">
                <a:latin typeface="Arial"/>
                <a:ea typeface="Arial"/>
                <a:cs typeface="Arial"/>
                <a:sym typeface="Arial"/>
              </a:rPr>
              <a:t>Material from Computer Networking: A Top Down Approach, 6</a:t>
            </a:r>
            <a:r>
              <a:rPr sz="1200" baseline="29999">
                <a:latin typeface="Arial"/>
                <a:ea typeface="Arial"/>
                <a:cs typeface="Arial"/>
                <a:sym typeface="Arial"/>
              </a:rPr>
              <a:t>th</a:t>
            </a:r>
            <a:r>
              <a:rPr sz="1200">
                <a:latin typeface="Arial"/>
                <a:ea typeface="Arial"/>
                <a:cs typeface="Arial"/>
                <a:sym typeface="Arial"/>
              </a:rPr>
              <a:t> edition.  J.F. Kurose and K.W. Ross</a:t>
            </a:r>
          </a:p>
        </p:txBody>
      </p:sp>
      <p:sp>
        <p:nvSpPr>
          <p:cNvPr id="13" name="31 August 2009…"/>
          <p:cNvSpPr txBox="1">
            <a:spLocks noGrp="1"/>
          </p:cNvSpPr>
          <p:nvPr>
            <p:ph type="body" sz="quarter" idx="13"/>
          </p:nvPr>
        </p:nvSpPr>
        <p:spPr>
          <a:xfrm>
            <a:off x="1282700" y="5022850"/>
            <a:ext cx="10439400" cy="1143000"/>
          </a:xfrm>
          <a:prstGeom prst="rect">
            <a:avLst/>
          </a:prstGeom>
        </p:spPr>
        <p:txBody>
          <a:bodyPr>
            <a:spAutoFit/>
          </a:bodyPr>
          <a:lstStyle/>
          <a:p>
            <a:pPr marL="0" indent="0" algn="ctr">
              <a:spcBef>
                <a:spcPts val="0"/>
              </a:spcBef>
              <a:buSzTx/>
              <a:buNone/>
              <a:defRPr sz="3600">
                <a:latin typeface="+mn-lt"/>
                <a:ea typeface="+mn-ea"/>
                <a:cs typeface="+mn-cs"/>
                <a:sym typeface="Gill Sans"/>
              </a:defRPr>
            </a:pPr>
            <a:r>
              <a:t>31 August 2009</a:t>
            </a:r>
          </a:p>
          <a:p>
            <a:pPr marL="0" indent="0" algn="ctr">
              <a:spcBef>
                <a:spcPts val="0"/>
              </a:spcBef>
              <a:buSzTx/>
              <a:buNone/>
              <a:defRPr sz="3600">
                <a:latin typeface="+mn-lt"/>
                <a:ea typeface="+mn-ea"/>
                <a:cs typeface="+mn-cs"/>
                <a:sym typeface="Gill Sans"/>
              </a:defRPr>
            </a:pPr>
            <a:r>
              <a:t>Bill Nace</a:t>
            </a:r>
          </a:p>
        </p:txBody>
      </p:sp>
      <p:sp>
        <p:nvSpPr>
          <p:cNvPr id="14" name="Title Text"/>
          <p:cNvSpPr txBox="1">
            <a:spLocks noGrp="1"/>
          </p:cNvSpPr>
          <p:nvPr>
            <p:ph type="title"/>
          </p:nvPr>
        </p:nvSpPr>
        <p:spPr>
          <a:xfrm>
            <a:off x="1270000" y="1638300"/>
            <a:ext cx="10464800" cy="3302000"/>
          </a:xfrm>
          <a:prstGeom prst="rect">
            <a:avLst/>
          </a:prstGeom>
        </p:spPr>
        <p:txBody>
          <a:bodyPr anchor="b"/>
          <a:lstStyle>
            <a:lvl1pPr>
              <a:defRPr>
                <a:latin typeface="+mn-lt"/>
                <a:ea typeface="+mn-ea"/>
                <a:cs typeface="+mn-cs"/>
                <a:sym typeface="Gill Sans"/>
              </a:defRPr>
            </a:lvl1pPr>
          </a:lstStyle>
          <a:p>
            <a:r>
              <a:t>Title Text</a:t>
            </a:r>
          </a:p>
        </p:txBody>
      </p:sp>
      <p:sp>
        <p:nvSpPr>
          <p:cNvPr id="15" name="Slide Number"/>
          <p:cNvSpPr txBox="1">
            <a:spLocks noGrp="1"/>
          </p:cNvSpPr>
          <p:nvPr>
            <p:ph type="sldNum" sz="quarter" idx="2"/>
          </p:nvPr>
        </p:nvSpPr>
        <p:spPr>
          <a:xfrm>
            <a:off x="6324600" y="9258300"/>
            <a:ext cx="3429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Main">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Main: With Build">
    <p:spTree>
      <p:nvGrpSpPr>
        <p:cNvPr id="1" name=""/>
        <p:cNvGrpSpPr/>
        <p:nvPr/>
      </p:nvGrpSpPr>
      <p:grpSpPr>
        <a:xfrm>
          <a:off x="0" y="0"/>
          <a:ext cx="0" cy="0"/>
          <a:chOff x="0" y="0"/>
          <a:chExt cx="0" cy="0"/>
        </a:xfrm>
      </p:grpSpPr>
      <p:grpSp>
        <p:nvGrpSpPr>
          <p:cNvPr id="34" name="Group"/>
          <p:cNvGrpSpPr/>
          <p:nvPr/>
        </p:nvGrpSpPr>
        <p:grpSpPr>
          <a:xfrm>
            <a:off x="12420600" y="25400"/>
            <a:ext cx="571500" cy="1333500"/>
            <a:chOff x="0" y="0"/>
            <a:chExt cx="571500" cy="1333500"/>
          </a:xfrm>
        </p:grpSpPr>
        <p:sp>
          <p:nvSpPr>
            <p:cNvPr id="31" name="Shape"/>
            <p:cNvSpPr/>
            <p:nvPr/>
          </p:nvSpPr>
          <p:spPr>
            <a:xfrm>
              <a:off x="0" y="0"/>
              <a:ext cx="57150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p:spPr>
          <p:txBody>
            <a:bodyPr wrap="square" lIns="50800" tIns="50800" rIns="50800" bIns="50800" numCol="1" anchor="ctr">
              <a:noAutofit/>
            </a:bodyPr>
            <a:lstStyle/>
            <a:p>
              <a:pPr defTabSz="800100">
                <a:defRPr sz="2400">
                  <a:effectLst>
                    <a:outerShdw blurRad="25400" dist="23998" dir="2700000" rotWithShape="0">
                      <a:srgbClr val="000000">
                        <a:alpha val="31034"/>
                      </a:srgbClr>
                    </a:outerShdw>
                  </a:effectLst>
                </a:defRPr>
              </a:pPr>
              <a:endParaRPr/>
            </a:p>
          </p:txBody>
        </p:sp>
        <p:sp>
          <p:nvSpPr>
            <p:cNvPr id="32" name="Shape"/>
            <p:cNvSpPr/>
            <p:nvPr/>
          </p:nvSpPr>
          <p:spPr>
            <a:xfrm>
              <a:off x="0" y="381000"/>
              <a:ext cx="57150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p:spPr>
          <p:txBody>
            <a:bodyPr wrap="square" lIns="50800" tIns="50800" rIns="50800" bIns="50800" numCol="1" anchor="ctr">
              <a:noAutofit/>
            </a:bodyPr>
            <a:lstStyle/>
            <a:p>
              <a:pPr defTabSz="800100">
                <a:defRPr sz="2400">
                  <a:effectLst>
                    <a:outerShdw blurRad="25400" dist="23998" dir="2700000" rotWithShape="0">
                      <a:srgbClr val="000000">
                        <a:alpha val="31034"/>
                      </a:srgbClr>
                    </a:outerShdw>
                  </a:effectLst>
                </a:defRPr>
              </a:pPr>
              <a:endParaRPr/>
            </a:p>
          </p:txBody>
        </p:sp>
        <p:sp>
          <p:nvSpPr>
            <p:cNvPr id="33" name="Shape"/>
            <p:cNvSpPr/>
            <p:nvPr/>
          </p:nvSpPr>
          <p:spPr>
            <a:xfrm>
              <a:off x="0" y="762000"/>
              <a:ext cx="57150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p:spPr>
          <p:txBody>
            <a:bodyPr wrap="square" lIns="50800" tIns="50800" rIns="50800" bIns="50800" numCol="1" anchor="ctr">
              <a:noAutofit/>
            </a:bodyPr>
            <a:lstStyle/>
            <a:p>
              <a:pPr defTabSz="800100">
                <a:defRPr sz="2400">
                  <a:effectLst>
                    <a:outerShdw blurRad="25400" dist="23998" dir="2700000" rotWithShape="0">
                      <a:srgbClr val="000000">
                        <a:alpha val="31034"/>
                      </a:srgbClr>
                    </a:outerShdw>
                  </a:effectLst>
                </a:defRPr>
              </a:pPr>
              <a:endParaRPr/>
            </a:p>
          </p:txBody>
        </p:sp>
      </p:grpSp>
      <p:sp>
        <p:nvSpPr>
          <p:cNvPr id="35" name="14-740: Fall 2017"/>
          <p:cNvSpPr txBox="1"/>
          <p:nvPr/>
        </p:nvSpPr>
        <p:spPr>
          <a:xfrm>
            <a:off x="173465" y="9271000"/>
            <a:ext cx="1676215" cy="368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b">
            <a:spAutoFit/>
          </a:bodyPr>
          <a:lstStyle>
            <a:lvl1pPr algn="l">
              <a:defRPr sz="1800"/>
            </a:lvl1pPr>
          </a:lstStyle>
          <a:p>
            <a:r>
              <a:t>14-740: Fall 2017</a:t>
            </a:r>
          </a:p>
        </p:txBody>
      </p:sp>
      <p:sp>
        <p:nvSpPr>
          <p:cNvPr id="36" name="Title Text"/>
          <p:cNvSpPr txBox="1">
            <a:spLocks noGrp="1"/>
          </p:cNvSpPr>
          <p:nvPr>
            <p:ph type="title"/>
          </p:nvPr>
        </p:nvSpPr>
        <p:spPr>
          <a:prstGeom prst="rect">
            <a:avLst/>
          </a:prstGeom>
        </p:spPr>
        <p:txBody>
          <a:bodyPr/>
          <a:lstStyle/>
          <a:p>
            <a:r>
              <a:t>Title Text</a:t>
            </a:r>
          </a:p>
        </p:txBody>
      </p:sp>
      <p:sp>
        <p:nvSpPr>
          <p:cNvPr id="3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Main: No footer">
    <p:spTree>
      <p:nvGrpSpPr>
        <p:cNvPr id="1" name=""/>
        <p:cNvGrpSpPr/>
        <p:nvPr/>
      </p:nvGrpSpPr>
      <p:grpSpPr>
        <a:xfrm>
          <a:off x="0" y="0"/>
          <a:ext cx="0" cy="0"/>
          <a:chOff x="0" y="0"/>
          <a:chExt cx="0" cy="0"/>
        </a:xfrm>
      </p:grpSpPr>
      <p:sp>
        <p:nvSpPr>
          <p:cNvPr id="45" name="Title Text"/>
          <p:cNvSpPr txBox="1">
            <a:spLocks noGrp="1"/>
          </p:cNvSpPr>
          <p:nvPr>
            <p:ph type="title"/>
          </p:nvPr>
        </p:nvSpPr>
        <p:spPr>
          <a:prstGeom prst="rect">
            <a:avLst/>
          </a:prstGeom>
        </p:spPr>
        <p:txBody>
          <a:bodyPr/>
          <a:lstStyle/>
          <a:p>
            <a:r>
              <a:t>Title Text</a:t>
            </a:r>
          </a:p>
        </p:txBody>
      </p:sp>
      <p:sp>
        <p:nvSpPr>
          <p:cNvPr id="4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54" name="Body Level One…"/>
          <p:cNvSpPr txBox="1">
            <a:spLocks noGrp="1"/>
          </p:cNvSpPr>
          <p:nvPr>
            <p:ph type="body" idx="1"/>
          </p:nvPr>
        </p:nvSpPr>
        <p:spPr>
          <a:xfrm>
            <a:off x="1270000" y="1270000"/>
            <a:ext cx="10464800" cy="7213600"/>
          </a:xfrm>
          <a:prstGeom prst="rect">
            <a:avLst/>
          </a:prstGeom>
        </p:spPr>
        <p:txBody>
          <a:bodyPr/>
          <a:lstStyle>
            <a:lvl1pPr>
              <a:spcBef>
                <a:spcPts val="3000"/>
              </a:spcBef>
            </a:lvl1pPr>
            <a:lvl2pPr>
              <a:spcBef>
                <a:spcPts val="2400"/>
              </a:spcBef>
            </a:lvl2pPr>
            <a:lvl3pPr>
              <a:spcBef>
                <a:spcPts val="1800"/>
              </a:spcBef>
            </a:lvl3pPr>
            <a:lvl4pPr>
              <a:spcBef>
                <a:spcPts val="1800"/>
              </a:spcBef>
            </a:lvl4pPr>
            <a:lvl5pPr>
              <a:spcBef>
                <a:spcPts val="1800"/>
              </a:spcBef>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6324600" y="9258300"/>
            <a:ext cx="3429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2" name="Slide Number"/>
          <p:cNvSpPr txBox="1">
            <a:spLocks noGrp="1"/>
          </p:cNvSpPr>
          <p:nvPr>
            <p:ph type="sldNum" sz="quarter" idx="2"/>
          </p:nvPr>
        </p:nvSpPr>
        <p:spPr>
          <a:xfrm>
            <a:off x="6324600" y="9258300"/>
            <a:ext cx="3429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With Build">
    <p:spTree>
      <p:nvGrpSpPr>
        <p:cNvPr id="1" name=""/>
        <p:cNvGrpSpPr/>
        <p:nvPr/>
      </p:nvGrpSpPr>
      <p:grpSpPr>
        <a:xfrm>
          <a:off x="0" y="0"/>
          <a:ext cx="0" cy="0"/>
          <a:chOff x="0" y="0"/>
          <a:chExt cx="0" cy="0"/>
        </a:xfrm>
      </p:grpSpPr>
      <p:grpSp>
        <p:nvGrpSpPr>
          <p:cNvPr id="72" name="Group"/>
          <p:cNvGrpSpPr/>
          <p:nvPr/>
        </p:nvGrpSpPr>
        <p:grpSpPr>
          <a:xfrm>
            <a:off x="12420600" y="25400"/>
            <a:ext cx="571500" cy="1333500"/>
            <a:chOff x="0" y="0"/>
            <a:chExt cx="571500" cy="1333500"/>
          </a:xfrm>
        </p:grpSpPr>
        <p:sp>
          <p:nvSpPr>
            <p:cNvPr id="69" name="Shape"/>
            <p:cNvSpPr/>
            <p:nvPr/>
          </p:nvSpPr>
          <p:spPr>
            <a:xfrm>
              <a:off x="0" y="0"/>
              <a:ext cx="57150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p:spPr>
          <p:txBody>
            <a:bodyPr wrap="square" lIns="50800" tIns="50800" rIns="50800" bIns="50800" numCol="1" anchor="ctr">
              <a:noAutofit/>
            </a:bodyPr>
            <a:lstStyle/>
            <a:p>
              <a:pPr defTabSz="800100">
                <a:defRPr sz="2400">
                  <a:effectLst>
                    <a:outerShdw blurRad="25400" dist="23998" dir="2700000" rotWithShape="0">
                      <a:srgbClr val="000000">
                        <a:alpha val="31034"/>
                      </a:srgbClr>
                    </a:outerShdw>
                  </a:effectLst>
                </a:defRPr>
              </a:pPr>
              <a:endParaRPr/>
            </a:p>
          </p:txBody>
        </p:sp>
        <p:sp>
          <p:nvSpPr>
            <p:cNvPr id="70" name="Shape"/>
            <p:cNvSpPr/>
            <p:nvPr/>
          </p:nvSpPr>
          <p:spPr>
            <a:xfrm>
              <a:off x="0" y="381000"/>
              <a:ext cx="57150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p:spPr>
          <p:txBody>
            <a:bodyPr wrap="square" lIns="50800" tIns="50800" rIns="50800" bIns="50800" numCol="1" anchor="ctr">
              <a:noAutofit/>
            </a:bodyPr>
            <a:lstStyle/>
            <a:p>
              <a:pPr defTabSz="800100">
                <a:defRPr sz="2400">
                  <a:effectLst>
                    <a:outerShdw blurRad="25400" dist="23998" dir="2700000" rotWithShape="0">
                      <a:srgbClr val="000000">
                        <a:alpha val="31034"/>
                      </a:srgbClr>
                    </a:outerShdw>
                  </a:effectLst>
                </a:defRPr>
              </a:pPr>
              <a:endParaRPr/>
            </a:p>
          </p:txBody>
        </p:sp>
        <p:sp>
          <p:nvSpPr>
            <p:cNvPr id="71" name="Shape"/>
            <p:cNvSpPr/>
            <p:nvPr/>
          </p:nvSpPr>
          <p:spPr>
            <a:xfrm>
              <a:off x="0" y="762000"/>
              <a:ext cx="57150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p:spPr>
          <p:txBody>
            <a:bodyPr wrap="square" lIns="50800" tIns="50800" rIns="50800" bIns="50800" numCol="1" anchor="ctr">
              <a:noAutofit/>
            </a:bodyPr>
            <a:lstStyle/>
            <a:p>
              <a:pPr defTabSz="800100">
                <a:defRPr sz="2400">
                  <a:effectLst>
                    <a:outerShdw blurRad="25400" dist="23998" dir="2700000" rotWithShape="0">
                      <a:srgbClr val="000000">
                        <a:alpha val="31034"/>
                      </a:srgbClr>
                    </a:outerShdw>
                  </a:effectLst>
                </a:defRPr>
              </a:pPr>
              <a:endParaRPr/>
            </a:p>
          </p:txBody>
        </p:sp>
      </p:grpSp>
      <p:sp>
        <p:nvSpPr>
          <p:cNvPr id="73" name="Slide Number"/>
          <p:cNvSpPr txBox="1">
            <a:spLocks noGrp="1"/>
          </p:cNvSpPr>
          <p:nvPr>
            <p:ph type="sldNum" sz="quarter" idx="2"/>
          </p:nvPr>
        </p:nvSpPr>
        <p:spPr>
          <a:xfrm>
            <a:off x="6324600" y="9258300"/>
            <a:ext cx="3429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Main">
    <p:spTree>
      <p:nvGrpSpPr>
        <p:cNvPr id="1" name=""/>
        <p:cNvGrpSpPr/>
        <p:nvPr/>
      </p:nvGrpSpPr>
      <p:grpSpPr>
        <a:xfrm>
          <a:off x="0" y="0"/>
          <a:ext cx="0" cy="0"/>
          <a:chOff x="0" y="0"/>
          <a:chExt cx="0" cy="0"/>
        </a:xfrm>
      </p:grpSpPr>
      <p:sp>
        <p:nvSpPr>
          <p:cNvPr id="80" name="14-740: Fall 2017"/>
          <p:cNvSpPr txBox="1"/>
          <p:nvPr/>
        </p:nvSpPr>
        <p:spPr>
          <a:xfrm>
            <a:off x="173465" y="9271000"/>
            <a:ext cx="1676215" cy="368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b">
            <a:spAutoFit/>
          </a:bodyPr>
          <a:lstStyle>
            <a:lvl1pPr algn="l">
              <a:defRPr sz="1800"/>
            </a:lvl1pPr>
          </a:lstStyle>
          <a:p>
            <a:r>
              <a:t>14-740: Fall 2017</a:t>
            </a:r>
          </a:p>
        </p:txBody>
      </p:sp>
      <p:sp>
        <p:nvSpPr>
          <p:cNvPr id="81" name="Title Text"/>
          <p:cNvSpPr txBox="1">
            <a:spLocks noGrp="1"/>
          </p:cNvSpPr>
          <p:nvPr>
            <p:ph type="title"/>
          </p:nvPr>
        </p:nvSpPr>
        <p:spPr>
          <a:prstGeom prst="rect">
            <a:avLst/>
          </a:prstGeom>
        </p:spPr>
        <p:txBody>
          <a:bodyPr/>
          <a:lstStyle/>
          <a:p>
            <a:r>
              <a:t>Title Text</a:t>
            </a:r>
          </a:p>
        </p:txBody>
      </p:sp>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14-740: Fall 2017"/>
          <p:cNvSpPr txBox="1"/>
          <p:nvPr/>
        </p:nvSpPr>
        <p:spPr>
          <a:xfrm>
            <a:off x="173465" y="9271000"/>
            <a:ext cx="1676215" cy="368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b">
            <a:spAutoFit/>
          </a:bodyPr>
          <a:lstStyle>
            <a:lvl1pPr algn="l">
              <a:defRPr sz="1800"/>
            </a:lvl1pPr>
          </a:lstStyle>
          <a:p>
            <a:r>
              <a:t>14-740: Fall 2017</a:t>
            </a:r>
          </a:p>
        </p:txBody>
      </p:sp>
      <p:sp>
        <p:nvSpPr>
          <p:cNvPr id="3" name="Title Text"/>
          <p:cNvSpPr txBox="1">
            <a:spLocks noGrp="1"/>
          </p:cNvSpPr>
          <p:nvPr>
            <p:ph type="title"/>
          </p:nvPr>
        </p:nvSpPr>
        <p:spPr>
          <a:xfrm>
            <a:off x="1270000" y="254000"/>
            <a:ext cx="10464800" cy="190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4" name="Body Level One…"/>
          <p:cNvSpPr txBox="1">
            <a:spLocks noGrp="1"/>
          </p:cNvSpPr>
          <p:nvPr>
            <p:ph type="body" idx="1"/>
          </p:nvPr>
        </p:nvSpPr>
        <p:spPr>
          <a:xfrm>
            <a:off x="1270000" y="2298700"/>
            <a:ext cx="10464800" cy="6184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2pPr>
              <a:spcBef>
                <a:spcPts val="1600"/>
              </a:spcBef>
            </a:lvl2pPr>
            <a:lvl3pPr>
              <a:spcBef>
                <a:spcPts val="1200"/>
              </a:spcBef>
            </a:lvl3pPr>
            <a:lvl4pPr>
              <a:spcBef>
                <a:spcPts val="1200"/>
              </a:spcBef>
            </a:lvl4pPr>
            <a:lvl5pPr>
              <a:spcBef>
                <a:spcPts val="1200"/>
              </a:spcBef>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2573000" y="92710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FFFFFF"/>
          </a:solidFill>
          <a:uFillTx/>
          <a:latin typeface="+mj-lt"/>
          <a:ea typeface="+mj-ea"/>
          <a:cs typeface="+mj-cs"/>
          <a:sym typeface="Helvetica Neue"/>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FFFFFF"/>
          </a:solidFill>
          <a:uFillTx/>
          <a:latin typeface="+mj-lt"/>
          <a:ea typeface="+mj-ea"/>
          <a:cs typeface="+mj-cs"/>
          <a:sym typeface="Helvetica Neue"/>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FFFFFF"/>
          </a:solidFill>
          <a:uFillTx/>
          <a:latin typeface="+mj-lt"/>
          <a:ea typeface="+mj-ea"/>
          <a:cs typeface="+mj-cs"/>
          <a:sym typeface="Helvetica Neue"/>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FFFFFF"/>
          </a:solidFill>
          <a:uFillTx/>
          <a:latin typeface="+mj-lt"/>
          <a:ea typeface="+mj-ea"/>
          <a:cs typeface="+mj-cs"/>
          <a:sym typeface="Helvetica Neue"/>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FFFFFF"/>
          </a:solidFill>
          <a:uFillTx/>
          <a:latin typeface="+mj-lt"/>
          <a:ea typeface="+mj-ea"/>
          <a:cs typeface="+mj-cs"/>
          <a:sym typeface="Helvetica Neue"/>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FFFFFF"/>
          </a:solidFill>
          <a:uFillTx/>
          <a:latin typeface="+mj-lt"/>
          <a:ea typeface="+mj-ea"/>
          <a:cs typeface="+mj-cs"/>
          <a:sym typeface="Helvetica Neue"/>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FFFFFF"/>
          </a:solidFill>
          <a:uFillTx/>
          <a:latin typeface="+mj-lt"/>
          <a:ea typeface="+mj-ea"/>
          <a:cs typeface="+mj-cs"/>
          <a:sym typeface="Helvetica Neue"/>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FFFFFF"/>
          </a:solidFill>
          <a:uFillTx/>
          <a:latin typeface="+mj-lt"/>
          <a:ea typeface="+mj-ea"/>
          <a:cs typeface="+mj-cs"/>
          <a:sym typeface="Helvetica Neue"/>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FFFFFF"/>
          </a:solidFill>
          <a:uFillTx/>
          <a:latin typeface="+mj-lt"/>
          <a:ea typeface="+mj-ea"/>
          <a:cs typeface="+mj-cs"/>
          <a:sym typeface="Helvetica Neue"/>
        </a:defRPr>
      </a:lvl9pPr>
    </p:titleStyle>
    <p:bodyStyle>
      <a:lvl1pPr marL="444500" marR="0" indent="-444500" algn="l" defTabSz="584200" latinLnBrk="0">
        <a:lnSpc>
          <a:spcPct val="100000"/>
        </a:lnSpc>
        <a:spcBef>
          <a:spcPts val="2400"/>
        </a:spcBef>
        <a:spcAft>
          <a:spcPts val="0"/>
        </a:spcAft>
        <a:buClrTx/>
        <a:buSzPct val="150000"/>
        <a:buFontTx/>
        <a:buChar char="•"/>
        <a:tabLst/>
        <a:defRPr sz="4200" b="0" i="0" u="none" strike="noStrike" cap="none" spc="0" baseline="0">
          <a:ln>
            <a:noFill/>
          </a:ln>
          <a:solidFill>
            <a:srgbClr val="FFFFFF"/>
          </a:solidFill>
          <a:uFillTx/>
          <a:latin typeface="+mj-lt"/>
          <a:ea typeface="+mj-ea"/>
          <a:cs typeface="+mj-cs"/>
          <a:sym typeface="Helvetica Neue"/>
        </a:defRPr>
      </a:lvl1pPr>
      <a:lvl2pPr marL="762000" marR="0" indent="-444500" algn="l" defTabSz="584200" latinLnBrk="0">
        <a:lnSpc>
          <a:spcPct val="100000"/>
        </a:lnSpc>
        <a:spcBef>
          <a:spcPts val="2400"/>
        </a:spcBef>
        <a:spcAft>
          <a:spcPts val="0"/>
        </a:spcAft>
        <a:buClrTx/>
        <a:buSzPct val="150000"/>
        <a:buFontTx/>
        <a:buChar char="•"/>
        <a:tabLst/>
        <a:defRPr sz="4200" b="0" i="0" u="none" strike="noStrike" cap="none" spc="0" baseline="0">
          <a:ln>
            <a:noFill/>
          </a:ln>
          <a:solidFill>
            <a:srgbClr val="FFFFFF"/>
          </a:solidFill>
          <a:uFillTx/>
          <a:latin typeface="+mj-lt"/>
          <a:ea typeface="+mj-ea"/>
          <a:cs typeface="+mj-cs"/>
          <a:sym typeface="Helvetica Neue"/>
        </a:defRPr>
      </a:lvl2pPr>
      <a:lvl3pPr marL="1079500" marR="0" indent="-444500" algn="l" defTabSz="584200" latinLnBrk="0">
        <a:lnSpc>
          <a:spcPct val="100000"/>
        </a:lnSpc>
        <a:spcBef>
          <a:spcPts val="2400"/>
        </a:spcBef>
        <a:spcAft>
          <a:spcPts val="0"/>
        </a:spcAft>
        <a:buClrTx/>
        <a:buSzPct val="150000"/>
        <a:buFontTx/>
        <a:buChar char="•"/>
        <a:tabLst/>
        <a:defRPr sz="4200" b="0" i="0" u="none" strike="noStrike" cap="none" spc="0" baseline="0">
          <a:ln>
            <a:noFill/>
          </a:ln>
          <a:solidFill>
            <a:srgbClr val="FFFFFF"/>
          </a:solidFill>
          <a:uFillTx/>
          <a:latin typeface="+mj-lt"/>
          <a:ea typeface="+mj-ea"/>
          <a:cs typeface="+mj-cs"/>
          <a:sym typeface="Helvetica Neue"/>
        </a:defRPr>
      </a:lvl3pPr>
      <a:lvl4pPr marL="1397000" marR="0" indent="-444500" algn="l" defTabSz="584200" latinLnBrk="0">
        <a:lnSpc>
          <a:spcPct val="100000"/>
        </a:lnSpc>
        <a:spcBef>
          <a:spcPts val="2400"/>
        </a:spcBef>
        <a:spcAft>
          <a:spcPts val="0"/>
        </a:spcAft>
        <a:buClrTx/>
        <a:buSzPct val="150000"/>
        <a:buFontTx/>
        <a:buChar char="•"/>
        <a:tabLst/>
        <a:defRPr sz="4200" b="0" i="0" u="none" strike="noStrike" cap="none" spc="0" baseline="0">
          <a:ln>
            <a:noFill/>
          </a:ln>
          <a:solidFill>
            <a:srgbClr val="FFFFFF"/>
          </a:solidFill>
          <a:uFillTx/>
          <a:latin typeface="+mj-lt"/>
          <a:ea typeface="+mj-ea"/>
          <a:cs typeface="+mj-cs"/>
          <a:sym typeface="Helvetica Neue"/>
        </a:defRPr>
      </a:lvl4pPr>
      <a:lvl5pPr marL="1714500" marR="0" indent="-444500" algn="l" defTabSz="584200" latinLnBrk="0">
        <a:lnSpc>
          <a:spcPct val="100000"/>
        </a:lnSpc>
        <a:spcBef>
          <a:spcPts val="2400"/>
        </a:spcBef>
        <a:spcAft>
          <a:spcPts val="0"/>
        </a:spcAft>
        <a:buClrTx/>
        <a:buSzPct val="150000"/>
        <a:buFontTx/>
        <a:buChar char="•"/>
        <a:tabLst/>
        <a:defRPr sz="4200" b="0" i="0" u="none" strike="noStrike" cap="none" spc="0" baseline="0">
          <a:ln>
            <a:noFill/>
          </a:ln>
          <a:solidFill>
            <a:srgbClr val="FFFFFF"/>
          </a:solidFill>
          <a:uFillTx/>
          <a:latin typeface="+mj-lt"/>
          <a:ea typeface="+mj-ea"/>
          <a:cs typeface="+mj-cs"/>
          <a:sym typeface="Helvetica Neue"/>
        </a:defRPr>
      </a:lvl5pPr>
      <a:lvl6pPr marL="2032000" marR="0" indent="-444500" algn="l" defTabSz="584200" latinLnBrk="0">
        <a:lnSpc>
          <a:spcPct val="100000"/>
        </a:lnSpc>
        <a:spcBef>
          <a:spcPts val="2400"/>
        </a:spcBef>
        <a:spcAft>
          <a:spcPts val="0"/>
        </a:spcAft>
        <a:buClrTx/>
        <a:buSzPct val="150000"/>
        <a:buFontTx/>
        <a:buChar char="•"/>
        <a:tabLst/>
        <a:defRPr sz="4200" b="0" i="0" u="none" strike="noStrike" cap="none" spc="0" baseline="0">
          <a:ln>
            <a:noFill/>
          </a:ln>
          <a:solidFill>
            <a:srgbClr val="FFFFFF"/>
          </a:solidFill>
          <a:uFillTx/>
          <a:latin typeface="+mj-lt"/>
          <a:ea typeface="+mj-ea"/>
          <a:cs typeface="+mj-cs"/>
          <a:sym typeface="Helvetica Neue"/>
        </a:defRPr>
      </a:lvl6pPr>
      <a:lvl7pPr marL="2349500" marR="0" indent="-444500" algn="l" defTabSz="584200" latinLnBrk="0">
        <a:lnSpc>
          <a:spcPct val="100000"/>
        </a:lnSpc>
        <a:spcBef>
          <a:spcPts val="2400"/>
        </a:spcBef>
        <a:spcAft>
          <a:spcPts val="0"/>
        </a:spcAft>
        <a:buClrTx/>
        <a:buSzPct val="150000"/>
        <a:buFontTx/>
        <a:buChar char="•"/>
        <a:tabLst/>
        <a:defRPr sz="4200" b="0" i="0" u="none" strike="noStrike" cap="none" spc="0" baseline="0">
          <a:ln>
            <a:noFill/>
          </a:ln>
          <a:solidFill>
            <a:srgbClr val="FFFFFF"/>
          </a:solidFill>
          <a:uFillTx/>
          <a:latin typeface="+mj-lt"/>
          <a:ea typeface="+mj-ea"/>
          <a:cs typeface="+mj-cs"/>
          <a:sym typeface="Helvetica Neue"/>
        </a:defRPr>
      </a:lvl7pPr>
      <a:lvl8pPr marL="2667000" marR="0" indent="-444500" algn="l" defTabSz="584200" latinLnBrk="0">
        <a:lnSpc>
          <a:spcPct val="100000"/>
        </a:lnSpc>
        <a:spcBef>
          <a:spcPts val="2400"/>
        </a:spcBef>
        <a:spcAft>
          <a:spcPts val="0"/>
        </a:spcAft>
        <a:buClrTx/>
        <a:buSzPct val="150000"/>
        <a:buFontTx/>
        <a:buChar char="•"/>
        <a:tabLst/>
        <a:defRPr sz="4200" b="0" i="0" u="none" strike="noStrike" cap="none" spc="0" baseline="0">
          <a:ln>
            <a:noFill/>
          </a:ln>
          <a:solidFill>
            <a:srgbClr val="FFFFFF"/>
          </a:solidFill>
          <a:uFillTx/>
          <a:latin typeface="+mj-lt"/>
          <a:ea typeface="+mj-ea"/>
          <a:cs typeface="+mj-cs"/>
          <a:sym typeface="Helvetica Neue"/>
        </a:defRPr>
      </a:lvl8pPr>
      <a:lvl9pPr marL="2984500" marR="0" indent="-444500" algn="l" defTabSz="584200" latinLnBrk="0">
        <a:lnSpc>
          <a:spcPct val="100000"/>
        </a:lnSpc>
        <a:spcBef>
          <a:spcPts val="2400"/>
        </a:spcBef>
        <a:spcAft>
          <a:spcPts val="0"/>
        </a:spcAft>
        <a:buClrTx/>
        <a:buSzPct val="150000"/>
        <a:buFontTx/>
        <a:buChar char="•"/>
        <a:tabLst/>
        <a:defRPr sz="4200" b="0" i="0" u="none" strike="noStrike" cap="none" spc="0" baseline="0">
          <a:ln>
            <a:noFill/>
          </a:ln>
          <a:solidFill>
            <a:srgbClr val="FFFFFF"/>
          </a:solidFill>
          <a:uFillTx/>
          <a:latin typeface="+mj-lt"/>
          <a:ea typeface="+mj-ea"/>
          <a:cs typeface="+mj-cs"/>
          <a:sym typeface="Helvetica Neue"/>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Queueing Theory"/>
          <p:cNvSpPr txBox="1">
            <a:spLocks noGrp="1"/>
          </p:cNvSpPr>
          <p:nvPr>
            <p:ph type="ctrTitle"/>
          </p:nvPr>
        </p:nvSpPr>
        <p:spPr>
          <a:prstGeom prst="rect">
            <a:avLst/>
          </a:prstGeom>
        </p:spPr>
        <p:txBody>
          <a:bodyPr/>
          <a:lstStyle/>
          <a:p>
            <a:r>
              <a:t>Queueing Theory</a:t>
            </a:r>
          </a:p>
        </p:txBody>
      </p:sp>
      <p:sp>
        <p:nvSpPr>
          <p:cNvPr id="93" name="14-740: Fundamentals of Computer Networks…"/>
          <p:cNvSpPr txBox="1"/>
          <p:nvPr/>
        </p:nvSpPr>
        <p:spPr>
          <a:xfrm>
            <a:off x="809369" y="7961587"/>
            <a:ext cx="9041032" cy="8412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400"/>
            </a:pPr>
            <a:r>
              <a:rPr dirty="0"/>
              <a:t>14-740: Fundamentals of Computer Networks</a:t>
            </a:r>
          </a:p>
          <a:p>
            <a:pPr algn="l">
              <a:defRPr sz="2400"/>
            </a:pPr>
            <a:r>
              <a:rPr lang="en-US" dirty="0"/>
              <a:t>Credit: </a:t>
            </a:r>
            <a:r>
              <a:rPr dirty="0"/>
              <a:t>Bill </a:t>
            </a:r>
            <a:r>
              <a:rPr dirty="0" err="1"/>
              <a:t>Nace</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5: Multiple Service Channels"/>
          <p:cNvSpPr txBox="1">
            <a:spLocks noGrp="1"/>
          </p:cNvSpPr>
          <p:nvPr>
            <p:ph type="title"/>
          </p:nvPr>
        </p:nvSpPr>
        <p:spPr>
          <a:prstGeom prst="rect">
            <a:avLst/>
          </a:prstGeom>
        </p:spPr>
        <p:txBody>
          <a:bodyPr>
            <a:normAutofit/>
          </a:bodyPr>
          <a:lstStyle>
            <a:lvl1pPr defTabSz="426466">
              <a:defRPr sz="6132"/>
            </a:lvl1pPr>
          </a:lstStyle>
          <a:p>
            <a:r>
              <a:t>#5: Multiple Service Channels</a:t>
            </a:r>
          </a:p>
        </p:txBody>
      </p:sp>
      <p:sp>
        <p:nvSpPr>
          <p:cNvPr id="146" name="Adding servers increases capacity…"/>
          <p:cNvSpPr txBox="1">
            <a:spLocks noGrp="1"/>
          </p:cNvSpPr>
          <p:nvPr>
            <p:ph type="body" sz="half" idx="1"/>
          </p:nvPr>
        </p:nvSpPr>
        <p:spPr>
          <a:xfrm>
            <a:off x="1270000" y="2298700"/>
            <a:ext cx="10464800" cy="4089400"/>
          </a:xfrm>
          <a:prstGeom prst="rect">
            <a:avLst/>
          </a:prstGeom>
        </p:spPr>
        <p:txBody>
          <a:bodyPr anchor="t"/>
          <a:lstStyle/>
          <a:p>
            <a:r>
              <a:t>Adding servers increases capacity</a:t>
            </a:r>
          </a:p>
          <a:p>
            <a:r>
              <a:t>How do customers wait?</a:t>
            </a:r>
          </a:p>
          <a:p>
            <a:pPr lvl="1"/>
            <a:r>
              <a:t>Single queue can feed many servers</a:t>
            </a:r>
          </a:p>
          <a:p>
            <a:pPr lvl="1"/>
            <a:r>
              <a:t>Each server may have its own queue</a:t>
            </a:r>
          </a:p>
        </p:txBody>
      </p:sp>
      <p:sp>
        <p:nvSpPr>
          <p:cNvPr id="1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grpSp>
        <p:nvGrpSpPr>
          <p:cNvPr id="150" name="Group"/>
          <p:cNvGrpSpPr/>
          <p:nvPr/>
        </p:nvGrpSpPr>
        <p:grpSpPr>
          <a:xfrm>
            <a:off x="749300" y="5816600"/>
            <a:ext cx="5499100" cy="3454400"/>
            <a:chOff x="0" y="0"/>
            <a:chExt cx="5499100" cy="3454400"/>
          </a:xfrm>
        </p:grpSpPr>
        <p:sp>
          <p:nvSpPr>
            <p:cNvPr id="148" name="Rounded Rectangle"/>
            <p:cNvSpPr/>
            <p:nvPr/>
          </p:nvSpPr>
          <p:spPr>
            <a:xfrm>
              <a:off x="0" y="0"/>
              <a:ext cx="5499100" cy="3454400"/>
            </a:xfrm>
            <a:prstGeom prst="roundRect">
              <a:avLst>
                <a:gd name="adj" fmla="val 5515"/>
              </a:avLst>
            </a:prstGeom>
            <a:gradFill flip="none" rotWithShape="1">
              <a:gsLst>
                <a:gs pos="0">
                  <a:srgbClr val="FFFFFF"/>
                </a:gs>
                <a:gs pos="100000">
                  <a:srgbClr val="E97D62"/>
                </a:gs>
              </a:gsLst>
              <a:lin ang="5400000" scaled="0"/>
            </a:gradFill>
            <a:ln w="12700" cap="flat">
              <a:noFill/>
              <a:miter lim="400000"/>
            </a:ln>
            <a:effectLst>
              <a:outerShdw blurRad="76200" dir="18900000" rotWithShape="0">
                <a:srgbClr val="000000">
                  <a:alpha val="80000"/>
                </a:srgbClr>
              </a:outerShdw>
            </a:effectLst>
          </p:spPr>
          <p:txBody>
            <a:bodyPr wrap="square" lIns="50800" tIns="50800" rIns="50800" bIns="50800" numCol="1" anchor="ctr">
              <a:noAutofit/>
            </a:bodyPr>
            <a:lstStyle/>
            <a:p>
              <a:pPr defTabSz="800100">
                <a:defRPr sz="2400">
                  <a:effectLst>
                    <a:outerShdw blurRad="25400" dist="23998" dir="2700000" rotWithShape="0">
                      <a:srgbClr val="000000">
                        <a:alpha val="31034"/>
                      </a:srgbClr>
                    </a:outerShdw>
                  </a:effectLst>
                </a:defRPr>
              </a:pPr>
              <a:endParaRPr/>
            </a:p>
          </p:txBody>
        </p:sp>
        <p:pic>
          <p:nvPicPr>
            <p:cNvPr id="149" name="droppedImage.pdf" descr="droppedImage.pdf"/>
            <p:cNvPicPr>
              <a:picLocks noChangeAspect="1"/>
            </p:cNvPicPr>
            <p:nvPr/>
          </p:nvPicPr>
          <p:blipFill>
            <a:blip r:embed="rId2">
              <a:extLst/>
            </a:blip>
            <a:stretch>
              <a:fillRect/>
            </a:stretch>
          </p:blipFill>
          <p:spPr>
            <a:xfrm>
              <a:off x="76200" y="73150"/>
              <a:ext cx="5346700" cy="3305050"/>
            </a:xfrm>
            <a:prstGeom prst="rect">
              <a:avLst/>
            </a:prstGeom>
            <a:ln w="12700" cap="flat">
              <a:noFill/>
              <a:miter lim="400000"/>
            </a:ln>
            <a:effectLst/>
          </p:spPr>
        </p:pic>
      </p:grpSp>
      <p:grpSp>
        <p:nvGrpSpPr>
          <p:cNvPr id="153" name="Group"/>
          <p:cNvGrpSpPr/>
          <p:nvPr/>
        </p:nvGrpSpPr>
        <p:grpSpPr>
          <a:xfrm>
            <a:off x="6756400" y="5816600"/>
            <a:ext cx="5499100" cy="3454400"/>
            <a:chOff x="0" y="0"/>
            <a:chExt cx="5499100" cy="3454400"/>
          </a:xfrm>
        </p:grpSpPr>
        <p:sp>
          <p:nvSpPr>
            <p:cNvPr id="151" name="Rounded Rectangle"/>
            <p:cNvSpPr/>
            <p:nvPr/>
          </p:nvSpPr>
          <p:spPr>
            <a:xfrm>
              <a:off x="0" y="0"/>
              <a:ext cx="5499100" cy="3454400"/>
            </a:xfrm>
            <a:prstGeom prst="roundRect">
              <a:avLst>
                <a:gd name="adj" fmla="val 5515"/>
              </a:avLst>
            </a:prstGeom>
            <a:gradFill flip="none" rotWithShape="1">
              <a:gsLst>
                <a:gs pos="0">
                  <a:srgbClr val="FFFFFF"/>
                </a:gs>
                <a:gs pos="100000">
                  <a:srgbClr val="E97D62"/>
                </a:gs>
              </a:gsLst>
              <a:lin ang="5400000" scaled="0"/>
            </a:gradFill>
            <a:ln w="12700" cap="flat">
              <a:noFill/>
              <a:miter lim="400000"/>
            </a:ln>
            <a:effectLst>
              <a:outerShdw blurRad="76200" dir="18900000" rotWithShape="0">
                <a:srgbClr val="000000">
                  <a:alpha val="80000"/>
                </a:srgbClr>
              </a:outerShdw>
            </a:effectLst>
          </p:spPr>
          <p:txBody>
            <a:bodyPr wrap="square" lIns="50800" tIns="50800" rIns="50800" bIns="50800" numCol="1" anchor="ctr">
              <a:noAutofit/>
            </a:bodyPr>
            <a:lstStyle/>
            <a:p>
              <a:pPr defTabSz="800100">
                <a:defRPr sz="2400">
                  <a:effectLst>
                    <a:outerShdw blurRad="25400" dist="23998" dir="2700000" rotWithShape="0">
                      <a:srgbClr val="000000">
                        <a:alpha val="31034"/>
                      </a:srgbClr>
                    </a:outerShdw>
                  </a:effectLst>
                </a:defRPr>
              </a:pPr>
              <a:endParaRPr/>
            </a:p>
          </p:txBody>
        </p:sp>
        <p:pic>
          <p:nvPicPr>
            <p:cNvPr id="152" name="droppedImage.pdf" descr="droppedImage.pdf"/>
            <p:cNvPicPr>
              <a:picLocks noChangeAspect="1"/>
            </p:cNvPicPr>
            <p:nvPr/>
          </p:nvPicPr>
          <p:blipFill>
            <a:blip r:embed="rId3">
              <a:extLst/>
            </a:blip>
            <a:stretch>
              <a:fillRect/>
            </a:stretch>
          </p:blipFill>
          <p:spPr>
            <a:xfrm>
              <a:off x="317500" y="76200"/>
              <a:ext cx="4887365" cy="3302000"/>
            </a:xfrm>
            <a:prstGeom prst="rect">
              <a:avLst/>
            </a:prstGeom>
            <a:ln w="12700" cap="flat">
              <a:noFill/>
              <a:miter lim="400000"/>
            </a:ln>
            <a:effectLst/>
          </p:spPr>
        </p:pic>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6: Stages of Service"/>
          <p:cNvSpPr txBox="1">
            <a:spLocks noGrp="1"/>
          </p:cNvSpPr>
          <p:nvPr>
            <p:ph type="title"/>
          </p:nvPr>
        </p:nvSpPr>
        <p:spPr>
          <a:prstGeom prst="rect">
            <a:avLst/>
          </a:prstGeom>
        </p:spPr>
        <p:txBody>
          <a:bodyPr/>
          <a:lstStyle/>
          <a:p>
            <a:r>
              <a:t>#6: Stages of Service</a:t>
            </a:r>
          </a:p>
        </p:txBody>
      </p:sp>
      <p:sp>
        <p:nvSpPr>
          <p:cNvPr id="156" name="In a multistage queueing system, customers exit one service only to start waiting for another service…"/>
          <p:cNvSpPr txBox="1">
            <a:spLocks noGrp="1"/>
          </p:cNvSpPr>
          <p:nvPr>
            <p:ph type="body" idx="1"/>
          </p:nvPr>
        </p:nvSpPr>
        <p:spPr>
          <a:prstGeom prst="rect">
            <a:avLst/>
          </a:prstGeom>
        </p:spPr>
        <p:txBody>
          <a:bodyPr/>
          <a:lstStyle/>
          <a:p>
            <a:r>
              <a:t>In a </a:t>
            </a:r>
            <a:r>
              <a:rPr i="1"/>
              <a:t>multistage</a:t>
            </a:r>
            <a:r>
              <a:t> queueing system, customers exit one service only to start waiting for another service</a:t>
            </a:r>
          </a:p>
          <a:p>
            <a:pPr lvl="1"/>
            <a:r>
              <a:t>Doctor’s Office: check-in, history, exam, tests, re-exam, payment</a:t>
            </a:r>
          </a:p>
          <a:p>
            <a:r>
              <a:t>Some systems allow feedback (recycling parts is common in manufacturing)</a:t>
            </a:r>
          </a:p>
        </p:txBody>
      </p:sp>
      <p:sp>
        <p:nvSpPr>
          <p:cNvPr id="1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3F9F-EFD0-406A-A3A1-5672526E8DB4}"/>
              </a:ext>
            </a:extLst>
          </p:cNvPr>
          <p:cNvSpPr>
            <a:spLocks noGrp="1"/>
          </p:cNvSpPr>
          <p:nvPr>
            <p:ph type="title"/>
          </p:nvPr>
        </p:nvSpPr>
        <p:spPr/>
        <p:txBody>
          <a:bodyPr/>
          <a:lstStyle/>
          <a:p>
            <a:r>
              <a:rPr lang="en-US" dirty="0"/>
              <a:t>Greek</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EE11E92-9F4D-475F-BBE7-5EBEC6EDD4C1}"/>
                  </a:ext>
                </a:extLst>
              </p:cNvPr>
              <p:cNvSpPr>
                <a:spLocks noGrp="1"/>
              </p:cNvSpPr>
              <p:nvPr>
                <p:ph type="body" idx="1"/>
              </p:nvPr>
            </p:nvSpPr>
            <p:spPr>
              <a:xfrm>
                <a:off x="1270000" y="2159001"/>
                <a:ext cx="10464800" cy="7182892"/>
              </a:xfrm>
            </p:spPr>
            <p:txBody>
              <a:bodyPr/>
              <a:lstStyle/>
              <a:p>
                <a:r>
                  <a:rPr lang="el-GR" sz="4400" dirty="0">
                    <a:latin typeface="Arial" panose="020B0604020202020204" pitchFamily="34" charset="0"/>
                    <a:cs typeface="Arial" panose="020B0604020202020204" pitchFamily="34" charset="0"/>
                  </a:rPr>
                  <a:t>λ </a:t>
                </a:r>
                <a:r>
                  <a:rPr lang="en-US" sz="4400" dirty="0">
                    <a:latin typeface="Arial" panose="020B0604020202020204" pitchFamily="34" charset="0"/>
                    <a:cs typeface="Arial" panose="020B0604020202020204" pitchFamily="34" charset="0"/>
                  </a:rPr>
                  <a:t>“Lambda”</a:t>
                </a:r>
              </a:p>
              <a:p>
                <a:pPr lvl="1"/>
                <a:r>
                  <a:rPr lang="en-US" sz="3600" dirty="0">
                    <a:latin typeface="Arial" panose="020B0604020202020204" pitchFamily="34" charset="0"/>
                    <a:cs typeface="Arial" panose="020B0604020202020204" pitchFamily="34" charset="0"/>
                  </a:rPr>
                  <a:t>Arrival rate</a:t>
                </a:r>
              </a:p>
              <a:p>
                <a14:m>
                  <m:oMath xmlns:m="http://schemas.openxmlformats.org/officeDocument/2006/math">
                    <m:r>
                      <a:rPr lang="en-US" sz="4400" i="1">
                        <a:latin typeface="Cambria Math" panose="02040503050406030204" pitchFamily="18" charset="0"/>
                      </a:rPr>
                      <m:t>𝜇</m:t>
                    </m:r>
                  </m:oMath>
                </a14:m>
                <a:r>
                  <a:rPr lang="en-US" sz="4400" dirty="0">
                    <a:latin typeface="Arial" panose="020B0604020202020204" pitchFamily="34" charset="0"/>
                    <a:cs typeface="Arial" panose="020B0604020202020204" pitchFamily="34" charset="0"/>
                  </a:rPr>
                  <a:t> “Mu”</a:t>
                </a:r>
              </a:p>
              <a:p>
                <a:pPr lvl="1"/>
                <a:r>
                  <a:rPr lang="en-US" sz="3600" dirty="0">
                    <a:latin typeface="Arial" panose="020B0604020202020204" pitchFamily="34" charset="0"/>
                    <a:cs typeface="Arial" panose="020B0604020202020204" pitchFamily="34" charset="0"/>
                  </a:rPr>
                  <a:t>Service rate</a:t>
                </a:r>
              </a:p>
              <a:p>
                <a:pPr lvl="1"/>
                <a:r>
                  <a:rPr lang="en-US" sz="3600" dirty="0">
                    <a:latin typeface="Arial" panose="020B0604020202020204" pitchFamily="34" charset="0"/>
                    <a:cs typeface="Arial" panose="020B0604020202020204" pitchFamily="34" charset="0"/>
                  </a:rPr>
                  <a:t>Rarer: Scale (1/rate)</a:t>
                </a:r>
              </a:p>
              <a:p>
                <a:r>
                  <a:rPr lang="el-GR" dirty="0"/>
                  <a:t>ρ</a:t>
                </a:r>
                <a:r>
                  <a:rPr lang="en-US" dirty="0"/>
                  <a:t> “Rho”</a:t>
                </a:r>
              </a:p>
              <a:p>
                <a:pPr lvl="1"/>
                <a:r>
                  <a:rPr lang="en-US" sz="3600" dirty="0"/>
                  <a:t>Utilization (probability of being busy)</a:t>
                </a:r>
              </a:p>
            </p:txBody>
          </p:sp>
        </mc:Choice>
        <mc:Fallback>
          <p:sp>
            <p:nvSpPr>
              <p:cNvPr id="3" name="Text Placeholder 2">
                <a:extLst>
                  <a:ext uri="{FF2B5EF4-FFF2-40B4-BE49-F238E27FC236}">
                    <a16:creationId xmlns:a16="http://schemas.microsoft.com/office/drawing/2014/main" id="{0EE11E92-9F4D-475F-BBE7-5EBEC6EDD4C1}"/>
                  </a:ext>
                </a:extLst>
              </p:cNvPr>
              <p:cNvSpPr>
                <a:spLocks noGrp="1" noRot="1" noChangeAspect="1" noMove="1" noResize="1" noEditPoints="1" noAdjustHandles="1" noChangeArrowheads="1" noChangeShapeType="1" noTextEdit="1"/>
              </p:cNvSpPr>
              <p:nvPr>
                <p:ph type="body" idx="1"/>
              </p:nvPr>
            </p:nvSpPr>
            <p:spPr>
              <a:xfrm>
                <a:off x="1270000" y="2159001"/>
                <a:ext cx="10464800" cy="7182892"/>
              </a:xfrm>
              <a:blipFill>
                <a:blip r:embed="rId2"/>
                <a:stretch>
                  <a:fillRect l="-4019"/>
                </a:stretch>
              </a:blipFill>
            </p:spPr>
            <p:txBody>
              <a:bodyPr/>
              <a:lstStyle/>
              <a:p>
                <a:r>
                  <a:rPr lang="en-US">
                    <a:noFill/>
                  </a:rPr>
                  <a:t> </a:t>
                </a:r>
              </a:p>
            </p:txBody>
          </p:sp>
        </mc:Fallback>
      </mc:AlternateContent>
    </p:spTree>
    <p:extLst>
      <p:ext uri="{BB962C8B-B14F-4D97-AF65-F5344CB8AC3E}">
        <p14:creationId xmlns:p14="http://schemas.microsoft.com/office/powerpoint/2010/main" val="26215107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ounded Rectangle"/>
          <p:cNvSpPr/>
          <p:nvPr/>
        </p:nvSpPr>
        <p:spPr>
          <a:xfrm>
            <a:off x="1542081" y="2074705"/>
            <a:ext cx="9920638" cy="6836089"/>
          </a:xfrm>
          <a:prstGeom prst="roundRect">
            <a:avLst>
              <a:gd name="adj" fmla="val 4583"/>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160" name="Kendall53’s A/B/X/Y/Z Notation"/>
          <p:cNvSpPr txBox="1">
            <a:spLocks noGrp="1"/>
          </p:cNvSpPr>
          <p:nvPr>
            <p:ph type="title"/>
          </p:nvPr>
        </p:nvSpPr>
        <p:spPr>
          <a:prstGeom prst="rect">
            <a:avLst/>
          </a:prstGeom>
        </p:spPr>
        <p:txBody>
          <a:bodyPr>
            <a:normAutofit/>
          </a:bodyPr>
          <a:lstStyle>
            <a:lvl1pPr defTabSz="408940">
              <a:defRPr sz="5880"/>
            </a:lvl1pPr>
          </a:lstStyle>
          <a:p>
            <a:r>
              <a:t>Kendall53’s A/B/X/Y/Z Notation</a:t>
            </a:r>
          </a:p>
        </p:txBody>
      </p:sp>
      <p:sp>
        <p:nvSpPr>
          <p:cNvPr id="1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graphicFrame>
        <p:nvGraphicFramePr>
          <p:cNvPr id="162" name="Table"/>
          <p:cNvGraphicFramePr/>
          <p:nvPr/>
        </p:nvGraphicFramePr>
        <p:xfrm>
          <a:off x="1778000" y="2184400"/>
          <a:ext cx="9448798" cy="6603996"/>
        </p:xfrm>
        <a:graphic>
          <a:graphicData uri="http://schemas.openxmlformats.org/drawingml/2006/table">
            <a:tbl>
              <a:tblPr>
                <a:tableStyleId>{8F44A2F1-9E1F-4B54-A3A2-5F16C0AD49E2}</a:tableStyleId>
              </a:tblPr>
              <a:tblGrid>
                <a:gridCol w="3149599">
                  <a:extLst>
                    <a:ext uri="{9D8B030D-6E8A-4147-A177-3AD203B41FA5}">
                      <a16:colId xmlns:a16="http://schemas.microsoft.com/office/drawing/2014/main" val="20000"/>
                    </a:ext>
                  </a:extLst>
                </a:gridCol>
                <a:gridCol w="2298700">
                  <a:extLst>
                    <a:ext uri="{9D8B030D-6E8A-4147-A177-3AD203B41FA5}">
                      <a16:colId xmlns:a16="http://schemas.microsoft.com/office/drawing/2014/main" val="20001"/>
                    </a:ext>
                  </a:extLst>
                </a:gridCol>
                <a:gridCol w="4000499">
                  <a:extLst>
                    <a:ext uri="{9D8B030D-6E8A-4147-A177-3AD203B41FA5}">
                      <a16:colId xmlns:a16="http://schemas.microsoft.com/office/drawing/2014/main" val="20002"/>
                    </a:ext>
                  </a:extLst>
                </a:gridCol>
              </a:tblGrid>
              <a:tr h="471714">
                <a:tc>
                  <a:txBody>
                    <a:bodyPr/>
                    <a:lstStyle/>
                    <a:p>
                      <a:pPr defTabSz="914400">
                        <a:tabLst>
                          <a:tab pos="914400" algn="l"/>
                        </a:tabLst>
                        <a:defRPr>
                          <a:solidFill>
                            <a:srgbClr val="000000"/>
                          </a:solidFill>
                        </a:defRPr>
                      </a:pPr>
                      <a:r>
                        <a:rPr sz="2400" b="1"/>
                        <a:t>Characteristic</a:t>
                      </a:r>
                    </a:p>
                  </a:txBody>
                  <a:tcPr marL="50800" marR="50800" marT="50800" marB="50800" anchor="ctr" horzOverflow="overflow">
                    <a:lnL w="0">
                      <a:miter lim="400000"/>
                    </a:lnL>
                    <a:lnR w="0">
                      <a:miter lim="400000"/>
                    </a:lnR>
                    <a:lnT w="0">
                      <a:miter lim="400000"/>
                    </a:lnT>
                    <a:lnB w="25400">
                      <a:solidFill>
                        <a:srgbClr val="797979"/>
                      </a:solidFill>
                      <a:miter lim="400000"/>
                    </a:lnB>
                  </a:tcPr>
                </a:tc>
                <a:tc>
                  <a:txBody>
                    <a:bodyPr/>
                    <a:lstStyle/>
                    <a:p>
                      <a:pPr defTabSz="914400">
                        <a:tabLst>
                          <a:tab pos="914400" algn="l"/>
                        </a:tabLst>
                        <a:defRPr>
                          <a:solidFill>
                            <a:srgbClr val="000000"/>
                          </a:solidFill>
                        </a:defRPr>
                      </a:pPr>
                      <a:r>
                        <a:rPr sz="2400" b="1"/>
                        <a:t>Symbol</a:t>
                      </a:r>
                    </a:p>
                  </a:txBody>
                  <a:tcPr marL="50800" marR="50800" marT="50800" marB="50800" anchor="ctr" horzOverflow="overflow">
                    <a:lnL w="0">
                      <a:miter lim="400000"/>
                    </a:lnL>
                    <a:lnR w="0">
                      <a:miter lim="400000"/>
                    </a:lnR>
                    <a:lnT w="0">
                      <a:miter lim="400000"/>
                    </a:lnT>
                    <a:lnB w="25400">
                      <a:solidFill>
                        <a:srgbClr val="797979"/>
                      </a:solidFill>
                      <a:miter lim="400000"/>
                    </a:lnB>
                  </a:tcPr>
                </a:tc>
                <a:tc>
                  <a:txBody>
                    <a:bodyPr/>
                    <a:lstStyle/>
                    <a:p>
                      <a:pPr defTabSz="914400">
                        <a:tabLst>
                          <a:tab pos="914400" algn="l"/>
                        </a:tabLst>
                        <a:defRPr>
                          <a:solidFill>
                            <a:srgbClr val="000000"/>
                          </a:solidFill>
                        </a:defRPr>
                      </a:pPr>
                      <a:r>
                        <a:rPr sz="2400" b="1"/>
                        <a:t>Explanation</a:t>
                      </a:r>
                    </a:p>
                  </a:txBody>
                  <a:tcPr marL="50800" marR="50800" marT="50800" marB="50800" anchor="ctr" horzOverflow="overflow">
                    <a:lnL w="0">
                      <a:miter lim="400000"/>
                    </a:lnL>
                    <a:lnR w="0">
                      <a:miter lim="400000"/>
                    </a:lnR>
                    <a:lnT w="0">
                      <a:miter lim="400000"/>
                    </a:lnT>
                    <a:lnB w="25400">
                      <a:solidFill>
                        <a:srgbClr val="797979"/>
                      </a:solidFill>
                      <a:miter lim="400000"/>
                    </a:lnB>
                  </a:tcPr>
                </a:tc>
                <a:extLst>
                  <a:ext uri="{0D108BD9-81ED-4DB2-BD59-A6C34878D82A}">
                    <a16:rowId xmlns:a16="http://schemas.microsoft.com/office/drawing/2014/main" val="10000"/>
                  </a:ext>
                </a:extLst>
              </a:tr>
              <a:tr h="471714">
                <a:tc rowSpan="3">
                  <a:txBody>
                    <a:bodyPr/>
                    <a:lstStyle/>
                    <a:p>
                      <a:pPr algn="l" defTabSz="914400">
                        <a:tabLst>
                          <a:tab pos="914400" algn="l"/>
                        </a:tabLst>
                        <a:defRPr>
                          <a:solidFill>
                            <a:srgbClr val="000000"/>
                          </a:solidFill>
                        </a:defRPr>
                      </a:pPr>
                      <a:r>
                        <a:rPr sz="2400"/>
                        <a:t>Interarrival-time distribution (A)</a:t>
                      </a:r>
                    </a:p>
                  </a:txBody>
                  <a:tcPr marL="241300" marR="241300" marT="241300" marB="241300" horzOverflow="overflow">
                    <a:lnL w="0">
                      <a:miter lim="400000"/>
                    </a:lnL>
                    <a:lnR w="0">
                      <a:miter lim="400000"/>
                    </a:lnR>
                    <a:lnT w="25400">
                      <a:solidFill>
                        <a:srgbClr val="797979"/>
                      </a:solidFill>
                      <a:miter lim="400000"/>
                    </a:lnT>
                    <a:lnB w="0">
                      <a:miter lim="400000"/>
                    </a:lnB>
                  </a:tcPr>
                </a:tc>
                <a:tc>
                  <a:txBody>
                    <a:bodyPr/>
                    <a:lstStyle/>
                    <a:p>
                      <a:pPr defTabSz="914400">
                        <a:tabLst>
                          <a:tab pos="914400" algn="l"/>
                        </a:tabLst>
                        <a:defRPr>
                          <a:solidFill>
                            <a:srgbClr val="000000"/>
                          </a:solidFill>
                        </a:defRPr>
                      </a:pPr>
                      <a:r>
                        <a:rPr sz="2400"/>
                        <a:t>M</a:t>
                      </a:r>
                    </a:p>
                  </a:txBody>
                  <a:tcPr marL="50800" marR="50800" marT="50800" marB="50800" anchor="ctr" horzOverflow="overflow">
                    <a:lnL w="0">
                      <a:miter lim="400000"/>
                    </a:lnL>
                    <a:lnR w="0">
                      <a:miter lim="400000"/>
                    </a:lnR>
                    <a:lnT w="25400">
                      <a:solidFill>
                        <a:srgbClr val="797979"/>
                      </a:solidFill>
                      <a:miter lim="400000"/>
                    </a:lnT>
                    <a:lnB w="0">
                      <a:miter lim="400000"/>
                    </a:lnB>
                  </a:tcPr>
                </a:tc>
                <a:tc>
                  <a:txBody>
                    <a:bodyPr/>
                    <a:lstStyle/>
                    <a:p>
                      <a:pPr defTabSz="914400">
                        <a:tabLst>
                          <a:tab pos="914400" algn="l"/>
                        </a:tabLst>
                        <a:defRPr>
                          <a:solidFill>
                            <a:srgbClr val="000000"/>
                          </a:solidFill>
                        </a:defRPr>
                      </a:pPr>
                      <a:r>
                        <a:rPr sz="2400"/>
                        <a:t>Exponential</a:t>
                      </a:r>
                    </a:p>
                  </a:txBody>
                  <a:tcPr marL="50800" marR="50800" marT="50800" marB="50800" anchor="ctr" horzOverflow="overflow">
                    <a:lnL w="0">
                      <a:miter lim="400000"/>
                    </a:lnL>
                    <a:lnR w="0">
                      <a:miter lim="400000"/>
                    </a:lnR>
                    <a:lnT w="25400">
                      <a:solidFill>
                        <a:srgbClr val="797979"/>
                      </a:solidFill>
                      <a:miter lim="400000"/>
                    </a:lnT>
                    <a:lnB w="0">
                      <a:miter lim="400000"/>
                    </a:lnB>
                  </a:tcPr>
                </a:tc>
                <a:extLst>
                  <a:ext uri="{0D108BD9-81ED-4DB2-BD59-A6C34878D82A}">
                    <a16:rowId xmlns:a16="http://schemas.microsoft.com/office/drawing/2014/main" val="10001"/>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t>D</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2400"/>
                        <a:t>Deterministic</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2"/>
                  </a:ext>
                </a:extLst>
              </a:tr>
              <a:tr h="471714">
                <a:tc vMerge="1">
                  <a:txBody>
                    <a:bodyPr/>
                    <a:lstStyle/>
                    <a:p>
                      <a:endParaRPr lang="en-US"/>
                    </a:p>
                  </a:txBody>
                  <a:tcPr/>
                </a:tc>
                <a:tc>
                  <a:txBody>
                    <a:bodyPr/>
                    <a:lstStyle/>
                    <a:p>
                      <a:pPr defTabSz="914400">
                        <a:tabLst>
                          <a:tab pos="914400" algn="l"/>
                        </a:tabLst>
                        <a:defRPr sz="2400">
                          <a:solidFill>
                            <a:srgbClr val="000000"/>
                          </a:solidFill>
                        </a:defRPr>
                      </a:pPr>
                      <a:r>
                        <a:t>E</a:t>
                      </a:r>
                      <a:r>
                        <a:rPr i="1" baseline="-5999"/>
                        <a:t>k</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sz="2400">
                          <a:solidFill>
                            <a:srgbClr val="000000"/>
                          </a:solidFill>
                        </a:defRPr>
                      </a:pPr>
                      <a:r>
                        <a:t>Erlang type </a:t>
                      </a:r>
                      <a:r>
                        <a:rPr i="1"/>
                        <a:t>k</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3"/>
                  </a:ext>
                </a:extLst>
              </a:tr>
              <a:tr h="471714">
                <a:tc rowSpan="3">
                  <a:txBody>
                    <a:bodyPr/>
                    <a:lstStyle/>
                    <a:p>
                      <a:pPr algn="l" defTabSz="914400">
                        <a:tabLst>
                          <a:tab pos="914400" algn="l"/>
                        </a:tabLst>
                        <a:defRPr>
                          <a:solidFill>
                            <a:srgbClr val="000000"/>
                          </a:solidFill>
                        </a:defRPr>
                      </a:pPr>
                      <a:r>
                        <a:rPr sz="2400"/>
                        <a:t>Service-time distribution (B)</a:t>
                      </a:r>
                    </a:p>
                  </a:txBody>
                  <a:tcPr marL="241300" marR="241300" marT="241300" marB="241300" anchor="b" horzOverflow="overflow">
                    <a:lnL w="0">
                      <a:miter lim="400000"/>
                    </a:lnL>
                    <a:lnR w="0">
                      <a:miter lim="400000"/>
                    </a:lnR>
                    <a:lnT w="0">
                      <a:miter lim="400000"/>
                    </a:lnT>
                    <a:lnB w="25400">
                      <a:solidFill>
                        <a:srgbClr val="797979"/>
                      </a:solidFill>
                      <a:miter lim="400000"/>
                    </a:lnB>
                  </a:tcPr>
                </a:tc>
                <a:tc>
                  <a:txBody>
                    <a:bodyPr/>
                    <a:lstStyle/>
                    <a:p>
                      <a:pPr defTabSz="914400">
                        <a:tabLst>
                          <a:tab pos="914400" algn="l"/>
                        </a:tabLst>
                        <a:defRPr sz="2400">
                          <a:solidFill>
                            <a:srgbClr val="000000"/>
                          </a:solidFill>
                        </a:defRPr>
                      </a:pPr>
                      <a:r>
                        <a:t>H</a:t>
                      </a:r>
                      <a:r>
                        <a:rPr i="1" baseline="-5999"/>
                        <a:t>k</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2400" i="1"/>
                        <a:t>k exponentials</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4"/>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t>PH</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2400"/>
                        <a:t>Phase Type</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5"/>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t>G</a:t>
                      </a:r>
                    </a:p>
                  </a:txBody>
                  <a:tcPr marL="50800" marR="50800" marT="50800" marB="50800" anchor="ctr" horzOverflow="overflow">
                    <a:lnL w="0">
                      <a:miter lim="400000"/>
                    </a:lnL>
                    <a:lnR w="0">
                      <a:miter lim="400000"/>
                    </a:lnR>
                    <a:lnT w="0">
                      <a:miter lim="400000"/>
                    </a:lnT>
                    <a:lnB w="25400">
                      <a:solidFill>
                        <a:srgbClr val="797979"/>
                      </a:solidFill>
                      <a:miter lim="400000"/>
                    </a:lnB>
                  </a:tcPr>
                </a:tc>
                <a:tc>
                  <a:txBody>
                    <a:bodyPr/>
                    <a:lstStyle/>
                    <a:p>
                      <a:pPr defTabSz="914400">
                        <a:tabLst>
                          <a:tab pos="914400" algn="l"/>
                        </a:tabLst>
                        <a:defRPr>
                          <a:solidFill>
                            <a:srgbClr val="000000"/>
                          </a:solidFill>
                        </a:defRPr>
                      </a:pPr>
                      <a:r>
                        <a:rPr sz="2400"/>
                        <a:t>General</a:t>
                      </a:r>
                    </a:p>
                  </a:txBody>
                  <a:tcPr marL="50800" marR="50800" marT="50800" marB="50800" anchor="ctr" horzOverflow="overflow">
                    <a:lnL w="0">
                      <a:miter lim="400000"/>
                    </a:lnL>
                    <a:lnR w="0">
                      <a:miter lim="400000"/>
                    </a:lnR>
                    <a:lnT w="0">
                      <a:miter lim="400000"/>
                    </a:lnT>
                    <a:lnB w="25400">
                      <a:solidFill>
                        <a:srgbClr val="797979"/>
                      </a:solidFill>
                      <a:miter lim="400000"/>
                    </a:lnB>
                  </a:tcPr>
                </a:tc>
                <a:extLst>
                  <a:ext uri="{0D108BD9-81ED-4DB2-BD59-A6C34878D82A}">
                    <a16:rowId xmlns:a16="http://schemas.microsoft.com/office/drawing/2014/main" val="10006"/>
                  </a:ext>
                </a:extLst>
              </a:tr>
              <a:tr h="471714">
                <a:tc>
                  <a:txBody>
                    <a:bodyPr/>
                    <a:lstStyle/>
                    <a:p>
                      <a:pPr defTabSz="914400">
                        <a:tabLst>
                          <a:tab pos="914400" algn="l"/>
                        </a:tabLst>
                        <a:defRPr>
                          <a:solidFill>
                            <a:srgbClr val="000000"/>
                          </a:solidFill>
                        </a:defRPr>
                      </a:pPr>
                      <a:r>
                        <a:rPr sz="2400"/>
                        <a:t># parallel servers (X)</a:t>
                      </a:r>
                    </a:p>
                  </a:txBody>
                  <a:tcPr marL="50800" marR="50800" marT="50800" marB="50800" anchor="ctr" horzOverflow="overflow">
                    <a:lnL w="0">
                      <a:miter lim="400000"/>
                    </a:lnL>
                    <a:lnR w="0">
                      <a:miter lim="400000"/>
                    </a:lnR>
                    <a:lnT w="25400">
                      <a:solidFill>
                        <a:srgbClr val="797979"/>
                      </a:solidFill>
                      <a:miter lim="400000"/>
                    </a:lnT>
                    <a:lnB w="25400">
                      <a:solidFill>
                        <a:srgbClr val="797979"/>
                      </a:solidFill>
                      <a:miter lim="400000"/>
                    </a:lnB>
                  </a:tcPr>
                </a:tc>
                <a:tc>
                  <a:txBody>
                    <a:bodyPr/>
                    <a:lstStyle/>
                    <a:p>
                      <a:pPr defTabSz="914400">
                        <a:tabLst>
                          <a:tab pos="914400" algn="l"/>
                        </a:tabLst>
                        <a:defRPr>
                          <a:solidFill>
                            <a:srgbClr val="000000"/>
                          </a:solidFill>
                        </a:defRPr>
                      </a:pPr>
                      <a:r>
                        <a:rPr sz="2400"/>
                        <a:t>1, 2, 3... , ∞</a:t>
                      </a:r>
                    </a:p>
                  </a:txBody>
                  <a:tcPr marL="50800" marR="50800" marT="50800" marB="50800" anchor="ctr" horzOverflow="overflow">
                    <a:lnL w="0">
                      <a:miter lim="400000"/>
                    </a:lnL>
                    <a:lnR w="0">
                      <a:miter lim="400000"/>
                    </a:lnR>
                    <a:lnT w="25400">
                      <a:solidFill>
                        <a:srgbClr val="797979"/>
                      </a:solidFill>
                      <a:miter lim="400000"/>
                    </a:lnT>
                    <a:lnB w="25400">
                      <a:solidFill>
                        <a:srgbClr val="797979"/>
                      </a:solidFill>
                      <a:miter lim="400000"/>
                    </a:lnB>
                  </a:tcPr>
                </a:tc>
                <a:tc>
                  <a:txBody>
                    <a:bodyPr/>
                    <a:lstStyle/>
                    <a:p>
                      <a:pPr defTabSz="914400">
                        <a:tabLst>
                          <a:tab pos="914400" algn="l"/>
                        </a:tabLst>
                        <a:defRPr sz="2400">
                          <a:solidFill>
                            <a:srgbClr val="000000"/>
                          </a:solidFill>
                        </a:defRPr>
                      </a:pPr>
                      <a:endParaRPr/>
                    </a:p>
                  </a:txBody>
                  <a:tcPr marL="50800" marR="50800" marT="50800" marB="50800" anchor="ctr" horzOverflow="overflow">
                    <a:lnL w="0">
                      <a:miter lim="400000"/>
                    </a:lnL>
                    <a:lnR w="0">
                      <a:miter lim="400000"/>
                    </a:lnR>
                    <a:lnT w="25400">
                      <a:solidFill>
                        <a:srgbClr val="797979"/>
                      </a:solidFill>
                      <a:miter lim="400000"/>
                    </a:lnT>
                    <a:lnB w="25400">
                      <a:solidFill>
                        <a:srgbClr val="797979"/>
                      </a:solidFill>
                      <a:miter lim="400000"/>
                    </a:lnB>
                  </a:tcPr>
                </a:tc>
                <a:extLst>
                  <a:ext uri="{0D108BD9-81ED-4DB2-BD59-A6C34878D82A}">
                    <a16:rowId xmlns:a16="http://schemas.microsoft.com/office/drawing/2014/main" val="10007"/>
                  </a:ext>
                </a:extLst>
              </a:tr>
              <a:tr h="471714">
                <a:tc>
                  <a:txBody>
                    <a:bodyPr/>
                    <a:lstStyle/>
                    <a:p>
                      <a:pPr defTabSz="914400">
                        <a:tabLst>
                          <a:tab pos="914400" algn="l"/>
                        </a:tabLst>
                        <a:defRPr sz="2400">
                          <a:solidFill>
                            <a:srgbClr val="000000"/>
                          </a:solidFill>
                        </a:defRPr>
                      </a:pPr>
                      <a:r>
                        <a:t>Max capacity (Y)</a:t>
                      </a:r>
                    </a:p>
                  </a:txBody>
                  <a:tcPr marL="50800" marR="50800" marT="50800" marB="50800" anchor="ctr" horzOverflow="overflow">
                    <a:lnL w="0">
                      <a:miter lim="400000"/>
                    </a:lnL>
                    <a:lnR w="0">
                      <a:miter lim="400000"/>
                    </a:lnR>
                    <a:lnT w="25400">
                      <a:solidFill>
                        <a:srgbClr val="797979"/>
                      </a:solidFill>
                      <a:miter lim="400000"/>
                    </a:lnT>
                    <a:lnB w="25400">
                      <a:solidFill>
                        <a:srgbClr val="797979"/>
                      </a:solidFill>
                      <a:miter lim="400000"/>
                    </a:lnB>
                  </a:tcPr>
                </a:tc>
                <a:tc>
                  <a:txBody>
                    <a:bodyPr/>
                    <a:lstStyle/>
                    <a:p>
                      <a:pPr defTabSz="914400">
                        <a:tabLst>
                          <a:tab pos="914400" algn="l"/>
                        </a:tabLst>
                        <a:defRPr>
                          <a:solidFill>
                            <a:srgbClr val="000000"/>
                          </a:solidFill>
                        </a:defRPr>
                      </a:pPr>
                      <a:r>
                        <a:rPr sz="2400"/>
                        <a:t>1, 2, 3... , ∞</a:t>
                      </a:r>
                    </a:p>
                  </a:txBody>
                  <a:tcPr marL="50800" marR="50800" marT="50800" marB="50800" anchor="ctr" horzOverflow="overflow">
                    <a:lnL w="0">
                      <a:miter lim="400000"/>
                    </a:lnL>
                    <a:lnR w="0">
                      <a:miter lim="400000"/>
                    </a:lnR>
                    <a:lnT w="25400">
                      <a:solidFill>
                        <a:srgbClr val="797979"/>
                      </a:solidFill>
                      <a:miter lim="400000"/>
                    </a:lnT>
                    <a:lnB w="25400">
                      <a:solidFill>
                        <a:srgbClr val="797979"/>
                      </a:solidFill>
                      <a:miter lim="400000"/>
                    </a:lnB>
                  </a:tcPr>
                </a:tc>
                <a:tc>
                  <a:txBody>
                    <a:bodyPr/>
                    <a:lstStyle/>
                    <a:p>
                      <a:pPr defTabSz="914400">
                        <a:tabLst>
                          <a:tab pos="914400" algn="l"/>
                        </a:tabLst>
                        <a:defRPr sz="2400">
                          <a:solidFill>
                            <a:srgbClr val="000000"/>
                          </a:solidFill>
                        </a:defRPr>
                      </a:pPr>
                      <a:endParaRPr/>
                    </a:p>
                  </a:txBody>
                  <a:tcPr marL="50800" marR="50800" marT="50800" marB="50800" anchor="ctr" horzOverflow="overflow">
                    <a:lnL w="0">
                      <a:miter lim="400000"/>
                    </a:lnL>
                    <a:lnR w="0">
                      <a:miter lim="400000"/>
                    </a:lnR>
                    <a:lnT w="25400">
                      <a:solidFill>
                        <a:srgbClr val="797979"/>
                      </a:solidFill>
                      <a:miter lim="400000"/>
                    </a:lnT>
                    <a:lnB w="25400">
                      <a:solidFill>
                        <a:srgbClr val="797979"/>
                      </a:solidFill>
                      <a:miter lim="400000"/>
                    </a:lnB>
                  </a:tcPr>
                </a:tc>
                <a:extLst>
                  <a:ext uri="{0D108BD9-81ED-4DB2-BD59-A6C34878D82A}">
                    <a16:rowId xmlns:a16="http://schemas.microsoft.com/office/drawing/2014/main" val="10008"/>
                  </a:ext>
                </a:extLst>
              </a:tr>
              <a:tr h="471714">
                <a:tc rowSpan="5">
                  <a:txBody>
                    <a:bodyPr/>
                    <a:lstStyle/>
                    <a:p>
                      <a:pPr defTabSz="914400">
                        <a:tabLst>
                          <a:tab pos="914400" algn="l"/>
                        </a:tabLst>
                        <a:defRPr sz="2400">
                          <a:solidFill>
                            <a:srgbClr val="000000"/>
                          </a:solidFill>
                        </a:defRPr>
                      </a:pPr>
                      <a:r>
                        <a:t>Queue Discipline (Z)</a:t>
                      </a:r>
                    </a:p>
                  </a:txBody>
                  <a:tcPr marL="50800" marR="50800" marT="50800" marB="50800" anchor="ctr" horzOverflow="overflow">
                    <a:lnL w="0">
                      <a:miter lim="400000"/>
                    </a:lnL>
                    <a:lnR w="0">
                      <a:miter lim="400000"/>
                    </a:lnR>
                    <a:lnT w="25400">
                      <a:solidFill>
                        <a:srgbClr val="797979"/>
                      </a:solidFill>
                      <a:miter lim="400000"/>
                    </a:lnT>
                    <a:lnB w="25400">
                      <a:solidFill>
                        <a:srgbClr val="F9E05E"/>
                      </a:solidFill>
                      <a:miter lim="400000"/>
                    </a:lnB>
                  </a:tcPr>
                </a:tc>
                <a:tc>
                  <a:txBody>
                    <a:bodyPr/>
                    <a:lstStyle/>
                    <a:p>
                      <a:pPr defTabSz="914400">
                        <a:tabLst>
                          <a:tab pos="914400" algn="l"/>
                        </a:tabLst>
                        <a:defRPr>
                          <a:solidFill>
                            <a:srgbClr val="000000"/>
                          </a:solidFill>
                        </a:defRPr>
                      </a:pPr>
                      <a:r>
                        <a:rPr sz="2400"/>
                        <a:t>FCFS</a:t>
                      </a:r>
                    </a:p>
                  </a:txBody>
                  <a:tcPr marL="50800" marR="50800" marT="50800" marB="50800" anchor="ctr" horzOverflow="overflow">
                    <a:lnL w="0">
                      <a:miter lim="400000"/>
                    </a:lnL>
                    <a:lnR w="0">
                      <a:miter lim="400000"/>
                    </a:lnR>
                    <a:lnT w="25400">
                      <a:solidFill>
                        <a:srgbClr val="797979"/>
                      </a:solidFill>
                      <a:miter lim="400000"/>
                    </a:lnT>
                    <a:lnB w="0">
                      <a:miter lim="400000"/>
                    </a:lnB>
                  </a:tcPr>
                </a:tc>
                <a:tc>
                  <a:txBody>
                    <a:bodyPr/>
                    <a:lstStyle/>
                    <a:p>
                      <a:pPr defTabSz="914400">
                        <a:tabLst>
                          <a:tab pos="914400" algn="l"/>
                        </a:tabLst>
                        <a:defRPr>
                          <a:solidFill>
                            <a:srgbClr val="000000"/>
                          </a:solidFill>
                        </a:defRPr>
                      </a:pPr>
                      <a:r>
                        <a:rPr sz="2400"/>
                        <a:t>First come, first served</a:t>
                      </a:r>
                    </a:p>
                  </a:txBody>
                  <a:tcPr marL="50800" marR="50800" marT="50800" marB="50800" anchor="ctr" horzOverflow="overflow">
                    <a:lnL w="0">
                      <a:miter lim="400000"/>
                    </a:lnL>
                    <a:lnR w="0">
                      <a:miter lim="400000"/>
                    </a:lnR>
                    <a:lnT w="25400">
                      <a:solidFill>
                        <a:srgbClr val="797979"/>
                      </a:solidFill>
                      <a:miter lim="400000"/>
                    </a:lnT>
                    <a:lnB w="0">
                      <a:miter lim="400000"/>
                    </a:lnB>
                  </a:tcPr>
                </a:tc>
                <a:extLst>
                  <a:ext uri="{0D108BD9-81ED-4DB2-BD59-A6C34878D82A}">
                    <a16:rowId xmlns:a16="http://schemas.microsoft.com/office/drawing/2014/main" val="10009"/>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t>LCFS</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2400"/>
                        <a:t>Last come, first served</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10"/>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t>RSS</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2400"/>
                        <a:t>Random Selection for Service</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11"/>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t>PR</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2400"/>
                        <a:t>Priority</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12"/>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t>GD</a:t>
                      </a:r>
                    </a:p>
                  </a:txBody>
                  <a:tcPr marL="50800" marR="50800" marT="50800" marB="50800" anchor="ctr" horzOverflow="overflow">
                    <a:lnL w="0">
                      <a:miter lim="400000"/>
                    </a:lnL>
                    <a:lnR w="0">
                      <a:miter lim="400000"/>
                    </a:lnR>
                    <a:lnT w="0">
                      <a:miter lim="400000"/>
                    </a:lnT>
                    <a:lnB w="25400">
                      <a:solidFill>
                        <a:srgbClr val="F9E05E"/>
                      </a:solidFill>
                      <a:miter lim="400000"/>
                    </a:lnB>
                  </a:tcPr>
                </a:tc>
                <a:tc>
                  <a:txBody>
                    <a:bodyPr/>
                    <a:lstStyle/>
                    <a:p>
                      <a:pPr defTabSz="914400">
                        <a:tabLst>
                          <a:tab pos="914400" algn="l"/>
                        </a:tabLst>
                        <a:defRPr>
                          <a:solidFill>
                            <a:srgbClr val="000000"/>
                          </a:solidFill>
                        </a:defRPr>
                      </a:pPr>
                      <a:r>
                        <a:rPr sz="2400"/>
                        <a:t>General Discipline</a:t>
                      </a:r>
                    </a:p>
                  </a:txBody>
                  <a:tcPr marL="50800" marR="50800" marT="50800" marB="50800" anchor="ctr" horzOverflow="overflow">
                    <a:lnL w="0">
                      <a:miter lim="400000"/>
                    </a:lnL>
                    <a:lnR w="0">
                      <a:miter lim="400000"/>
                    </a:lnR>
                    <a:lnT w="0">
                      <a:miter lim="400000"/>
                    </a:lnT>
                    <a:lnB w="25400">
                      <a:solidFill>
                        <a:srgbClr val="F9E05E"/>
                      </a:solidFill>
                      <a:miter lim="400000"/>
                    </a:lnB>
                  </a:tcPr>
                </a:tc>
                <a:extLst>
                  <a:ext uri="{0D108BD9-81ED-4DB2-BD59-A6C34878D82A}">
                    <a16:rowId xmlns:a16="http://schemas.microsoft.com/office/drawing/2014/main" val="10013"/>
                  </a:ext>
                </a:extLst>
              </a:tr>
            </a:tbl>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Kendall53’s A/B/X/Y/Z Notation"/>
          <p:cNvSpPr txBox="1">
            <a:spLocks noGrp="1"/>
          </p:cNvSpPr>
          <p:nvPr>
            <p:ph type="title"/>
          </p:nvPr>
        </p:nvSpPr>
        <p:spPr>
          <a:prstGeom prst="rect">
            <a:avLst/>
          </a:prstGeom>
        </p:spPr>
        <p:txBody>
          <a:bodyPr>
            <a:normAutofit/>
          </a:bodyPr>
          <a:lstStyle>
            <a:lvl1pPr defTabSz="408940">
              <a:defRPr sz="5880"/>
            </a:lvl1pPr>
          </a:lstStyle>
          <a:p>
            <a:r>
              <a:t>Kendall53’s A/B/X/Y/Z Notation</a:t>
            </a:r>
          </a:p>
        </p:txBody>
      </p:sp>
      <p:sp>
        <p:nvSpPr>
          <p:cNvPr id="1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graphicFrame>
        <p:nvGraphicFramePr>
          <p:cNvPr id="166" name="Table"/>
          <p:cNvGraphicFramePr/>
          <p:nvPr/>
        </p:nvGraphicFramePr>
        <p:xfrm>
          <a:off x="1778000" y="2184400"/>
          <a:ext cx="9448798" cy="6603996"/>
        </p:xfrm>
        <a:graphic>
          <a:graphicData uri="http://schemas.openxmlformats.org/drawingml/2006/table">
            <a:tbl>
              <a:tblPr>
                <a:tableStyleId>{8F44A2F1-9E1F-4B54-A3A2-5F16C0AD49E2}</a:tableStyleId>
              </a:tblPr>
              <a:tblGrid>
                <a:gridCol w="3149599">
                  <a:extLst>
                    <a:ext uri="{9D8B030D-6E8A-4147-A177-3AD203B41FA5}">
                      <a16:colId xmlns:a16="http://schemas.microsoft.com/office/drawing/2014/main" val="20000"/>
                    </a:ext>
                  </a:extLst>
                </a:gridCol>
                <a:gridCol w="2298700">
                  <a:extLst>
                    <a:ext uri="{9D8B030D-6E8A-4147-A177-3AD203B41FA5}">
                      <a16:colId xmlns:a16="http://schemas.microsoft.com/office/drawing/2014/main" val="20001"/>
                    </a:ext>
                  </a:extLst>
                </a:gridCol>
                <a:gridCol w="4000499">
                  <a:extLst>
                    <a:ext uri="{9D8B030D-6E8A-4147-A177-3AD203B41FA5}">
                      <a16:colId xmlns:a16="http://schemas.microsoft.com/office/drawing/2014/main" val="20002"/>
                    </a:ext>
                  </a:extLst>
                </a:gridCol>
              </a:tblGrid>
              <a:tr h="471714">
                <a:tc>
                  <a:txBody>
                    <a:bodyPr/>
                    <a:lstStyle/>
                    <a:p>
                      <a:pPr defTabSz="914400">
                        <a:tabLst>
                          <a:tab pos="914400" algn="l"/>
                        </a:tabLst>
                        <a:defRPr>
                          <a:solidFill>
                            <a:srgbClr val="000000"/>
                          </a:solidFill>
                        </a:defRPr>
                      </a:pPr>
                      <a:r>
                        <a:rPr sz="2400" b="1">
                          <a:solidFill>
                            <a:srgbClr val="F9E05E"/>
                          </a:solidFill>
                        </a:rPr>
                        <a:t>Characteristic</a:t>
                      </a:r>
                    </a:p>
                  </a:txBody>
                  <a:tcPr marL="50800" marR="50800" marT="50800" marB="50800" anchor="ctr" horzOverflow="overflow">
                    <a:lnL w="0">
                      <a:miter lim="400000"/>
                    </a:lnL>
                    <a:lnR w="0">
                      <a:miter lim="400000"/>
                    </a:lnR>
                    <a:lnT w="0">
                      <a:miter lim="400000"/>
                    </a:lnT>
                    <a:lnB w="25400">
                      <a:solidFill>
                        <a:srgbClr val="F9E05E"/>
                      </a:solidFill>
                      <a:miter lim="400000"/>
                    </a:lnB>
                  </a:tcPr>
                </a:tc>
                <a:tc>
                  <a:txBody>
                    <a:bodyPr/>
                    <a:lstStyle/>
                    <a:p>
                      <a:pPr defTabSz="914400">
                        <a:tabLst>
                          <a:tab pos="914400" algn="l"/>
                        </a:tabLst>
                        <a:defRPr>
                          <a:solidFill>
                            <a:srgbClr val="000000"/>
                          </a:solidFill>
                        </a:defRPr>
                      </a:pPr>
                      <a:r>
                        <a:rPr sz="2400" b="1">
                          <a:solidFill>
                            <a:srgbClr val="F9E05E"/>
                          </a:solidFill>
                        </a:rPr>
                        <a:t>Symbol</a:t>
                      </a:r>
                    </a:p>
                  </a:txBody>
                  <a:tcPr marL="50800" marR="50800" marT="50800" marB="50800" anchor="ctr" horzOverflow="overflow">
                    <a:lnL w="0">
                      <a:miter lim="400000"/>
                    </a:lnL>
                    <a:lnR w="0">
                      <a:miter lim="400000"/>
                    </a:lnR>
                    <a:lnT w="0">
                      <a:miter lim="400000"/>
                    </a:lnT>
                    <a:lnB w="25400">
                      <a:solidFill>
                        <a:srgbClr val="F9E05E"/>
                      </a:solidFill>
                      <a:miter lim="400000"/>
                    </a:lnB>
                  </a:tcPr>
                </a:tc>
                <a:tc>
                  <a:txBody>
                    <a:bodyPr/>
                    <a:lstStyle/>
                    <a:p>
                      <a:pPr defTabSz="914400">
                        <a:tabLst>
                          <a:tab pos="914400" algn="l"/>
                        </a:tabLst>
                        <a:defRPr>
                          <a:solidFill>
                            <a:srgbClr val="000000"/>
                          </a:solidFill>
                        </a:defRPr>
                      </a:pPr>
                      <a:r>
                        <a:rPr sz="2400" b="1">
                          <a:solidFill>
                            <a:srgbClr val="F9E05E"/>
                          </a:solidFill>
                        </a:rPr>
                        <a:t>Explanation</a:t>
                      </a:r>
                    </a:p>
                  </a:txBody>
                  <a:tcPr marL="50800" marR="50800" marT="50800" marB="50800" anchor="ctr" horzOverflow="overflow">
                    <a:lnL w="0">
                      <a:miter lim="400000"/>
                    </a:lnL>
                    <a:lnR w="0">
                      <a:miter lim="400000"/>
                    </a:lnR>
                    <a:lnT w="0">
                      <a:miter lim="400000"/>
                    </a:lnT>
                    <a:lnB w="25400">
                      <a:solidFill>
                        <a:srgbClr val="F9E05E"/>
                      </a:solidFill>
                      <a:miter lim="400000"/>
                    </a:lnB>
                  </a:tcPr>
                </a:tc>
                <a:extLst>
                  <a:ext uri="{0D108BD9-81ED-4DB2-BD59-A6C34878D82A}">
                    <a16:rowId xmlns:a16="http://schemas.microsoft.com/office/drawing/2014/main" val="10000"/>
                  </a:ext>
                </a:extLst>
              </a:tr>
              <a:tr h="471714">
                <a:tc rowSpan="3">
                  <a:txBody>
                    <a:bodyPr/>
                    <a:lstStyle/>
                    <a:p>
                      <a:pPr algn="l" defTabSz="914400">
                        <a:tabLst>
                          <a:tab pos="914400" algn="l"/>
                        </a:tabLst>
                        <a:defRPr>
                          <a:solidFill>
                            <a:srgbClr val="000000"/>
                          </a:solidFill>
                        </a:defRPr>
                      </a:pPr>
                      <a:r>
                        <a:rPr sz="2400">
                          <a:solidFill>
                            <a:srgbClr val="F9E05E"/>
                          </a:solidFill>
                        </a:rPr>
                        <a:t>Interarrival-time distribution (A)</a:t>
                      </a:r>
                    </a:p>
                  </a:txBody>
                  <a:tcPr marL="241300" marR="241300" marT="241300" marB="241300" horzOverflow="overflow">
                    <a:lnL w="0">
                      <a:miter lim="400000"/>
                    </a:lnL>
                    <a:lnR w="0">
                      <a:miter lim="400000"/>
                    </a:lnR>
                    <a:lnT w="25400">
                      <a:solidFill>
                        <a:srgbClr val="F9E05E"/>
                      </a:solidFill>
                      <a:miter lim="400000"/>
                    </a:lnT>
                    <a:lnB w="0">
                      <a:miter lim="400000"/>
                    </a:lnB>
                  </a:tcPr>
                </a:tc>
                <a:tc>
                  <a:txBody>
                    <a:bodyPr/>
                    <a:lstStyle/>
                    <a:p>
                      <a:pPr defTabSz="914400">
                        <a:tabLst>
                          <a:tab pos="914400" algn="l"/>
                        </a:tabLst>
                        <a:defRPr>
                          <a:solidFill>
                            <a:srgbClr val="000000"/>
                          </a:solidFill>
                        </a:defRPr>
                      </a:pPr>
                      <a:r>
                        <a:rPr sz="2400">
                          <a:solidFill>
                            <a:srgbClr val="F9E05E"/>
                          </a:solidFill>
                        </a:rPr>
                        <a:t>M</a:t>
                      </a:r>
                    </a:p>
                  </a:txBody>
                  <a:tcPr marL="50800" marR="50800" marT="50800" marB="50800" anchor="ctr" horzOverflow="overflow">
                    <a:lnL w="0">
                      <a:miter lim="400000"/>
                    </a:lnL>
                    <a:lnR w="0">
                      <a:miter lim="400000"/>
                    </a:lnR>
                    <a:lnT w="25400">
                      <a:solidFill>
                        <a:srgbClr val="F9E05E"/>
                      </a:solidFill>
                      <a:miter lim="400000"/>
                    </a:lnT>
                    <a:lnB w="0">
                      <a:miter lim="400000"/>
                    </a:lnB>
                  </a:tcPr>
                </a:tc>
                <a:tc>
                  <a:txBody>
                    <a:bodyPr/>
                    <a:lstStyle/>
                    <a:p>
                      <a:pPr defTabSz="914400">
                        <a:tabLst>
                          <a:tab pos="914400" algn="l"/>
                        </a:tabLst>
                        <a:defRPr>
                          <a:solidFill>
                            <a:srgbClr val="000000"/>
                          </a:solidFill>
                        </a:defRPr>
                      </a:pPr>
                      <a:r>
                        <a:rPr sz="2400">
                          <a:solidFill>
                            <a:srgbClr val="F9E05E"/>
                          </a:solidFill>
                        </a:rPr>
                        <a:t>Exponential</a:t>
                      </a:r>
                    </a:p>
                  </a:txBody>
                  <a:tcPr marL="50800" marR="50800" marT="50800" marB="50800" anchor="ctr" horzOverflow="overflow">
                    <a:lnL w="0">
                      <a:miter lim="400000"/>
                    </a:lnL>
                    <a:lnR w="0">
                      <a:miter lim="400000"/>
                    </a:lnR>
                    <a:lnT w="25400">
                      <a:solidFill>
                        <a:srgbClr val="F9E05E"/>
                      </a:solidFill>
                      <a:miter lim="400000"/>
                    </a:lnT>
                    <a:lnB w="0">
                      <a:miter lim="400000"/>
                    </a:lnB>
                  </a:tcPr>
                </a:tc>
                <a:extLst>
                  <a:ext uri="{0D108BD9-81ED-4DB2-BD59-A6C34878D82A}">
                    <a16:rowId xmlns:a16="http://schemas.microsoft.com/office/drawing/2014/main" val="10001"/>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solidFill>
                            <a:srgbClr val="F9E05E"/>
                          </a:solidFill>
                        </a:rPr>
                        <a:t>D</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2400">
                          <a:solidFill>
                            <a:srgbClr val="F9E05E"/>
                          </a:solidFill>
                        </a:rPr>
                        <a:t>Deterministic</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2"/>
                  </a:ext>
                </a:extLst>
              </a:tr>
              <a:tr h="471714">
                <a:tc vMerge="1">
                  <a:txBody>
                    <a:bodyPr/>
                    <a:lstStyle/>
                    <a:p>
                      <a:endParaRPr lang="en-US"/>
                    </a:p>
                  </a:txBody>
                  <a:tcPr/>
                </a:tc>
                <a:tc>
                  <a:txBody>
                    <a:bodyPr/>
                    <a:lstStyle/>
                    <a:p>
                      <a:pPr defTabSz="914400">
                        <a:tabLst>
                          <a:tab pos="914400" algn="l"/>
                        </a:tabLst>
                        <a:defRPr sz="2400">
                          <a:solidFill>
                            <a:srgbClr val="F9E05E"/>
                          </a:solidFill>
                        </a:defRPr>
                      </a:pPr>
                      <a:r>
                        <a:t>E</a:t>
                      </a:r>
                      <a:r>
                        <a:rPr i="1" baseline="-5999"/>
                        <a:t>k</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sz="2400">
                          <a:solidFill>
                            <a:srgbClr val="F9E05E"/>
                          </a:solidFill>
                        </a:defRPr>
                      </a:pPr>
                      <a:r>
                        <a:t>Erlang type </a:t>
                      </a:r>
                      <a:r>
                        <a:rPr i="1"/>
                        <a:t>k</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3"/>
                  </a:ext>
                </a:extLst>
              </a:tr>
              <a:tr h="471714">
                <a:tc rowSpan="3">
                  <a:txBody>
                    <a:bodyPr/>
                    <a:lstStyle/>
                    <a:p>
                      <a:pPr algn="l" defTabSz="914400">
                        <a:tabLst>
                          <a:tab pos="914400" algn="l"/>
                        </a:tabLst>
                        <a:defRPr>
                          <a:solidFill>
                            <a:srgbClr val="000000"/>
                          </a:solidFill>
                        </a:defRPr>
                      </a:pPr>
                      <a:r>
                        <a:rPr sz="2400">
                          <a:solidFill>
                            <a:srgbClr val="F9E05E"/>
                          </a:solidFill>
                        </a:rPr>
                        <a:t>Service-time distribution (B)</a:t>
                      </a:r>
                    </a:p>
                  </a:txBody>
                  <a:tcPr marL="241300" marR="241300" marT="241300" marB="241300" anchor="b" horzOverflow="overflow">
                    <a:lnL w="0">
                      <a:miter lim="400000"/>
                    </a:lnL>
                    <a:lnR w="0">
                      <a:miter lim="400000"/>
                    </a:lnR>
                    <a:lnT w="0">
                      <a:miter lim="400000"/>
                    </a:lnT>
                    <a:lnB w="25400">
                      <a:solidFill>
                        <a:srgbClr val="F9E05E"/>
                      </a:solidFill>
                      <a:miter lim="400000"/>
                    </a:lnB>
                  </a:tcPr>
                </a:tc>
                <a:tc>
                  <a:txBody>
                    <a:bodyPr/>
                    <a:lstStyle/>
                    <a:p>
                      <a:pPr defTabSz="914400">
                        <a:tabLst>
                          <a:tab pos="914400" algn="l"/>
                        </a:tabLst>
                        <a:defRPr sz="2400">
                          <a:solidFill>
                            <a:srgbClr val="F9E05E"/>
                          </a:solidFill>
                        </a:defRPr>
                      </a:pPr>
                      <a:r>
                        <a:t>H</a:t>
                      </a:r>
                      <a:r>
                        <a:rPr i="1" baseline="-5999"/>
                        <a:t>k</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2400" i="1">
                          <a:solidFill>
                            <a:srgbClr val="F9E05E"/>
                          </a:solidFill>
                        </a:rPr>
                        <a:t>k exponentials</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4"/>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solidFill>
                            <a:srgbClr val="F9E05E"/>
                          </a:solidFill>
                        </a:rPr>
                        <a:t>PH</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2400">
                          <a:solidFill>
                            <a:srgbClr val="F9E05E"/>
                          </a:solidFill>
                        </a:rPr>
                        <a:t>Phase Type</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5"/>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solidFill>
                            <a:srgbClr val="F9E05E"/>
                          </a:solidFill>
                        </a:rPr>
                        <a:t>G</a:t>
                      </a:r>
                    </a:p>
                  </a:txBody>
                  <a:tcPr marL="50800" marR="50800" marT="50800" marB="50800" anchor="ctr" horzOverflow="overflow">
                    <a:lnL w="0">
                      <a:miter lim="400000"/>
                    </a:lnL>
                    <a:lnR w="0">
                      <a:miter lim="400000"/>
                    </a:lnR>
                    <a:lnT w="0">
                      <a:miter lim="400000"/>
                    </a:lnT>
                    <a:lnB w="25400">
                      <a:solidFill>
                        <a:srgbClr val="F9E05E"/>
                      </a:solidFill>
                      <a:miter lim="400000"/>
                    </a:lnB>
                  </a:tcPr>
                </a:tc>
                <a:tc>
                  <a:txBody>
                    <a:bodyPr/>
                    <a:lstStyle/>
                    <a:p>
                      <a:pPr defTabSz="914400">
                        <a:tabLst>
                          <a:tab pos="914400" algn="l"/>
                        </a:tabLst>
                        <a:defRPr>
                          <a:solidFill>
                            <a:srgbClr val="000000"/>
                          </a:solidFill>
                        </a:defRPr>
                      </a:pPr>
                      <a:r>
                        <a:rPr sz="2400">
                          <a:solidFill>
                            <a:srgbClr val="F9E05E"/>
                          </a:solidFill>
                        </a:rPr>
                        <a:t>General</a:t>
                      </a:r>
                    </a:p>
                  </a:txBody>
                  <a:tcPr marL="50800" marR="50800" marT="50800" marB="50800" anchor="ctr" horzOverflow="overflow">
                    <a:lnL w="0">
                      <a:miter lim="400000"/>
                    </a:lnL>
                    <a:lnR w="0">
                      <a:miter lim="400000"/>
                    </a:lnR>
                    <a:lnT w="0">
                      <a:miter lim="400000"/>
                    </a:lnT>
                    <a:lnB w="25400">
                      <a:solidFill>
                        <a:srgbClr val="F9E05E"/>
                      </a:solidFill>
                      <a:miter lim="400000"/>
                    </a:lnB>
                  </a:tcPr>
                </a:tc>
                <a:extLst>
                  <a:ext uri="{0D108BD9-81ED-4DB2-BD59-A6C34878D82A}">
                    <a16:rowId xmlns:a16="http://schemas.microsoft.com/office/drawing/2014/main" val="10006"/>
                  </a:ext>
                </a:extLst>
              </a:tr>
              <a:tr h="471714">
                <a:tc>
                  <a:txBody>
                    <a:bodyPr/>
                    <a:lstStyle/>
                    <a:p>
                      <a:pPr defTabSz="914400">
                        <a:tabLst>
                          <a:tab pos="914400" algn="l"/>
                        </a:tabLst>
                        <a:defRPr>
                          <a:solidFill>
                            <a:srgbClr val="000000"/>
                          </a:solidFill>
                        </a:defRPr>
                      </a:pPr>
                      <a:r>
                        <a:rPr sz="2400">
                          <a:solidFill>
                            <a:srgbClr val="F9E05E"/>
                          </a:solidFill>
                        </a:rPr>
                        <a:t># parallel servers (X)</a:t>
                      </a:r>
                    </a:p>
                  </a:txBody>
                  <a:tcPr marL="50800" marR="50800" marT="50800" marB="50800" anchor="ctr" horzOverflow="overflow">
                    <a:lnL w="0">
                      <a:miter lim="400000"/>
                    </a:lnL>
                    <a:lnR w="0">
                      <a:miter lim="400000"/>
                    </a:lnR>
                    <a:lnT w="25400">
                      <a:solidFill>
                        <a:srgbClr val="F9E05E"/>
                      </a:solidFill>
                      <a:miter lim="400000"/>
                    </a:lnT>
                    <a:lnB w="25400">
                      <a:solidFill>
                        <a:srgbClr val="F9E05E"/>
                      </a:solidFill>
                      <a:miter lim="400000"/>
                    </a:lnB>
                  </a:tcPr>
                </a:tc>
                <a:tc>
                  <a:txBody>
                    <a:bodyPr/>
                    <a:lstStyle/>
                    <a:p>
                      <a:pPr defTabSz="914400">
                        <a:tabLst>
                          <a:tab pos="914400" algn="l"/>
                        </a:tabLst>
                        <a:defRPr>
                          <a:solidFill>
                            <a:srgbClr val="000000"/>
                          </a:solidFill>
                        </a:defRPr>
                      </a:pPr>
                      <a:r>
                        <a:rPr sz="2400">
                          <a:solidFill>
                            <a:srgbClr val="F9E05E"/>
                          </a:solidFill>
                        </a:rPr>
                        <a:t>1, 2, 3... , ∞</a:t>
                      </a:r>
                    </a:p>
                  </a:txBody>
                  <a:tcPr marL="50800" marR="50800" marT="50800" marB="50800" anchor="ctr" horzOverflow="overflow">
                    <a:lnL w="0">
                      <a:miter lim="400000"/>
                    </a:lnL>
                    <a:lnR w="0">
                      <a:miter lim="400000"/>
                    </a:lnR>
                    <a:lnT w="25400">
                      <a:solidFill>
                        <a:srgbClr val="F9E05E"/>
                      </a:solidFill>
                      <a:miter lim="400000"/>
                    </a:lnT>
                    <a:lnB w="25400">
                      <a:solidFill>
                        <a:srgbClr val="F9E05E"/>
                      </a:solidFill>
                      <a:miter lim="400000"/>
                    </a:lnB>
                  </a:tcPr>
                </a:tc>
                <a:tc>
                  <a:txBody>
                    <a:bodyPr/>
                    <a:lstStyle/>
                    <a:p>
                      <a:pPr defTabSz="914400">
                        <a:tabLst>
                          <a:tab pos="914400" algn="l"/>
                        </a:tabLst>
                        <a:defRPr sz="2400">
                          <a:solidFill>
                            <a:srgbClr val="F9E05E"/>
                          </a:solidFill>
                        </a:defRPr>
                      </a:pPr>
                      <a:endParaRPr/>
                    </a:p>
                  </a:txBody>
                  <a:tcPr marL="50800" marR="50800" marT="50800" marB="50800" anchor="ctr" horzOverflow="overflow">
                    <a:lnL w="0">
                      <a:miter lim="400000"/>
                    </a:lnL>
                    <a:lnR w="0">
                      <a:miter lim="400000"/>
                    </a:lnR>
                    <a:lnT w="25400">
                      <a:solidFill>
                        <a:srgbClr val="F9E05E"/>
                      </a:solidFill>
                      <a:miter lim="400000"/>
                    </a:lnT>
                    <a:lnB w="25400">
                      <a:solidFill>
                        <a:srgbClr val="F9E05E"/>
                      </a:solidFill>
                      <a:miter lim="400000"/>
                    </a:lnB>
                  </a:tcPr>
                </a:tc>
                <a:extLst>
                  <a:ext uri="{0D108BD9-81ED-4DB2-BD59-A6C34878D82A}">
                    <a16:rowId xmlns:a16="http://schemas.microsoft.com/office/drawing/2014/main" val="10007"/>
                  </a:ext>
                </a:extLst>
              </a:tr>
              <a:tr h="471714">
                <a:tc>
                  <a:txBody>
                    <a:bodyPr/>
                    <a:lstStyle/>
                    <a:p>
                      <a:pPr defTabSz="914400">
                        <a:tabLst>
                          <a:tab pos="914400" algn="l"/>
                        </a:tabLst>
                        <a:defRPr sz="2400">
                          <a:solidFill>
                            <a:srgbClr val="F9E05E"/>
                          </a:solidFill>
                        </a:defRPr>
                      </a:pPr>
                      <a:r>
                        <a:t>Max capacity (</a:t>
                      </a:r>
                      <a:r>
                        <a:rPr i="1"/>
                        <a:t>Y</a:t>
                      </a:r>
                      <a:r>
                        <a:t>)</a:t>
                      </a:r>
                    </a:p>
                  </a:txBody>
                  <a:tcPr marL="50800" marR="50800" marT="50800" marB="50800" anchor="ctr" horzOverflow="overflow">
                    <a:lnL w="0">
                      <a:miter lim="400000"/>
                    </a:lnL>
                    <a:lnR w="0">
                      <a:miter lim="400000"/>
                    </a:lnR>
                    <a:lnT w="25400">
                      <a:solidFill>
                        <a:srgbClr val="F9E05E"/>
                      </a:solidFill>
                      <a:miter lim="400000"/>
                    </a:lnT>
                    <a:lnB w="25400">
                      <a:solidFill>
                        <a:srgbClr val="F9E05E"/>
                      </a:solidFill>
                      <a:miter lim="400000"/>
                    </a:lnB>
                  </a:tcPr>
                </a:tc>
                <a:tc>
                  <a:txBody>
                    <a:bodyPr/>
                    <a:lstStyle/>
                    <a:p>
                      <a:pPr defTabSz="914400">
                        <a:tabLst>
                          <a:tab pos="914400" algn="l"/>
                        </a:tabLst>
                        <a:defRPr>
                          <a:solidFill>
                            <a:srgbClr val="000000"/>
                          </a:solidFill>
                        </a:defRPr>
                      </a:pPr>
                      <a:r>
                        <a:rPr sz="2400">
                          <a:solidFill>
                            <a:srgbClr val="F9E05E"/>
                          </a:solidFill>
                        </a:rPr>
                        <a:t>1, 2, 3... , ∞</a:t>
                      </a:r>
                    </a:p>
                  </a:txBody>
                  <a:tcPr marL="50800" marR="50800" marT="50800" marB="50800" anchor="ctr" horzOverflow="overflow">
                    <a:lnL w="0">
                      <a:miter lim="400000"/>
                    </a:lnL>
                    <a:lnR w="0">
                      <a:miter lim="400000"/>
                    </a:lnR>
                    <a:lnT w="25400">
                      <a:solidFill>
                        <a:srgbClr val="F9E05E"/>
                      </a:solidFill>
                      <a:miter lim="400000"/>
                    </a:lnT>
                    <a:lnB w="25400">
                      <a:solidFill>
                        <a:srgbClr val="F9E05E"/>
                      </a:solidFill>
                      <a:miter lim="400000"/>
                    </a:lnB>
                  </a:tcPr>
                </a:tc>
                <a:tc>
                  <a:txBody>
                    <a:bodyPr/>
                    <a:lstStyle/>
                    <a:p>
                      <a:pPr defTabSz="914400">
                        <a:tabLst>
                          <a:tab pos="914400" algn="l"/>
                        </a:tabLst>
                        <a:defRPr sz="2400">
                          <a:solidFill>
                            <a:srgbClr val="F9E05E"/>
                          </a:solidFill>
                        </a:defRPr>
                      </a:pPr>
                      <a:endParaRPr/>
                    </a:p>
                  </a:txBody>
                  <a:tcPr marL="50800" marR="50800" marT="50800" marB="50800" anchor="ctr" horzOverflow="overflow">
                    <a:lnL w="0">
                      <a:miter lim="400000"/>
                    </a:lnL>
                    <a:lnR w="0">
                      <a:miter lim="400000"/>
                    </a:lnR>
                    <a:lnT w="25400">
                      <a:solidFill>
                        <a:srgbClr val="F9E05E"/>
                      </a:solidFill>
                      <a:miter lim="400000"/>
                    </a:lnT>
                    <a:lnB w="25400">
                      <a:solidFill>
                        <a:srgbClr val="F9E05E"/>
                      </a:solidFill>
                      <a:miter lim="400000"/>
                    </a:lnB>
                  </a:tcPr>
                </a:tc>
                <a:extLst>
                  <a:ext uri="{0D108BD9-81ED-4DB2-BD59-A6C34878D82A}">
                    <a16:rowId xmlns:a16="http://schemas.microsoft.com/office/drawing/2014/main" val="10008"/>
                  </a:ext>
                </a:extLst>
              </a:tr>
              <a:tr h="471714">
                <a:tc rowSpan="5">
                  <a:txBody>
                    <a:bodyPr/>
                    <a:lstStyle/>
                    <a:p>
                      <a:pPr defTabSz="914400">
                        <a:tabLst>
                          <a:tab pos="914400" algn="l"/>
                        </a:tabLst>
                        <a:defRPr sz="2400">
                          <a:solidFill>
                            <a:srgbClr val="F9E05E"/>
                          </a:solidFill>
                        </a:defRPr>
                      </a:pPr>
                      <a:r>
                        <a:t>Queue Discipline (</a:t>
                      </a:r>
                      <a:r>
                        <a:rPr i="1"/>
                        <a:t>Z</a:t>
                      </a:r>
                      <a:r>
                        <a:t>)</a:t>
                      </a:r>
                    </a:p>
                  </a:txBody>
                  <a:tcPr marL="50800" marR="50800" marT="50800" marB="50800" anchor="ctr" horzOverflow="overflow">
                    <a:lnL w="0">
                      <a:miter lim="400000"/>
                    </a:lnL>
                    <a:lnR w="0">
                      <a:miter lim="400000"/>
                    </a:lnR>
                    <a:lnT w="25400">
                      <a:solidFill>
                        <a:srgbClr val="F9E05E"/>
                      </a:solidFill>
                      <a:miter lim="400000"/>
                    </a:lnT>
                    <a:lnB w="25400">
                      <a:solidFill>
                        <a:srgbClr val="F9E05E"/>
                      </a:solidFill>
                      <a:miter lim="400000"/>
                    </a:lnB>
                  </a:tcPr>
                </a:tc>
                <a:tc>
                  <a:txBody>
                    <a:bodyPr/>
                    <a:lstStyle/>
                    <a:p>
                      <a:pPr defTabSz="914400">
                        <a:tabLst>
                          <a:tab pos="914400" algn="l"/>
                        </a:tabLst>
                        <a:defRPr>
                          <a:solidFill>
                            <a:srgbClr val="000000"/>
                          </a:solidFill>
                        </a:defRPr>
                      </a:pPr>
                      <a:r>
                        <a:rPr sz="2400">
                          <a:solidFill>
                            <a:srgbClr val="F9E05E"/>
                          </a:solidFill>
                        </a:rPr>
                        <a:t>FCFS</a:t>
                      </a:r>
                    </a:p>
                  </a:txBody>
                  <a:tcPr marL="50800" marR="50800" marT="50800" marB="50800" anchor="ctr" horzOverflow="overflow">
                    <a:lnL w="0">
                      <a:miter lim="400000"/>
                    </a:lnL>
                    <a:lnR w="0">
                      <a:miter lim="400000"/>
                    </a:lnR>
                    <a:lnT w="25400">
                      <a:solidFill>
                        <a:srgbClr val="F9E05E"/>
                      </a:solidFill>
                      <a:miter lim="400000"/>
                    </a:lnT>
                    <a:lnB w="0">
                      <a:miter lim="400000"/>
                    </a:lnB>
                  </a:tcPr>
                </a:tc>
                <a:tc>
                  <a:txBody>
                    <a:bodyPr/>
                    <a:lstStyle/>
                    <a:p>
                      <a:pPr defTabSz="914400">
                        <a:tabLst>
                          <a:tab pos="914400" algn="l"/>
                        </a:tabLst>
                        <a:defRPr>
                          <a:solidFill>
                            <a:srgbClr val="000000"/>
                          </a:solidFill>
                        </a:defRPr>
                      </a:pPr>
                      <a:r>
                        <a:rPr sz="2400">
                          <a:solidFill>
                            <a:srgbClr val="F9E05E"/>
                          </a:solidFill>
                        </a:rPr>
                        <a:t>First come, first served</a:t>
                      </a:r>
                    </a:p>
                  </a:txBody>
                  <a:tcPr marL="50800" marR="50800" marT="50800" marB="50800" anchor="ctr" horzOverflow="overflow">
                    <a:lnL w="0">
                      <a:miter lim="400000"/>
                    </a:lnL>
                    <a:lnR w="0">
                      <a:miter lim="400000"/>
                    </a:lnR>
                    <a:lnT w="25400">
                      <a:solidFill>
                        <a:srgbClr val="F9E05E"/>
                      </a:solidFill>
                      <a:miter lim="400000"/>
                    </a:lnT>
                    <a:lnB w="0">
                      <a:miter lim="400000"/>
                    </a:lnB>
                  </a:tcPr>
                </a:tc>
                <a:extLst>
                  <a:ext uri="{0D108BD9-81ED-4DB2-BD59-A6C34878D82A}">
                    <a16:rowId xmlns:a16="http://schemas.microsoft.com/office/drawing/2014/main" val="10009"/>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solidFill>
                            <a:srgbClr val="F9E05E"/>
                          </a:solidFill>
                        </a:rPr>
                        <a:t>LCFS</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2400">
                          <a:solidFill>
                            <a:srgbClr val="F9E05E"/>
                          </a:solidFill>
                        </a:rPr>
                        <a:t>Last come, first served</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10"/>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solidFill>
                            <a:srgbClr val="F9E05E"/>
                          </a:solidFill>
                        </a:rPr>
                        <a:t>RSS</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2400">
                          <a:solidFill>
                            <a:srgbClr val="F9E05E"/>
                          </a:solidFill>
                        </a:rPr>
                        <a:t>Random Selection for Service</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11"/>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solidFill>
                            <a:srgbClr val="F9E05E"/>
                          </a:solidFill>
                        </a:rPr>
                        <a:t>PR</a:t>
                      </a:r>
                    </a:p>
                  </a:txBody>
                  <a:tcPr marL="50800" marR="50800" marT="50800" marB="508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2400">
                          <a:solidFill>
                            <a:srgbClr val="F9E05E"/>
                          </a:solidFill>
                        </a:rPr>
                        <a:t>Priority</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12"/>
                  </a:ext>
                </a:extLst>
              </a:tr>
              <a:tr h="471714">
                <a:tc vMerge="1">
                  <a:txBody>
                    <a:bodyPr/>
                    <a:lstStyle/>
                    <a:p>
                      <a:endParaRPr lang="en-US"/>
                    </a:p>
                  </a:txBody>
                  <a:tcPr/>
                </a:tc>
                <a:tc>
                  <a:txBody>
                    <a:bodyPr/>
                    <a:lstStyle/>
                    <a:p>
                      <a:pPr defTabSz="914400">
                        <a:tabLst>
                          <a:tab pos="914400" algn="l"/>
                        </a:tabLst>
                        <a:defRPr>
                          <a:solidFill>
                            <a:srgbClr val="000000"/>
                          </a:solidFill>
                        </a:defRPr>
                      </a:pPr>
                      <a:r>
                        <a:rPr sz="2400">
                          <a:solidFill>
                            <a:srgbClr val="F9E05E"/>
                          </a:solidFill>
                        </a:rPr>
                        <a:t>GD</a:t>
                      </a:r>
                    </a:p>
                  </a:txBody>
                  <a:tcPr marL="50800" marR="50800" marT="50800" marB="50800" anchor="ctr" horzOverflow="overflow">
                    <a:lnL w="0">
                      <a:miter lim="400000"/>
                    </a:lnL>
                    <a:lnR w="0">
                      <a:miter lim="400000"/>
                    </a:lnR>
                    <a:lnT w="0">
                      <a:miter lim="400000"/>
                    </a:lnT>
                    <a:lnB w="25400">
                      <a:solidFill>
                        <a:srgbClr val="F9E05E"/>
                      </a:solidFill>
                      <a:miter lim="400000"/>
                    </a:lnB>
                  </a:tcPr>
                </a:tc>
                <a:tc>
                  <a:txBody>
                    <a:bodyPr/>
                    <a:lstStyle/>
                    <a:p>
                      <a:pPr defTabSz="914400">
                        <a:tabLst>
                          <a:tab pos="914400" algn="l"/>
                        </a:tabLst>
                        <a:defRPr>
                          <a:solidFill>
                            <a:srgbClr val="000000"/>
                          </a:solidFill>
                        </a:defRPr>
                      </a:pPr>
                      <a:r>
                        <a:rPr sz="2400">
                          <a:solidFill>
                            <a:srgbClr val="F9E05E"/>
                          </a:solidFill>
                        </a:rPr>
                        <a:t>General Discipline</a:t>
                      </a:r>
                    </a:p>
                  </a:txBody>
                  <a:tcPr marL="50800" marR="50800" marT="50800" marB="50800" anchor="ctr" horzOverflow="overflow">
                    <a:lnL w="0">
                      <a:miter lim="400000"/>
                    </a:lnL>
                    <a:lnR w="0">
                      <a:miter lim="400000"/>
                    </a:lnR>
                    <a:lnT w="0">
                      <a:miter lim="400000"/>
                    </a:lnT>
                    <a:lnB w="25400">
                      <a:solidFill>
                        <a:srgbClr val="F9E05E"/>
                      </a:solidFill>
                      <a:miter lim="400000"/>
                    </a:lnB>
                  </a:tcPr>
                </a:tc>
                <a:extLst>
                  <a:ext uri="{0D108BD9-81ED-4DB2-BD59-A6C34878D82A}">
                    <a16:rowId xmlns:a16="http://schemas.microsoft.com/office/drawing/2014/main" val="10013"/>
                  </a:ext>
                </a:extLst>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361E-727A-4E54-9319-D5C95C7FD431}"/>
              </a:ext>
            </a:extLst>
          </p:cNvPr>
          <p:cNvSpPr>
            <a:spLocks noGrp="1"/>
          </p:cNvSpPr>
          <p:nvPr>
            <p:ph type="title"/>
          </p:nvPr>
        </p:nvSpPr>
        <p:spPr/>
        <p:txBody>
          <a:bodyPr/>
          <a:lstStyle/>
          <a:p>
            <a:r>
              <a:rPr lang="en-US" dirty="0"/>
              <a:t>Exponential</a:t>
            </a:r>
          </a:p>
        </p:txBody>
      </p:sp>
      <p:sp>
        <p:nvSpPr>
          <p:cNvPr id="3" name="Text Placeholder 2">
            <a:extLst>
              <a:ext uri="{FF2B5EF4-FFF2-40B4-BE49-F238E27FC236}">
                <a16:creationId xmlns:a16="http://schemas.microsoft.com/office/drawing/2014/main" id="{FB8EB7F3-9248-4CDC-AF5F-A85016F78CB3}"/>
              </a:ext>
            </a:extLst>
          </p:cNvPr>
          <p:cNvSpPr>
            <a:spLocks noGrp="1"/>
          </p:cNvSpPr>
          <p:nvPr>
            <p:ph type="body" idx="1"/>
          </p:nvPr>
        </p:nvSpPr>
        <p:spPr/>
        <p:txBody>
          <a:bodyPr anchor="t"/>
          <a:lstStyle/>
          <a:p>
            <a:r>
              <a:rPr lang="en-US" dirty="0"/>
              <a:t>“the exponential distribution…is the probability distribution that describes the time between events in a Poisson point process, i.e., a process in which events occur continuously and independently at a constant average rate.” (Wikipedia)</a:t>
            </a:r>
          </a:p>
        </p:txBody>
      </p:sp>
    </p:spTree>
    <p:extLst>
      <p:ext uri="{BB962C8B-B14F-4D97-AF65-F5344CB8AC3E}">
        <p14:creationId xmlns:p14="http://schemas.microsoft.com/office/powerpoint/2010/main" val="64137716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361E-727A-4E54-9319-D5C95C7FD431}"/>
              </a:ext>
            </a:extLst>
          </p:cNvPr>
          <p:cNvSpPr>
            <a:spLocks noGrp="1"/>
          </p:cNvSpPr>
          <p:nvPr>
            <p:ph type="title"/>
          </p:nvPr>
        </p:nvSpPr>
        <p:spPr/>
        <p:txBody>
          <a:bodyPr/>
          <a:lstStyle/>
          <a:p>
            <a:r>
              <a:rPr lang="en-US" dirty="0"/>
              <a:t>Deterministic</a:t>
            </a:r>
          </a:p>
        </p:txBody>
      </p:sp>
      <p:sp>
        <p:nvSpPr>
          <p:cNvPr id="3" name="Text Placeholder 2">
            <a:extLst>
              <a:ext uri="{FF2B5EF4-FFF2-40B4-BE49-F238E27FC236}">
                <a16:creationId xmlns:a16="http://schemas.microsoft.com/office/drawing/2014/main" id="{FB8EB7F3-9248-4CDC-AF5F-A85016F78CB3}"/>
              </a:ext>
            </a:extLst>
          </p:cNvPr>
          <p:cNvSpPr>
            <a:spLocks noGrp="1"/>
          </p:cNvSpPr>
          <p:nvPr>
            <p:ph type="body" idx="1"/>
          </p:nvPr>
        </p:nvSpPr>
        <p:spPr/>
        <p:txBody>
          <a:bodyPr anchor="t"/>
          <a:lstStyle/>
          <a:p>
            <a:r>
              <a:rPr lang="en-US" dirty="0"/>
              <a:t>“</a:t>
            </a:r>
            <a:r>
              <a:rPr lang="en-US" sz="4000" dirty="0"/>
              <a:t>In mathematics, a degenerate [Deterministic]  distribution is a probability distribution in a space (discrete or continuous) with support only on a space of lower dimension. If the degenerate distribution is univariate (involving only a single random variable) it is a deterministic distribution and takes only a single value. Examples include a two-headed coin and rolling a dice whose sides all show the same number. ”(Wikipedia)</a:t>
            </a:r>
          </a:p>
        </p:txBody>
      </p:sp>
    </p:spTree>
    <p:extLst>
      <p:ext uri="{BB962C8B-B14F-4D97-AF65-F5344CB8AC3E}">
        <p14:creationId xmlns:p14="http://schemas.microsoft.com/office/powerpoint/2010/main" val="17241916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361E-727A-4E54-9319-D5C95C7FD431}"/>
              </a:ext>
            </a:extLst>
          </p:cNvPr>
          <p:cNvSpPr>
            <a:spLocks noGrp="1"/>
          </p:cNvSpPr>
          <p:nvPr>
            <p:ph type="title"/>
          </p:nvPr>
        </p:nvSpPr>
        <p:spPr/>
        <p:txBody>
          <a:bodyPr/>
          <a:lstStyle/>
          <a:p>
            <a:r>
              <a:rPr lang="en-US" dirty="0"/>
              <a:t>Erlang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B8EB7F3-9248-4CDC-AF5F-A85016F78CB3}"/>
                  </a:ext>
                </a:extLst>
              </p:cNvPr>
              <p:cNvSpPr>
                <a:spLocks noGrp="1"/>
              </p:cNvSpPr>
              <p:nvPr>
                <p:ph type="body" idx="1"/>
              </p:nvPr>
            </p:nvSpPr>
            <p:spPr>
              <a:xfrm>
                <a:off x="771099" y="2298700"/>
                <a:ext cx="11614244" cy="6184900"/>
              </a:xfrm>
            </p:spPr>
            <p:txBody>
              <a:bodyPr anchor="t"/>
              <a:lstStyle/>
              <a:p>
                <a:pPr marL="0" indent="0">
                  <a:buNone/>
                </a:pPr>
                <a:r>
                  <a:rPr lang="en-US" sz="2400" dirty="0"/>
                  <a:t>The Erlang distribution is a two parameter family of continuous probability distributions…The two parameters are:</a:t>
                </a:r>
              </a:p>
              <a:p>
                <a:pPr lvl="1"/>
                <a:r>
                  <a:rPr lang="en-US" sz="2400" dirty="0"/>
                  <a:t>a positive integer </a:t>
                </a:r>
                <a:r>
                  <a:rPr lang="en-US" sz="2400" i="1" dirty="0"/>
                  <a:t>k</a:t>
                </a:r>
                <a:r>
                  <a:rPr lang="en-US" sz="2400" dirty="0"/>
                  <a:t>, the "shape", and</a:t>
                </a:r>
              </a:p>
              <a:p>
                <a:pPr lvl="1"/>
                <a:r>
                  <a:rPr lang="en-US" sz="2400" dirty="0"/>
                  <a:t>a positive real number </a:t>
                </a:r>
                <a:r>
                  <a:rPr lang="el-GR" sz="2400" dirty="0">
                    <a:latin typeface="Arial" panose="020B0604020202020204" pitchFamily="34" charset="0"/>
                    <a:cs typeface="Arial" panose="020B0604020202020204" pitchFamily="34" charset="0"/>
                  </a:rPr>
                  <a:t>λ</a:t>
                </a:r>
                <a:r>
                  <a:rPr lang="en-US" sz="2400" dirty="0">
                    <a:latin typeface="Arial" panose="020B0604020202020204" pitchFamily="34" charset="0"/>
                    <a:cs typeface="Arial" panose="020B0604020202020204" pitchFamily="34" charset="0"/>
                  </a:rPr>
                  <a:t>, </a:t>
                </a:r>
                <a:r>
                  <a:rPr lang="en-US" sz="2400" dirty="0"/>
                  <a:t>the "rate". The "scale“, </a:t>
                </a:r>
                <a14:m>
                  <m:oMath xmlns:m="http://schemas.openxmlformats.org/officeDocument/2006/math">
                    <m:r>
                      <a:rPr lang="en-US" sz="2400" b="0" i="1" smtClean="0">
                        <a:latin typeface="Cambria Math" panose="02040503050406030204" pitchFamily="18" charset="0"/>
                      </a:rPr>
                      <m:t>𝜇</m:t>
                    </m:r>
                  </m:oMath>
                </a14:m>
                <a:r>
                  <a:rPr lang="en-US" sz="2400" dirty="0"/>
                  <a:t>, the reciprocal of the rate, is sometimes used instead.</a:t>
                </a:r>
              </a:p>
              <a:p>
                <a:pPr marL="0" indent="0">
                  <a:buNone/>
                </a:pPr>
                <a:r>
                  <a:rPr lang="en-US" sz="2400" dirty="0"/>
                  <a:t>The Erlang distribution was developed by A. K. Erlang to examine the number of telephone calls which might be made at the same time to the operators of the switching stations. This work on telephone traffic engineering has been expanded to consider waiting times in queueing systems in general. The distribution is now used in the fields of stochastic processes and of biomathematics.</a:t>
                </a:r>
              </a:p>
              <a:p>
                <a:pPr marL="0" indent="0">
                  <a:buNone/>
                </a:pPr>
                <a:r>
                  <a:rPr lang="en-US" sz="2400" dirty="0"/>
                  <a:t>Events that occur independently with some average rate are modeled with a Poisson process. The waiting times between k occurrences of the event are Erlang distributed.</a:t>
                </a:r>
              </a:p>
              <a:p>
                <a:pPr marL="0" indent="0">
                  <a:buNone/>
                </a:pPr>
                <a:r>
                  <a:rPr lang="en-US" sz="2400" dirty="0"/>
                  <a:t>(Wikipedia)</a:t>
                </a:r>
              </a:p>
            </p:txBody>
          </p:sp>
        </mc:Choice>
        <mc:Fallback>
          <p:sp>
            <p:nvSpPr>
              <p:cNvPr id="3" name="Text Placeholder 2">
                <a:extLst>
                  <a:ext uri="{FF2B5EF4-FFF2-40B4-BE49-F238E27FC236}">
                    <a16:creationId xmlns:a16="http://schemas.microsoft.com/office/drawing/2014/main" id="{FB8EB7F3-9248-4CDC-AF5F-A85016F78CB3}"/>
                  </a:ext>
                </a:extLst>
              </p:cNvPr>
              <p:cNvSpPr>
                <a:spLocks noGrp="1" noRot="1" noChangeAspect="1" noMove="1" noResize="1" noEditPoints="1" noAdjustHandles="1" noChangeArrowheads="1" noChangeShapeType="1" noTextEdit="1"/>
              </p:cNvSpPr>
              <p:nvPr>
                <p:ph type="body" idx="1"/>
              </p:nvPr>
            </p:nvSpPr>
            <p:spPr>
              <a:xfrm>
                <a:off x="771099" y="2298700"/>
                <a:ext cx="11614244" cy="6184900"/>
              </a:xfrm>
              <a:blipFill>
                <a:blip r:embed="rId2"/>
                <a:stretch>
                  <a:fillRect l="-1154" t="-591" r="-1102" b="-7980"/>
                </a:stretch>
              </a:blipFill>
            </p:spPr>
            <p:txBody>
              <a:bodyPr/>
              <a:lstStyle/>
              <a:p>
                <a:r>
                  <a:rPr lang="en-US">
                    <a:noFill/>
                  </a:rPr>
                  <a:t> </a:t>
                </a:r>
              </a:p>
            </p:txBody>
          </p:sp>
        </mc:Fallback>
      </mc:AlternateContent>
    </p:spTree>
    <p:extLst>
      <p:ext uri="{BB962C8B-B14F-4D97-AF65-F5344CB8AC3E}">
        <p14:creationId xmlns:p14="http://schemas.microsoft.com/office/powerpoint/2010/main" val="23522785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D4BD-9A78-4785-B924-F6A2CEC5E1AD}"/>
              </a:ext>
            </a:extLst>
          </p:cNvPr>
          <p:cNvSpPr>
            <a:spLocks noGrp="1"/>
          </p:cNvSpPr>
          <p:nvPr>
            <p:ph type="title"/>
          </p:nvPr>
        </p:nvSpPr>
        <p:spPr/>
        <p:txBody>
          <a:bodyPr/>
          <a:lstStyle/>
          <a:p>
            <a:r>
              <a:rPr lang="en-US" dirty="0"/>
              <a:t>General</a:t>
            </a:r>
          </a:p>
        </p:txBody>
      </p:sp>
      <p:sp>
        <p:nvSpPr>
          <p:cNvPr id="3" name="Text Placeholder 2">
            <a:extLst>
              <a:ext uri="{FF2B5EF4-FFF2-40B4-BE49-F238E27FC236}">
                <a16:creationId xmlns:a16="http://schemas.microsoft.com/office/drawing/2014/main" id="{6522F663-FDA7-4D2A-9D24-09A0D264E176}"/>
              </a:ext>
            </a:extLst>
          </p:cNvPr>
          <p:cNvSpPr>
            <a:spLocks noGrp="1"/>
          </p:cNvSpPr>
          <p:nvPr>
            <p:ph type="body" idx="1"/>
          </p:nvPr>
        </p:nvSpPr>
        <p:spPr/>
        <p:txBody>
          <a:bodyPr/>
          <a:lstStyle/>
          <a:p>
            <a:r>
              <a:rPr lang="en-US" dirty="0"/>
              <a:t>Known mean and variance, but nothing else.</a:t>
            </a:r>
          </a:p>
        </p:txBody>
      </p:sp>
    </p:spTree>
    <p:extLst>
      <p:ext uri="{BB962C8B-B14F-4D97-AF65-F5344CB8AC3E}">
        <p14:creationId xmlns:p14="http://schemas.microsoft.com/office/powerpoint/2010/main" val="250048583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E89C-61E5-4255-A59C-4E0F2D6C2AA7}"/>
              </a:ext>
            </a:extLst>
          </p:cNvPr>
          <p:cNvSpPr>
            <a:spLocks noGrp="1"/>
          </p:cNvSpPr>
          <p:nvPr>
            <p:ph type="title"/>
          </p:nvPr>
        </p:nvSpPr>
        <p:spPr/>
        <p:txBody>
          <a:bodyPr/>
          <a:lstStyle/>
          <a:p>
            <a:r>
              <a:rPr lang="en-US" dirty="0"/>
              <a:t>Markovian</a:t>
            </a:r>
          </a:p>
        </p:txBody>
      </p:sp>
      <p:sp>
        <p:nvSpPr>
          <p:cNvPr id="3" name="Text Placeholder 2">
            <a:extLst>
              <a:ext uri="{FF2B5EF4-FFF2-40B4-BE49-F238E27FC236}">
                <a16:creationId xmlns:a16="http://schemas.microsoft.com/office/drawing/2014/main" id="{ABD0A6EE-8950-4D22-B79D-5555FBDCB7FE}"/>
              </a:ext>
            </a:extLst>
          </p:cNvPr>
          <p:cNvSpPr>
            <a:spLocks noGrp="1"/>
          </p:cNvSpPr>
          <p:nvPr>
            <p:ph type="body" idx="1"/>
          </p:nvPr>
        </p:nvSpPr>
        <p:spPr>
          <a:xfrm>
            <a:off x="600501" y="2298700"/>
            <a:ext cx="11859905" cy="7322972"/>
          </a:xfrm>
        </p:spPr>
        <p:txBody>
          <a:bodyPr/>
          <a:lstStyle/>
          <a:p>
            <a:r>
              <a:rPr lang="en-US" sz="3600" dirty="0"/>
              <a:t>A Markov chain is "a stochastic model describing a sequence of possible events in which the probability of each event depends only on the state attained in the previous event."</a:t>
            </a:r>
          </a:p>
          <a:p>
            <a:endParaRPr lang="en-US" sz="3600" dirty="0"/>
          </a:p>
          <a:p>
            <a:r>
              <a:rPr lang="en-US" sz="3600" dirty="0"/>
              <a:t>In probability theory and related fields, a Markov process, named after the Russian mathematician Andrey Markov, is a stochastic process that satisfies the Markov property</a:t>
            </a:r>
          </a:p>
          <a:p>
            <a:pPr marL="0" indent="0">
              <a:buNone/>
            </a:pPr>
            <a:r>
              <a:rPr lang="en-US" sz="3600" dirty="0"/>
              <a:t>(Wikipedia)</a:t>
            </a:r>
          </a:p>
        </p:txBody>
      </p:sp>
    </p:spTree>
    <p:extLst>
      <p:ext uri="{BB962C8B-B14F-4D97-AF65-F5344CB8AC3E}">
        <p14:creationId xmlns:p14="http://schemas.microsoft.com/office/powerpoint/2010/main" val="33165520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raceroute"/>
          <p:cNvSpPr txBox="1">
            <a:spLocks noGrp="1"/>
          </p:cNvSpPr>
          <p:nvPr>
            <p:ph type="title"/>
          </p:nvPr>
        </p:nvSpPr>
        <p:spPr>
          <a:prstGeom prst="rect">
            <a:avLst/>
          </a:prstGeom>
        </p:spPr>
        <p:txBody>
          <a:bodyPr/>
          <a:lstStyle/>
          <a:p>
            <a:r>
              <a:t>traceroute</a:t>
            </a:r>
          </a:p>
        </p:txBody>
      </p:sp>
      <p:sp>
        <p:nvSpPr>
          <p:cNvPr id="109" name="QT Overview…"/>
          <p:cNvSpPr txBox="1">
            <a:spLocks noGrp="1"/>
          </p:cNvSpPr>
          <p:nvPr>
            <p:ph type="body" idx="1"/>
          </p:nvPr>
        </p:nvSpPr>
        <p:spPr>
          <a:xfrm>
            <a:off x="1270000" y="2298700"/>
            <a:ext cx="10464800" cy="6273800"/>
          </a:xfrm>
          <a:prstGeom prst="rect">
            <a:avLst/>
          </a:prstGeom>
        </p:spPr>
        <p:txBody>
          <a:bodyPr/>
          <a:lstStyle/>
          <a:p>
            <a:pPr>
              <a:defRPr>
                <a:solidFill>
                  <a:srgbClr val="F9E05E"/>
                </a:solidFill>
              </a:defRPr>
            </a:pPr>
            <a:r>
              <a:t>QT Overview</a:t>
            </a:r>
          </a:p>
          <a:p>
            <a:r>
              <a:t>Performance Evaluation</a:t>
            </a:r>
          </a:p>
          <a:p>
            <a:pPr lvl="1"/>
            <a:r>
              <a:t>Little’s Law</a:t>
            </a:r>
          </a:p>
          <a:p>
            <a:r>
              <a:t>Rate Transition Diagrams</a:t>
            </a:r>
          </a:p>
          <a:p>
            <a:r>
              <a:t>M/M/1 Systems</a:t>
            </a:r>
          </a:p>
          <a:p>
            <a:r>
              <a:t>M/M/c Systems</a:t>
            </a:r>
          </a:p>
          <a:p>
            <a:r>
              <a:t>Examples</a:t>
            </a:r>
          </a:p>
        </p:txBody>
      </p:sp>
      <p:sp>
        <p:nvSpPr>
          <p:cNvPr id="11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ommon Queueing Systems"/>
          <p:cNvSpPr txBox="1">
            <a:spLocks noGrp="1"/>
          </p:cNvSpPr>
          <p:nvPr>
            <p:ph type="title"/>
          </p:nvPr>
        </p:nvSpPr>
        <p:spPr>
          <a:prstGeom prst="rect">
            <a:avLst/>
          </a:prstGeom>
        </p:spPr>
        <p:txBody>
          <a:bodyPr>
            <a:normAutofit/>
          </a:bodyPr>
          <a:lstStyle>
            <a:lvl1pPr defTabSz="438150">
              <a:defRPr sz="6300"/>
            </a:lvl1pPr>
          </a:lstStyle>
          <a:p>
            <a:r>
              <a:t>Common Queueing Systems</a:t>
            </a:r>
          </a:p>
        </p:txBody>
      </p:sp>
      <p:sp>
        <p:nvSpPr>
          <p:cNvPr id="169" name="G/G/1 ➙ General, single server system…"/>
          <p:cNvSpPr txBox="1">
            <a:spLocks noGrp="1"/>
          </p:cNvSpPr>
          <p:nvPr>
            <p:ph type="body" idx="1"/>
          </p:nvPr>
        </p:nvSpPr>
        <p:spPr>
          <a:prstGeom prst="rect">
            <a:avLst/>
          </a:prstGeom>
        </p:spPr>
        <p:txBody>
          <a:bodyPr>
            <a:normAutofit lnSpcReduction="10000"/>
          </a:bodyPr>
          <a:lstStyle/>
          <a:p>
            <a:pPr marL="391159" indent="-391159" defTabSz="514095">
              <a:spcBef>
                <a:spcPts val="2100"/>
              </a:spcBef>
              <a:defRPr sz="3696"/>
            </a:pPr>
            <a:r>
              <a:t>G/G/1 ➙ General, single server system</a:t>
            </a:r>
          </a:p>
          <a:p>
            <a:pPr marL="391159" indent="-391159" defTabSz="514095">
              <a:spcBef>
                <a:spcPts val="2100"/>
              </a:spcBef>
              <a:defRPr sz="3696"/>
            </a:pPr>
            <a:r>
              <a:t>G/G/c ➙ General, multi-server system</a:t>
            </a:r>
          </a:p>
          <a:p>
            <a:pPr marL="391159" indent="-391159" defTabSz="514095">
              <a:spcBef>
                <a:spcPts val="2100"/>
              </a:spcBef>
              <a:defRPr sz="3696"/>
            </a:pPr>
            <a:r>
              <a:t>G/G/∞ ➙ General, self-serve system</a:t>
            </a:r>
          </a:p>
          <a:p>
            <a:pPr marL="391159" indent="-391159" defTabSz="514095">
              <a:spcBef>
                <a:spcPts val="2100"/>
              </a:spcBef>
              <a:defRPr sz="3696"/>
            </a:pPr>
            <a:r>
              <a:t>M/M/1 ➙ Markovian, single server</a:t>
            </a:r>
          </a:p>
          <a:p>
            <a:pPr marL="391159" indent="-391159" defTabSz="514095">
              <a:spcBef>
                <a:spcPts val="2100"/>
              </a:spcBef>
              <a:defRPr sz="3696"/>
            </a:pPr>
            <a:r>
              <a:t>M/M/c ➙ Markovian, multi-server</a:t>
            </a:r>
          </a:p>
          <a:p>
            <a:pPr marL="391159" indent="-391159" defTabSz="514095">
              <a:spcBef>
                <a:spcPts val="2100"/>
              </a:spcBef>
              <a:defRPr sz="3696"/>
            </a:pPr>
            <a:r>
              <a:t>M/M/c/k ➙ Multi-server, with limited size</a:t>
            </a:r>
          </a:p>
          <a:p>
            <a:pPr marL="391159" indent="-391159" defTabSz="514095">
              <a:spcBef>
                <a:spcPts val="2100"/>
              </a:spcBef>
              <a:defRPr sz="3696"/>
            </a:pPr>
            <a:r>
              <a:t>Infinite system size and FCFS discipline are always assumed as the defaults</a:t>
            </a:r>
          </a:p>
        </p:txBody>
      </p:sp>
      <p:sp>
        <p:nvSpPr>
          <p:cNvPr id="1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raceroute"/>
          <p:cNvSpPr txBox="1">
            <a:spLocks noGrp="1"/>
          </p:cNvSpPr>
          <p:nvPr>
            <p:ph type="title"/>
          </p:nvPr>
        </p:nvSpPr>
        <p:spPr>
          <a:prstGeom prst="rect">
            <a:avLst/>
          </a:prstGeom>
        </p:spPr>
        <p:txBody>
          <a:bodyPr/>
          <a:lstStyle/>
          <a:p>
            <a:r>
              <a:t>traceroute</a:t>
            </a:r>
          </a:p>
        </p:txBody>
      </p:sp>
      <p:sp>
        <p:nvSpPr>
          <p:cNvPr id="17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
        <p:nvSpPr>
          <p:cNvPr id="174" name="QT Overview…"/>
          <p:cNvSpPr txBox="1"/>
          <p:nvPr/>
        </p:nvSpPr>
        <p:spPr>
          <a:xfrm>
            <a:off x="1270000" y="2298700"/>
            <a:ext cx="10464800" cy="6273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marL="444500" indent="-444500" algn="l">
              <a:spcBef>
                <a:spcPts val="2400"/>
              </a:spcBef>
              <a:buSzPct val="150000"/>
              <a:buChar char="•"/>
              <a:defRPr>
                <a:latin typeface="+mj-lt"/>
                <a:ea typeface="+mj-ea"/>
                <a:cs typeface="+mj-cs"/>
                <a:sym typeface="Helvetica Neue"/>
              </a:defRPr>
            </a:pPr>
            <a:r>
              <a:rPr dirty="0"/>
              <a:t>QT Overview</a:t>
            </a:r>
          </a:p>
          <a:p>
            <a:pPr marL="444500" indent="-444500" algn="l">
              <a:spcBef>
                <a:spcPts val="2400"/>
              </a:spcBef>
              <a:buSzPct val="150000"/>
              <a:buChar char="•"/>
              <a:defRPr>
                <a:solidFill>
                  <a:srgbClr val="F9E05E"/>
                </a:solidFill>
                <a:latin typeface="+mj-lt"/>
                <a:ea typeface="+mj-ea"/>
                <a:cs typeface="+mj-cs"/>
                <a:sym typeface="Helvetica Neue"/>
              </a:defRPr>
            </a:pPr>
            <a:r>
              <a:rPr dirty="0"/>
              <a:t>Performance Evaluation</a:t>
            </a:r>
          </a:p>
          <a:p>
            <a:pPr marL="762000" lvl="2" indent="-444500" algn="l">
              <a:spcBef>
                <a:spcPts val="1600"/>
              </a:spcBef>
              <a:buSzPct val="150000"/>
              <a:buChar char="•"/>
              <a:defRPr>
                <a:latin typeface="+mj-lt"/>
                <a:ea typeface="+mj-ea"/>
                <a:cs typeface="+mj-cs"/>
                <a:sym typeface="Helvetica Neue"/>
              </a:defRPr>
            </a:pPr>
            <a:r>
              <a:rPr dirty="0"/>
              <a:t>Little’s Law</a:t>
            </a:r>
          </a:p>
          <a:p>
            <a:pPr marL="444500" indent="-444500" algn="l">
              <a:spcBef>
                <a:spcPts val="2400"/>
              </a:spcBef>
              <a:buSzPct val="150000"/>
              <a:buChar char="•"/>
              <a:defRPr>
                <a:latin typeface="+mj-lt"/>
                <a:ea typeface="+mj-ea"/>
                <a:cs typeface="+mj-cs"/>
                <a:sym typeface="Helvetica Neue"/>
              </a:defRPr>
            </a:pPr>
            <a:r>
              <a:rPr dirty="0"/>
              <a:t>Rate Transition Diagrams</a:t>
            </a:r>
          </a:p>
          <a:p>
            <a:pPr marL="444500" indent="-444500" algn="l">
              <a:spcBef>
                <a:spcPts val="2400"/>
              </a:spcBef>
              <a:buSzPct val="150000"/>
              <a:buChar char="•"/>
              <a:defRPr>
                <a:latin typeface="+mj-lt"/>
                <a:ea typeface="+mj-ea"/>
                <a:cs typeface="+mj-cs"/>
                <a:sym typeface="Helvetica Neue"/>
              </a:defRPr>
            </a:pPr>
            <a:r>
              <a:rPr dirty="0"/>
              <a:t>M/M/1 Systems</a:t>
            </a:r>
          </a:p>
          <a:p>
            <a:pPr marL="444500" indent="-444500" algn="l">
              <a:spcBef>
                <a:spcPts val="2400"/>
              </a:spcBef>
              <a:buSzPct val="150000"/>
              <a:buChar char="•"/>
              <a:defRPr>
                <a:latin typeface="+mj-lt"/>
                <a:ea typeface="+mj-ea"/>
                <a:cs typeface="+mj-cs"/>
                <a:sym typeface="Helvetica Neue"/>
              </a:defRPr>
            </a:pPr>
            <a:r>
              <a:rPr dirty="0"/>
              <a:t>M/M/c Systems</a:t>
            </a:r>
          </a:p>
          <a:p>
            <a:pPr marL="444500" indent="-444500" algn="l">
              <a:spcBef>
                <a:spcPts val="2400"/>
              </a:spcBef>
              <a:buSzPct val="150000"/>
              <a:buChar char="•"/>
              <a:defRPr>
                <a:latin typeface="+mj-lt"/>
                <a:ea typeface="+mj-ea"/>
                <a:cs typeface="+mj-cs"/>
                <a:sym typeface="Helvetica Neue"/>
              </a:defRPr>
            </a:pPr>
            <a:r>
              <a:rPr dirty="0"/>
              <a:t>Examples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arameters"/>
          <p:cNvSpPr txBox="1">
            <a:spLocks noGrp="1"/>
          </p:cNvSpPr>
          <p:nvPr>
            <p:ph type="title"/>
          </p:nvPr>
        </p:nvSpPr>
        <p:spPr>
          <a:prstGeom prst="rect">
            <a:avLst/>
          </a:prstGeom>
        </p:spPr>
        <p:txBody>
          <a:bodyPr/>
          <a:lstStyle/>
          <a:p>
            <a:r>
              <a:t>Parameters</a:t>
            </a:r>
          </a:p>
        </p:txBody>
      </p:sp>
      <p:sp>
        <p:nvSpPr>
          <p:cNvPr id="177" name="λ is the average arrival rate…"/>
          <p:cNvSpPr txBox="1">
            <a:spLocks noGrp="1"/>
          </p:cNvSpPr>
          <p:nvPr>
            <p:ph type="body" idx="1"/>
          </p:nvPr>
        </p:nvSpPr>
        <p:spPr>
          <a:prstGeom prst="rect">
            <a:avLst/>
          </a:prstGeom>
        </p:spPr>
        <p:txBody>
          <a:bodyPr/>
          <a:lstStyle/>
          <a:p>
            <a:r>
              <a:rPr dirty="0"/>
              <a:t>λ is the average arrival rate</a:t>
            </a:r>
          </a:p>
          <a:p>
            <a:pPr lvl="1"/>
            <a:r>
              <a:rPr dirty="0"/>
              <a:t># customers or packets per second</a:t>
            </a:r>
          </a:p>
          <a:p>
            <a:r>
              <a:rPr dirty="0"/>
              <a:t>μ is the average service rate</a:t>
            </a:r>
          </a:p>
          <a:p>
            <a:pPr lvl="1"/>
            <a:r>
              <a:rPr dirty="0"/>
              <a:t># packets served per second</a:t>
            </a:r>
          </a:p>
          <a:p>
            <a:r>
              <a:rPr dirty="0"/>
              <a:t>c is number of servers</a:t>
            </a:r>
          </a:p>
        </p:txBody>
      </p:sp>
      <p:sp>
        <p:nvSpPr>
          <p:cNvPr id="17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raffic intensity"/>
          <p:cNvSpPr txBox="1">
            <a:spLocks noGrp="1"/>
          </p:cNvSpPr>
          <p:nvPr>
            <p:ph type="title"/>
          </p:nvPr>
        </p:nvSpPr>
        <p:spPr>
          <a:prstGeom prst="rect">
            <a:avLst/>
          </a:prstGeom>
        </p:spPr>
        <p:txBody>
          <a:bodyPr/>
          <a:lstStyle/>
          <a:p>
            <a:r>
              <a:t>Traffic intensity</a:t>
            </a:r>
          </a:p>
        </p:txBody>
      </p:sp>
      <p:sp>
        <p:nvSpPr>
          <p:cNvPr id="181" name="ρ ≡ λ / cμ…"/>
          <p:cNvSpPr txBox="1">
            <a:spLocks noGrp="1"/>
          </p:cNvSpPr>
          <p:nvPr>
            <p:ph type="body" idx="1"/>
          </p:nvPr>
        </p:nvSpPr>
        <p:spPr>
          <a:prstGeom prst="rect">
            <a:avLst/>
          </a:prstGeom>
        </p:spPr>
        <p:txBody>
          <a:bodyPr>
            <a:normAutofit/>
          </a:bodyPr>
          <a:lstStyle/>
          <a:p>
            <a:pPr marL="408940" indent="-408940" defTabSz="537463">
              <a:spcBef>
                <a:spcPts val="2200"/>
              </a:spcBef>
              <a:defRPr sz="3864"/>
            </a:pPr>
            <a:r>
              <a:rPr dirty="0"/>
              <a:t>ρ ≡ λ / </a:t>
            </a:r>
            <a:r>
              <a:rPr dirty="0" err="1"/>
              <a:t>cμ</a:t>
            </a:r>
            <a:endParaRPr dirty="0"/>
          </a:p>
          <a:p>
            <a:pPr marL="408940" indent="-408940" defTabSz="537463">
              <a:spcBef>
                <a:spcPts val="2200"/>
              </a:spcBef>
              <a:defRPr sz="3864"/>
            </a:pPr>
            <a:r>
              <a:rPr dirty="0"/>
              <a:t>A measure of traffic congestion in the servers</a:t>
            </a:r>
          </a:p>
          <a:p>
            <a:pPr marL="408940" indent="-408940" defTabSz="537463">
              <a:spcBef>
                <a:spcPts val="2200"/>
              </a:spcBef>
              <a:defRPr sz="3864"/>
            </a:pPr>
            <a:r>
              <a:rPr dirty="0"/>
              <a:t>When ρ &gt; 1, average # of arrivals exceeds service capability ➙ bad</a:t>
            </a:r>
          </a:p>
          <a:p>
            <a:pPr marL="408940" indent="-408940" defTabSz="537463">
              <a:spcBef>
                <a:spcPts val="2200"/>
              </a:spcBef>
              <a:defRPr sz="3864"/>
            </a:pPr>
            <a:r>
              <a:rPr dirty="0"/>
              <a:t>When ρ = 1, randomness prevents queues from emptying (unless perfectly scheduled deterministic arrivals) ➙ bad</a:t>
            </a:r>
          </a:p>
          <a:p>
            <a:pPr marL="408940" indent="-408940" defTabSz="537463">
              <a:spcBef>
                <a:spcPts val="2200"/>
              </a:spcBef>
              <a:defRPr sz="3864"/>
            </a:pPr>
            <a:r>
              <a:rPr dirty="0"/>
              <a:t>Steady state only when ρ &lt; 1</a:t>
            </a:r>
          </a:p>
        </p:txBody>
      </p:sp>
      <p:sp>
        <p:nvSpPr>
          <p:cNvPr id="18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ounded Rectangle"/>
          <p:cNvSpPr/>
          <p:nvPr/>
        </p:nvSpPr>
        <p:spPr>
          <a:xfrm>
            <a:off x="7743657" y="4297685"/>
            <a:ext cx="4735845" cy="1016001"/>
          </a:xfrm>
          <a:prstGeom prst="roundRect">
            <a:avLst>
              <a:gd name="adj" fmla="val 14720"/>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185" name="N(t) is number of customers in the system…"/>
          <p:cNvSpPr txBox="1">
            <a:spLocks noGrp="1"/>
          </p:cNvSpPr>
          <p:nvPr>
            <p:ph type="body" idx="1"/>
          </p:nvPr>
        </p:nvSpPr>
        <p:spPr>
          <a:xfrm>
            <a:off x="1270000" y="2298700"/>
            <a:ext cx="10617200" cy="6184900"/>
          </a:xfrm>
          <a:prstGeom prst="rect">
            <a:avLst/>
          </a:prstGeom>
        </p:spPr>
        <p:txBody>
          <a:bodyPr>
            <a:normAutofit/>
          </a:bodyPr>
          <a:lstStyle/>
          <a:p>
            <a:pPr marL="400050" indent="-400050" defTabSz="525779">
              <a:spcBef>
                <a:spcPts val="2100"/>
              </a:spcBef>
              <a:defRPr sz="3780"/>
            </a:pPr>
            <a:r>
              <a:rPr i="1" dirty="0"/>
              <a:t>N(t)</a:t>
            </a:r>
            <a:r>
              <a:rPr dirty="0"/>
              <a:t> is number of customers in the system </a:t>
            </a:r>
          </a:p>
          <a:p>
            <a:pPr marL="685800" lvl="1" indent="-400050" defTabSz="525779">
              <a:spcBef>
                <a:spcPts val="1400"/>
              </a:spcBef>
              <a:defRPr sz="3780"/>
            </a:pPr>
            <a:r>
              <a:rPr dirty="0"/>
              <a:t>Sum of </a:t>
            </a:r>
            <a:r>
              <a:rPr i="1" dirty="0"/>
              <a:t>N</a:t>
            </a:r>
            <a:r>
              <a:rPr i="1" baseline="-5999" dirty="0"/>
              <a:t>q</a:t>
            </a:r>
            <a:r>
              <a:rPr i="1" dirty="0"/>
              <a:t>(t)</a:t>
            </a:r>
            <a:r>
              <a:rPr dirty="0"/>
              <a:t> and </a:t>
            </a:r>
            <a:r>
              <a:rPr i="1" dirty="0"/>
              <a:t>N</a:t>
            </a:r>
            <a:r>
              <a:rPr i="1" baseline="-5999" dirty="0"/>
              <a:t>s</a:t>
            </a:r>
            <a:r>
              <a:rPr i="1" dirty="0"/>
              <a:t>(t)</a:t>
            </a:r>
            <a:r>
              <a:rPr dirty="0"/>
              <a:t>, for queues and service</a:t>
            </a:r>
          </a:p>
          <a:p>
            <a:pPr marL="400050" indent="-400050" defTabSz="525779">
              <a:spcBef>
                <a:spcPts val="2100"/>
              </a:spcBef>
              <a:defRPr sz="3780"/>
            </a:pPr>
            <a:r>
              <a:rPr dirty="0"/>
              <a:t>Expected number in system</a:t>
            </a:r>
          </a:p>
          <a:p>
            <a:pPr marL="400050" indent="-400050" defTabSz="525779">
              <a:spcBef>
                <a:spcPts val="6700"/>
              </a:spcBef>
              <a:defRPr sz="3780"/>
            </a:pPr>
            <a:r>
              <a:rPr dirty="0"/>
              <a:t>Expected number in queue</a:t>
            </a:r>
          </a:p>
          <a:p>
            <a:pPr marL="400050" indent="-400050" defTabSz="525779">
              <a:spcBef>
                <a:spcPts val="2100"/>
              </a:spcBef>
              <a:defRPr sz="3780"/>
            </a:pPr>
            <a:r>
              <a:rPr dirty="0"/>
              <a:t>Where </a:t>
            </a:r>
            <a:r>
              <a:rPr i="1" dirty="0" err="1"/>
              <a:t>p</a:t>
            </a:r>
            <a:r>
              <a:rPr i="1" baseline="-5999" dirty="0" err="1"/>
              <a:t>n</a:t>
            </a:r>
            <a:r>
              <a:rPr dirty="0"/>
              <a:t> is </a:t>
            </a:r>
            <a:r>
              <a:rPr dirty="0" err="1"/>
              <a:t>Pr</a:t>
            </a:r>
            <a:r>
              <a:rPr dirty="0"/>
              <a:t>{N=n}, probability of a particular number </a:t>
            </a:r>
            <a:r>
              <a:rPr i="1" dirty="0"/>
              <a:t>n</a:t>
            </a:r>
            <a:r>
              <a:rPr dirty="0"/>
              <a:t> customers in the system</a:t>
            </a:r>
          </a:p>
        </p:txBody>
      </p:sp>
      <p:sp>
        <p:nvSpPr>
          <p:cNvPr id="186" name="# of customers"/>
          <p:cNvSpPr txBox="1">
            <a:spLocks noGrp="1"/>
          </p:cNvSpPr>
          <p:nvPr>
            <p:ph type="title"/>
          </p:nvPr>
        </p:nvSpPr>
        <p:spPr>
          <a:prstGeom prst="rect">
            <a:avLst/>
          </a:prstGeom>
        </p:spPr>
        <p:txBody>
          <a:bodyPr/>
          <a:lstStyle/>
          <a:p>
            <a:r>
              <a:t># of customers</a:t>
            </a:r>
          </a:p>
        </p:txBody>
      </p:sp>
      <p:sp>
        <p:nvSpPr>
          <p:cNvPr id="18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pic>
        <p:nvPicPr>
          <p:cNvPr id="188" name="equation.pdf" descr="equation.pdf"/>
          <p:cNvPicPr>
            <a:picLocks noChangeAspect="1"/>
          </p:cNvPicPr>
          <p:nvPr/>
        </p:nvPicPr>
        <p:blipFill>
          <a:blip r:embed="rId3">
            <a:extLst/>
          </a:blip>
          <a:stretch>
            <a:fillRect/>
          </a:stretch>
        </p:blipFill>
        <p:spPr>
          <a:xfrm>
            <a:off x="8351359" y="4311144"/>
            <a:ext cx="3003204" cy="989082"/>
          </a:xfrm>
          <a:prstGeom prst="rect">
            <a:avLst/>
          </a:prstGeom>
          <a:ln w="12700">
            <a:miter lim="400000"/>
          </a:ln>
        </p:spPr>
      </p:pic>
      <p:sp>
        <p:nvSpPr>
          <p:cNvPr id="189" name="Rounded Rectangle"/>
          <p:cNvSpPr/>
          <p:nvPr/>
        </p:nvSpPr>
        <p:spPr>
          <a:xfrm>
            <a:off x="7743656" y="5657282"/>
            <a:ext cx="4735845" cy="1016001"/>
          </a:xfrm>
          <a:prstGeom prst="roundRect">
            <a:avLst>
              <a:gd name="adj" fmla="val 14720"/>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pic>
        <p:nvPicPr>
          <p:cNvPr id="190" name="equation.pdf" descr="equation.pdf"/>
          <p:cNvPicPr>
            <a:picLocks noChangeAspect="1"/>
          </p:cNvPicPr>
          <p:nvPr/>
        </p:nvPicPr>
        <p:blipFill>
          <a:blip r:embed="rId4">
            <a:extLst/>
          </a:blip>
          <a:stretch>
            <a:fillRect/>
          </a:stretch>
        </p:blipFill>
        <p:spPr>
          <a:xfrm>
            <a:off x="8007412" y="5669982"/>
            <a:ext cx="4208334" cy="99060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 of customers"/>
          <p:cNvSpPr txBox="1">
            <a:spLocks noGrp="1"/>
          </p:cNvSpPr>
          <p:nvPr>
            <p:ph type="title"/>
          </p:nvPr>
        </p:nvSpPr>
        <p:spPr>
          <a:prstGeom prst="rect">
            <a:avLst/>
          </a:prstGeom>
        </p:spPr>
        <p:txBody>
          <a:bodyPr/>
          <a:lstStyle/>
          <a:p>
            <a:r>
              <a:t># of customers</a:t>
            </a:r>
          </a:p>
        </p:txBody>
      </p:sp>
      <p:sp>
        <p:nvSpPr>
          <p:cNvPr id="195" name="N(t) is number of customers in the system…"/>
          <p:cNvSpPr txBox="1">
            <a:spLocks noGrp="1"/>
          </p:cNvSpPr>
          <p:nvPr>
            <p:ph type="body" idx="1"/>
          </p:nvPr>
        </p:nvSpPr>
        <p:spPr>
          <a:xfrm>
            <a:off x="1270000" y="2298700"/>
            <a:ext cx="10617200" cy="6184900"/>
          </a:xfrm>
          <a:prstGeom prst="rect">
            <a:avLst/>
          </a:prstGeom>
        </p:spPr>
        <p:txBody>
          <a:bodyPr>
            <a:normAutofit/>
          </a:bodyPr>
          <a:lstStyle/>
          <a:p>
            <a:pPr marL="400050" indent="-400050" defTabSz="525779">
              <a:spcBef>
                <a:spcPts val="2100"/>
              </a:spcBef>
              <a:defRPr sz="3780"/>
            </a:pPr>
            <a:r>
              <a:rPr i="1"/>
              <a:t>N(t)</a:t>
            </a:r>
            <a:r>
              <a:t> is number of customers in the system </a:t>
            </a:r>
          </a:p>
          <a:p>
            <a:pPr marL="685800" lvl="1" indent="-400050" defTabSz="525779">
              <a:spcBef>
                <a:spcPts val="1400"/>
              </a:spcBef>
              <a:defRPr sz="3780"/>
            </a:pPr>
            <a:r>
              <a:t>Sum of </a:t>
            </a:r>
            <a:r>
              <a:rPr i="1"/>
              <a:t>N</a:t>
            </a:r>
            <a:r>
              <a:rPr i="1" baseline="-5999"/>
              <a:t>q</a:t>
            </a:r>
            <a:r>
              <a:rPr i="1"/>
              <a:t>(t)</a:t>
            </a:r>
            <a:r>
              <a:t> and </a:t>
            </a:r>
            <a:r>
              <a:rPr i="1"/>
              <a:t>N</a:t>
            </a:r>
            <a:r>
              <a:rPr i="1" baseline="-5999"/>
              <a:t>s</a:t>
            </a:r>
            <a:r>
              <a:rPr i="1"/>
              <a:t>(t)</a:t>
            </a:r>
            <a:r>
              <a:t>, for queues and service</a:t>
            </a:r>
          </a:p>
          <a:p>
            <a:pPr marL="400050" indent="-400050" defTabSz="525779">
              <a:spcBef>
                <a:spcPts val="2100"/>
              </a:spcBef>
              <a:defRPr sz="3780"/>
            </a:pPr>
            <a:r>
              <a:t>Expected number in system</a:t>
            </a:r>
          </a:p>
          <a:p>
            <a:pPr marL="400050" indent="-400050" defTabSz="525779">
              <a:spcBef>
                <a:spcPts val="6700"/>
              </a:spcBef>
              <a:defRPr sz="3780"/>
            </a:pPr>
            <a:r>
              <a:t>Expected number in queue</a:t>
            </a:r>
          </a:p>
          <a:p>
            <a:pPr marL="400050" indent="-400050" defTabSz="525779">
              <a:spcBef>
                <a:spcPts val="2100"/>
              </a:spcBef>
              <a:defRPr sz="3780"/>
            </a:pPr>
            <a:r>
              <a:t>Where </a:t>
            </a:r>
            <a:r>
              <a:rPr i="1"/>
              <a:t>p</a:t>
            </a:r>
            <a:r>
              <a:rPr i="1" baseline="-5999"/>
              <a:t>n</a:t>
            </a:r>
            <a:r>
              <a:t> is Pr{N=n}, probability of a particular number </a:t>
            </a:r>
            <a:r>
              <a:rPr i="1"/>
              <a:t>n</a:t>
            </a:r>
            <a:r>
              <a:t> customers in the system</a:t>
            </a:r>
          </a:p>
        </p:txBody>
      </p:sp>
      <p:sp>
        <p:nvSpPr>
          <p:cNvPr id="19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25</a:t>
            </a:fld>
            <a:endParaRPr/>
          </a:p>
        </p:txBody>
      </p:sp>
      <p:pic>
        <p:nvPicPr>
          <p:cNvPr id="197" name="droppedImage.pdf" descr="droppedImage.pdf"/>
          <p:cNvPicPr>
            <a:picLocks noChangeAspect="1"/>
          </p:cNvPicPr>
          <p:nvPr/>
        </p:nvPicPr>
        <p:blipFill>
          <a:blip r:embed="rId3">
            <a:extLst/>
          </a:blip>
          <a:stretch>
            <a:fillRect/>
          </a:stretch>
        </p:blipFill>
        <p:spPr>
          <a:xfrm>
            <a:off x="7839881" y="4368800"/>
            <a:ext cx="3220721" cy="1016000"/>
          </a:xfrm>
          <a:prstGeom prst="rect">
            <a:avLst/>
          </a:prstGeom>
          <a:ln w="12700">
            <a:miter lim="400000"/>
          </a:ln>
        </p:spPr>
      </p:pic>
      <p:pic>
        <p:nvPicPr>
          <p:cNvPr id="198" name="droppedImage.pdf" descr="droppedImage.pdf"/>
          <p:cNvPicPr>
            <a:picLocks noChangeAspect="1"/>
          </p:cNvPicPr>
          <p:nvPr/>
        </p:nvPicPr>
        <p:blipFill>
          <a:blip r:embed="rId4">
            <a:extLst/>
          </a:blip>
          <a:stretch>
            <a:fillRect/>
          </a:stretch>
        </p:blipFill>
        <p:spPr>
          <a:xfrm>
            <a:off x="7890681" y="5765800"/>
            <a:ext cx="4591922" cy="101600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me"/>
          <p:cNvSpPr txBox="1">
            <a:spLocks noGrp="1"/>
          </p:cNvSpPr>
          <p:nvPr>
            <p:ph type="title"/>
          </p:nvPr>
        </p:nvSpPr>
        <p:spPr>
          <a:prstGeom prst="rect">
            <a:avLst/>
          </a:prstGeom>
        </p:spPr>
        <p:txBody>
          <a:bodyPr/>
          <a:lstStyle/>
          <a:p>
            <a:r>
              <a:t>Time</a:t>
            </a:r>
          </a:p>
        </p:txBody>
      </p:sp>
      <p:sp>
        <p:nvSpPr>
          <p:cNvPr id="203" name="TI is interarrival time (time between successive arrivals)…"/>
          <p:cNvSpPr txBox="1">
            <a:spLocks noGrp="1"/>
          </p:cNvSpPr>
          <p:nvPr>
            <p:ph type="body" idx="1"/>
          </p:nvPr>
        </p:nvSpPr>
        <p:spPr>
          <a:prstGeom prst="rect">
            <a:avLst/>
          </a:prstGeom>
        </p:spPr>
        <p:txBody>
          <a:bodyPr/>
          <a:lstStyle/>
          <a:p>
            <a:r>
              <a:t>TI is interarrival time (time between successive arrivals)</a:t>
            </a:r>
          </a:p>
          <a:p>
            <a:r>
              <a:t>T</a:t>
            </a:r>
            <a:r>
              <a:rPr baseline="-5999"/>
              <a:t>q</a:t>
            </a:r>
            <a:r>
              <a:t> is time spent in queue</a:t>
            </a:r>
          </a:p>
          <a:p>
            <a:r>
              <a:t>S is service time</a:t>
            </a:r>
          </a:p>
          <a:p>
            <a:r>
              <a:t>T is total time</a:t>
            </a:r>
          </a:p>
          <a:p>
            <a:r>
              <a:t>T = T</a:t>
            </a:r>
            <a:r>
              <a:rPr baseline="-5999"/>
              <a:t>q</a:t>
            </a:r>
            <a:r>
              <a:t> + S</a:t>
            </a:r>
          </a:p>
        </p:txBody>
      </p:sp>
      <p:sp>
        <p:nvSpPr>
          <p:cNvPr id="20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26</a:t>
            </a:fld>
            <a:endParaRPr/>
          </a:p>
        </p:txBody>
      </p:sp>
      <p:grpSp>
        <p:nvGrpSpPr>
          <p:cNvPr id="207" name="Group"/>
          <p:cNvGrpSpPr/>
          <p:nvPr/>
        </p:nvGrpSpPr>
        <p:grpSpPr>
          <a:xfrm>
            <a:off x="6057900" y="5156200"/>
            <a:ext cx="6032500" cy="3086100"/>
            <a:chOff x="0" y="0"/>
            <a:chExt cx="6032500" cy="3086100"/>
          </a:xfrm>
        </p:grpSpPr>
        <p:sp>
          <p:nvSpPr>
            <p:cNvPr id="205" name="Rounded Rectangle"/>
            <p:cNvSpPr/>
            <p:nvPr/>
          </p:nvSpPr>
          <p:spPr>
            <a:xfrm>
              <a:off x="0" y="0"/>
              <a:ext cx="6032500" cy="3086100"/>
            </a:xfrm>
            <a:prstGeom prst="roundRect">
              <a:avLst>
                <a:gd name="adj" fmla="val 6173"/>
              </a:avLst>
            </a:prstGeom>
            <a:gradFill flip="none" rotWithShape="1">
              <a:gsLst>
                <a:gs pos="0">
                  <a:srgbClr val="FFFFFF"/>
                </a:gs>
                <a:gs pos="13989">
                  <a:srgbClr val="FCEFAE"/>
                </a:gs>
                <a:gs pos="100000">
                  <a:srgbClr val="F9E05E"/>
                </a:gs>
              </a:gsLst>
              <a:lin ang="5400000" scaled="0"/>
            </a:gradFill>
            <a:ln w="12700" cap="flat">
              <a:noFill/>
              <a:miter lim="400000"/>
            </a:ln>
            <a:effectLst>
              <a:outerShdw blurRad="76200" dir="18900000" rotWithShape="0">
                <a:srgbClr val="000000">
                  <a:alpha val="80000"/>
                </a:srgbClr>
              </a:outerShdw>
            </a:effectLst>
          </p:spPr>
          <p:txBody>
            <a:bodyPr wrap="square" lIns="50800" tIns="50800" rIns="50800" bIns="50800" numCol="1" anchor="ctr">
              <a:noAutofit/>
            </a:bodyPr>
            <a:lstStyle/>
            <a:p>
              <a:pPr defTabSz="800100">
                <a:defRPr sz="2400">
                  <a:effectLst>
                    <a:outerShdw blurRad="25400" dist="23998" dir="2700000" rotWithShape="0">
                      <a:srgbClr val="000000">
                        <a:alpha val="31034"/>
                      </a:srgbClr>
                    </a:outerShdw>
                  </a:effectLst>
                </a:defRPr>
              </a:pPr>
              <a:endParaRPr/>
            </a:p>
          </p:txBody>
        </p:sp>
        <p:pic>
          <p:nvPicPr>
            <p:cNvPr id="206" name="droppedImage.pdf" descr="droppedImage.pdf"/>
            <p:cNvPicPr>
              <a:picLocks noChangeAspect="1"/>
            </p:cNvPicPr>
            <p:nvPr/>
          </p:nvPicPr>
          <p:blipFill>
            <a:blip r:embed="rId2">
              <a:extLst/>
            </a:blip>
            <a:stretch>
              <a:fillRect/>
            </a:stretch>
          </p:blipFill>
          <p:spPr>
            <a:xfrm>
              <a:off x="165100" y="76200"/>
              <a:ext cx="5702300" cy="2934784"/>
            </a:xfrm>
            <a:prstGeom prst="rect">
              <a:avLst/>
            </a:prstGeom>
            <a:ln w="12700" cap="flat">
              <a:noFill/>
              <a:miter lim="400000"/>
            </a:ln>
            <a:effectLst/>
          </p:spPr>
        </p:pic>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1EF1-BF98-4765-83BE-2FDB89F6EF06}"/>
              </a:ext>
            </a:extLst>
          </p:cNvPr>
          <p:cNvSpPr>
            <a:spLocks noGrp="1"/>
          </p:cNvSpPr>
          <p:nvPr>
            <p:ph type="title"/>
          </p:nvPr>
        </p:nvSpPr>
        <p:spPr/>
        <p:txBody>
          <a:bodyPr/>
          <a:lstStyle/>
          <a:p>
            <a:r>
              <a:rPr lang="en-US" dirty="0"/>
              <a:t>Little’s Law</a:t>
            </a:r>
          </a:p>
        </p:txBody>
      </p:sp>
      <p:sp>
        <p:nvSpPr>
          <p:cNvPr id="3" name="Text Placeholder 2">
            <a:extLst>
              <a:ext uri="{FF2B5EF4-FFF2-40B4-BE49-F238E27FC236}">
                <a16:creationId xmlns:a16="http://schemas.microsoft.com/office/drawing/2014/main" id="{C47F6F93-DE51-487B-A18A-B6D00743C96C}"/>
              </a:ext>
            </a:extLst>
          </p:cNvPr>
          <p:cNvSpPr>
            <a:spLocks noGrp="1"/>
          </p:cNvSpPr>
          <p:nvPr>
            <p:ph type="body" idx="1"/>
          </p:nvPr>
        </p:nvSpPr>
        <p:spPr/>
        <p:txBody>
          <a:bodyPr/>
          <a:lstStyle/>
          <a:p>
            <a:pPr marL="0" indent="0">
              <a:buNone/>
            </a:pPr>
            <a:r>
              <a:rPr lang="en-US" dirty="0"/>
              <a:t>“the long-term average number </a:t>
            </a:r>
            <a:r>
              <a:rPr lang="en-US" i="1" dirty="0"/>
              <a:t>L</a:t>
            </a:r>
            <a:r>
              <a:rPr lang="en-US" dirty="0"/>
              <a:t> of customers in a stationary system is equal to the long-term average effective arrival rate λ multiplied by the average time W that a customer spends in the system.”</a:t>
            </a:r>
          </a:p>
          <a:p>
            <a:pPr marL="0" indent="0">
              <a:buNone/>
            </a:pPr>
            <a:r>
              <a:rPr lang="en-US" dirty="0"/>
              <a:t>(Wikipedia)</a:t>
            </a:r>
          </a:p>
        </p:txBody>
      </p:sp>
    </p:spTree>
    <p:extLst>
      <p:ext uri="{BB962C8B-B14F-4D97-AF65-F5344CB8AC3E}">
        <p14:creationId xmlns:p14="http://schemas.microsoft.com/office/powerpoint/2010/main" val="94061481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ittle’s Law"/>
          <p:cNvSpPr txBox="1">
            <a:spLocks noGrp="1"/>
          </p:cNvSpPr>
          <p:nvPr>
            <p:ph type="title"/>
          </p:nvPr>
        </p:nvSpPr>
        <p:spPr>
          <a:prstGeom prst="rect">
            <a:avLst/>
          </a:prstGeom>
        </p:spPr>
        <p:txBody>
          <a:bodyPr/>
          <a:lstStyle/>
          <a:p>
            <a:r>
              <a:t>Little’s Law</a:t>
            </a:r>
          </a:p>
        </p:txBody>
      </p:sp>
      <p:sp>
        <p:nvSpPr>
          <p:cNvPr id="210" name="Relationship between # customers and the waiting time…"/>
          <p:cNvSpPr txBox="1">
            <a:spLocks noGrp="1"/>
          </p:cNvSpPr>
          <p:nvPr>
            <p:ph type="body" idx="1"/>
          </p:nvPr>
        </p:nvSpPr>
        <p:spPr>
          <a:prstGeom prst="rect">
            <a:avLst/>
          </a:prstGeom>
        </p:spPr>
        <p:txBody>
          <a:bodyPr>
            <a:normAutofit/>
          </a:bodyPr>
          <a:lstStyle/>
          <a:p>
            <a:pPr marL="346709" indent="-346709" defTabSz="455675">
              <a:spcBef>
                <a:spcPts val="1800"/>
              </a:spcBef>
              <a:defRPr sz="3275"/>
            </a:pPr>
            <a:r>
              <a:t>Relationship between # customers and the waiting time</a:t>
            </a:r>
          </a:p>
          <a:p>
            <a:pPr marL="346709" indent="-346709" defTabSz="455675">
              <a:spcBef>
                <a:spcPts val="1800"/>
              </a:spcBef>
              <a:defRPr sz="3275"/>
            </a:pPr>
            <a:r>
              <a:t>W is the mean waiting time in the system</a:t>
            </a:r>
          </a:p>
          <a:p>
            <a:pPr marL="346709" indent="-346709" defTabSz="455675">
              <a:spcBef>
                <a:spcPts val="1800"/>
              </a:spcBef>
              <a:defRPr sz="3275"/>
            </a:pPr>
            <a:r>
              <a:rPr i="1"/>
              <a:t>W</a:t>
            </a:r>
            <a:r>
              <a:t> = E[ </a:t>
            </a:r>
            <a:r>
              <a:rPr i="1"/>
              <a:t>T</a:t>
            </a:r>
            <a:r>
              <a:t> ] and </a:t>
            </a:r>
            <a:r>
              <a:rPr i="1"/>
              <a:t>W</a:t>
            </a:r>
            <a:r>
              <a:rPr i="1" baseline="-5999"/>
              <a:t>q</a:t>
            </a:r>
            <a:r>
              <a:t> = E[ </a:t>
            </a:r>
            <a:r>
              <a:rPr i="1"/>
              <a:t>T</a:t>
            </a:r>
            <a:r>
              <a:rPr i="1" baseline="-5999"/>
              <a:t>q</a:t>
            </a:r>
            <a:r>
              <a:t> ]</a:t>
            </a:r>
          </a:p>
          <a:p>
            <a:pPr marL="346709" indent="-346709" defTabSz="455675">
              <a:spcBef>
                <a:spcPts val="1800"/>
              </a:spcBef>
              <a:defRPr sz="3275"/>
            </a:pPr>
            <a:r>
              <a:t>Little’s Law: </a:t>
            </a:r>
            <a:r>
              <a:rPr i="1">
                <a:solidFill>
                  <a:srgbClr val="F9E05E"/>
                </a:solidFill>
              </a:rPr>
              <a:t>L</a:t>
            </a:r>
            <a:r>
              <a:rPr>
                <a:solidFill>
                  <a:srgbClr val="F9E05E"/>
                </a:solidFill>
              </a:rPr>
              <a:t> = λ</a:t>
            </a:r>
            <a:r>
              <a:rPr i="1">
                <a:solidFill>
                  <a:srgbClr val="F9E05E"/>
                </a:solidFill>
              </a:rPr>
              <a:t>W</a:t>
            </a:r>
            <a:r>
              <a:t> ( and </a:t>
            </a:r>
            <a:r>
              <a:rPr i="1"/>
              <a:t>L</a:t>
            </a:r>
            <a:r>
              <a:rPr i="1" baseline="-5999"/>
              <a:t>q</a:t>
            </a:r>
            <a:r>
              <a:t> = λ</a:t>
            </a:r>
            <a:r>
              <a:rPr i="1"/>
              <a:t>W</a:t>
            </a:r>
            <a:r>
              <a:rPr i="1" baseline="-5999"/>
              <a:t>q </a:t>
            </a:r>
            <a:r>
              <a:t>)</a:t>
            </a:r>
          </a:p>
          <a:p>
            <a:pPr marL="346709" indent="-346709" defTabSz="455675">
              <a:spcBef>
                <a:spcPts val="1800"/>
              </a:spcBef>
              <a:defRPr sz="3275"/>
            </a:pPr>
            <a:r>
              <a:t>Especially powerful when combined with</a:t>
            </a:r>
          </a:p>
          <a:p>
            <a:pPr marL="0" lvl="1" indent="0" defTabSz="455675">
              <a:spcBef>
                <a:spcPts val="1200"/>
              </a:spcBef>
              <a:buSzTx/>
              <a:buNone/>
              <a:defRPr sz="3275"/>
            </a:pPr>
            <a:r>
              <a:t>E[ </a:t>
            </a:r>
            <a:r>
              <a:rPr i="1"/>
              <a:t>T</a:t>
            </a:r>
            <a:r>
              <a:t> ] = E[ </a:t>
            </a:r>
            <a:r>
              <a:rPr i="1"/>
              <a:t>T</a:t>
            </a:r>
            <a:r>
              <a:rPr i="1" baseline="-5999"/>
              <a:t>q</a:t>
            </a:r>
            <a:r>
              <a:t> ] + E[ S ]  to get</a:t>
            </a:r>
          </a:p>
          <a:p>
            <a:pPr marL="0" lvl="1" indent="0" defTabSz="455675">
              <a:spcBef>
                <a:spcPts val="1200"/>
              </a:spcBef>
              <a:buSzTx/>
              <a:buNone/>
              <a:defRPr sz="3275">
                <a:solidFill>
                  <a:srgbClr val="F9E05E"/>
                </a:solidFill>
              </a:defRPr>
            </a:pPr>
            <a:r>
              <a:t>W = W</a:t>
            </a:r>
            <a:r>
              <a:rPr baseline="-5999"/>
              <a:t>q</a:t>
            </a:r>
            <a:r>
              <a:t> + 1/μ</a:t>
            </a:r>
          </a:p>
          <a:p>
            <a:pPr marL="346709" indent="-346709" defTabSz="455675">
              <a:spcBef>
                <a:spcPts val="1800"/>
              </a:spcBef>
              <a:defRPr sz="3275"/>
            </a:pPr>
            <a:r>
              <a:t>Given λ, μ and any 1 of {W, W</a:t>
            </a:r>
            <a:r>
              <a:rPr baseline="-5999"/>
              <a:t>q</a:t>
            </a:r>
            <a:r>
              <a:t>, L, L</a:t>
            </a:r>
            <a:r>
              <a:rPr baseline="-5999"/>
              <a:t>q</a:t>
            </a:r>
            <a:r>
              <a:t>} can get rest</a:t>
            </a:r>
          </a:p>
        </p:txBody>
      </p:sp>
      <p:sp>
        <p:nvSpPr>
          <p:cNvPr id="2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 name="Rounded Rectangle"/>
          <p:cNvSpPr/>
          <p:nvPr/>
        </p:nvSpPr>
        <p:spPr>
          <a:xfrm>
            <a:off x="1219252" y="6048147"/>
            <a:ext cx="10566296" cy="1734006"/>
          </a:xfrm>
          <a:prstGeom prst="roundRect">
            <a:avLst>
              <a:gd name="adj" fmla="val 14720"/>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214" name="Further Results"/>
          <p:cNvSpPr txBox="1">
            <a:spLocks noGrp="1"/>
          </p:cNvSpPr>
          <p:nvPr>
            <p:ph type="title"/>
          </p:nvPr>
        </p:nvSpPr>
        <p:spPr>
          <a:prstGeom prst="rect">
            <a:avLst/>
          </a:prstGeom>
        </p:spPr>
        <p:txBody>
          <a:bodyPr/>
          <a:lstStyle/>
          <a:p>
            <a:r>
              <a:t>Further Results</a:t>
            </a:r>
          </a:p>
        </p:txBody>
      </p:sp>
      <p:sp>
        <p:nvSpPr>
          <p:cNvPr id="215" name="What is E[ Ns ]?…"/>
          <p:cNvSpPr txBox="1">
            <a:spLocks noGrp="1"/>
          </p:cNvSpPr>
          <p:nvPr>
            <p:ph type="body" idx="1"/>
          </p:nvPr>
        </p:nvSpPr>
        <p:spPr>
          <a:prstGeom prst="rect">
            <a:avLst/>
          </a:prstGeom>
        </p:spPr>
        <p:txBody>
          <a:bodyPr anchor="t"/>
          <a:lstStyle/>
          <a:p>
            <a:r>
              <a:t>What is E[ N</a:t>
            </a:r>
            <a:r>
              <a:rPr baseline="-5999"/>
              <a:t>s</a:t>
            </a:r>
            <a:r>
              <a:t> ]?</a:t>
            </a:r>
          </a:p>
          <a:p>
            <a:r>
              <a:t>L - L</a:t>
            </a:r>
            <a:r>
              <a:rPr baseline="-5999"/>
              <a:t>q</a:t>
            </a:r>
            <a:r>
              <a:t> = λ(W - W</a:t>
            </a:r>
            <a:r>
              <a:rPr baseline="-5999"/>
              <a:t>q</a:t>
            </a:r>
            <a:r>
              <a:t>) = λ(1/μ) = λ / μ</a:t>
            </a:r>
          </a:p>
          <a:p>
            <a:r>
              <a:t>r ≡ λ / μ</a:t>
            </a:r>
          </a:p>
          <a:p>
            <a:r>
              <a:t>For c=1, r = ρ and</a:t>
            </a:r>
          </a:p>
        </p:txBody>
      </p:sp>
      <p:sp>
        <p:nvSpPr>
          <p:cNvPr id="2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a:p>
        </p:txBody>
      </p:sp>
      <p:pic>
        <p:nvPicPr>
          <p:cNvPr id="217" name="equation.pdf" descr="equation.pdf"/>
          <p:cNvPicPr>
            <a:picLocks noChangeAspect="1"/>
          </p:cNvPicPr>
          <p:nvPr/>
        </p:nvPicPr>
        <p:blipFill>
          <a:blip r:embed="rId3">
            <a:extLst/>
          </a:blip>
          <a:stretch>
            <a:fillRect/>
          </a:stretch>
        </p:blipFill>
        <p:spPr>
          <a:xfrm>
            <a:off x="1519584" y="6251553"/>
            <a:ext cx="9965633" cy="132719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Queueing Theory"/>
          <p:cNvSpPr txBox="1">
            <a:spLocks noGrp="1"/>
          </p:cNvSpPr>
          <p:nvPr>
            <p:ph type="title"/>
          </p:nvPr>
        </p:nvSpPr>
        <p:spPr>
          <a:prstGeom prst="rect">
            <a:avLst/>
          </a:prstGeom>
        </p:spPr>
        <p:txBody>
          <a:bodyPr/>
          <a:lstStyle/>
          <a:p>
            <a:r>
              <a:t>Queueing Theory	</a:t>
            </a:r>
          </a:p>
        </p:txBody>
      </p:sp>
      <p:sp>
        <p:nvSpPr>
          <p:cNvPr id="113" name="An analytic tool to make performance statements about queueing processes…"/>
          <p:cNvSpPr txBox="1">
            <a:spLocks noGrp="1"/>
          </p:cNvSpPr>
          <p:nvPr>
            <p:ph type="body" idx="1"/>
          </p:nvPr>
        </p:nvSpPr>
        <p:spPr>
          <a:xfrm>
            <a:off x="1270000" y="2298700"/>
            <a:ext cx="10464800" cy="6337300"/>
          </a:xfrm>
          <a:prstGeom prst="rect">
            <a:avLst/>
          </a:prstGeom>
        </p:spPr>
        <p:txBody>
          <a:bodyPr>
            <a:normAutofit/>
          </a:bodyPr>
          <a:lstStyle/>
          <a:p>
            <a:pPr marL="435609" indent="-435609" defTabSz="572516">
              <a:spcBef>
                <a:spcPts val="2300"/>
              </a:spcBef>
              <a:defRPr sz="4116"/>
            </a:pPr>
            <a:r>
              <a:t>An analytic tool to make performance statements about </a:t>
            </a:r>
            <a:r>
              <a:rPr i="1"/>
              <a:t>queueing processes</a:t>
            </a:r>
          </a:p>
          <a:p>
            <a:pPr marL="435609" indent="-435609" defTabSz="572516">
              <a:spcBef>
                <a:spcPts val="27700"/>
              </a:spcBef>
              <a:defRPr sz="4116"/>
            </a:pPr>
            <a:r>
              <a:t>Very applicable: retail, manufacturing, ...</a:t>
            </a:r>
          </a:p>
          <a:p>
            <a:pPr marL="746760" lvl="1" indent="-435609" defTabSz="572516">
              <a:spcBef>
                <a:spcPts val="1100"/>
              </a:spcBef>
              <a:defRPr sz="4116"/>
            </a:pPr>
            <a:r>
              <a:t>Network uses: routers, transport, ...</a:t>
            </a:r>
          </a:p>
        </p:txBody>
      </p:sp>
      <p:sp>
        <p:nvSpPr>
          <p:cNvPr id="11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115" name="Rounded Rectangle"/>
          <p:cNvSpPr/>
          <p:nvPr/>
        </p:nvSpPr>
        <p:spPr>
          <a:xfrm>
            <a:off x="2514600" y="3746500"/>
            <a:ext cx="7975600" cy="3327400"/>
          </a:xfrm>
          <a:prstGeom prst="roundRect">
            <a:avLst>
              <a:gd name="adj" fmla="val 5725"/>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pic>
        <p:nvPicPr>
          <p:cNvPr id="116" name="droppedImage.pdf" descr="droppedImage.pdf"/>
          <p:cNvPicPr>
            <a:picLocks noChangeAspect="1"/>
          </p:cNvPicPr>
          <p:nvPr/>
        </p:nvPicPr>
        <p:blipFill>
          <a:blip r:embed="rId2">
            <a:extLst/>
          </a:blip>
          <a:stretch>
            <a:fillRect/>
          </a:stretch>
        </p:blipFill>
        <p:spPr>
          <a:xfrm>
            <a:off x="2882900" y="3924300"/>
            <a:ext cx="7239000" cy="3111690"/>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Further Results"/>
          <p:cNvSpPr txBox="1">
            <a:spLocks noGrp="1"/>
          </p:cNvSpPr>
          <p:nvPr>
            <p:ph type="title"/>
          </p:nvPr>
        </p:nvSpPr>
        <p:spPr>
          <a:prstGeom prst="rect">
            <a:avLst/>
          </a:prstGeom>
        </p:spPr>
        <p:txBody>
          <a:bodyPr/>
          <a:lstStyle/>
          <a:p>
            <a:r>
              <a:t>Further Results</a:t>
            </a:r>
          </a:p>
        </p:txBody>
      </p:sp>
      <p:sp>
        <p:nvSpPr>
          <p:cNvPr id="222" name="What is E[ Ns ]?…"/>
          <p:cNvSpPr txBox="1">
            <a:spLocks noGrp="1"/>
          </p:cNvSpPr>
          <p:nvPr>
            <p:ph type="body" idx="1"/>
          </p:nvPr>
        </p:nvSpPr>
        <p:spPr>
          <a:prstGeom prst="rect">
            <a:avLst/>
          </a:prstGeom>
        </p:spPr>
        <p:txBody>
          <a:bodyPr anchor="t"/>
          <a:lstStyle/>
          <a:p>
            <a:r>
              <a:t>What is E[ N</a:t>
            </a:r>
            <a:r>
              <a:rPr baseline="-5999"/>
              <a:t>s</a:t>
            </a:r>
            <a:r>
              <a:t> ]?</a:t>
            </a:r>
          </a:p>
          <a:p>
            <a:r>
              <a:t>L - L</a:t>
            </a:r>
            <a:r>
              <a:rPr baseline="-5999"/>
              <a:t>q</a:t>
            </a:r>
            <a:r>
              <a:t> = λ(W - W</a:t>
            </a:r>
            <a:r>
              <a:rPr baseline="-5999"/>
              <a:t>q</a:t>
            </a:r>
            <a:r>
              <a:t>) = λ(1/μ) = λ / μ</a:t>
            </a:r>
          </a:p>
          <a:p>
            <a:r>
              <a:t>r ≡ λ / μ</a:t>
            </a:r>
          </a:p>
          <a:p>
            <a:r>
              <a:t>For c=1, r = ρ and</a:t>
            </a:r>
          </a:p>
        </p:txBody>
      </p:sp>
      <p:sp>
        <p:nvSpPr>
          <p:cNvPr id="22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30</a:t>
            </a:fld>
            <a:endParaRPr/>
          </a:p>
        </p:txBody>
      </p:sp>
      <p:pic>
        <p:nvPicPr>
          <p:cNvPr id="224" name="droppedImage.pdf" descr="droppedImage.pdf"/>
          <p:cNvPicPr>
            <a:picLocks noChangeAspect="1"/>
          </p:cNvPicPr>
          <p:nvPr/>
        </p:nvPicPr>
        <p:blipFill>
          <a:blip r:embed="rId3">
            <a:extLst/>
          </a:blip>
          <a:stretch>
            <a:fillRect/>
          </a:stretch>
        </p:blipFill>
        <p:spPr>
          <a:xfrm>
            <a:off x="1371600" y="6286500"/>
            <a:ext cx="10248900" cy="1257300"/>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Busy Probability"/>
          <p:cNvSpPr txBox="1">
            <a:spLocks noGrp="1"/>
          </p:cNvSpPr>
          <p:nvPr>
            <p:ph type="title"/>
          </p:nvPr>
        </p:nvSpPr>
        <p:spPr>
          <a:prstGeom prst="rect">
            <a:avLst/>
          </a:prstGeom>
        </p:spPr>
        <p:txBody>
          <a:bodyPr/>
          <a:lstStyle/>
          <a:p>
            <a:r>
              <a:t>Busy Probability</a:t>
            </a:r>
          </a:p>
        </p:txBody>
      </p:sp>
      <p:sp>
        <p:nvSpPr>
          <p:cNvPr id="229" name="For a G/G/c system, Pb is the probability of a given server being busy…"/>
          <p:cNvSpPr txBox="1">
            <a:spLocks noGrp="1"/>
          </p:cNvSpPr>
          <p:nvPr>
            <p:ph type="body" idx="1"/>
          </p:nvPr>
        </p:nvSpPr>
        <p:spPr>
          <a:prstGeom prst="rect">
            <a:avLst/>
          </a:prstGeom>
        </p:spPr>
        <p:txBody>
          <a:bodyPr/>
          <a:lstStyle/>
          <a:p>
            <a:r>
              <a:t>For a G/G/c system, </a:t>
            </a:r>
            <a:r>
              <a:rPr i="1"/>
              <a:t>P</a:t>
            </a:r>
            <a:r>
              <a:rPr i="1" baseline="-5999"/>
              <a:t>b</a:t>
            </a:r>
            <a:r>
              <a:t> is the probability of a given server being busy</a:t>
            </a:r>
          </a:p>
          <a:p>
            <a:r>
              <a:t>At steady state, E[ N</a:t>
            </a:r>
            <a:r>
              <a:rPr baseline="-5999"/>
              <a:t>s</a:t>
            </a:r>
            <a:r>
              <a:t> ] = r</a:t>
            </a:r>
          </a:p>
          <a:p>
            <a:r>
              <a:t>Servers are identical, so </a:t>
            </a:r>
          </a:p>
          <a:p>
            <a:pPr lvl="1"/>
            <a:r>
              <a:t>E[N</a:t>
            </a:r>
            <a:r>
              <a:rPr baseline="-5999"/>
              <a:t>a server</a:t>
            </a:r>
            <a:r>
              <a:t>] = r/c = P</a:t>
            </a:r>
            <a:r>
              <a:rPr baseline="-5999"/>
              <a:t>b</a:t>
            </a:r>
          </a:p>
          <a:p>
            <a:r>
              <a:t>Recall that ρ = λ / cμ and r = λ / μ</a:t>
            </a:r>
          </a:p>
          <a:p>
            <a:r>
              <a:t>Therefore, P</a:t>
            </a:r>
            <a:r>
              <a:rPr baseline="-5999"/>
              <a:t>b</a:t>
            </a:r>
            <a:r>
              <a:t> = ρ</a:t>
            </a:r>
          </a:p>
        </p:txBody>
      </p:sp>
      <p:sp>
        <p:nvSpPr>
          <p:cNvPr id="23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2" name="G/G/c Summary"/>
          <p:cNvSpPr txBox="1">
            <a:spLocks noGrp="1"/>
          </p:cNvSpPr>
          <p:nvPr>
            <p:ph type="title"/>
          </p:nvPr>
        </p:nvSpPr>
        <p:spPr>
          <a:prstGeom prst="rect">
            <a:avLst/>
          </a:prstGeom>
        </p:spPr>
        <p:txBody>
          <a:bodyPr/>
          <a:lstStyle/>
          <a:p>
            <a:r>
              <a:t>G/G/c Summary</a:t>
            </a:r>
          </a:p>
        </p:txBody>
      </p:sp>
      <p:sp>
        <p:nvSpPr>
          <p:cNvPr id="23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32</a:t>
            </a:fld>
            <a:endParaRPr/>
          </a:p>
        </p:txBody>
      </p:sp>
      <p:graphicFrame>
        <p:nvGraphicFramePr>
          <p:cNvPr id="234" name="Table"/>
          <p:cNvGraphicFramePr/>
          <p:nvPr/>
        </p:nvGraphicFramePr>
        <p:xfrm>
          <a:off x="914400" y="2019299"/>
          <a:ext cx="11175999" cy="6692895"/>
        </p:xfrm>
        <a:graphic>
          <a:graphicData uri="http://schemas.openxmlformats.org/drawingml/2006/table">
            <a:tbl>
              <a:tblPr>
                <a:tableStyleId>{8F44A2F1-9E1F-4B54-A3A2-5F16C0AD49E2}</a:tableStyleId>
              </a:tblPr>
              <a:tblGrid>
                <a:gridCol w="3175000">
                  <a:extLst>
                    <a:ext uri="{9D8B030D-6E8A-4147-A177-3AD203B41FA5}">
                      <a16:colId xmlns:a16="http://schemas.microsoft.com/office/drawing/2014/main" val="20000"/>
                    </a:ext>
                  </a:extLst>
                </a:gridCol>
                <a:gridCol w="8000999">
                  <a:extLst>
                    <a:ext uri="{9D8B030D-6E8A-4147-A177-3AD203B41FA5}">
                      <a16:colId xmlns:a16="http://schemas.microsoft.com/office/drawing/2014/main" val="20001"/>
                    </a:ext>
                  </a:extLst>
                </a:gridCol>
              </a:tblGrid>
              <a:tr h="743655">
                <a:tc>
                  <a:txBody>
                    <a:bodyPr/>
                    <a:lstStyle/>
                    <a:p>
                      <a:pPr algn="l" defTabSz="914400">
                        <a:tabLst>
                          <a:tab pos="914400" algn="l"/>
                        </a:tabLst>
                        <a:defRPr>
                          <a:solidFill>
                            <a:srgbClr val="000000"/>
                          </a:solidFill>
                        </a:defRPr>
                      </a:pPr>
                      <a:r>
                        <a:rPr sz="3600">
                          <a:solidFill>
                            <a:srgbClr val="FFFFFF"/>
                          </a:solidFill>
                        </a:rPr>
                        <a:t>ρ = λ/cμ</a:t>
                      </a:r>
                    </a:p>
                  </a:txBody>
                  <a:tcPr marL="50800" marR="50800" marT="50800" marB="50800" anchor="ctr" horzOverflow="overflow">
                    <a:lnL w="0">
                      <a:miter lim="400000"/>
                    </a:lnL>
                    <a:lnR w="0">
                      <a:miter lim="400000"/>
                    </a:lnR>
                    <a:lnT w="0">
                      <a:miter lim="400000"/>
                    </a:lnT>
                    <a:lnB w="0">
                      <a:miter lim="400000"/>
                    </a:lnB>
                  </a:tcPr>
                </a:tc>
                <a:tc>
                  <a:txBody>
                    <a:bodyPr/>
                    <a:lstStyle/>
                    <a:p>
                      <a:pPr algn="l" defTabSz="914400">
                        <a:tabLst>
                          <a:tab pos="914400" algn="l"/>
                        </a:tabLst>
                        <a:defRPr>
                          <a:solidFill>
                            <a:srgbClr val="000000"/>
                          </a:solidFill>
                        </a:defRPr>
                      </a:pPr>
                      <a:r>
                        <a:rPr sz="3600">
                          <a:solidFill>
                            <a:srgbClr val="FFFFFF"/>
                          </a:solidFill>
                        </a:rPr>
                        <a:t>Traffic intensity</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0"/>
                  </a:ext>
                </a:extLst>
              </a:tr>
              <a:tr h="743655">
                <a:tc>
                  <a:txBody>
                    <a:bodyPr/>
                    <a:lstStyle/>
                    <a:p>
                      <a:pPr algn="l" defTabSz="914400">
                        <a:tabLst>
                          <a:tab pos="914400" algn="l"/>
                        </a:tabLst>
                        <a:defRPr>
                          <a:solidFill>
                            <a:srgbClr val="000000"/>
                          </a:solidFill>
                        </a:defRPr>
                      </a:pPr>
                      <a:r>
                        <a:rPr sz="3600">
                          <a:solidFill>
                            <a:srgbClr val="FFFFFF"/>
                          </a:solidFill>
                        </a:rPr>
                        <a:t>L = λW</a:t>
                      </a:r>
                    </a:p>
                  </a:txBody>
                  <a:tcPr marL="50800" marR="50800" marT="50800" marB="50800" anchor="ctr" horzOverflow="overflow">
                    <a:lnL w="0">
                      <a:miter lim="400000"/>
                    </a:lnL>
                    <a:lnR w="0">
                      <a:miter lim="400000"/>
                    </a:lnR>
                    <a:lnT w="0">
                      <a:miter lim="400000"/>
                    </a:lnT>
                    <a:lnB w="0">
                      <a:miter lim="400000"/>
                    </a:lnB>
                  </a:tcPr>
                </a:tc>
                <a:tc>
                  <a:txBody>
                    <a:bodyPr/>
                    <a:lstStyle/>
                    <a:p>
                      <a:pPr algn="l" defTabSz="914400">
                        <a:tabLst>
                          <a:tab pos="914400" algn="l"/>
                        </a:tabLst>
                        <a:defRPr>
                          <a:solidFill>
                            <a:srgbClr val="000000"/>
                          </a:solidFill>
                        </a:defRPr>
                      </a:pPr>
                      <a:r>
                        <a:rPr sz="3600">
                          <a:solidFill>
                            <a:srgbClr val="FFFFFF"/>
                          </a:solidFill>
                        </a:rPr>
                        <a:t>Little’s Law</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1"/>
                  </a:ext>
                </a:extLst>
              </a:tr>
              <a:tr h="743655">
                <a:tc>
                  <a:txBody>
                    <a:bodyPr/>
                    <a:lstStyle/>
                    <a:p>
                      <a:pPr algn="l" defTabSz="914400">
                        <a:tabLst>
                          <a:tab pos="914400" algn="l"/>
                        </a:tabLst>
                        <a:defRPr sz="3600"/>
                      </a:pPr>
                      <a:r>
                        <a:t>L</a:t>
                      </a:r>
                      <a:r>
                        <a:rPr baseline="-5999"/>
                        <a:t>q</a:t>
                      </a:r>
                      <a:r>
                        <a:t> = λW</a:t>
                      </a:r>
                      <a:r>
                        <a:rPr baseline="-5999"/>
                        <a:t>q</a:t>
                      </a:r>
                    </a:p>
                  </a:txBody>
                  <a:tcPr marL="50800" marR="50800" marT="50800" marB="50800" anchor="ctr" horzOverflow="overflow">
                    <a:lnL w="0">
                      <a:miter lim="400000"/>
                    </a:lnL>
                    <a:lnR w="0">
                      <a:miter lim="400000"/>
                    </a:lnR>
                    <a:lnT w="0">
                      <a:miter lim="400000"/>
                    </a:lnT>
                    <a:lnB w="0">
                      <a:miter lim="400000"/>
                    </a:lnB>
                  </a:tcPr>
                </a:tc>
                <a:tc>
                  <a:txBody>
                    <a:bodyPr/>
                    <a:lstStyle/>
                    <a:p>
                      <a:pPr algn="l" defTabSz="914400">
                        <a:tabLst>
                          <a:tab pos="914400" algn="l"/>
                        </a:tabLst>
                        <a:defRPr>
                          <a:solidFill>
                            <a:srgbClr val="000000"/>
                          </a:solidFill>
                        </a:defRPr>
                      </a:pPr>
                      <a:r>
                        <a:rPr sz="3600">
                          <a:solidFill>
                            <a:srgbClr val="FFFFFF"/>
                          </a:solidFill>
                        </a:rPr>
                        <a:t>Little’s Law</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2"/>
                  </a:ext>
                </a:extLst>
              </a:tr>
              <a:tr h="743655">
                <a:tc>
                  <a:txBody>
                    <a:bodyPr/>
                    <a:lstStyle/>
                    <a:p>
                      <a:pPr algn="l" defTabSz="914400">
                        <a:tabLst>
                          <a:tab pos="914400" algn="l"/>
                        </a:tabLst>
                        <a:defRPr sz="3600"/>
                      </a:pPr>
                      <a:r>
                        <a:t>W = W</a:t>
                      </a:r>
                      <a:r>
                        <a:rPr baseline="-5999"/>
                        <a:t>q</a:t>
                      </a:r>
                      <a:r>
                        <a:t>+1/μ</a:t>
                      </a:r>
                    </a:p>
                  </a:txBody>
                  <a:tcPr marL="50800" marR="50800" marT="50800" marB="50800" anchor="ctr" horzOverflow="overflow">
                    <a:lnL w="0">
                      <a:miter lim="400000"/>
                    </a:lnL>
                    <a:lnR w="0">
                      <a:miter lim="400000"/>
                    </a:lnR>
                    <a:lnT w="0">
                      <a:miter lim="400000"/>
                    </a:lnT>
                    <a:lnB w="0">
                      <a:miter lim="400000"/>
                    </a:lnB>
                  </a:tcPr>
                </a:tc>
                <a:tc>
                  <a:txBody>
                    <a:bodyPr/>
                    <a:lstStyle/>
                    <a:p>
                      <a:pPr algn="l" defTabSz="914400">
                        <a:tabLst>
                          <a:tab pos="914400" algn="l"/>
                        </a:tabLst>
                        <a:defRPr sz="3600"/>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3"/>
                  </a:ext>
                </a:extLst>
              </a:tr>
              <a:tr h="743655">
                <a:tc>
                  <a:txBody>
                    <a:bodyPr/>
                    <a:lstStyle/>
                    <a:p>
                      <a:pPr algn="l" defTabSz="914400">
                        <a:tabLst>
                          <a:tab pos="914400" algn="l"/>
                        </a:tabLst>
                        <a:defRPr sz="3600"/>
                      </a:pPr>
                      <a:r>
                        <a:t>P</a:t>
                      </a:r>
                      <a:r>
                        <a:rPr baseline="-5999"/>
                        <a:t>b</a:t>
                      </a:r>
                      <a:r>
                        <a:t>= λ/cμ = ρ</a:t>
                      </a:r>
                    </a:p>
                  </a:txBody>
                  <a:tcPr marL="50800" marR="50800" marT="50800" marB="50800" anchor="ctr" horzOverflow="overflow">
                    <a:lnL w="0">
                      <a:miter lim="400000"/>
                    </a:lnL>
                    <a:lnR w="0">
                      <a:miter lim="400000"/>
                    </a:lnR>
                    <a:lnT w="0">
                      <a:miter lim="400000"/>
                    </a:lnT>
                    <a:lnB w="0">
                      <a:miter lim="400000"/>
                    </a:lnB>
                  </a:tcPr>
                </a:tc>
                <a:tc>
                  <a:txBody>
                    <a:bodyPr/>
                    <a:lstStyle/>
                    <a:p>
                      <a:pPr algn="l" defTabSz="914400">
                        <a:tabLst>
                          <a:tab pos="914400" algn="l"/>
                        </a:tabLst>
                        <a:defRPr>
                          <a:solidFill>
                            <a:srgbClr val="000000"/>
                          </a:solidFill>
                        </a:defRPr>
                      </a:pPr>
                      <a:r>
                        <a:rPr sz="3600">
                          <a:solidFill>
                            <a:srgbClr val="FFFFFF"/>
                          </a:solidFill>
                        </a:rPr>
                        <a:t>Busy probability for an arbitrary server</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4"/>
                  </a:ext>
                </a:extLst>
              </a:tr>
              <a:tr h="743655">
                <a:tc>
                  <a:txBody>
                    <a:bodyPr/>
                    <a:lstStyle/>
                    <a:p>
                      <a:pPr algn="l" defTabSz="914400">
                        <a:tabLst>
                          <a:tab pos="914400" algn="l"/>
                        </a:tabLst>
                        <a:defRPr>
                          <a:solidFill>
                            <a:srgbClr val="000000"/>
                          </a:solidFill>
                        </a:defRPr>
                      </a:pPr>
                      <a:r>
                        <a:rPr sz="3600">
                          <a:solidFill>
                            <a:srgbClr val="FFFFFF"/>
                          </a:solidFill>
                        </a:rPr>
                        <a:t>r = λ/μ</a:t>
                      </a:r>
                    </a:p>
                  </a:txBody>
                  <a:tcPr marL="50800" marR="50800" marT="50800" marB="50800" anchor="ctr" horzOverflow="overflow">
                    <a:lnL w="0">
                      <a:miter lim="400000"/>
                    </a:lnL>
                    <a:lnR w="0">
                      <a:miter lim="400000"/>
                    </a:lnR>
                    <a:lnT w="0">
                      <a:miter lim="400000"/>
                    </a:lnT>
                    <a:lnB w="0">
                      <a:miter lim="400000"/>
                    </a:lnB>
                  </a:tcPr>
                </a:tc>
                <a:tc>
                  <a:txBody>
                    <a:bodyPr/>
                    <a:lstStyle/>
                    <a:p>
                      <a:pPr algn="l" defTabSz="914400">
                        <a:tabLst>
                          <a:tab pos="914400" algn="l"/>
                        </a:tabLst>
                        <a:defRPr>
                          <a:solidFill>
                            <a:srgbClr val="000000"/>
                          </a:solidFill>
                        </a:defRPr>
                      </a:pPr>
                      <a:r>
                        <a:rPr sz="3600">
                          <a:solidFill>
                            <a:srgbClr val="FFFFFF"/>
                          </a:solidFill>
                        </a:rPr>
                        <a:t>Expected number of customers in service</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5"/>
                  </a:ext>
                </a:extLst>
              </a:tr>
              <a:tr h="743655">
                <a:tc>
                  <a:txBody>
                    <a:bodyPr/>
                    <a:lstStyle/>
                    <a:p>
                      <a:pPr algn="l" defTabSz="914400">
                        <a:tabLst>
                          <a:tab pos="914400" algn="l"/>
                        </a:tabLst>
                        <a:defRPr sz="3600"/>
                      </a:pPr>
                      <a:r>
                        <a:t>L = L</a:t>
                      </a:r>
                      <a:r>
                        <a:rPr baseline="-5999"/>
                        <a:t>q</a:t>
                      </a:r>
                      <a:r>
                        <a:t> + r</a:t>
                      </a:r>
                    </a:p>
                  </a:txBody>
                  <a:tcPr marL="50800" marR="50800" marT="50800" marB="50800" anchor="ctr" horzOverflow="overflow">
                    <a:lnL w="0">
                      <a:miter lim="400000"/>
                    </a:lnL>
                    <a:lnR w="0">
                      <a:miter lim="400000"/>
                    </a:lnR>
                    <a:lnT w="0">
                      <a:miter lim="400000"/>
                    </a:lnT>
                    <a:lnB w="0">
                      <a:miter lim="400000"/>
                    </a:lnB>
                  </a:tcPr>
                </a:tc>
                <a:tc>
                  <a:txBody>
                    <a:bodyPr/>
                    <a:lstStyle/>
                    <a:p>
                      <a:pPr algn="l" defTabSz="914400">
                        <a:tabLst>
                          <a:tab pos="914400" algn="l"/>
                        </a:tabLst>
                        <a:defRPr sz="3600"/>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6"/>
                  </a:ext>
                </a:extLst>
              </a:tr>
              <a:tr h="743655">
                <a:tc>
                  <a:txBody>
                    <a:bodyPr/>
                    <a:lstStyle/>
                    <a:p>
                      <a:pPr algn="l" defTabSz="914400">
                        <a:tabLst>
                          <a:tab pos="914400" algn="l"/>
                        </a:tabLst>
                        <a:defRPr sz="3600"/>
                      </a:pPr>
                      <a:r>
                        <a:t>p</a:t>
                      </a:r>
                      <a:r>
                        <a:rPr baseline="-5999"/>
                        <a:t>0</a:t>
                      </a:r>
                      <a:r>
                        <a:t> = 1 - ρ</a:t>
                      </a:r>
                    </a:p>
                  </a:txBody>
                  <a:tcPr marL="50800" marR="50800" marT="50800" marB="50800" anchor="ctr" horzOverflow="overflow">
                    <a:lnL w="0">
                      <a:miter lim="400000"/>
                    </a:lnL>
                    <a:lnR w="0">
                      <a:miter lim="400000"/>
                    </a:lnR>
                    <a:lnT w="0">
                      <a:miter lim="400000"/>
                    </a:lnT>
                    <a:lnB w="0">
                      <a:miter lim="400000"/>
                    </a:lnB>
                  </a:tcPr>
                </a:tc>
                <a:tc>
                  <a:txBody>
                    <a:bodyPr/>
                    <a:lstStyle/>
                    <a:p>
                      <a:pPr algn="l" defTabSz="914400">
                        <a:tabLst>
                          <a:tab pos="914400" algn="l"/>
                        </a:tabLst>
                        <a:defRPr>
                          <a:solidFill>
                            <a:srgbClr val="000000"/>
                          </a:solidFill>
                        </a:defRPr>
                      </a:pPr>
                      <a:r>
                        <a:rPr sz="3600">
                          <a:solidFill>
                            <a:srgbClr val="FFFFFF"/>
                          </a:solidFill>
                        </a:rPr>
                        <a:t>G/G/1 empty-system probability</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7"/>
                  </a:ext>
                </a:extLst>
              </a:tr>
              <a:tr h="743655">
                <a:tc>
                  <a:txBody>
                    <a:bodyPr/>
                    <a:lstStyle/>
                    <a:p>
                      <a:pPr algn="l" defTabSz="914400">
                        <a:tabLst>
                          <a:tab pos="914400" algn="l"/>
                        </a:tabLst>
                        <a:defRPr sz="3600"/>
                      </a:pPr>
                      <a:r>
                        <a:t>L = L</a:t>
                      </a:r>
                      <a:r>
                        <a:rPr baseline="-5999"/>
                        <a:t>q</a:t>
                      </a:r>
                      <a:r>
                        <a:t> + (1-p</a:t>
                      </a:r>
                      <a:r>
                        <a:rPr baseline="-5999"/>
                        <a:t>0</a:t>
                      </a:r>
                      <a:r>
                        <a:t>)</a:t>
                      </a:r>
                    </a:p>
                  </a:txBody>
                  <a:tcPr marL="50800" marR="50800" marT="50800" marB="50800" anchor="ctr" horzOverflow="overflow">
                    <a:lnL w="0">
                      <a:miter lim="400000"/>
                    </a:lnL>
                    <a:lnR w="0">
                      <a:miter lim="400000"/>
                    </a:lnR>
                    <a:lnT w="0">
                      <a:miter lim="400000"/>
                    </a:lnT>
                    <a:lnB w="0">
                      <a:miter lim="400000"/>
                    </a:lnB>
                  </a:tcPr>
                </a:tc>
                <a:tc>
                  <a:txBody>
                    <a:bodyPr/>
                    <a:lstStyle/>
                    <a:p>
                      <a:pPr algn="l" defTabSz="914400">
                        <a:tabLst>
                          <a:tab pos="914400" algn="l"/>
                        </a:tabLst>
                        <a:defRPr>
                          <a:solidFill>
                            <a:srgbClr val="000000"/>
                          </a:solidFill>
                        </a:defRPr>
                      </a:pPr>
                      <a:r>
                        <a:rPr sz="3600">
                          <a:solidFill>
                            <a:srgbClr val="FFFFFF"/>
                          </a:solidFill>
                        </a:rPr>
                        <a:t>G/G/1 combined result</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8"/>
                  </a:ext>
                </a:extLst>
              </a:tr>
            </a:tbl>
          </a:graphicData>
        </a:graphic>
      </p:graphicFrame>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raceroute"/>
          <p:cNvSpPr txBox="1">
            <a:spLocks noGrp="1"/>
          </p:cNvSpPr>
          <p:nvPr>
            <p:ph type="title"/>
          </p:nvPr>
        </p:nvSpPr>
        <p:spPr>
          <a:prstGeom prst="rect">
            <a:avLst/>
          </a:prstGeom>
        </p:spPr>
        <p:txBody>
          <a:bodyPr/>
          <a:lstStyle/>
          <a:p>
            <a:r>
              <a:t>traceroute</a:t>
            </a:r>
          </a:p>
        </p:txBody>
      </p:sp>
      <p:sp>
        <p:nvSpPr>
          <p:cNvPr id="24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33</a:t>
            </a:fld>
            <a:endParaRPr/>
          </a:p>
        </p:txBody>
      </p:sp>
      <p:sp>
        <p:nvSpPr>
          <p:cNvPr id="250" name="QT Overview…"/>
          <p:cNvSpPr txBox="1"/>
          <p:nvPr/>
        </p:nvSpPr>
        <p:spPr>
          <a:xfrm>
            <a:off x="1270000" y="2298700"/>
            <a:ext cx="10464800" cy="6273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marL="444500" indent="-444500" algn="l">
              <a:spcBef>
                <a:spcPts val="2400"/>
              </a:spcBef>
              <a:buSzPct val="150000"/>
              <a:buChar char="•"/>
              <a:defRPr>
                <a:latin typeface="+mj-lt"/>
                <a:ea typeface="+mj-ea"/>
                <a:cs typeface="+mj-cs"/>
                <a:sym typeface="Helvetica Neue"/>
              </a:defRPr>
            </a:pPr>
            <a:r>
              <a:t>QT Overview</a:t>
            </a:r>
          </a:p>
          <a:p>
            <a:pPr marL="444500" indent="-444500" algn="l">
              <a:spcBef>
                <a:spcPts val="2400"/>
              </a:spcBef>
              <a:buSzPct val="150000"/>
              <a:buChar char="•"/>
              <a:defRPr>
                <a:latin typeface="+mj-lt"/>
                <a:ea typeface="+mj-ea"/>
                <a:cs typeface="+mj-cs"/>
                <a:sym typeface="Helvetica Neue"/>
              </a:defRPr>
            </a:pPr>
            <a:r>
              <a:t>Performance Evaluation</a:t>
            </a:r>
          </a:p>
          <a:p>
            <a:pPr marL="762000" lvl="2" indent="-444500" algn="l">
              <a:spcBef>
                <a:spcPts val="1600"/>
              </a:spcBef>
              <a:buSzPct val="150000"/>
              <a:buChar char="•"/>
              <a:defRPr>
                <a:latin typeface="+mj-lt"/>
                <a:ea typeface="+mj-ea"/>
                <a:cs typeface="+mj-cs"/>
                <a:sym typeface="Helvetica Neue"/>
              </a:defRPr>
            </a:pPr>
            <a:r>
              <a:t>Little’s Law</a:t>
            </a:r>
          </a:p>
          <a:p>
            <a:pPr marL="444500" indent="-444500" algn="l">
              <a:spcBef>
                <a:spcPts val="2400"/>
              </a:spcBef>
              <a:buSzPct val="150000"/>
              <a:buChar char="•"/>
              <a:defRPr>
                <a:solidFill>
                  <a:srgbClr val="F9E05E"/>
                </a:solidFill>
                <a:latin typeface="+mj-lt"/>
                <a:ea typeface="+mj-ea"/>
                <a:cs typeface="+mj-cs"/>
                <a:sym typeface="Helvetica Neue"/>
              </a:defRPr>
            </a:pPr>
            <a:r>
              <a:t>Rate Transition Diagrams</a:t>
            </a:r>
          </a:p>
          <a:p>
            <a:pPr marL="444500" indent="-444500" algn="l">
              <a:spcBef>
                <a:spcPts val="2400"/>
              </a:spcBef>
              <a:buSzPct val="150000"/>
              <a:buChar char="•"/>
              <a:defRPr>
                <a:latin typeface="+mj-lt"/>
                <a:ea typeface="+mj-ea"/>
                <a:cs typeface="+mj-cs"/>
                <a:sym typeface="Helvetica Neue"/>
              </a:defRPr>
            </a:pPr>
            <a:r>
              <a:t>M/M/1 Systems</a:t>
            </a:r>
          </a:p>
          <a:p>
            <a:pPr marL="444500" indent="-444500" algn="l">
              <a:spcBef>
                <a:spcPts val="2400"/>
              </a:spcBef>
              <a:buSzPct val="150000"/>
              <a:buChar char="•"/>
              <a:defRPr>
                <a:latin typeface="+mj-lt"/>
                <a:ea typeface="+mj-ea"/>
                <a:cs typeface="+mj-cs"/>
                <a:sym typeface="Helvetica Neue"/>
              </a:defRPr>
            </a:pPr>
            <a:r>
              <a:t>M/M/c Systems</a:t>
            </a:r>
          </a:p>
          <a:p>
            <a:pPr marL="444500" indent="-444500" algn="l">
              <a:spcBef>
                <a:spcPts val="2400"/>
              </a:spcBef>
              <a:buSzPct val="150000"/>
              <a:buChar char="•"/>
              <a:defRPr>
                <a:latin typeface="+mj-lt"/>
                <a:ea typeface="+mj-ea"/>
                <a:cs typeface="+mj-cs"/>
                <a:sym typeface="Helvetica Neue"/>
              </a:defRPr>
            </a:pPr>
            <a:r>
              <a:t>Examples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Birth-death process"/>
          <p:cNvSpPr txBox="1">
            <a:spLocks noGrp="1"/>
          </p:cNvSpPr>
          <p:nvPr>
            <p:ph type="title"/>
          </p:nvPr>
        </p:nvSpPr>
        <p:spPr>
          <a:prstGeom prst="rect">
            <a:avLst/>
          </a:prstGeom>
        </p:spPr>
        <p:txBody>
          <a:bodyPr/>
          <a:lstStyle/>
          <a:p>
            <a:r>
              <a:t>Birth-death process</a:t>
            </a:r>
          </a:p>
        </p:txBody>
      </p:sp>
      <p:sp>
        <p:nvSpPr>
          <p:cNvPr id="253" name="A type of continuous-time Markov chain…"/>
          <p:cNvSpPr txBox="1">
            <a:spLocks noGrp="1"/>
          </p:cNvSpPr>
          <p:nvPr>
            <p:ph type="body" idx="1"/>
          </p:nvPr>
        </p:nvSpPr>
        <p:spPr>
          <a:xfrm>
            <a:off x="1270000" y="2298700"/>
            <a:ext cx="10668000" cy="6184900"/>
          </a:xfrm>
          <a:prstGeom prst="rect">
            <a:avLst/>
          </a:prstGeom>
        </p:spPr>
        <p:txBody>
          <a:bodyPr>
            <a:normAutofit/>
          </a:bodyPr>
          <a:lstStyle/>
          <a:p>
            <a:r>
              <a:t>A type of continuous-time Markov chain</a:t>
            </a:r>
          </a:p>
          <a:p>
            <a:r>
              <a:t>System modeled as a set of states</a:t>
            </a:r>
          </a:p>
          <a:p>
            <a:r>
              <a:t>Transitions occur between adjacent states</a:t>
            </a:r>
          </a:p>
          <a:p>
            <a:pPr lvl="1"/>
            <a:r>
              <a:t>When in state </a:t>
            </a:r>
            <a:r>
              <a:rPr i="1"/>
              <a:t>n</a:t>
            </a:r>
            <a:r>
              <a:t>, an arrival moves the system to state </a:t>
            </a:r>
            <a:r>
              <a:rPr i="1"/>
              <a:t>n</a:t>
            </a:r>
            <a:r>
              <a:t>+1</a:t>
            </a:r>
          </a:p>
          <a:p>
            <a:pPr lvl="1"/>
            <a:r>
              <a:t>When in state </a:t>
            </a:r>
            <a:r>
              <a:rPr i="1"/>
              <a:t>n</a:t>
            </a:r>
            <a:r>
              <a:t> &gt; 0, a departure moves the system to state </a:t>
            </a:r>
            <a:r>
              <a:rPr i="1"/>
              <a:t>n</a:t>
            </a:r>
            <a:r>
              <a:t>-1</a:t>
            </a:r>
          </a:p>
        </p:txBody>
      </p:sp>
      <p:sp>
        <p:nvSpPr>
          <p:cNvPr id="25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ate Transition Diagram"/>
          <p:cNvSpPr txBox="1">
            <a:spLocks noGrp="1"/>
          </p:cNvSpPr>
          <p:nvPr>
            <p:ph type="title"/>
          </p:nvPr>
        </p:nvSpPr>
        <p:spPr>
          <a:prstGeom prst="rect">
            <a:avLst/>
          </a:prstGeom>
        </p:spPr>
        <p:txBody>
          <a:bodyPr>
            <a:normAutofit fontScale="90000"/>
          </a:bodyPr>
          <a:lstStyle>
            <a:lvl1pPr defTabSz="525779">
              <a:defRPr sz="7560"/>
            </a:lvl1pPr>
          </a:lstStyle>
          <a:p>
            <a:r>
              <a:t>Rate Transition Diagram</a:t>
            </a:r>
          </a:p>
        </p:txBody>
      </p:sp>
      <p:sp>
        <p:nvSpPr>
          <p:cNvPr id="257" name="Describes the number of customers in the system…"/>
          <p:cNvSpPr txBox="1">
            <a:spLocks noGrp="1"/>
          </p:cNvSpPr>
          <p:nvPr>
            <p:ph type="body" sz="half" idx="1"/>
          </p:nvPr>
        </p:nvSpPr>
        <p:spPr>
          <a:xfrm>
            <a:off x="1270000" y="4762500"/>
            <a:ext cx="10464800" cy="3721100"/>
          </a:xfrm>
          <a:prstGeom prst="rect">
            <a:avLst/>
          </a:prstGeom>
        </p:spPr>
        <p:txBody>
          <a:bodyPr>
            <a:normAutofit lnSpcReduction="10000"/>
          </a:bodyPr>
          <a:lstStyle/>
          <a:p>
            <a:pPr marL="426719" indent="-426719" defTabSz="560831">
              <a:spcBef>
                <a:spcPts val="2300"/>
              </a:spcBef>
              <a:defRPr sz="4032"/>
            </a:pPr>
            <a:r>
              <a:t>Describes the number of customers in the system</a:t>
            </a:r>
          </a:p>
          <a:p>
            <a:pPr marL="426719" indent="-426719" defTabSz="560831">
              <a:spcBef>
                <a:spcPts val="2300"/>
              </a:spcBef>
              <a:defRPr sz="4032"/>
            </a:pPr>
            <a:r>
              <a:t>Customers arrival time is an exponential random variable with rate λ</a:t>
            </a:r>
            <a:r>
              <a:rPr baseline="-5999"/>
              <a:t>n</a:t>
            </a:r>
            <a:r>
              <a:t> </a:t>
            </a:r>
          </a:p>
          <a:p>
            <a:pPr marL="426719" indent="-426719" defTabSz="560831">
              <a:spcBef>
                <a:spcPts val="2300"/>
              </a:spcBef>
              <a:defRPr sz="4032"/>
            </a:pPr>
            <a:r>
              <a:t>Likewise, departure is random with rate μ</a:t>
            </a:r>
            <a:r>
              <a:rPr baseline="-5999"/>
              <a:t>n</a:t>
            </a:r>
          </a:p>
        </p:txBody>
      </p:sp>
      <p:sp>
        <p:nvSpPr>
          <p:cNvPr id="25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35</a:t>
            </a:fld>
            <a:endParaRPr/>
          </a:p>
        </p:txBody>
      </p:sp>
      <p:sp>
        <p:nvSpPr>
          <p:cNvPr id="259" name="Rounded Rectangle"/>
          <p:cNvSpPr/>
          <p:nvPr/>
        </p:nvSpPr>
        <p:spPr>
          <a:xfrm>
            <a:off x="2844800" y="1917700"/>
            <a:ext cx="7302500" cy="2717800"/>
          </a:xfrm>
          <a:prstGeom prst="roundRect">
            <a:avLst>
              <a:gd name="adj" fmla="val 7009"/>
            </a:avLst>
          </a:prstGeom>
          <a:gradFill>
            <a:gsLst>
              <a:gs pos="0">
                <a:srgbClr val="80CA6A"/>
              </a:gs>
              <a:gs pos="100000">
                <a:srgbClr val="5E974B"/>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pic>
        <p:nvPicPr>
          <p:cNvPr id="260" name="droppedImage.pdf" descr="droppedImage.pdf"/>
          <p:cNvPicPr>
            <a:picLocks noChangeAspect="1"/>
          </p:cNvPicPr>
          <p:nvPr/>
        </p:nvPicPr>
        <p:blipFill>
          <a:blip r:embed="rId2">
            <a:extLst/>
          </a:blip>
          <a:stretch>
            <a:fillRect/>
          </a:stretch>
        </p:blipFill>
        <p:spPr>
          <a:xfrm>
            <a:off x="2895600" y="2006600"/>
            <a:ext cx="7213600" cy="2527300"/>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Flow-balance Equations"/>
          <p:cNvSpPr txBox="1">
            <a:spLocks noGrp="1"/>
          </p:cNvSpPr>
          <p:nvPr>
            <p:ph type="title"/>
          </p:nvPr>
        </p:nvSpPr>
        <p:spPr>
          <a:prstGeom prst="rect">
            <a:avLst/>
          </a:prstGeom>
        </p:spPr>
        <p:txBody>
          <a:bodyPr>
            <a:normAutofit/>
          </a:bodyPr>
          <a:lstStyle>
            <a:lvl1pPr defTabSz="525779">
              <a:defRPr sz="7560"/>
            </a:lvl1pPr>
          </a:lstStyle>
          <a:p>
            <a:r>
              <a:t>Flow-balance Equations</a:t>
            </a:r>
          </a:p>
        </p:txBody>
      </p:sp>
      <p:sp>
        <p:nvSpPr>
          <p:cNvPr id="263" name="pn is the probability of being in state n…"/>
          <p:cNvSpPr txBox="1">
            <a:spLocks noGrp="1"/>
          </p:cNvSpPr>
          <p:nvPr>
            <p:ph type="body" sz="half" idx="1"/>
          </p:nvPr>
        </p:nvSpPr>
        <p:spPr>
          <a:xfrm>
            <a:off x="1270000" y="4559300"/>
            <a:ext cx="10820400" cy="3924300"/>
          </a:xfrm>
          <a:prstGeom prst="rect">
            <a:avLst/>
          </a:prstGeom>
        </p:spPr>
        <p:txBody>
          <a:bodyPr/>
          <a:lstStyle/>
          <a:p>
            <a:r>
              <a:t>p</a:t>
            </a:r>
            <a:r>
              <a:rPr baseline="-5999"/>
              <a:t>n</a:t>
            </a:r>
            <a:r>
              <a:t> is the probability of being in state n</a:t>
            </a:r>
          </a:p>
          <a:p>
            <a:r>
              <a:t>The system is in steady-state, therefore:</a:t>
            </a:r>
          </a:p>
          <a:p>
            <a:pPr marL="0" indent="0">
              <a:buSzTx/>
              <a:buNone/>
            </a:pPr>
            <a:r>
              <a:t>(λ</a:t>
            </a:r>
            <a:r>
              <a:rPr baseline="-5999"/>
              <a:t>n</a:t>
            </a:r>
            <a:r>
              <a:t>+μ</a:t>
            </a:r>
            <a:r>
              <a:rPr baseline="-5999"/>
              <a:t>n</a:t>
            </a:r>
            <a:r>
              <a:t>)p</a:t>
            </a:r>
            <a:r>
              <a:rPr baseline="-5999"/>
              <a:t>n</a:t>
            </a:r>
            <a:r>
              <a:t> = λ</a:t>
            </a:r>
            <a:r>
              <a:rPr baseline="-5999"/>
              <a:t>n-1</a:t>
            </a:r>
            <a:r>
              <a:t>p</a:t>
            </a:r>
            <a:r>
              <a:rPr baseline="-5999"/>
              <a:t>n-1</a:t>
            </a:r>
            <a:r>
              <a:t> + μ</a:t>
            </a:r>
            <a:r>
              <a:rPr baseline="-5999"/>
              <a:t>n+1</a:t>
            </a:r>
            <a:r>
              <a:t>p</a:t>
            </a:r>
            <a:r>
              <a:rPr baseline="-5999"/>
              <a:t>n+1</a:t>
            </a:r>
            <a:r>
              <a:t> for n ≥ 1</a:t>
            </a:r>
          </a:p>
          <a:p>
            <a:pPr marL="0" indent="0">
              <a:buSzTx/>
              <a:buNone/>
            </a:pPr>
            <a:r>
              <a:t>λ</a:t>
            </a:r>
            <a:r>
              <a:rPr baseline="-5999"/>
              <a:t>0</a:t>
            </a:r>
            <a:r>
              <a:t>p</a:t>
            </a:r>
            <a:r>
              <a:rPr baseline="-5999"/>
              <a:t>0</a:t>
            </a:r>
            <a:r>
              <a:t> = μ</a:t>
            </a:r>
            <a:r>
              <a:rPr baseline="-5999"/>
              <a:t>1</a:t>
            </a:r>
            <a:r>
              <a:t>p</a:t>
            </a:r>
            <a:r>
              <a:rPr baseline="-5999"/>
              <a:t>1</a:t>
            </a:r>
          </a:p>
        </p:txBody>
      </p:sp>
      <p:sp>
        <p:nvSpPr>
          <p:cNvPr id="2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36</a:t>
            </a:fld>
            <a:endParaRPr/>
          </a:p>
        </p:txBody>
      </p:sp>
      <p:sp>
        <p:nvSpPr>
          <p:cNvPr id="265" name="Rounded Rectangle"/>
          <p:cNvSpPr/>
          <p:nvPr/>
        </p:nvSpPr>
        <p:spPr>
          <a:xfrm>
            <a:off x="2844800" y="1917700"/>
            <a:ext cx="7302500" cy="2717800"/>
          </a:xfrm>
          <a:prstGeom prst="roundRect">
            <a:avLst>
              <a:gd name="adj" fmla="val 7009"/>
            </a:avLst>
          </a:prstGeom>
          <a:gradFill>
            <a:gsLst>
              <a:gs pos="0">
                <a:srgbClr val="80CA6A"/>
              </a:gs>
              <a:gs pos="100000">
                <a:srgbClr val="5E974B"/>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pic>
        <p:nvPicPr>
          <p:cNvPr id="266" name="droppedImage.pdf" descr="droppedImage.pdf"/>
          <p:cNvPicPr>
            <a:picLocks noChangeAspect="1"/>
          </p:cNvPicPr>
          <p:nvPr/>
        </p:nvPicPr>
        <p:blipFill>
          <a:blip r:embed="rId2">
            <a:extLst/>
          </a:blip>
          <a:stretch>
            <a:fillRect/>
          </a:stretch>
        </p:blipFill>
        <p:spPr>
          <a:xfrm>
            <a:off x="2895600" y="2006600"/>
            <a:ext cx="7213600" cy="2527300"/>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 name="Rounded Rectangle"/>
          <p:cNvSpPr/>
          <p:nvPr/>
        </p:nvSpPr>
        <p:spPr>
          <a:xfrm>
            <a:off x="1910902" y="7581777"/>
            <a:ext cx="4588069" cy="1251406"/>
          </a:xfrm>
          <a:prstGeom prst="roundRect">
            <a:avLst>
              <a:gd name="adj" fmla="val 14720"/>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269" name="My apologies for the derivation!…"/>
          <p:cNvSpPr txBox="1">
            <a:spLocks noGrp="1"/>
          </p:cNvSpPr>
          <p:nvPr>
            <p:ph type="body" idx="1"/>
          </p:nvPr>
        </p:nvSpPr>
        <p:spPr>
          <a:xfrm>
            <a:off x="1270000" y="406400"/>
            <a:ext cx="10464800" cy="7556500"/>
          </a:xfrm>
          <a:prstGeom prst="rect">
            <a:avLst/>
          </a:prstGeom>
        </p:spPr>
        <p:txBody>
          <a:bodyPr anchor="t"/>
          <a:lstStyle/>
          <a:p>
            <a:r>
              <a:t>My apologies for the derivation!</a:t>
            </a:r>
          </a:p>
          <a:p>
            <a:r>
              <a:t>Rewriting the flow-balance equations:</a:t>
            </a:r>
          </a:p>
          <a:p>
            <a:pPr>
              <a:spcBef>
                <a:spcPts val="13000"/>
              </a:spcBef>
            </a:pPr>
            <a:r>
              <a:t>Do some inductive reasoning:</a:t>
            </a:r>
          </a:p>
          <a:p>
            <a:pPr>
              <a:spcBef>
                <a:spcPts val="20400"/>
              </a:spcBef>
            </a:pPr>
            <a:r>
              <a:t>Similarly:</a:t>
            </a:r>
          </a:p>
        </p:txBody>
      </p:sp>
      <p:sp>
        <p:nvSpPr>
          <p:cNvPr id="270" name="Rounded Rectangle"/>
          <p:cNvSpPr/>
          <p:nvPr/>
        </p:nvSpPr>
        <p:spPr>
          <a:xfrm>
            <a:off x="1901842" y="4314306"/>
            <a:ext cx="4580790" cy="2610887"/>
          </a:xfrm>
          <a:prstGeom prst="roundRect">
            <a:avLst>
              <a:gd name="adj" fmla="val 9776"/>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271" name="Rounded Rectangle"/>
          <p:cNvSpPr/>
          <p:nvPr/>
        </p:nvSpPr>
        <p:spPr>
          <a:xfrm>
            <a:off x="1909958" y="2057643"/>
            <a:ext cx="4580789" cy="1647810"/>
          </a:xfrm>
          <a:prstGeom prst="roundRect">
            <a:avLst>
              <a:gd name="adj" fmla="val 15490"/>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27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a:p>
        </p:txBody>
      </p:sp>
      <p:sp>
        <p:nvSpPr>
          <p:cNvPr id="273" name="Rounded Rectangle"/>
          <p:cNvSpPr/>
          <p:nvPr/>
        </p:nvSpPr>
        <p:spPr>
          <a:xfrm>
            <a:off x="7454900" y="5905500"/>
            <a:ext cx="4813300" cy="3340100"/>
          </a:xfrm>
          <a:prstGeom prst="roundRect">
            <a:avLst>
              <a:gd name="adj" fmla="val 5703"/>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pic>
        <p:nvPicPr>
          <p:cNvPr id="274" name="droppedImage.pdf" descr="droppedImage.pdf"/>
          <p:cNvPicPr>
            <a:picLocks noChangeAspect="1"/>
          </p:cNvPicPr>
          <p:nvPr/>
        </p:nvPicPr>
        <p:blipFill>
          <a:blip r:embed="rId3">
            <a:extLst/>
          </a:blip>
          <a:stretch>
            <a:fillRect/>
          </a:stretch>
        </p:blipFill>
        <p:spPr>
          <a:xfrm>
            <a:off x="7631231" y="6883400"/>
            <a:ext cx="4421069" cy="2070100"/>
          </a:xfrm>
          <a:prstGeom prst="rect">
            <a:avLst/>
          </a:prstGeom>
          <a:ln w="12700">
            <a:miter lim="400000"/>
          </a:ln>
        </p:spPr>
      </p:pic>
      <p:sp>
        <p:nvSpPr>
          <p:cNvPr id="275" name="Which leads to:"/>
          <p:cNvSpPr txBox="1"/>
          <p:nvPr/>
        </p:nvSpPr>
        <p:spPr>
          <a:xfrm>
            <a:off x="7901198" y="5943600"/>
            <a:ext cx="3516549"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Which leads to:</a:t>
            </a:r>
          </a:p>
        </p:txBody>
      </p:sp>
      <p:pic>
        <p:nvPicPr>
          <p:cNvPr id="276" name="equation.pdf" descr="equation.pdf"/>
          <p:cNvPicPr>
            <a:picLocks noChangeAspect="1"/>
          </p:cNvPicPr>
          <p:nvPr/>
        </p:nvPicPr>
        <p:blipFill>
          <a:blip r:embed="rId4">
            <a:extLst/>
          </a:blip>
          <a:stretch>
            <a:fillRect/>
          </a:stretch>
        </p:blipFill>
        <p:spPr>
          <a:xfrm>
            <a:off x="2350015" y="2107619"/>
            <a:ext cx="3700675" cy="762001"/>
          </a:xfrm>
          <a:prstGeom prst="rect">
            <a:avLst/>
          </a:prstGeom>
          <a:ln w="12700">
            <a:miter lim="400000"/>
          </a:ln>
        </p:spPr>
      </p:pic>
      <p:pic>
        <p:nvPicPr>
          <p:cNvPr id="277" name="equation.pdf" descr="equation.pdf"/>
          <p:cNvPicPr>
            <a:picLocks noChangeAspect="1"/>
          </p:cNvPicPr>
          <p:nvPr/>
        </p:nvPicPr>
        <p:blipFill>
          <a:blip r:embed="rId5">
            <a:extLst/>
          </a:blip>
          <a:stretch>
            <a:fillRect/>
          </a:stretch>
        </p:blipFill>
        <p:spPr>
          <a:xfrm>
            <a:off x="2618210" y="2870322"/>
            <a:ext cx="1309379" cy="762001"/>
          </a:xfrm>
          <a:prstGeom prst="rect">
            <a:avLst/>
          </a:prstGeom>
          <a:ln w="12700">
            <a:miter lim="400000"/>
          </a:ln>
        </p:spPr>
      </p:pic>
      <p:pic>
        <p:nvPicPr>
          <p:cNvPr id="278" name="equation.pdf" descr="equation.pdf"/>
          <p:cNvPicPr>
            <a:picLocks noChangeAspect="1"/>
          </p:cNvPicPr>
          <p:nvPr/>
        </p:nvPicPr>
        <p:blipFill>
          <a:blip r:embed="rId6">
            <a:extLst/>
          </a:blip>
          <a:stretch>
            <a:fillRect/>
          </a:stretch>
        </p:blipFill>
        <p:spPr>
          <a:xfrm>
            <a:off x="2589877" y="4327006"/>
            <a:ext cx="2938186" cy="762001"/>
          </a:xfrm>
          <a:prstGeom prst="rect">
            <a:avLst/>
          </a:prstGeom>
          <a:ln w="12700">
            <a:miter lim="400000"/>
          </a:ln>
        </p:spPr>
      </p:pic>
      <p:pic>
        <p:nvPicPr>
          <p:cNvPr id="279" name="equation.pdf" descr="equation.pdf"/>
          <p:cNvPicPr>
            <a:picLocks noChangeAspect="1"/>
          </p:cNvPicPr>
          <p:nvPr/>
        </p:nvPicPr>
        <p:blipFill>
          <a:blip r:embed="rId7">
            <a:extLst/>
          </a:blip>
          <a:stretch>
            <a:fillRect/>
          </a:stretch>
        </p:blipFill>
        <p:spPr>
          <a:xfrm>
            <a:off x="2997175" y="5213896"/>
            <a:ext cx="3057534" cy="762001"/>
          </a:xfrm>
          <a:prstGeom prst="rect">
            <a:avLst/>
          </a:prstGeom>
          <a:ln w="12700">
            <a:miter lim="400000"/>
          </a:ln>
        </p:spPr>
      </p:pic>
      <p:pic>
        <p:nvPicPr>
          <p:cNvPr id="280" name="equation.pdf" descr="equation.pdf"/>
          <p:cNvPicPr>
            <a:picLocks noChangeAspect="1"/>
          </p:cNvPicPr>
          <p:nvPr/>
        </p:nvPicPr>
        <p:blipFill>
          <a:blip r:embed="rId8">
            <a:extLst/>
          </a:blip>
          <a:stretch>
            <a:fillRect/>
          </a:stretch>
        </p:blipFill>
        <p:spPr>
          <a:xfrm>
            <a:off x="3003831" y="6100785"/>
            <a:ext cx="1359230" cy="762001"/>
          </a:xfrm>
          <a:prstGeom prst="rect">
            <a:avLst/>
          </a:prstGeom>
          <a:ln w="12700">
            <a:miter lim="400000"/>
          </a:ln>
        </p:spPr>
      </p:pic>
      <p:pic>
        <p:nvPicPr>
          <p:cNvPr id="281" name="equation.pdf" descr="equation.pdf"/>
          <p:cNvPicPr>
            <a:picLocks noChangeAspect="1"/>
          </p:cNvPicPr>
          <p:nvPr/>
        </p:nvPicPr>
        <p:blipFill>
          <a:blip r:embed="rId9">
            <a:extLst/>
          </a:blip>
          <a:stretch>
            <a:fillRect/>
          </a:stretch>
        </p:blipFill>
        <p:spPr>
          <a:xfrm>
            <a:off x="2630893" y="7826479"/>
            <a:ext cx="1907963" cy="762001"/>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My apologies for the derivation!…"/>
          <p:cNvSpPr txBox="1">
            <a:spLocks noGrp="1"/>
          </p:cNvSpPr>
          <p:nvPr>
            <p:ph type="body" idx="1"/>
          </p:nvPr>
        </p:nvSpPr>
        <p:spPr>
          <a:xfrm>
            <a:off x="1270000" y="406400"/>
            <a:ext cx="10464800" cy="7556500"/>
          </a:xfrm>
          <a:prstGeom prst="rect">
            <a:avLst/>
          </a:prstGeom>
        </p:spPr>
        <p:txBody>
          <a:bodyPr anchor="t"/>
          <a:lstStyle/>
          <a:p>
            <a:r>
              <a:t>My apologies for the derivation!</a:t>
            </a:r>
          </a:p>
          <a:p>
            <a:r>
              <a:t>Rewriting the flow-balance equations:</a:t>
            </a:r>
          </a:p>
          <a:p>
            <a:pPr>
              <a:spcBef>
                <a:spcPts val="13000"/>
              </a:spcBef>
            </a:pPr>
            <a:r>
              <a:t>Do some inductive reasoning:</a:t>
            </a:r>
          </a:p>
          <a:p>
            <a:pPr>
              <a:spcBef>
                <a:spcPts val="20400"/>
              </a:spcBef>
            </a:pPr>
            <a:r>
              <a:t>Similarly:</a:t>
            </a:r>
          </a:p>
        </p:txBody>
      </p:sp>
      <p:sp>
        <p:nvSpPr>
          <p:cNvPr id="28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pic>
        <p:nvPicPr>
          <p:cNvPr id="287" name="droppedImage.pdf" descr="droppedImage.pdf"/>
          <p:cNvPicPr>
            <a:picLocks noChangeAspect="1"/>
          </p:cNvPicPr>
          <p:nvPr/>
        </p:nvPicPr>
        <p:blipFill>
          <a:blip r:embed="rId3">
            <a:extLst/>
          </a:blip>
          <a:stretch>
            <a:fillRect/>
          </a:stretch>
        </p:blipFill>
        <p:spPr>
          <a:xfrm>
            <a:off x="2590800" y="1981200"/>
            <a:ext cx="5239282" cy="1714500"/>
          </a:xfrm>
          <a:prstGeom prst="rect">
            <a:avLst/>
          </a:prstGeom>
          <a:ln w="12700">
            <a:miter lim="400000"/>
          </a:ln>
        </p:spPr>
      </p:pic>
      <p:pic>
        <p:nvPicPr>
          <p:cNvPr id="288" name="droppedImage.pdf" descr="droppedImage.pdf"/>
          <p:cNvPicPr>
            <a:picLocks noChangeAspect="1"/>
          </p:cNvPicPr>
          <p:nvPr/>
        </p:nvPicPr>
        <p:blipFill>
          <a:blip r:embed="rId4">
            <a:extLst/>
          </a:blip>
          <a:stretch>
            <a:fillRect/>
          </a:stretch>
        </p:blipFill>
        <p:spPr>
          <a:xfrm>
            <a:off x="3009900" y="4318000"/>
            <a:ext cx="4424997" cy="2603500"/>
          </a:xfrm>
          <a:prstGeom prst="rect">
            <a:avLst/>
          </a:prstGeom>
          <a:ln w="12700">
            <a:miter lim="400000"/>
          </a:ln>
        </p:spPr>
      </p:pic>
      <p:pic>
        <p:nvPicPr>
          <p:cNvPr id="289" name="droppedImage.pdf" descr="droppedImage.pdf"/>
          <p:cNvPicPr>
            <a:picLocks noChangeAspect="1"/>
          </p:cNvPicPr>
          <p:nvPr/>
        </p:nvPicPr>
        <p:blipFill>
          <a:blip r:embed="rId5">
            <a:extLst/>
          </a:blip>
          <a:stretch>
            <a:fillRect/>
          </a:stretch>
        </p:blipFill>
        <p:spPr>
          <a:xfrm>
            <a:off x="3314700" y="7696200"/>
            <a:ext cx="2212096" cy="774700"/>
          </a:xfrm>
          <a:prstGeom prst="rect">
            <a:avLst/>
          </a:prstGeom>
          <a:ln w="12700">
            <a:miter lim="400000"/>
          </a:ln>
        </p:spPr>
      </p:pic>
      <p:sp>
        <p:nvSpPr>
          <p:cNvPr id="290" name="Rounded Rectangle"/>
          <p:cNvSpPr/>
          <p:nvPr/>
        </p:nvSpPr>
        <p:spPr>
          <a:xfrm>
            <a:off x="7454900" y="5905500"/>
            <a:ext cx="4813300" cy="3340100"/>
          </a:xfrm>
          <a:prstGeom prst="roundRect">
            <a:avLst>
              <a:gd name="adj" fmla="val 5703"/>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pic>
        <p:nvPicPr>
          <p:cNvPr id="291" name="droppedImage.pdf" descr="droppedImage.pdf"/>
          <p:cNvPicPr>
            <a:picLocks noChangeAspect="1"/>
          </p:cNvPicPr>
          <p:nvPr/>
        </p:nvPicPr>
        <p:blipFill>
          <a:blip r:embed="rId6">
            <a:extLst/>
          </a:blip>
          <a:stretch>
            <a:fillRect/>
          </a:stretch>
        </p:blipFill>
        <p:spPr>
          <a:xfrm>
            <a:off x="7631231" y="6883400"/>
            <a:ext cx="4421069" cy="2070100"/>
          </a:xfrm>
          <a:prstGeom prst="rect">
            <a:avLst/>
          </a:prstGeom>
          <a:ln w="12700">
            <a:miter lim="400000"/>
          </a:ln>
        </p:spPr>
      </p:pic>
      <p:sp>
        <p:nvSpPr>
          <p:cNvPr id="292" name="Which leads to:"/>
          <p:cNvSpPr txBox="1"/>
          <p:nvPr/>
        </p:nvSpPr>
        <p:spPr>
          <a:xfrm>
            <a:off x="7901198" y="5943600"/>
            <a:ext cx="3516549"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Which leads to:</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raceroute"/>
          <p:cNvSpPr txBox="1">
            <a:spLocks noGrp="1"/>
          </p:cNvSpPr>
          <p:nvPr>
            <p:ph type="title"/>
          </p:nvPr>
        </p:nvSpPr>
        <p:spPr>
          <a:prstGeom prst="rect">
            <a:avLst/>
          </a:prstGeom>
        </p:spPr>
        <p:txBody>
          <a:bodyPr/>
          <a:lstStyle/>
          <a:p>
            <a:r>
              <a:t>traceroute</a:t>
            </a:r>
          </a:p>
        </p:txBody>
      </p:sp>
      <p:sp>
        <p:nvSpPr>
          <p:cNvPr id="29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39</a:t>
            </a:fld>
            <a:endParaRPr/>
          </a:p>
        </p:txBody>
      </p:sp>
      <p:sp>
        <p:nvSpPr>
          <p:cNvPr id="298" name="QT Overview…"/>
          <p:cNvSpPr txBox="1"/>
          <p:nvPr/>
        </p:nvSpPr>
        <p:spPr>
          <a:xfrm>
            <a:off x="1270000" y="2298700"/>
            <a:ext cx="10464800" cy="6273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marL="444500" indent="-444500" algn="l">
              <a:spcBef>
                <a:spcPts val="2400"/>
              </a:spcBef>
              <a:buSzPct val="150000"/>
              <a:buChar char="•"/>
              <a:defRPr>
                <a:latin typeface="+mj-lt"/>
                <a:ea typeface="+mj-ea"/>
                <a:cs typeface="+mj-cs"/>
                <a:sym typeface="Helvetica Neue"/>
              </a:defRPr>
            </a:pPr>
            <a:r>
              <a:t>QT Overview</a:t>
            </a:r>
          </a:p>
          <a:p>
            <a:pPr marL="444500" indent="-444500" algn="l">
              <a:spcBef>
                <a:spcPts val="2400"/>
              </a:spcBef>
              <a:buSzPct val="150000"/>
              <a:buChar char="•"/>
              <a:defRPr>
                <a:latin typeface="+mj-lt"/>
                <a:ea typeface="+mj-ea"/>
                <a:cs typeface="+mj-cs"/>
                <a:sym typeface="Helvetica Neue"/>
              </a:defRPr>
            </a:pPr>
            <a:r>
              <a:t>Performance Evaluation</a:t>
            </a:r>
          </a:p>
          <a:p>
            <a:pPr marL="762000" lvl="2" indent="-444500" algn="l">
              <a:spcBef>
                <a:spcPts val="1600"/>
              </a:spcBef>
              <a:buSzPct val="150000"/>
              <a:buChar char="•"/>
              <a:defRPr>
                <a:latin typeface="+mj-lt"/>
                <a:ea typeface="+mj-ea"/>
                <a:cs typeface="+mj-cs"/>
                <a:sym typeface="Helvetica Neue"/>
              </a:defRPr>
            </a:pPr>
            <a:r>
              <a:t>Little’s Law</a:t>
            </a:r>
          </a:p>
          <a:p>
            <a:pPr marL="444500" indent="-444500" algn="l">
              <a:spcBef>
                <a:spcPts val="2400"/>
              </a:spcBef>
              <a:buSzPct val="150000"/>
              <a:buChar char="•"/>
              <a:defRPr>
                <a:latin typeface="+mj-lt"/>
                <a:ea typeface="+mj-ea"/>
                <a:cs typeface="+mj-cs"/>
                <a:sym typeface="Helvetica Neue"/>
              </a:defRPr>
            </a:pPr>
            <a:r>
              <a:t>Rate Transition Diagrams</a:t>
            </a:r>
          </a:p>
          <a:p>
            <a:pPr marL="444500" indent="-444500" algn="l">
              <a:spcBef>
                <a:spcPts val="2400"/>
              </a:spcBef>
              <a:buSzPct val="150000"/>
              <a:buChar char="•"/>
              <a:defRPr>
                <a:solidFill>
                  <a:srgbClr val="F9E05E"/>
                </a:solidFill>
                <a:latin typeface="+mj-lt"/>
                <a:ea typeface="+mj-ea"/>
                <a:cs typeface="+mj-cs"/>
                <a:sym typeface="Helvetica Neue"/>
              </a:defRPr>
            </a:pPr>
            <a:r>
              <a:t>M/M/1 Systems</a:t>
            </a:r>
          </a:p>
          <a:p>
            <a:pPr marL="444500" indent="-444500" algn="l">
              <a:spcBef>
                <a:spcPts val="2400"/>
              </a:spcBef>
              <a:buSzPct val="150000"/>
              <a:buChar char="•"/>
              <a:defRPr>
                <a:latin typeface="+mj-lt"/>
                <a:ea typeface="+mj-ea"/>
                <a:cs typeface="+mj-cs"/>
                <a:sym typeface="Helvetica Neue"/>
              </a:defRPr>
            </a:pPr>
            <a:r>
              <a:t>M/M/c Systems</a:t>
            </a:r>
          </a:p>
          <a:p>
            <a:pPr marL="444500" indent="-444500" algn="l">
              <a:spcBef>
                <a:spcPts val="2400"/>
              </a:spcBef>
              <a:buSzPct val="150000"/>
              <a:buChar char="•"/>
              <a:defRPr>
                <a:latin typeface="+mj-lt"/>
                <a:ea typeface="+mj-ea"/>
                <a:cs typeface="+mj-cs"/>
                <a:sym typeface="Helvetica Neue"/>
              </a:defRPr>
            </a:pPr>
            <a:r>
              <a:t>Examples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Queueing System"/>
          <p:cNvSpPr txBox="1">
            <a:spLocks noGrp="1"/>
          </p:cNvSpPr>
          <p:nvPr>
            <p:ph type="title"/>
          </p:nvPr>
        </p:nvSpPr>
        <p:spPr>
          <a:prstGeom prst="rect">
            <a:avLst/>
          </a:prstGeom>
        </p:spPr>
        <p:txBody>
          <a:bodyPr/>
          <a:lstStyle/>
          <a:p>
            <a:r>
              <a:t>Queueing System</a:t>
            </a:r>
          </a:p>
        </p:txBody>
      </p:sp>
      <p:sp>
        <p:nvSpPr>
          <p:cNvPr id="119" name="Describe via six characteristics…"/>
          <p:cNvSpPr txBox="1">
            <a:spLocks noGrp="1"/>
          </p:cNvSpPr>
          <p:nvPr>
            <p:ph type="body" idx="1"/>
          </p:nvPr>
        </p:nvSpPr>
        <p:spPr>
          <a:prstGeom prst="rect">
            <a:avLst/>
          </a:prstGeom>
        </p:spPr>
        <p:txBody>
          <a:bodyPr/>
          <a:lstStyle/>
          <a:p>
            <a:r>
              <a:rPr dirty="0"/>
              <a:t>Describe via six characteristics</a:t>
            </a:r>
          </a:p>
          <a:p>
            <a:pPr lvl="1">
              <a:defRPr>
                <a:solidFill>
                  <a:srgbClr val="F9E05E"/>
                </a:solidFill>
              </a:defRPr>
            </a:pPr>
            <a:r>
              <a:rPr dirty="0">
                <a:solidFill>
                  <a:schemeClr val="tx1"/>
                </a:solidFill>
              </a:rPr>
              <a:t>Arrival pattern</a:t>
            </a:r>
          </a:p>
          <a:p>
            <a:pPr lvl="1">
              <a:defRPr>
                <a:solidFill>
                  <a:srgbClr val="F9E05E"/>
                </a:solidFill>
              </a:defRPr>
            </a:pPr>
            <a:r>
              <a:rPr dirty="0">
                <a:solidFill>
                  <a:schemeClr val="tx1"/>
                </a:solidFill>
              </a:rPr>
              <a:t>Service pattern</a:t>
            </a:r>
          </a:p>
          <a:p>
            <a:pPr lvl="1"/>
            <a:r>
              <a:rPr dirty="0">
                <a:solidFill>
                  <a:schemeClr val="tx1"/>
                </a:solidFill>
              </a:rPr>
              <a:t>Queue discipline</a:t>
            </a:r>
          </a:p>
          <a:p>
            <a:pPr lvl="1"/>
            <a:r>
              <a:rPr dirty="0">
                <a:solidFill>
                  <a:schemeClr val="tx1"/>
                </a:solidFill>
              </a:rPr>
              <a:t>System capacity</a:t>
            </a:r>
          </a:p>
          <a:p>
            <a:pPr lvl="1">
              <a:defRPr>
                <a:solidFill>
                  <a:srgbClr val="F9E05E"/>
                </a:solidFill>
              </a:defRPr>
            </a:pPr>
            <a:r>
              <a:rPr dirty="0">
                <a:solidFill>
                  <a:schemeClr val="tx1"/>
                </a:solidFill>
              </a:rPr>
              <a:t># of service channels</a:t>
            </a:r>
          </a:p>
          <a:p>
            <a:pPr lvl="1"/>
            <a:r>
              <a:rPr dirty="0">
                <a:solidFill>
                  <a:schemeClr val="tx1"/>
                </a:solidFill>
              </a:rPr>
              <a:t># of service stages</a:t>
            </a:r>
          </a:p>
        </p:txBody>
      </p:sp>
      <p:sp>
        <p:nvSpPr>
          <p:cNvPr id="1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Exponentially distributed because…"/>
          <p:cNvSpPr txBox="1">
            <a:spLocks noGrp="1"/>
          </p:cNvSpPr>
          <p:nvPr>
            <p:ph type="body" idx="1"/>
          </p:nvPr>
        </p:nvSpPr>
        <p:spPr>
          <a:prstGeom prst="rect">
            <a:avLst/>
          </a:prstGeom>
        </p:spPr>
        <p:txBody>
          <a:bodyPr anchor="t"/>
          <a:lstStyle/>
          <a:p>
            <a:r>
              <a:t>Exponentially distributed because </a:t>
            </a:r>
          </a:p>
          <a:p>
            <a:pPr>
              <a:spcBef>
                <a:spcPts val="13000"/>
              </a:spcBef>
            </a:pPr>
            <a:r>
              <a:t>Independent of state of the system</a:t>
            </a:r>
          </a:p>
        </p:txBody>
      </p:sp>
      <p:sp>
        <p:nvSpPr>
          <p:cNvPr id="301" name="Rounded Rectangle"/>
          <p:cNvSpPr/>
          <p:nvPr/>
        </p:nvSpPr>
        <p:spPr>
          <a:xfrm>
            <a:off x="2844800" y="5588000"/>
            <a:ext cx="7302500" cy="2717800"/>
          </a:xfrm>
          <a:prstGeom prst="roundRect">
            <a:avLst>
              <a:gd name="adj" fmla="val 7009"/>
            </a:avLst>
          </a:prstGeom>
          <a:gradFill>
            <a:gsLst>
              <a:gs pos="0">
                <a:srgbClr val="80CA6A"/>
              </a:gs>
              <a:gs pos="100000">
                <a:srgbClr val="5E974B"/>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302" name="M/M/1 Systems"/>
          <p:cNvSpPr txBox="1">
            <a:spLocks noGrp="1"/>
          </p:cNvSpPr>
          <p:nvPr>
            <p:ph type="title"/>
          </p:nvPr>
        </p:nvSpPr>
        <p:spPr>
          <a:prstGeom prst="rect">
            <a:avLst/>
          </a:prstGeom>
        </p:spPr>
        <p:txBody>
          <a:bodyPr>
            <a:normAutofit/>
          </a:bodyPr>
          <a:lstStyle/>
          <a:p>
            <a:r>
              <a:t>M/M/1 Systems</a:t>
            </a:r>
          </a:p>
        </p:txBody>
      </p:sp>
      <p:sp>
        <p:nvSpPr>
          <p:cNvPr id="30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40</a:t>
            </a:fld>
            <a:endParaRPr/>
          </a:p>
        </p:txBody>
      </p:sp>
      <p:pic>
        <p:nvPicPr>
          <p:cNvPr id="304" name="droppedImage.pdf" descr="droppedImage.pdf"/>
          <p:cNvPicPr>
            <a:picLocks noChangeAspect="1"/>
          </p:cNvPicPr>
          <p:nvPr/>
        </p:nvPicPr>
        <p:blipFill>
          <a:blip r:embed="rId3">
            <a:extLst/>
          </a:blip>
          <a:stretch>
            <a:fillRect/>
          </a:stretch>
        </p:blipFill>
        <p:spPr>
          <a:xfrm>
            <a:off x="3238500" y="3162300"/>
            <a:ext cx="6515100" cy="1219200"/>
          </a:xfrm>
          <a:prstGeom prst="rect">
            <a:avLst/>
          </a:prstGeom>
          <a:ln w="12700">
            <a:miter lim="400000"/>
          </a:ln>
        </p:spPr>
      </p:pic>
      <p:pic>
        <p:nvPicPr>
          <p:cNvPr id="305" name="droppedImage.pdf" descr="droppedImage.pdf"/>
          <p:cNvPicPr>
            <a:picLocks noChangeAspect="1"/>
          </p:cNvPicPr>
          <p:nvPr/>
        </p:nvPicPr>
        <p:blipFill>
          <a:blip r:embed="rId4">
            <a:extLst/>
          </a:blip>
          <a:stretch>
            <a:fillRect/>
          </a:stretch>
        </p:blipFill>
        <p:spPr>
          <a:xfrm>
            <a:off x="2895600" y="5727700"/>
            <a:ext cx="7213600" cy="2425700"/>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Rewrite the G/G/c eqns with λ and μ…"/>
          <p:cNvSpPr txBox="1">
            <a:spLocks noGrp="1"/>
          </p:cNvSpPr>
          <p:nvPr>
            <p:ph type="body" idx="1"/>
          </p:nvPr>
        </p:nvSpPr>
        <p:spPr>
          <a:prstGeom prst="rect">
            <a:avLst/>
          </a:prstGeom>
        </p:spPr>
        <p:txBody>
          <a:bodyPr anchor="t"/>
          <a:lstStyle/>
          <a:p>
            <a:r>
              <a:t>Rewrite the G/G/c eqns with λ and μ</a:t>
            </a:r>
          </a:p>
          <a:p>
            <a:pPr lvl="1"/>
            <a:r>
              <a:t>λ</a:t>
            </a:r>
            <a:r>
              <a:rPr baseline="-5999"/>
              <a:t>n </a:t>
            </a:r>
            <a:r>
              <a:t>= λ and μ</a:t>
            </a:r>
            <a:r>
              <a:rPr baseline="-5999"/>
              <a:t>n</a:t>
            </a:r>
            <a:r>
              <a:t> = μ for all n</a:t>
            </a:r>
          </a:p>
          <a:p>
            <a:pPr>
              <a:spcBef>
                <a:spcPts val="13700"/>
              </a:spcBef>
            </a:pPr>
            <a:r>
              <a:t>Now what?</a:t>
            </a:r>
          </a:p>
          <a:p>
            <a:pPr>
              <a:spcBef>
                <a:spcPts val="1600"/>
              </a:spcBef>
            </a:pPr>
            <a:r>
              <a:t>We need to know what p</a:t>
            </a:r>
            <a:r>
              <a:rPr baseline="-5999"/>
              <a:t>0</a:t>
            </a:r>
            <a:r>
              <a:t> is!</a:t>
            </a:r>
          </a:p>
        </p:txBody>
      </p:sp>
      <p:sp>
        <p:nvSpPr>
          <p:cNvPr id="310" name="Rounded Rectangle"/>
          <p:cNvSpPr/>
          <p:nvPr/>
        </p:nvSpPr>
        <p:spPr>
          <a:xfrm>
            <a:off x="2416141" y="3862243"/>
            <a:ext cx="8172518" cy="1712166"/>
          </a:xfrm>
          <a:prstGeom prst="roundRect">
            <a:avLst>
              <a:gd name="adj" fmla="val 14908"/>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311" name="M/M/1 Flow Balance Eqns"/>
          <p:cNvSpPr txBox="1">
            <a:spLocks noGrp="1"/>
          </p:cNvSpPr>
          <p:nvPr>
            <p:ph type="title"/>
          </p:nvPr>
        </p:nvSpPr>
        <p:spPr>
          <a:prstGeom prst="rect">
            <a:avLst/>
          </a:prstGeom>
        </p:spPr>
        <p:txBody>
          <a:bodyPr>
            <a:normAutofit/>
          </a:bodyPr>
          <a:lstStyle>
            <a:lvl1pPr defTabSz="479044">
              <a:defRPr sz="6887"/>
            </a:lvl1pPr>
          </a:lstStyle>
          <a:p>
            <a:r>
              <a:t>M/M/1 Flow Balance Eqns</a:t>
            </a:r>
          </a:p>
        </p:txBody>
      </p:sp>
      <p:sp>
        <p:nvSpPr>
          <p:cNvPr id="31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41</a:t>
            </a:fld>
            <a:endParaRPr/>
          </a:p>
        </p:txBody>
      </p:sp>
      <p:pic>
        <p:nvPicPr>
          <p:cNvPr id="313" name="equation.pdf" descr="equation.pdf"/>
          <p:cNvPicPr>
            <a:picLocks noChangeAspect="1"/>
          </p:cNvPicPr>
          <p:nvPr/>
        </p:nvPicPr>
        <p:blipFill>
          <a:blip r:embed="rId3">
            <a:extLst/>
          </a:blip>
          <a:stretch>
            <a:fillRect/>
          </a:stretch>
        </p:blipFill>
        <p:spPr>
          <a:xfrm>
            <a:off x="3722374" y="4080271"/>
            <a:ext cx="5560052" cy="1339058"/>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M/M/1 Flow Balance Eqns"/>
          <p:cNvSpPr txBox="1">
            <a:spLocks noGrp="1"/>
          </p:cNvSpPr>
          <p:nvPr>
            <p:ph type="title"/>
          </p:nvPr>
        </p:nvSpPr>
        <p:spPr>
          <a:prstGeom prst="rect">
            <a:avLst/>
          </a:prstGeom>
        </p:spPr>
        <p:txBody>
          <a:bodyPr>
            <a:normAutofit/>
          </a:bodyPr>
          <a:lstStyle>
            <a:lvl1pPr defTabSz="479044">
              <a:defRPr sz="6887"/>
            </a:lvl1pPr>
          </a:lstStyle>
          <a:p>
            <a:r>
              <a:t>M/M/1 Flow Balance Eqns</a:t>
            </a:r>
          </a:p>
        </p:txBody>
      </p:sp>
      <p:sp>
        <p:nvSpPr>
          <p:cNvPr id="318" name="Rewrite the G/G/c eqns with λ and μ…"/>
          <p:cNvSpPr txBox="1">
            <a:spLocks noGrp="1"/>
          </p:cNvSpPr>
          <p:nvPr>
            <p:ph type="body" idx="1"/>
          </p:nvPr>
        </p:nvSpPr>
        <p:spPr>
          <a:prstGeom prst="rect">
            <a:avLst/>
          </a:prstGeom>
        </p:spPr>
        <p:txBody>
          <a:bodyPr anchor="t"/>
          <a:lstStyle/>
          <a:p>
            <a:r>
              <a:t>Rewrite the G/G/c eqns with λ and μ</a:t>
            </a:r>
          </a:p>
          <a:p>
            <a:pPr lvl="1"/>
            <a:r>
              <a:t>λ</a:t>
            </a:r>
            <a:r>
              <a:rPr baseline="-5999"/>
              <a:t>n </a:t>
            </a:r>
            <a:r>
              <a:t>= λ and μ</a:t>
            </a:r>
            <a:r>
              <a:rPr baseline="-5999"/>
              <a:t>n</a:t>
            </a:r>
            <a:r>
              <a:t> = μ for all n</a:t>
            </a:r>
          </a:p>
          <a:p>
            <a:pPr>
              <a:spcBef>
                <a:spcPts val="13700"/>
              </a:spcBef>
            </a:pPr>
            <a:r>
              <a:t>Now what?</a:t>
            </a:r>
          </a:p>
          <a:p>
            <a:pPr>
              <a:spcBef>
                <a:spcPts val="1600"/>
              </a:spcBef>
            </a:pPr>
            <a:r>
              <a:t>We need to know what p</a:t>
            </a:r>
            <a:r>
              <a:rPr baseline="-5999"/>
              <a:t>0</a:t>
            </a:r>
            <a:r>
              <a:t> is!</a:t>
            </a:r>
          </a:p>
        </p:txBody>
      </p:sp>
      <p:sp>
        <p:nvSpPr>
          <p:cNvPr id="31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42</a:t>
            </a:fld>
            <a:endParaRPr/>
          </a:p>
        </p:txBody>
      </p:sp>
      <p:pic>
        <p:nvPicPr>
          <p:cNvPr id="320" name="droppedImage.pdf" descr="droppedImage.pdf"/>
          <p:cNvPicPr>
            <a:picLocks noChangeAspect="1"/>
          </p:cNvPicPr>
          <p:nvPr/>
        </p:nvPicPr>
        <p:blipFill>
          <a:blip r:embed="rId3">
            <a:extLst/>
          </a:blip>
          <a:stretch>
            <a:fillRect/>
          </a:stretch>
        </p:blipFill>
        <p:spPr>
          <a:xfrm>
            <a:off x="3644900" y="3987800"/>
            <a:ext cx="5715000" cy="1257300"/>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Remember ρ = λ/cμ and c=1 server)"/>
          <p:cNvSpPr txBox="1">
            <a:spLocks noGrp="1"/>
          </p:cNvSpPr>
          <p:nvPr>
            <p:ph type="body" idx="1"/>
          </p:nvPr>
        </p:nvSpPr>
        <p:spPr>
          <a:xfrm>
            <a:off x="1270000" y="3162300"/>
            <a:ext cx="10464800" cy="5321300"/>
          </a:xfrm>
          <a:prstGeom prst="rect">
            <a:avLst/>
          </a:prstGeom>
        </p:spPr>
        <p:txBody>
          <a:bodyPr anchor="t"/>
          <a:lstStyle/>
          <a:p>
            <a:r>
              <a:t>(Remember ρ = λ/cμ and c=1 server)</a:t>
            </a:r>
          </a:p>
        </p:txBody>
      </p:sp>
      <p:sp>
        <p:nvSpPr>
          <p:cNvPr id="325" name="Rounded Rectangle"/>
          <p:cNvSpPr/>
          <p:nvPr/>
        </p:nvSpPr>
        <p:spPr>
          <a:xfrm>
            <a:off x="2416141" y="1638076"/>
            <a:ext cx="8172518" cy="1618307"/>
          </a:xfrm>
          <a:prstGeom prst="roundRect">
            <a:avLst>
              <a:gd name="adj" fmla="val 15772"/>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326" name="Rounded Rectangle"/>
          <p:cNvSpPr/>
          <p:nvPr/>
        </p:nvSpPr>
        <p:spPr>
          <a:xfrm>
            <a:off x="2416141" y="3929498"/>
            <a:ext cx="8172518" cy="4660475"/>
          </a:xfrm>
          <a:prstGeom prst="roundRect">
            <a:avLst>
              <a:gd name="adj" fmla="val 5477"/>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327" name="Probabilities must add to 1"/>
          <p:cNvSpPr txBox="1">
            <a:spLocks noGrp="1"/>
          </p:cNvSpPr>
          <p:nvPr>
            <p:ph type="title"/>
          </p:nvPr>
        </p:nvSpPr>
        <p:spPr>
          <a:prstGeom prst="rect">
            <a:avLst/>
          </a:prstGeom>
        </p:spPr>
        <p:txBody>
          <a:bodyPr>
            <a:normAutofit/>
          </a:bodyPr>
          <a:lstStyle>
            <a:lvl1pPr defTabSz="467359">
              <a:defRPr sz="6720"/>
            </a:lvl1pPr>
          </a:lstStyle>
          <a:p>
            <a:r>
              <a:t>Probabilities must add to 1</a:t>
            </a:r>
          </a:p>
        </p:txBody>
      </p:sp>
      <p:sp>
        <p:nvSpPr>
          <p:cNvPr id="32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43</a:t>
            </a:fld>
            <a:endParaRPr/>
          </a:p>
        </p:txBody>
      </p:sp>
      <p:pic>
        <p:nvPicPr>
          <p:cNvPr id="329" name="equation.pdf" descr="equation.pdf"/>
          <p:cNvPicPr>
            <a:picLocks noChangeAspect="1"/>
          </p:cNvPicPr>
          <p:nvPr/>
        </p:nvPicPr>
        <p:blipFill>
          <a:blip r:embed="rId3">
            <a:extLst/>
          </a:blip>
          <a:stretch>
            <a:fillRect/>
          </a:stretch>
        </p:blipFill>
        <p:spPr>
          <a:xfrm>
            <a:off x="3101099" y="1812229"/>
            <a:ext cx="6802602" cy="1270001"/>
          </a:xfrm>
          <a:prstGeom prst="rect">
            <a:avLst/>
          </a:prstGeom>
          <a:ln w="12700">
            <a:miter lim="400000"/>
          </a:ln>
        </p:spPr>
      </p:pic>
      <p:pic>
        <p:nvPicPr>
          <p:cNvPr id="330" name="equation.pdf" descr="equation.pdf"/>
          <p:cNvPicPr>
            <a:picLocks noChangeAspect="1"/>
          </p:cNvPicPr>
          <p:nvPr/>
        </p:nvPicPr>
        <p:blipFill>
          <a:blip r:embed="rId4">
            <a:extLst/>
          </a:blip>
          <a:stretch>
            <a:fillRect/>
          </a:stretch>
        </p:blipFill>
        <p:spPr>
          <a:xfrm>
            <a:off x="3118060" y="4102752"/>
            <a:ext cx="5738578" cy="1270001"/>
          </a:xfrm>
          <a:prstGeom prst="rect">
            <a:avLst/>
          </a:prstGeom>
          <a:ln w="12700">
            <a:miter lim="400000"/>
          </a:ln>
        </p:spPr>
      </p:pic>
      <p:pic>
        <p:nvPicPr>
          <p:cNvPr id="331" name="equation.pdf" descr="equation.pdf"/>
          <p:cNvPicPr>
            <a:picLocks noChangeAspect="1"/>
          </p:cNvPicPr>
          <p:nvPr/>
        </p:nvPicPr>
        <p:blipFill>
          <a:blip r:embed="rId5">
            <a:extLst/>
          </a:blip>
          <a:stretch>
            <a:fillRect/>
          </a:stretch>
        </p:blipFill>
        <p:spPr>
          <a:xfrm>
            <a:off x="3128026" y="5624735"/>
            <a:ext cx="2884901" cy="1270001"/>
          </a:xfrm>
          <a:prstGeom prst="rect">
            <a:avLst/>
          </a:prstGeom>
          <a:ln w="12700">
            <a:miter lim="400000"/>
          </a:ln>
        </p:spPr>
      </p:pic>
      <p:pic>
        <p:nvPicPr>
          <p:cNvPr id="332" name="equation.pdf" descr="equation.pdf"/>
          <p:cNvPicPr>
            <a:picLocks noChangeAspect="1"/>
          </p:cNvPicPr>
          <p:nvPr/>
        </p:nvPicPr>
        <p:blipFill>
          <a:blip r:embed="rId6">
            <a:extLst/>
          </a:blip>
          <a:stretch>
            <a:fillRect/>
          </a:stretch>
        </p:blipFill>
        <p:spPr>
          <a:xfrm>
            <a:off x="4038120" y="6780251"/>
            <a:ext cx="1983863" cy="1038297"/>
          </a:xfrm>
          <a:prstGeom prst="rect">
            <a:avLst/>
          </a:prstGeom>
          <a:ln w="12700">
            <a:miter lim="400000"/>
          </a:ln>
        </p:spPr>
      </p:pic>
      <p:pic>
        <p:nvPicPr>
          <p:cNvPr id="333" name="equation.pdf" descr="equation.pdf"/>
          <p:cNvPicPr>
            <a:picLocks noChangeAspect="1"/>
          </p:cNvPicPr>
          <p:nvPr/>
        </p:nvPicPr>
        <p:blipFill>
          <a:blip r:embed="rId7">
            <a:extLst/>
          </a:blip>
          <a:stretch>
            <a:fillRect/>
          </a:stretch>
        </p:blipFill>
        <p:spPr>
          <a:xfrm>
            <a:off x="3783579" y="7813195"/>
            <a:ext cx="2086544" cy="608120"/>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emember ρ = λ/cμ and c=1 server)"/>
          <p:cNvSpPr txBox="1">
            <a:spLocks noGrp="1"/>
          </p:cNvSpPr>
          <p:nvPr>
            <p:ph type="body" idx="1"/>
          </p:nvPr>
        </p:nvSpPr>
        <p:spPr>
          <a:xfrm>
            <a:off x="1270000" y="3162300"/>
            <a:ext cx="10464800" cy="5321300"/>
          </a:xfrm>
          <a:prstGeom prst="rect">
            <a:avLst/>
          </a:prstGeom>
        </p:spPr>
        <p:txBody>
          <a:bodyPr anchor="t"/>
          <a:lstStyle/>
          <a:p>
            <a:r>
              <a:t>(Remember ρ = λ/cμ and c=1 server)</a:t>
            </a:r>
          </a:p>
        </p:txBody>
      </p:sp>
      <p:sp>
        <p:nvSpPr>
          <p:cNvPr id="338" name="Probabilities must add to 1"/>
          <p:cNvSpPr txBox="1">
            <a:spLocks noGrp="1"/>
          </p:cNvSpPr>
          <p:nvPr>
            <p:ph type="title"/>
          </p:nvPr>
        </p:nvSpPr>
        <p:spPr>
          <a:prstGeom prst="rect">
            <a:avLst/>
          </a:prstGeom>
        </p:spPr>
        <p:txBody>
          <a:bodyPr>
            <a:normAutofit/>
          </a:bodyPr>
          <a:lstStyle>
            <a:lvl1pPr defTabSz="467359">
              <a:defRPr sz="6720"/>
            </a:lvl1pPr>
          </a:lstStyle>
          <a:p>
            <a:r>
              <a:t>Probabilities must add to 1</a:t>
            </a:r>
          </a:p>
        </p:txBody>
      </p:sp>
      <p:sp>
        <p:nvSpPr>
          <p:cNvPr id="3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44</a:t>
            </a:fld>
            <a:endParaRPr/>
          </a:p>
        </p:txBody>
      </p:sp>
      <p:pic>
        <p:nvPicPr>
          <p:cNvPr id="340" name="droppedImage.pdf" descr="droppedImage.pdf"/>
          <p:cNvPicPr>
            <a:picLocks noChangeAspect="1"/>
          </p:cNvPicPr>
          <p:nvPr/>
        </p:nvPicPr>
        <p:blipFill>
          <a:blip r:embed="rId3">
            <a:extLst/>
          </a:blip>
          <a:stretch>
            <a:fillRect/>
          </a:stretch>
        </p:blipFill>
        <p:spPr>
          <a:xfrm>
            <a:off x="2717800" y="1790700"/>
            <a:ext cx="7556500" cy="1270000"/>
          </a:xfrm>
          <a:prstGeom prst="rect">
            <a:avLst/>
          </a:prstGeom>
          <a:ln w="12700">
            <a:miter lim="400000"/>
          </a:ln>
        </p:spPr>
      </p:pic>
      <p:pic>
        <p:nvPicPr>
          <p:cNvPr id="341" name="droppedImage.pdf" descr="droppedImage.pdf"/>
          <p:cNvPicPr>
            <a:picLocks noChangeAspect="1"/>
          </p:cNvPicPr>
          <p:nvPr/>
        </p:nvPicPr>
        <p:blipFill>
          <a:blip r:embed="rId4">
            <a:extLst/>
          </a:blip>
          <a:stretch>
            <a:fillRect/>
          </a:stretch>
        </p:blipFill>
        <p:spPr>
          <a:xfrm>
            <a:off x="3746500" y="3962400"/>
            <a:ext cx="5499100" cy="1270000"/>
          </a:xfrm>
          <a:prstGeom prst="rect">
            <a:avLst/>
          </a:prstGeom>
          <a:ln w="12700">
            <a:miter lim="400000"/>
          </a:ln>
        </p:spPr>
      </p:pic>
      <p:pic>
        <p:nvPicPr>
          <p:cNvPr id="342" name="droppedImage.pdf" descr="droppedImage.pdf"/>
          <p:cNvPicPr>
            <a:picLocks noChangeAspect="1"/>
          </p:cNvPicPr>
          <p:nvPr/>
        </p:nvPicPr>
        <p:blipFill>
          <a:blip r:embed="rId5">
            <a:extLst/>
          </a:blip>
          <a:stretch>
            <a:fillRect/>
          </a:stretch>
        </p:blipFill>
        <p:spPr>
          <a:xfrm>
            <a:off x="3759200" y="5461000"/>
            <a:ext cx="3581400" cy="2959100"/>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ounded Rectangle"/>
          <p:cNvSpPr/>
          <p:nvPr/>
        </p:nvSpPr>
        <p:spPr>
          <a:xfrm>
            <a:off x="2416141" y="1939401"/>
            <a:ext cx="8172518" cy="2832370"/>
          </a:xfrm>
          <a:prstGeom prst="roundRect">
            <a:avLst>
              <a:gd name="adj" fmla="val 9012"/>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347" name="This final equation is incredibly useful, as it allows us to determine probabilities of system state, given only λ and μ…"/>
          <p:cNvSpPr txBox="1">
            <a:spLocks noGrp="1"/>
          </p:cNvSpPr>
          <p:nvPr>
            <p:ph type="body" sz="half" idx="1"/>
          </p:nvPr>
        </p:nvSpPr>
        <p:spPr>
          <a:xfrm>
            <a:off x="1270000" y="4568362"/>
            <a:ext cx="10464800" cy="4597400"/>
          </a:xfrm>
          <a:prstGeom prst="rect">
            <a:avLst/>
          </a:prstGeom>
        </p:spPr>
        <p:txBody>
          <a:bodyPr/>
          <a:lstStyle/>
          <a:p>
            <a:r>
              <a:rPr dirty="0"/>
              <a:t>This final equation is incredibly useful, as it allows us to determine probabilities of system state, given only λ and μ</a:t>
            </a:r>
          </a:p>
          <a:p>
            <a:r>
              <a:rPr dirty="0"/>
              <a:t>Also allows us to generate measures of effectiveness</a:t>
            </a:r>
          </a:p>
        </p:txBody>
      </p:sp>
      <p:sp>
        <p:nvSpPr>
          <p:cNvPr id="348" name="Plug p0 into Flow-Balance"/>
          <p:cNvSpPr txBox="1">
            <a:spLocks noGrp="1"/>
          </p:cNvSpPr>
          <p:nvPr>
            <p:ph type="title"/>
          </p:nvPr>
        </p:nvSpPr>
        <p:spPr>
          <a:prstGeom prst="rect">
            <a:avLst/>
          </a:prstGeom>
        </p:spPr>
        <p:txBody>
          <a:bodyPr>
            <a:normAutofit/>
          </a:bodyPr>
          <a:lstStyle/>
          <a:p>
            <a:pPr defTabSz="484886">
              <a:defRPr sz="6972"/>
            </a:pPr>
            <a:r>
              <a:t>Plug p</a:t>
            </a:r>
            <a:r>
              <a:rPr baseline="-5999"/>
              <a:t>0</a:t>
            </a:r>
            <a:r>
              <a:t> into Flow-Balance</a:t>
            </a:r>
          </a:p>
        </p:txBody>
      </p:sp>
      <p:sp>
        <p:nvSpPr>
          <p:cNvPr id="34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45</a:t>
            </a:fld>
            <a:endParaRPr/>
          </a:p>
        </p:txBody>
      </p:sp>
      <p:pic>
        <p:nvPicPr>
          <p:cNvPr id="350" name="equation.pdf" descr="equation.pdf"/>
          <p:cNvPicPr>
            <a:picLocks noChangeAspect="1"/>
          </p:cNvPicPr>
          <p:nvPr/>
        </p:nvPicPr>
        <p:blipFill>
          <a:blip r:embed="rId3">
            <a:extLst/>
          </a:blip>
          <a:stretch>
            <a:fillRect/>
          </a:stretch>
        </p:blipFill>
        <p:spPr>
          <a:xfrm>
            <a:off x="2580101" y="2142809"/>
            <a:ext cx="6497380" cy="609097"/>
          </a:xfrm>
          <a:prstGeom prst="rect">
            <a:avLst/>
          </a:prstGeom>
          <a:ln w="12700">
            <a:miter lim="400000"/>
          </a:ln>
        </p:spPr>
      </p:pic>
      <p:pic>
        <p:nvPicPr>
          <p:cNvPr id="351" name="equation.pdf" descr="equation.pdf"/>
          <p:cNvPicPr>
            <a:picLocks noChangeAspect="1"/>
          </p:cNvPicPr>
          <p:nvPr/>
        </p:nvPicPr>
        <p:blipFill>
          <a:blip r:embed="rId4">
            <a:extLst/>
          </a:blip>
          <a:stretch>
            <a:fillRect/>
          </a:stretch>
        </p:blipFill>
        <p:spPr>
          <a:xfrm>
            <a:off x="2651264" y="2768561"/>
            <a:ext cx="5440487" cy="1174050"/>
          </a:xfrm>
          <a:prstGeom prst="rect">
            <a:avLst/>
          </a:prstGeom>
          <a:ln w="12700">
            <a:miter lim="400000"/>
          </a:ln>
        </p:spPr>
      </p:pic>
      <p:pic>
        <p:nvPicPr>
          <p:cNvPr id="352" name="equation.pdf" descr="equation.pdf"/>
          <p:cNvPicPr>
            <a:picLocks noChangeAspect="1"/>
          </p:cNvPicPr>
          <p:nvPr/>
        </p:nvPicPr>
        <p:blipFill>
          <a:blip r:embed="rId5">
            <a:extLst/>
          </a:blip>
          <a:stretch>
            <a:fillRect/>
          </a:stretch>
        </p:blipFill>
        <p:spPr>
          <a:xfrm>
            <a:off x="2628153" y="3959266"/>
            <a:ext cx="2880591" cy="609096"/>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his final equation is incredibly useful, as it allows us to determine probabilities of system state, given only λ and μ…"/>
          <p:cNvSpPr txBox="1">
            <a:spLocks noGrp="1"/>
          </p:cNvSpPr>
          <p:nvPr>
            <p:ph type="body" sz="half" idx="1"/>
          </p:nvPr>
        </p:nvSpPr>
        <p:spPr>
          <a:xfrm>
            <a:off x="1270000" y="4292600"/>
            <a:ext cx="10464800" cy="4597400"/>
          </a:xfrm>
          <a:prstGeom prst="rect">
            <a:avLst/>
          </a:prstGeom>
        </p:spPr>
        <p:txBody>
          <a:bodyPr/>
          <a:lstStyle/>
          <a:p>
            <a:r>
              <a:t>This final equation is incredibly useful, as it allows us to determine probabilities of system state, given only λ and μ</a:t>
            </a:r>
          </a:p>
          <a:p>
            <a:r>
              <a:t>Also allows us to generate measures of effectiveness</a:t>
            </a:r>
          </a:p>
        </p:txBody>
      </p:sp>
      <p:sp>
        <p:nvSpPr>
          <p:cNvPr id="357" name="Plug p0 into Flow-Balance"/>
          <p:cNvSpPr txBox="1">
            <a:spLocks noGrp="1"/>
          </p:cNvSpPr>
          <p:nvPr>
            <p:ph type="title"/>
          </p:nvPr>
        </p:nvSpPr>
        <p:spPr>
          <a:prstGeom prst="rect">
            <a:avLst/>
          </a:prstGeom>
        </p:spPr>
        <p:txBody>
          <a:bodyPr>
            <a:normAutofit/>
          </a:bodyPr>
          <a:lstStyle/>
          <a:p>
            <a:pPr defTabSz="484886">
              <a:defRPr sz="6972"/>
            </a:pPr>
            <a:r>
              <a:t>Plug p</a:t>
            </a:r>
            <a:r>
              <a:rPr baseline="-5999"/>
              <a:t>0</a:t>
            </a:r>
            <a:r>
              <a:t> into Flow-Balance</a:t>
            </a:r>
          </a:p>
        </p:txBody>
      </p:sp>
      <p:sp>
        <p:nvSpPr>
          <p:cNvPr id="35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46</a:t>
            </a:fld>
            <a:endParaRPr/>
          </a:p>
        </p:txBody>
      </p:sp>
      <p:pic>
        <p:nvPicPr>
          <p:cNvPr id="359" name="droppedImage.pdf" descr="droppedImage.pdf"/>
          <p:cNvPicPr>
            <a:picLocks noChangeAspect="1"/>
          </p:cNvPicPr>
          <p:nvPr/>
        </p:nvPicPr>
        <p:blipFill>
          <a:blip r:embed="rId3">
            <a:extLst/>
          </a:blip>
          <a:stretch>
            <a:fillRect/>
          </a:stretch>
        </p:blipFill>
        <p:spPr>
          <a:xfrm>
            <a:off x="3187700" y="2451100"/>
            <a:ext cx="6629400" cy="2349500"/>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3" name="Manipulating the summation (via the derivative of the version without n inside)"/>
          <p:cNvSpPr txBox="1">
            <a:spLocks noGrp="1"/>
          </p:cNvSpPr>
          <p:nvPr>
            <p:ph type="body" idx="1"/>
          </p:nvPr>
        </p:nvSpPr>
        <p:spPr>
          <a:prstGeom prst="rect">
            <a:avLst/>
          </a:prstGeom>
        </p:spPr>
        <p:txBody>
          <a:bodyPr/>
          <a:lstStyle/>
          <a:p>
            <a:r>
              <a:t>Manipulating the summation (via the derivative of the version without n inside)</a:t>
            </a:r>
          </a:p>
        </p:txBody>
      </p:sp>
      <p:sp>
        <p:nvSpPr>
          <p:cNvPr id="364" name="Rounded Rectangle"/>
          <p:cNvSpPr/>
          <p:nvPr/>
        </p:nvSpPr>
        <p:spPr>
          <a:xfrm>
            <a:off x="3047432" y="6167365"/>
            <a:ext cx="6909937" cy="2770206"/>
          </a:xfrm>
          <a:prstGeom prst="roundRect">
            <a:avLst>
              <a:gd name="adj" fmla="val 9214"/>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365" name="Rounded Rectangle"/>
          <p:cNvSpPr/>
          <p:nvPr/>
        </p:nvSpPr>
        <p:spPr>
          <a:xfrm>
            <a:off x="4312686" y="1876655"/>
            <a:ext cx="4379428" cy="2869507"/>
          </a:xfrm>
          <a:prstGeom prst="roundRect">
            <a:avLst>
              <a:gd name="adj" fmla="val 8895"/>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366" name="Measures of Effectiveness"/>
          <p:cNvSpPr txBox="1">
            <a:spLocks noGrp="1"/>
          </p:cNvSpPr>
          <p:nvPr>
            <p:ph type="title"/>
          </p:nvPr>
        </p:nvSpPr>
        <p:spPr>
          <a:prstGeom prst="rect">
            <a:avLst/>
          </a:prstGeom>
        </p:spPr>
        <p:txBody>
          <a:bodyPr>
            <a:normAutofit/>
          </a:bodyPr>
          <a:lstStyle>
            <a:lvl1pPr defTabSz="479044">
              <a:defRPr sz="6887"/>
            </a:lvl1pPr>
          </a:lstStyle>
          <a:p>
            <a:r>
              <a:t>Measures of Effectiveness</a:t>
            </a:r>
          </a:p>
        </p:txBody>
      </p:sp>
      <p:sp>
        <p:nvSpPr>
          <p:cNvPr id="36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47</a:t>
            </a:fld>
            <a:endParaRPr/>
          </a:p>
        </p:txBody>
      </p:sp>
      <p:pic>
        <p:nvPicPr>
          <p:cNvPr id="368" name="equation.pdf" descr="equation.pdf"/>
          <p:cNvPicPr>
            <a:picLocks noChangeAspect="1"/>
          </p:cNvPicPr>
          <p:nvPr/>
        </p:nvPicPr>
        <p:blipFill>
          <a:blip r:embed="rId3">
            <a:extLst/>
          </a:blip>
          <a:stretch>
            <a:fillRect/>
          </a:stretch>
        </p:blipFill>
        <p:spPr>
          <a:xfrm>
            <a:off x="4574313" y="1971108"/>
            <a:ext cx="3856174" cy="1270001"/>
          </a:xfrm>
          <a:prstGeom prst="rect">
            <a:avLst/>
          </a:prstGeom>
          <a:ln w="12700">
            <a:miter lim="400000"/>
          </a:ln>
        </p:spPr>
      </p:pic>
      <p:pic>
        <p:nvPicPr>
          <p:cNvPr id="369" name="equation.pdf" descr="equation.pdf"/>
          <p:cNvPicPr>
            <a:picLocks noChangeAspect="1"/>
          </p:cNvPicPr>
          <p:nvPr/>
        </p:nvPicPr>
        <p:blipFill>
          <a:blip r:embed="rId4">
            <a:extLst/>
          </a:blip>
          <a:stretch>
            <a:fillRect/>
          </a:stretch>
        </p:blipFill>
        <p:spPr>
          <a:xfrm>
            <a:off x="5037855" y="3381709"/>
            <a:ext cx="3335214" cy="1270001"/>
          </a:xfrm>
          <a:prstGeom prst="rect">
            <a:avLst/>
          </a:prstGeom>
          <a:ln w="12700">
            <a:miter lim="400000"/>
          </a:ln>
        </p:spPr>
      </p:pic>
      <p:pic>
        <p:nvPicPr>
          <p:cNvPr id="371" name="equation.pdf" descr="equation.pdf"/>
          <p:cNvPicPr>
            <a:picLocks noChangeAspect="1"/>
          </p:cNvPicPr>
          <p:nvPr/>
        </p:nvPicPr>
        <p:blipFill>
          <a:blip r:embed="rId5">
            <a:extLst/>
          </a:blip>
          <a:stretch>
            <a:fillRect/>
          </a:stretch>
        </p:blipFill>
        <p:spPr>
          <a:xfrm>
            <a:off x="3616074" y="6355341"/>
            <a:ext cx="6178777" cy="1270001"/>
          </a:xfrm>
          <a:prstGeom prst="rect">
            <a:avLst/>
          </a:prstGeom>
          <a:ln w="12700">
            <a:miter lim="400000"/>
          </a:ln>
        </p:spPr>
      </p:pic>
      <p:pic>
        <p:nvPicPr>
          <p:cNvPr id="372" name="equation.pdf" descr="equation.pdf"/>
          <p:cNvPicPr>
            <a:picLocks noChangeAspect="1"/>
          </p:cNvPicPr>
          <p:nvPr/>
        </p:nvPicPr>
        <p:blipFill>
          <a:blip r:embed="rId6">
            <a:extLst/>
          </a:blip>
          <a:stretch>
            <a:fillRect/>
          </a:stretch>
        </p:blipFill>
        <p:spPr>
          <a:xfrm>
            <a:off x="5018730" y="7607804"/>
            <a:ext cx="3992748" cy="1182887"/>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Rounded Rectangle"/>
          <p:cNvSpPr/>
          <p:nvPr/>
        </p:nvSpPr>
        <p:spPr>
          <a:xfrm>
            <a:off x="3911600" y="7581900"/>
            <a:ext cx="5080000" cy="1397000"/>
          </a:xfrm>
          <a:prstGeom prst="roundRect">
            <a:avLst>
              <a:gd name="adj" fmla="val 13636"/>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377" name="Measures of Effectiveness"/>
          <p:cNvSpPr txBox="1">
            <a:spLocks noGrp="1"/>
          </p:cNvSpPr>
          <p:nvPr>
            <p:ph type="title"/>
          </p:nvPr>
        </p:nvSpPr>
        <p:spPr>
          <a:prstGeom prst="rect">
            <a:avLst/>
          </a:prstGeom>
        </p:spPr>
        <p:txBody>
          <a:bodyPr>
            <a:normAutofit/>
          </a:bodyPr>
          <a:lstStyle>
            <a:lvl1pPr defTabSz="479044">
              <a:defRPr sz="6887"/>
            </a:lvl1pPr>
          </a:lstStyle>
          <a:p>
            <a:r>
              <a:t>Measures of Effectiveness</a:t>
            </a:r>
          </a:p>
        </p:txBody>
      </p:sp>
      <p:sp>
        <p:nvSpPr>
          <p:cNvPr id="378" name="Manipulating the summation (via the derivative of the version without n inside)"/>
          <p:cNvSpPr txBox="1">
            <a:spLocks noGrp="1"/>
          </p:cNvSpPr>
          <p:nvPr>
            <p:ph type="body" idx="1"/>
          </p:nvPr>
        </p:nvSpPr>
        <p:spPr>
          <a:prstGeom prst="rect">
            <a:avLst/>
          </a:prstGeom>
        </p:spPr>
        <p:txBody>
          <a:bodyPr/>
          <a:lstStyle/>
          <a:p>
            <a:r>
              <a:t>Manipulating the summation (via the derivative of the version without n inside)</a:t>
            </a:r>
          </a:p>
        </p:txBody>
      </p:sp>
      <p:sp>
        <p:nvSpPr>
          <p:cNvPr id="37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48</a:t>
            </a:fld>
            <a:endParaRPr/>
          </a:p>
        </p:txBody>
      </p:sp>
      <p:pic>
        <p:nvPicPr>
          <p:cNvPr id="380" name="droppedImage.pdf" descr="droppedImage.pdf"/>
          <p:cNvPicPr>
            <a:picLocks noChangeAspect="1"/>
          </p:cNvPicPr>
          <p:nvPr/>
        </p:nvPicPr>
        <p:blipFill>
          <a:blip r:embed="rId3">
            <a:extLst/>
          </a:blip>
          <a:stretch>
            <a:fillRect/>
          </a:stretch>
        </p:blipFill>
        <p:spPr>
          <a:xfrm>
            <a:off x="3924300" y="1663700"/>
            <a:ext cx="4025900" cy="2768600"/>
          </a:xfrm>
          <a:prstGeom prst="rect">
            <a:avLst/>
          </a:prstGeom>
          <a:ln w="12700">
            <a:miter lim="400000"/>
          </a:ln>
        </p:spPr>
      </p:pic>
      <p:pic>
        <p:nvPicPr>
          <p:cNvPr id="381" name="droppedImage.pdf" descr="droppedImage.pdf"/>
          <p:cNvPicPr>
            <a:picLocks noChangeAspect="1"/>
          </p:cNvPicPr>
          <p:nvPr/>
        </p:nvPicPr>
        <p:blipFill>
          <a:blip r:embed="rId4">
            <a:extLst/>
          </a:blip>
          <a:stretch>
            <a:fillRect/>
          </a:stretch>
        </p:blipFill>
        <p:spPr>
          <a:xfrm>
            <a:off x="2476500" y="6299200"/>
            <a:ext cx="6921500" cy="2514600"/>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Rounded Rectangle"/>
          <p:cNvSpPr/>
          <p:nvPr/>
        </p:nvSpPr>
        <p:spPr>
          <a:xfrm>
            <a:off x="1032555" y="1897605"/>
            <a:ext cx="9246702" cy="6990354"/>
          </a:xfrm>
          <a:prstGeom prst="roundRect">
            <a:avLst>
              <a:gd name="adj" fmla="val 4131"/>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386" name="More Measures of Effectiveness"/>
          <p:cNvSpPr txBox="1">
            <a:spLocks noGrp="1"/>
          </p:cNvSpPr>
          <p:nvPr>
            <p:ph type="title"/>
          </p:nvPr>
        </p:nvSpPr>
        <p:spPr>
          <a:xfrm>
            <a:off x="1041400" y="241300"/>
            <a:ext cx="10922000" cy="1905000"/>
          </a:xfrm>
          <a:prstGeom prst="rect">
            <a:avLst/>
          </a:prstGeom>
        </p:spPr>
        <p:txBody>
          <a:bodyPr>
            <a:normAutofit/>
          </a:bodyPr>
          <a:lstStyle>
            <a:lvl1pPr defTabSz="414781">
              <a:defRPr sz="5964"/>
            </a:lvl1pPr>
          </a:lstStyle>
          <a:p>
            <a:r>
              <a:t>More Measures of Effectiveness</a:t>
            </a:r>
          </a:p>
        </p:txBody>
      </p:sp>
      <p:sp>
        <p:nvSpPr>
          <p:cNvPr id="38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49</a:t>
            </a:fld>
            <a:endParaRPr/>
          </a:p>
        </p:txBody>
      </p:sp>
      <p:grpSp>
        <p:nvGrpSpPr>
          <p:cNvPr id="390" name="Group"/>
          <p:cNvGrpSpPr/>
          <p:nvPr/>
        </p:nvGrpSpPr>
        <p:grpSpPr>
          <a:xfrm>
            <a:off x="7771543" y="3805260"/>
            <a:ext cx="3684123" cy="1270001"/>
            <a:chOff x="0" y="0"/>
            <a:chExt cx="3684122" cy="1270000"/>
          </a:xfrm>
        </p:grpSpPr>
        <p:sp>
          <p:nvSpPr>
            <p:cNvPr id="388" name="Rounded Rectangle"/>
            <p:cNvSpPr/>
            <p:nvPr/>
          </p:nvSpPr>
          <p:spPr>
            <a:xfrm>
              <a:off x="0" y="0"/>
              <a:ext cx="3683000" cy="1270000"/>
            </a:xfrm>
            <a:prstGeom prst="roundRect">
              <a:avLst>
                <a:gd name="adj" fmla="val 15000"/>
              </a:avLst>
            </a:prstGeom>
            <a:gradFill flip="none" rotWithShape="1">
              <a:gsLst>
                <a:gs pos="0">
                  <a:srgbClr val="F5F5F5"/>
                </a:gs>
                <a:gs pos="16062">
                  <a:srgbClr val="DAA8D6"/>
                </a:gs>
                <a:gs pos="100000">
                  <a:srgbClr val="C05CB7"/>
                </a:gs>
              </a:gsLst>
              <a:lin ang="5400000" scaled="0"/>
            </a:gradFill>
            <a:ln w="12700" cap="flat">
              <a:noFill/>
              <a:miter lim="400000"/>
            </a:ln>
            <a:effectLst>
              <a:outerShdw blurRad="76200" dir="18900000" rotWithShape="0">
                <a:srgbClr val="000000">
                  <a:alpha val="80000"/>
                </a:srgbClr>
              </a:outerShdw>
            </a:effectLst>
          </p:spPr>
          <p:txBody>
            <a:bodyPr wrap="square" lIns="50800" tIns="50800" rIns="50800" bIns="50800" numCol="1" anchor="ctr">
              <a:noAutofit/>
            </a:bodyPr>
            <a:lstStyle/>
            <a:p>
              <a:pPr defTabSz="800100">
                <a:defRPr sz="2400">
                  <a:effectLst>
                    <a:outerShdw blurRad="25400" dist="23998" dir="2700000" rotWithShape="0">
                      <a:srgbClr val="000000">
                        <a:alpha val="31034"/>
                      </a:srgbClr>
                    </a:outerShdw>
                  </a:effectLst>
                </a:defRPr>
              </a:pPr>
              <a:endParaRPr/>
            </a:p>
          </p:txBody>
        </p:sp>
        <p:sp>
          <p:nvSpPr>
            <p:cNvPr id="389" name="Avg size of nonempty queue"/>
            <p:cNvSpPr txBox="1"/>
            <p:nvPr/>
          </p:nvSpPr>
          <p:spPr>
            <a:xfrm>
              <a:off x="1122" y="6238"/>
              <a:ext cx="3683001" cy="1143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a:defRPr sz="3600">
                  <a:solidFill>
                    <a:srgbClr val="000000"/>
                  </a:solidFill>
                </a:defRPr>
              </a:pPr>
              <a:r>
                <a:t>Avg size of </a:t>
              </a:r>
              <a:r>
                <a:rPr i="1"/>
                <a:t>nonempty</a:t>
              </a:r>
              <a:r>
                <a:t> queue</a:t>
              </a:r>
            </a:p>
          </p:txBody>
        </p:sp>
      </p:grpSp>
      <p:pic>
        <p:nvPicPr>
          <p:cNvPr id="391" name="equation.pdf" descr="equation.pdf"/>
          <p:cNvPicPr>
            <a:picLocks noChangeAspect="1"/>
          </p:cNvPicPr>
          <p:nvPr/>
        </p:nvPicPr>
        <p:blipFill>
          <a:blip r:embed="rId3">
            <a:extLst/>
          </a:blip>
          <a:stretch>
            <a:fillRect/>
          </a:stretch>
        </p:blipFill>
        <p:spPr>
          <a:xfrm>
            <a:off x="1910772" y="2154816"/>
            <a:ext cx="4763945" cy="1270001"/>
          </a:xfrm>
          <a:prstGeom prst="rect">
            <a:avLst/>
          </a:prstGeom>
          <a:ln w="12700">
            <a:miter lim="400000"/>
          </a:ln>
        </p:spPr>
      </p:pic>
      <p:pic>
        <p:nvPicPr>
          <p:cNvPr id="392" name="equation.pdf" descr="equation.pdf"/>
          <p:cNvPicPr>
            <a:picLocks noChangeAspect="1"/>
          </p:cNvPicPr>
          <p:nvPr/>
        </p:nvPicPr>
        <p:blipFill>
          <a:blip r:embed="rId4">
            <a:extLst/>
          </a:blip>
          <a:stretch>
            <a:fillRect/>
          </a:stretch>
        </p:blipFill>
        <p:spPr>
          <a:xfrm>
            <a:off x="1828961" y="3805260"/>
            <a:ext cx="4414445" cy="1270001"/>
          </a:xfrm>
          <a:prstGeom prst="rect">
            <a:avLst/>
          </a:prstGeom>
          <a:ln w="12700">
            <a:miter lim="400000"/>
          </a:ln>
        </p:spPr>
      </p:pic>
      <p:pic>
        <p:nvPicPr>
          <p:cNvPr id="393" name="equation.pdf" descr="equation.pdf"/>
          <p:cNvPicPr>
            <a:picLocks noChangeAspect="1"/>
          </p:cNvPicPr>
          <p:nvPr/>
        </p:nvPicPr>
        <p:blipFill>
          <a:blip r:embed="rId5">
            <a:extLst/>
          </a:blip>
          <a:stretch>
            <a:fillRect/>
          </a:stretch>
        </p:blipFill>
        <p:spPr>
          <a:xfrm>
            <a:off x="1881757" y="5455704"/>
            <a:ext cx="6170883" cy="1270001"/>
          </a:xfrm>
          <a:prstGeom prst="rect">
            <a:avLst/>
          </a:prstGeom>
          <a:ln w="12700">
            <a:miter lim="400000"/>
          </a:ln>
        </p:spPr>
      </p:pic>
      <p:pic>
        <p:nvPicPr>
          <p:cNvPr id="394" name="equation.pdf" descr="equation.pdf"/>
          <p:cNvPicPr>
            <a:picLocks noChangeAspect="1"/>
          </p:cNvPicPr>
          <p:nvPr/>
        </p:nvPicPr>
        <p:blipFill>
          <a:blip r:embed="rId6">
            <a:extLst/>
          </a:blip>
          <a:stretch>
            <a:fillRect/>
          </a:stretch>
        </p:blipFill>
        <p:spPr>
          <a:xfrm>
            <a:off x="1784775" y="7106149"/>
            <a:ext cx="6117600" cy="12700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Arrival Pattern"/>
          <p:cNvSpPr txBox="1">
            <a:spLocks noGrp="1"/>
          </p:cNvSpPr>
          <p:nvPr>
            <p:ph type="title"/>
          </p:nvPr>
        </p:nvSpPr>
        <p:spPr>
          <a:prstGeom prst="rect">
            <a:avLst/>
          </a:prstGeom>
        </p:spPr>
        <p:txBody>
          <a:bodyPr/>
          <a:lstStyle/>
          <a:p>
            <a:r>
              <a:t>#1: Arrival Pattern</a:t>
            </a:r>
          </a:p>
        </p:txBody>
      </p:sp>
      <p:sp>
        <p:nvSpPr>
          <p:cNvPr id="123" name="Often, arrivals are stochastic…"/>
          <p:cNvSpPr txBox="1">
            <a:spLocks noGrp="1"/>
          </p:cNvSpPr>
          <p:nvPr>
            <p:ph type="body" idx="1"/>
          </p:nvPr>
        </p:nvSpPr>
        <p:spPr>
          <a:prstGeom prst="rect">
            <a:avLst/>
          </a:prstGeom>
        </p:spPr>
        <p:txBody>
          <a:bodyPr>
            <a:normAutofit/>
          </a:bodyPr>
          <a:lstStyle/>
          <a:p>
            <a:r>
              <a:rPr dirty="0"/>
              <a:t>Often, arrivals are stochastic</a:t>
            </a:r>
          </a:p>
          <a:p>
            <a:pPr lvl="1"/>
            <a:r>
              <a:rPr dirty="0"/>
              <a:t>Need to know the PDF of interarrival times</a:t>
            </a:r>
          </a:p>
          <a:p>
            <a:r>
              <a:rPr dirty="0"/>
              <a:t>Sometimes, arrive in batches or in bulk</a:t>
            </a:r>
          </a:p>
          <a:p>
            <a:pPr lvl="1"/>
            <a:r>
              <a:rPr dirty="0"/>
              <a:t>Need the PDF of batch size</a:t>
            </a:r>
          </a:p>
          <a:p>
            <a:r>
              <a:rPr dirty="0"/>
              <a:t>A </a:t>
            </a:r>
            <a:r>
              <a:rPr i="1" dirty="0"/>
              <a:t>stationary </a:t>
            </a:r>
            <a:r>
              <a:rPr dirty="0"/>
              <a:t>arrival pattern doesn’t change with time</a:t>
            </a:r>
          </a:p>
        </p:txBody>
      </p:sp>
      <p:sp>
        <p:nvSpPr>
          <p:cNvPr id="12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Rounded Rectangle"/>
          <p:cNvSpPr/>
          <p:nvPr/>
        </p:nvSpPr>
        <p:spPr>
          <a:xfrm>
            <a:off x="8305800" y="4292600"/>
            <a:ext cx="3683000" cy="1270000"/>
          </a:xfrm>
          <a:prstGeom prst="roundRect">
            <a:avLst>
              <a:gd name="adj" fmla="val 15000"/>
            </a:avLst>
          </a:prstGeom>
          <a:gradFill>
            <a:gsLst>
              <a:gs pos="0">
                <a:srgbClr val="F5F5F5"/>
              </a:gs>
              <a:gs pos="16062">
                <a:srgbClr val="DAA8D6"/>
              </a:gs>
              <a:gs pos="100000">
                <a:srgbClr val="C05CB7"/>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399" name="More Measures of Effectiveness"/>
          <p:cNvSpPr txBox="1">
            <a:spLocks noGrp="1"/>
          </p:cNvSpPr>
          <p:nvPr>
            <p:ph type="title"/>
          </p:nvPr>
        </p:nvSpPr>
        <p:spPr>
          <a:xfrm>
            <a:off x="1041400" y="241300"/>
            <a:ext cx="10922000" cy="1905000"/>
          </a:xfrm>
          <a:prstGeom prst="rect">
            <a:avLst/>
          </a:prstGeom>
        </p:spPr>
        <p:txBody>
          <a:bodyPr>
            <a:normAutofit/>
          </a:bodyPr>
          <a:lstStyle>
            <a:lvl1pPr defTabSz="414781">
              <a:defRPr sz="5964"/>
            </a:lvl1pPr>
          </a:lstStyle>
          <a:p>
            <a:r>
              <a:t>More Measures of Effectiveness</a:t>
            </a:r>
          </a:p>
        </p:txBody>
      </p:sp>
      <p:sp>
        <p:nvSpPr>
          <p:cNvPr id="40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50</a:t>
            </a:fld>
            <a:endParaRPr/>
          </a:p>
        </p:txBody>
      </p:sp>
      <p:pic>
        <p:nvPicPr>
          <p:cNvPr id="401" name="droppedImage.pdf" descr="droppedImage.pdf"/>
          <p:cNvPicPr>
            <a:picLocks noChangeAspect="1"/>
          </p:cNvPicPr>
          <p:nvPr/>
        </p:nvPicPr>
        <p:blipFill>
          <a:blip r:embed="rId3">
            <a:extLst/>
          </a:blip>
          <a:stretch>
            <a:fillRect/>
          </a:stretch>
        </p:blipFill>
        <p:spPr>
          <a:xfrm>
            <a:off x="1168400" y="2705100"/>
            <a:ext cx="8132065" cy="5842000"/>
          </a:xfrm>
          <a:prstGeom prst="rect">
            <a:avLst/>
          </a:prstGeom>
          <a:ln w="12700">
            <a:miter lim="400000"/>
          </a:ln>
        </p:spPr>
      </p:pic>
      <p:sp>
        <p:nvSpPr>
          <p:cNvPr id="402" name="Avg size of nonempty queue"/>
          <p:cNvSpPr txBox="1"/>
          <p:nvPr/>
        </p:nvSpPr>
        <p:spPr>
          <a:xfrm>
            <a:off x="8306922" y="4292600"/>
            <a:ext cx="3683001" cy="1155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3600">
                <a:solidFill>
                  <a:srgbClr val="000000"/>
                </a:solidFill>
              </a:defRPr>
            </a:pPr>
            <a:r>
              <a:t>Avg size of </a:t>
            </a:r>
            <a:r>
              <a:rPr i="1"/>
              <a:t>nonempty</a:t>
            </a:r>
            <a:r>
              <a:t> queue</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raceroute"/>
          <p:cNvSpPr txBox="1">
            <a:spLocks noGrp="1"/>
          </p:cNvSpPr>
          <p:nvPr>
            <p:ph type="title"/>
          </p:nvPr>
        </p:nvSpPr>
        <p:spPr>
          <a:prstGeom prst="rect">
            <a:avLst/>
          </a:prstGeom>
        </p:spPr>
        <p:txBody>
          <a:bodyPr/>
          <a:lstStyle/>
          <a:p>
            <a:r>
              <a:t>traceroute</a:t>
            </a:r>
          </a:p>
        </p:txBody>
      </p:sp>
      <p:sp>
        <p:nvSpPr>
          <p:cNvPr id="4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51</a:t>
            </a:fld>
            <a:endParaRPr/>
          </a:p>
        </p:txBody>
      </p:sp>
      <p:sp>
        <p:nvSpPr>
          <p:cNvPr id="408" name="QT Overview…"/>
          <p:cNvSpPr txBox="1"/>
          <p:nvPr/>
        </p:nvSpPr>
        <p:spPr>
          <a:xfrm>
            <a:off x="1270000" y="2298700"/>
            <a:ext cx="10464800" cy="6273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marL="444500" indent="-444500" algn="l">
              <a:spcBef>
                <a:spcPts val="2400"/>
              </a:spcBef>
              <a:buSzPct val="150000"/>
              <a:buChar char="•"/>
              <a:defRPr>
                <a:latin typeface="+mj-lt"/>
                <a:ea typeface="+mj-ea"/>
                <a:cs typeface="+mj-cs"/>
                <a:sym typeface="Helvetica Neue"/>
              </a:defRPr>
            </a:pPr>
            <a:r>
              <a:t>QT Overview</a:t>
            </a:r>
          </a:p>
          <a:p>
            <a:pPr marL="444500" indent="-444500" algn="l">
              <a:spcBef>
                <a:spcPts val="2400"/>
              </a:spcBef>
              <a:buSzPct val="150000"/>
              <a:buChar char="•"/>
              <a:defRPr>
                <a:latin typeface="+mj-lt"/>
                <a:ea typeface="+mj-ea"/>
                <a:cs typeface="+mj-cs"/>
                <a:sym typeface="Helvetica Neue"/>
              </a:defRPr>
            </a:pPr>
            <a:r>
              <a:t>Performance Evaluation</a:t>
            </a:r>
          </a:p>
          <a:p>
            <a:pPr marL="762000" lvl="2" indent="-444500" algn="l">
              <a:spcBef>
                <a:spcPts val="1600"/>
              </a:spcBef>
              <a:buSzPct val="150000"/>
              <a:buChar char="•"/>
              <a:defRPr>
                <a:latin typeface="+mj-lt"/>
                <a:ea typeface="+mj-ea"/>
                <a:cs typeface="+mj-cs"/>
                <a:sym typeface="Helvetica Neue"/>
              </a:defRPr>
            </a:pPr>
            <a:r>
              <a:t>Little’s Law</a:t>
            </a:r>
          </a:p>
          <a:p>
            <a:pPr marL="444500" indent="-444500" algn="l">
              <a:spcBef>
                <a:spcPts val="2400"/>
              </a:spcBef>
              <a:buSzPct val="150000"/>
              <a:buChar char="•"/>
              <a:defRPr>
                <a:latin typeface="+mj-lt"/>
                <a:ea typeface="+mj-ea"/>
                <a:cs typeface="+mj-cs"/>
                <a:sym typeface="Helvetica Neue"/>
              </a:defRPr>
            </a:pPr>
            <a:r>
              <a:t>Rate Transition Diagrams</a:t>
            </a:r>
          </a:p>
          <a:p>
            <a:pPr marL="444500" indent="-444500" algn="l">
              <a:spcBef>
                <a:spcPts val="2400"/>
              </a:spcBef>
              <a:buSzPct val="150000"/>
              <a:buChar char="•"/>
              <a:defRPr>
                <a:latin typeface="+mj-lt"/>
                <a:ea typeface="+mj-ea"/>
                <a:cs typeface="+mj-cs"/>
                <a:sym typeface="Helvetica Neue"/>
              </a:defRPr>
            </a:pPr>
            <a:r>
              <a:t>M/M/1 Systems</a:t>
            </a:r>
          </a:p>
          <a:p>
            <a:pPr marL="444500" indent="-444500" algn="l">
              <a:spcBef>
                <a:spcPts val="2400"/>
              </a:spcBef>
              <a:buSzPct val="150000"/>
              <a:buChar char="•"/>
              <a:defRPr>
                <a:solidFill>
                  <a:srgbClr val="F9E05E"/>
                </a:solidFill>
                <a:latin typeface="+mj-lt"/>
                <a:ea typeface="+mj-ea"/>
                <a:cs typeface="+mj-cs"/>
                <a:sym typeface="Helvetica Neue"/>
              </a:defRPr>
            </a:pPr>
            <a:r>
              <a:t>M/M/c Systems</a:t>
            </a:r>
          </a:p>
          <a:p>
            <a:pPr marL="444500" indent="-444500" algn="l">
              <a:spcBef>
                <a:spcPts val="2400"/>
              </a:spcBef>
              <a:buSzPct val="150000"/>
              <a:buChar char="•"/>
              <a:defRPr>
                <a:latin typeface="+mj-lt"/>
                <a:ea typeface="+mj-ea"/>
                <a:cs typeface="+mj-cs"/>
                <a:sym typeface="Helvetica Neue"/>
              </a:defRPr>
            </a:pPr>
            <a:r>
              <a:t>Examples</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M/M/c Systems"/>
          <p:cNvSpPr txBox="1">
            <a:spLocks noGrp="1"/>
          </p:cNvSpPr>
          <p:nvPr>
            <p:ph type="title"/>
          </p:nvPr>
        </p:nvSpPr>
        <p:spPr>
          <a:prstGeom prst="rect">
            <a:avLst/>
          </a:prstGeom>
        </p:spPr>
        <p:txBody>
          <a:bodyPr/>
          <a:lstStyle/>
          <a:p>
            <a:r>
              <a:t>M/M/c Systems</a:t>
            </a:r>
          </a:p>
        </p:txBody>
      </p:sp>
      <p:sp>
        <p:nvSpPr>
          <p:cNvPr id="411" name="How are things different with multiple servers?…"/>
          <p:cNvSpPr txBox="1">
            <a:spLocks noGrp="1"/>
          </p:cNvSpPr>
          <p:nvPr>
            <p:ph type="body" idx="1"/>
          </p:nvPr>
        </p:nvSpPr>
        <p:spPr>
          <a:prstGeom prst="rect">
            <a:avLst/>
          </a:prstGeom>
        </p:spPr>
        <p:txBody>
          <a:bodyPr/>
          <a:lstStyle/>
          <a:p>
            <a:r>
              <a:t>How are things different with multiple servers?</a:t>
            </a:r>
          </a:p>
          <a:p>
            <a:r>
              <a:t>Arrival rate is still constant ➙ λ</a:t>
            </a:r>
          </a:p>
          <a:p>
            <a:r>
              <a:t>Service rate is not</a:t>
            </a:r>
          </a:p>
          <a:p>
            <a:pPr lvl="1"/>
            <a:r>
              <a:t>System has service capability of cμ</a:t>
            </a:r>
          </a:p>
          <a:p>
            <a:pPr lvl="2"/>
            <a:r>
              <a:t>Assuming c customers to service</a:t>
            </a:r>
          </a:p>
        </p:txBody>
      </p:sp>
      <p:sp>
        <p:nvSpPr>
          <p:cNvPr id="41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52</a:t>
            </a:fld>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Rate Transition Diagram"/>
          <p:cNvSpPr txBox="1">
            <a:spLocks noGrp="1"/>
          </p:cNvSpPr>
          <p:nvPr>
            <p:ph type="title"/>
          </p:nvPr>
        </p:nvSpPr>
        <p:spPr>
          <a:prstGeom prst="rect">
            <a:avLst/>
          </a:prstGeom>
        </p:spPr>
        <p:txBody>
          <a:bodyPr>
            <a:normAutofit fontScale="90000"/>
          </a:bodyPr>
          <a:lstStyle>
            <a:lvl1pPr defTabSz="525779">
              <a:defRPr sz="7560"/>
            </a:lvl1pPr>
          </a:lstStyle>
          <a:p>
            <a:r>
              <a:t>Rate Transition Diagram</a:t>
            </a:r>
          </a:p>
        </p:txBody>
      </p:sp>
      <p:sp>
        <p:nvSpPr>
          <p:cNvPr id="415" name="Discontinuity caused by limited # servers…"/>
          <p:cNvSpPr txBox="1">
            <a:spLocks noGrp="1"/>
          </p:cNvSpPr>
          <p:nvPr>
            <p:ph type="body" sz="half" idx="1"/>
          </p:nvPr>
        </p:nvSpPr>
        <p:spPr>
          <a:xfrm>
            <a:off x="1270000" y="4826000"/>
            <a:ext cx="10464800" cy="3657600"/>
          </a:xfrm>
          <a:prstGeom prst="rect">
            <a:avLst/>
          </a:prstGeom>
        </p:spPr>
        <p:txBody>
          <a:bodyPr/>
          <a:lstStyle/>
          <a:p>
            <a:r>
              <a:t>Discontinuity caused by limited # servers</a:t>
            </a:r>
          </a:p>
          <a:p>
            <a:r>
              <a:t>Service rate determined by number of servers in use...</a:t>
            </a:r>
          </a:p>
          <a:p>
            <a:r>
              <a:t>... capped by number of available servers</a:t>
            </a:r>
          </a:p>
        </p:txBody>
      </p:sp>
      <p:sp>
        <p:nvSpPr>
          <p:cNvPr id="4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53</a:t>
            </a:fld>
            <a:endParaRPr/>
          </a:p>
        </p:txBody>
      </p:sp>
      <p:grpSp>
        <p:nvGrpSpPr>
          <p:cNvPr id="419" name="Group"/>
          <p:cNvGrpSpPr/>
          <p:nvPr/>
        </p:nvGrpSpPr>
        <p:grpSpPr>
          <a:xfrm>
            <a:off x="2082800" y="2070100"/>
            <a:ext cx="8839200" cy="2806700"/>
            <a:chOff x="0" y="0"/>
            <a:chExt cx="8839200" cy="2806700"/>
          </a:xfrm>
        </p:grpSpPr>
        <p:sp>
          <p:nvSpPr>
            <p:cNvPr id="417" name="Rounded Rectangle"/>
            <p:cNvSpPr/>
            <p:nvPr/>
          </p:nvSpPr>
          <p:spPr>
            <a:xfrm>
              <a:off x="0" y="0"/>
              <a:ext cx="8839200" cy="2806700"/>
            </a:xfrm>
            <a:prstGeom prst="roundRect">
              <a:avLst>
                <a:gd name="adj" fmla="val 6787"/>
              </a:avLst>
            </a:prstGeom>
            <a:gradFill flip="none" rotWithShape="1">
              <a:gsLst>
                <a:gs pos="0">
                  <a:srgbClr val="80CA6A"/>
                </a:gs>
                <a:gs pos="100000">
                  <a:srgbClr val="5E974B"/>
                </a:gs>
              </a:gsLst>
              <a:lin ang="5400000" scaled="0"/>
            </a:gradFill>
            <a:ln w="12700" cap="flat">
              <a:noFill/>
              <a:miter lim="400000"/>
            </a:ln>
            <a:effectLst>
              <a:outerShdw blurRad="76200" dir="18900000" rotWithShape="0">
                <a:srgbClr val="000000">
                  <a:alpha val="80000"/>
                </a:srgbClr>
              </a:outerShdw>
            </a:effectLst>
          </p:spPr>
          <p:txBody>
            <a:bodyPr wrap="square" lIns="50800" tIns="50800" rIns="50800" bIns="50800" numCol="1" anchor="ctr">
              <a:noAutofit/>
            </a:bodyPr>
            <a:lstStyle/>
            <a:p>
              <a:pPr defTabSz="800100">
                <a:defRPr sz="2400">
                  <a:effectLst>
                    <a:outerShdw blurRad="25400" dist="23998" dir="2700000" rotWithShape="0">
                      <a:srgbClr val="000000">
                        <a:alpha val="31034"/>
                      </a:srgbClr>
                    </a:outerShdw>
                  </a:effectLst>
                </a:defRPr>
              </a:pPr>
              <a:endParaRPr/>
            </a:p>
          </p:txBody>
        </p:sp>
        <p:pic>
          <p:nvPicPr>
            <p:cNvPr id="418" name="droppedImage.pdf" descr="droppedImage.pdf"/>
            <p:cNvPicPr>
              <a:picLocks noChangeAspect="1"/>
            </p:cNvPicPr>
            <p:nvPr/>
          </p:nvPicPr>
          <p:blipFill>
            <a:blip r:embed="rId2">
              <a:extLst/>
            </a:blip>
            <a:stretch>
              <a:fillRect/>
            </a:stretch>
          </p:blipFill>
          <p:spPr>
            <a:xfrm>
              <a:off x="101600" y="190500"/>
              <a:ext cx="8636000" cy="2425700"/>
            </a:xfrm>
            <a:prstGeom prst="rect">
              <a:avLst/>
            </a:prstGeom>
            <a:ln w="12700" cap="flat">
              <a:noFill/>
              <a:miter lim="400000"/>
            </a:ln>
            <a:effectLst/>
          </p:spPr>
        </p:pic>
      </p:gr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Rounded Rectangle"/>
          <p:cNvSpPr/>
          <p:nvPr/>
        </p:nvSpPr>
        <p:spPr>
          <a:xfrm>
            <a:off x="1420350" y="6572281"/>
            <a:ext cx="10164100" cy="2211907"/>
          </a:xfrm>
          <a:prstGeom prst="roundRect">
            <a:avLst>
              <a:gd name="adj" fmla="val 10072"/>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422" name="Similar derivation to M/M/1"/>
          <p:cNvSpPr txBox="1">
            <a:spLocks noGrp="1"/>
          </p:cNvSpPr>
          <p:nvPr>
            <p:ph type="title"/>
          </p:nvPr>
        </p:nvSpPr>
        <p:spPr>
          <a:prstGeom prst="rect">
            <a:avLst/>
          </a:prstGeom>
        </p:spPr>
        <p:txBody>
          <a:bodyPr>
            <a:normAutofit/>
          </a:bodyPr>
          <a:lstStyle>
            <a:lvl1pPr defTabSz="467359">
              <a:defRPr sz="6720"/>
            </a:lvl1pPr>
          </a:lstStyle>
          <a:p>
            <a:r>
              <a:t>Similar derivation to M/M/1</a:t>
            </a:r>
          </a:p>
        </p:txBody>
      </p:sp>
      <p:sp>
        <p:nvSpPr>
          <p:cNvPr id="42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54</a:t>
            </a:fld>
            <a:endParaRPr/>
          </a:p>
        </p:txBody>
      </p:sp>
      <p:grpSp>
        <p:nvGrpSpPr>
          <p:cNvPr id="430" name="Group"/>
          <p:cNvGrpSpPr/>
          <p:nvPr/>
        </p:nvGrpSpPr>
        <p:grpSpPr>
          <a:xfrm>
            <a:off x="2416141" y="2245776"/>
            <a:ext cx="8172518" cy="3715680"/>
            <a:chOff x="0" y="0"/>
            <a:chExt cx="8172516" cy="3715679"/>
          </a:xfrm>
        </p:grpSpPr>
        <p:sp>
          <p:nvSpPr>
            <p:cNvPr id="424" name="Rounded Rectangle"/>
            <p:cNvSpPr/>
            <p:nvPr/>
          </p:nvSpPr>
          <p:spPr>
            <a:xfrm>
              <a:off x="0" y="0"/>
              <a:ext cx="8172517" cy="3715680"/>
            </a:xfrm>
            <a:prstGeom prst="roundRect">
              <a:avLst>
                <a:gd name="adj" fmla="val 6869"/>
              </a:avLst>
            </a:prstGeom>
            <a:gradFill flip="none" rotWithShape="1">
              <a:gsLst>
                <a:gs pos="0">
                  <a:srgbClr val="FFFFFF"/>
                </a:gs>
                <a:gs pos="13989">
                  <a:srgbClr val="FCEFAE"/>
                </a:gs>
                <a:gs pos="100000">
                  <a:srgbClr val="F9E05E"/>
                </a:gs>
              </a:gsLst>
              <a:lin ang="5400000" scaled="0"/>
            </a:gradFill>
            <a:ln w="12700" cap="flat">
              <a:noFill/>
              <a:miter lim="400000"/>
            </a:ln>
            <a:effectLst>
              <a:outerShdw blurRad="76200" dir="18900000" rotWithShape="0">
                <a:srgbClr val="000000">
                  <a:alpha val="80000"/>
                </a:srgbClr>
              </a:outerShdw>
            </a:effectLst>
          </p:spPr>
          <p:txBody>
            <a:bodyPr wrap="square" lIns="50800" tIns="50800" rIns="50800" bIns="50800" numCol="1" anchor="ctr">
              <a:noAutofit/>
            </a:bodyPr>
            <a:lstStyle/>
            <a:p>
              <a:pPr defTabSz="800100">
                <a:defRPr sz="2400">
                  <a:effectLst>
                    <a:outerShdw blurRad="25400" dist="23998" dir="2700000" rotWithShape="0">
                      <a:srgbClr val="000000">
                        <a:alpha val="31034"/>
                      </a:srgbClr>
                    </a:outerShdw>
                  </a:effectLst>
                </a:defRPr>
              </a:pPr>
              <a:endParaRPr/>
            </a:p>
          </p:txBody>
        </p:sp>
        <p:pic>
          <p:nvPicPr>
            <p:cNvPr id="425" name="equation.pdf" descr="equation.pdf"/>
            <p:cNvPicPr>
              <a:picLocks noChangeAspect="1"/>
            </p:cNvPicPr>
            <p:nvPr/>
          </p:nvPicPr>
          <p:blipFill>
            <a:blip r:embed="rId3">
              <a:extLst/>
            </a:blip>
            <a:stretch>
              <a:fillRect/>
            </a:stretch>
          </p:blipFill>
          <p:spPr>
            <a:xfrm>
              <a:off x="271676" y="1222131"/>
              <a:ext cx="1445451" cy="692237"/>
            </a:xfrm>
            <a:prstGeom prst="rect">
              <a:avLst/>
            </a:prstGeom>
            <a:ln w="12700" cap="flat">
              <a:noFill/>
              <a:miter lim="400000"/>
            </a:ln>
            <a:effectLst/>
          </p:spPr>
        </p:pic>
        <p:pic>
          <p:nvPicPr>
            <p:cNvPr id="426" name="equation.pdf" descr="equation.pdf"/>
            <p:cNvPicPr>
              <a:picLocks noChangeAspect="1"/>
            </p:cNvPicPr>
            <p:nvPr/>
          </p:nvPicPr>
          <p:blipFill>
            <a:blip r:embed="rId4">
              <a:extLst/>
            </a:blip>
            <a:stretch>
              <a:fillRect/>
            </a:stretch>
          </p:blipFill>
          <p:spPr>
            <a:xfrm>
              <a:off x="2256804" y="411535"/>
              <a:ext cx="1649115" cy="1270001"/>
            </a:xfrm>
            <a:prstGeom prst="rect">
              <a:avLst/>
            </a:prstGeom>
            <a:ln w="12700" cap="flat">
              <a:noFill/>
              <a:miter lim="400000"/>
            </a:ln>
            <a:effectLst/>
          </p:spPr>
        </p:pic>
        <p:pic>
          <p:nvPicPr>
            <p:cNvPr id="427" name="equation.pdf" descr="equation.pdf"/>
            <p:cNvPicPr>
              <a:picLocks noChangeAspect="1"/>
            </p:cNvPicPr>
            <p:nvPr/>
          </p:nvPicPr>
          <p:blipFill>
            <a:blip r:embed="rId5">
              <a:extLst/>
            </a:blip>
            <a:stretch>
              <a:fillRect/>
            </a:stretch>
          </p:blipFill>
          <p:spPr>
            <a:xfrm>
              <a:off x="5266927" y="727359"/>
              <a:ext cx="2761371" cy="638353"/>
            </a:xfrm>
            <a:prstGeom prst="rect">
              <a:avLst/>
            </a:prstGeom>
            <a:ln w="12700" cap="flat">
              <a:noFill/>
              <a:miter lim="400000"/>
            </a:ln>
            <a:effectLst/>
          </p:spPr>
        </p:pic>
        <p:pic>
          <p:nvPicPr>
            <p:cNvPr id="428" name="equation.pdf" descr="equation.pdf"/>
            <p:cNvPicPr>
              <a:picLocks noChangeAspect="1"/>
            </p:cNvPicPr>
            <p:nvPr/>
          </p:nvPicPr>
          <p:blipFill>
            <a:blip r:embed="rId6">
              <a:extLst/>
            </a:blip>
            <a:stretch>
              <a:fillRect/>
            </a:stretch>
          </p:blipFill>
          <p:spPr>
            <a:xfrm>
              <a:off x="2266814" y="1994020"/>
              <a:ext cx="2515581" cy="1270001"/>
            </a:xfrm>
            <a:prstGeom prst="rect">
              <a:avLst/>
            </a:prstGeom>
            <a:ln w="12700" cap="flat">
              <a:noFill/>
              <a:miter lim="400000"/>
            </a:ln>
            <a:effectLst/>
          </p:spPr>
        </p:pic>
        <p:pic>
          <p:nvPicPr>
            <p:cNvPr id="429" name="equation.pdf" descr="equation.pdf"/>
            <p:cNvPicPr>
              <a:picLocks noChangeAspect="1"/>
            </p:cNvPicPr>
            <p:nvPr/>
          </p:nvPicPr>
          <p:blipFill>
            <a:blip r:embed="rId7">
              <a:extLst/>
            </a:blip>
            <a:stretch>
              <a:fillRect/>
            </a:stretch>
          </p:blipFill>
          <p:spPr>
            <a:xfrm>
              <a:off x="5288533" y="2311520"/>
              <a:ext cx="1567454" cy="635001"/>
            </a:xfrm>
            <a:prstGeom prst="rect">
              <a:avLst/>
            </a:prstGeom>
            <a:ln w="12700" cap="flat">
              <a:noFill/>
              <a:miter lim="400000"/>
            </a:ln>
            <a:effectLst/>
          </p:spPr>
        </p:pic>
      </p:grpSp>
      <p:pic>
        <p:nvPicPr>
          <p:cNvPr id="431" name="equation.pdf" descr="equation.pdf"/>
          <p:cNvPicPr>
            <a:picLocks noChangeAspect="1"/>
          </p:cNvPicPr>
          <p:nvPr/>
        </p:nvPicPr>
        <p:blipFill>
          <a:blip r:embed="rId8">
            <a:extLst/>
          </a:blip>
          <a:stretch>
            <a:fillRect/>
          </a:stretch>
        </p:blipFill>
        <p:spPr>
          <a:xfrm>
            <a:off x="1644787" y="6824267"/>
            <a:ext cx="9715226" cy="1707935"/>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imilar derivation to M/M/1"/>
          <p:cNvSpPr txBox="1">
            <a:spLocks noGrp="1"/>
          </p:cNvSpPr>
          <p:nvPr>
            <p:ph type="title"/>
          </p:nvPr>
        </p:nvSpPr>
        <p:spPr>
          <a:prstGeom prst="rect">
            <a:avLst/>
          </a:prstGeom>
        </p:spPr>
        <p:txBody>
          <a:bodyPr>
            <a:normAutofit/>
          </a:bodyPr>
          <a:lstStyle>
            <a:lvl1pPr defTabSz="467359">
              <a:defRPr sz="6720"/>
            </a:lvl1pPr>
          </a:lstStyle>
          <a:p>
            <a:r>
              <a:t>Similar derivation to M/M/1</a:t>
            </a:r>
          </a:p>
        </p:txBody>
      </p:sp>
      <p:sp>
        <p:nvSpPr>
          <p:cNvPr id="4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55</a:t>
            </a:fld>
            <a:endParaRPr/>
          </a:p>
        </p:txBody>
      </p:sp>
      <p:pic>
        <p:nvPicPr>
          <p:cNvPr id="437" name="droppedImage.pdf" descr="droppedImage.pdf"/>
          <p:cNvPicPr>
            <a:picLocks noChangeAspect="1"/>
          </p:cNvPicPr>
          <p:nvPr/>
        </p:nvPicPr>
        <p:blipFill>
          <a:blip r:embed="rId3">
            <a:extLst/>
          </a:blip>
          <a:stretch>
            <a:fillRect/>
          </a:stretch>
        </p:blipFill>
        <p:spPr>
          <a:xfrm>
            <a:off x="3225800" y="2362200"/>
            <a:ext cx="6553200" cy="1384300"/>
          </a:xfrm>
          <a:prstGeom prst="rect">
            <a:avLst/>
          </a:prstGeom>
          <a:ln w="12700">
            <a:miter lim="400000"/>
          </a:ln>
        </p:spPr>
      </p:pic>
      <p:pic>
        <p:nvPicPr>
          <p:cNvPr id="438" name="droppedImage.pdf" descr="droppedImage.pdf"/>
          <p:cNvPicPr>
            <a:picLocks noChangeAspect="1"/>
          </p:cNvPicPr>
          <p:nvPr/>
        </p:nvPicPr>
        <p:blipFill>
          <a:blip r:embed="rId4">
            <a:extLst/>
          </a:blip>
          <a:stretch>
            <a:fillRect/>
          </a:stretch>
        </p:blipFill>
        <p:spPr>
          <a:xfrm>
            <a:off x="1930400" y="4876800"/>
            <a:ext cx="9144000" cy="1498600"/>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2" name="Rounded Rectangle"/>
          <p:cNvSpPr/>
          <p:nvPr/>
        </p:nvSpPr>
        <p:spPr>
          <a:xfrm>
            <a:off x="2416141" y="2311167"/>
            <a:ext cx="8172518" cy="7130446"/>
          </a:xfrm>
          <a:prstGeom prst="roundRect">
            <a:avLst>
              <a:gd name="adj" fmla="val 3580"/>
            </a:avLst>
          </a:prstGeom>
          <a:gradFill>
            <a:gsLst>
              <a:gs pos="0">
                <a:srgbClr val="FFFFFF"/>
              </a:gs>
              <a:gs pos="13989">
                <a:srgbClr val="FCEFAE"/>
              </a:gs>
              <a:gs pos="100000">
                <a:srgbClr val="F9E05E"/>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800100">
              <a:defRPr sz="2400">
                <a:effectLst>
                  <a:outerShdw blurRad="25400" dist="23998" dir="2700000" rotWithShape="0">
                    <a:srgbClr val="000000">
                      <a:alpha val="31034"/>
                    </a:srgbClr>
                  </a:outerShdw>
                </a:effectLst>
              </a:defRPr>
            </a:pPr>
            <a:endParaRPr/>
          </a:p>
        </p:txBody>
      </p:sp>
      <p:sp>
        <p:nvSpPr>
          <p:cNvPr id="443" name="M/M/c Measures of Effectiveness"/>
          <p:cNvSpPr txBox="1">
            <a:spLocks noGrp="1"/>
          </p:cNvSpPr>
          <p:nvPr>
            <p:ph type="title"/>
          </p:nvPr>
        </p:nvSpPr>
        <p:spPr>
          <a:prstGeom prst="rect">
            <a:avLst/>
          </a:prstGeom>
        </p:spPr>
        <p:txBody>
          <a:bodyPr>
            <a:normAutofit/>
          </a:bodyPr>
          <a:lstStyle>
            <a:lvl1pPr defTabSz="408940">
              <a:defRPr sz="5880"/>
            </a:lvl1pPr>
          </a:lstStyle>
          <a:p>
            <a:r>
              <a:t>M/M/c Measures of Effectiveness</a:t>
            </a:r>
          </a:p>
        </p:txBody>
      </p:sp>
      <p:sp>
        <p:nvSpPr>
          <p:cNvPr id="4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56</a:t>
            </a:fld>
            <a:endParaRPr/>
          </a:p>
        </p:txBody>
      </p:sp>
      <p:pic>
        <p:nvPicPr>
          <p:cNvPr id="445" name="equation.pdf" descr="equation.pdf"/>
          <p:cNvPicPr>
            <a:picLocks noChangeAspect="1"/>
          </p:cNvPicPr>
          <p:nvPr/>
        </p:nvPicPr>
        <p:blipFill>
          <a:blip r:embed="rId3">
            <a:extLst/>
          </a:blip>
          <a:stretch>
            <a:fillRect/>
          </a:stretch>
        </p:blipFill>
        <p:spPr>
          <a:xfrm>
            <a:off x="3272308" y="2741309"/>
            <a:ext cx="4550144" cy="1270001"/>
          </a:xfrm>
          <a:prstGeom prst="rect">
            <a:avLst/>
          </a:prstGeom>
          <a:ln w="12700">
            <a:miter lim="400000"/>
          </a:ln>
        </p:spPr>
      </p:pic>
      <p:pic>
        <p:nvPicPr>
          <p:cNvPr id="446" name="equation.pdf" descr="equation.pdf"/>
          <p:cNvPicPr>
            <a:picLocks noChangeAspect="1"/>
          </p:cNvPicPr>
          <p:nvPr/>
        </p:nvPicPr>
        <p:blipFill>
          <a:blip r:embed="rId4">
            <a:extLst/>
          </a:blip>
          <a:stretch>
            <a:fillRect/>
          </a:stretch>
        </p:blipFill>
        <p:spPr>
          <a:xfrm>
            <a:off x="3190993" y="4408029"/>
            <a:ext cx="6622814" cy="1270001"/>
          </a:xfrm>
          <a:prstGeom prst="rect">
            <a:avLst/>
          </a:prstGeom>
          <a:ln w="12700">
            <a:miter lim="400000"/>
          </a:ln>
        </p:spPr>
      </p:pic>
      <p:pic>
        <p:nvPicPr>
          <p:cNvPr id="447" name="equation.pdf" descr="equation.pdf"/>
          <p:cNvPicPr>
            <a:picLocks noChangeAspect="1"/>
          </p:cNvPicPr>
          <p:nvPr/>
        </p:nvPicPr>
        <p:blipFill>
          <a:blip r:embed="rId5">
            <a:extLst/>
          </a:blip>
          <a:stretch>
            <a:fillRect/>
          </a:stretch>
        </p:blipFill>
        <p:spPr>
          <a:xfrm>
            <a:off x="3313924" y="6074750"/>
            <a:ext cx="6386592" cy="1270001"/>
          </a:xfrm>
          <a:prstGeom prst="rect">
            <a:avLst/>
          </a:prstGeom>
          <a:ln w="12700">
            <a:miter lim="400000"/>
          </a:ln>
        </p:spPr>
      </p:pic>
      <p:pic>
        <p:nvPicPr>
          <p:cNvPr id="448" name="equation.pdf" descr="equation.pdf"/>
          <p:cNvPicPr>
            <a:picLocks noChangeAspect="1"/>
          </p:cNvPicPr>
          <p:nvPr/>
        </p:nvPicPr>
        <p:blipFill>
          <a:blip r:embed="rId6">
            <a:extLst/>
          </a:blip>
          <a:stretch>
            <a:fillRect/>
          </a:stretch>
        </p:blipFill>
        <p:spPr>
          <a:xfrm>
            <a:off x="3369736" y="7741470"/>
            <a:ext cx="5262267" cy="1270001"/>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M/M/c Measures of Effectiveness"/>
          <p:cNvSpPr txBox="1">
            <a:spLocks noGrp="1"/>
          </p:cNvSpPr>
          <p:nvPr>
            <p:ph type="title"/>
          </p:nvPr>
        </p:nvSpPr>
        <p:spPr>
          <a:prstGeom prst="rect">
            <a:avLst/>
          </a:prstGeom>
        </p:spPr>
        <p:txBody>
          <a:bodyPr>
            <a:normAutofit/>
          </a:bodyPr>
          <a:lstStyle>
            <a:lvl1pPr defTabSz="408940">
              <a:defRPr sz="5880"/>
            </a:lvl1pPr>
          </a:lstStyle>
          <a:p>
            <a:r>
              <a:t>M/M/c Measures of Effectiveness</a:t>
            </a:r>
          </a:p>
        </p:txBody>
      </p:sp>
      <p:sp>
        <p:nvSpPr>
          <p:cNvPr id="45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57</a:t>
            </a:fld>
            <a:endParaRPr/>
          </a:p>
        </p:txBody>
      </p:sp>
      <p:pic>
        <p:nvPicPr>
          <p:cNvPr id="454" name="droppedImage.pdf" descr="droppedImage.pdf"/>
          <p:cNvPicPr>
            <a:picLocks noChangeAspect="1"/>
          </p:cNvPicPr>
          <p:nvPr/>
        </p:nvPicPr>
        <p:blipFill>
          <a:blip r:embed="rId3">
            <a:extLst/>
          </a:blip>
          <a:stretch>
            <a:fillRect/>
          </a:stretch>
        </p:blipFill>
        <p:spPr>
          <a:xfrm>
            <a:off x="2362200" y="2738601"/>
            <a:ext cx="8280400" cy="5757699"/>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raceroute"/>
          <p:cNvSpPr txBox="1">
            <a:spLocks noGrp="1"/>
          </p:cNvSpPr>
          <p:nvPr>
            <p:ph type="title"/>
          </p:nvPr>
        </p:nvSpPr>
        <p:spPr>
          <a:prstGeom prst="rect">
            <a:avLst/>
          </a:prstGeom>
        </p:spPr>
        <p:txBody>
          <a:bodyPr/>
          <a:lstStyle/>
          <a:p>
            <a:r>
              <a:t>traceroute</a:t>
            </a:r>
          </a:p>
        </p:txBody>
      </p:sp>
      <p:sp>
        <p:nvSpPr>
          <p:cNvPr id="45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58</a:t>
            </a:fld>
            <a:endParaRPr/>
          </a:p>
        </p:txBody>
      </p:sp>
      <p:sp>
        <p:nvSpPr>
          <p:cNvPr id="460" name="QT Overview…"/>
          <p:cNvSpPr txBox="1"/>
          <p:nvPr/>
        </p:nvSpPr>
        <p:spPr>
          <a:xfrm>
            <a:off x="1270000" y="2298700"/>
            <a:ext cx="10464800" cy="6273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marL="444500" indent="-444500" algn="l">
              <a:spcBef>
                <a:spcPts val="2400"/>
              </a:spcBef>
              <a:buSzPct val="150000"/>
              <a:buChar char="•"/>
              <a:defRPr>
                <a:latin typeface="+mj-lt"/>
                <a:ea typeface="+mj-ea"/>
                <a:cs typeface="+mj-cs"/>
                <a:sym typeface="Helvetica Neue"/>
              </a:defRPr>
            </a:pPr>
            <a:r>
              <a:t>QT Overview</a:t>
            </a:r>
          </a:p>
          <a:p>
            <a:pPr marL="444500" indent="-444500" algn="l">
              <a:spcBef>
                <a:spcPts val="2400"/>
              </a:spcBef>
              <a:buSzPct val="150000"/>
              <a:buChar char="•"/>
              <a:defRPr>
                <a:latin typeface="+mj-lt"/>
                <a:ea typeface="+mj-ea"/>
                <a:cs typeface="+mj-cs"/>
                <a:sym typeface="Helvetica Neue"/>
              </a:defRPr>
            </a:pPr>
            <a:r>
              <a:t>Performance Evaluation</a:t>
            </a:r>
          </a:p>
          <a:p>
            <a:pPr marL="762000" lvl="2" indent="-444500" algn="l">
              <a:spcBef>
                <a:spcPts val="1600"/>
              </a:spcBef>
              <a:buSzPct val="150000"/>
              <a:buChar char="•"/>
              <a:defRPr>
                <a:latin typeface="+mj-lt"/>
                <a:ea typeface="+mj-ea"/>
                <a:cs typeface="+mj-cs"/>
                <a:sym typeface="Helvetica Neue"/>
              </a:defRPr>
            </a:pPr>
            <a:r>
              <a:t>Little’s Law</a:t>
            </a:r>
          </a:p>
          <a:p>
            <a:pPr marL="444500" indent="-444500" algn="l">
              <a:spcBef>
                <a:spcPts val="2400"/>
              </a:spcBef>
              <a:buSzPct val="150000"/>
              <a:buChar char="•"/>
              <a:defRPr>
                <a:latin typeface="+mj-lt"/>
                <a:ea typeface="+mj-ea"/>
                <a:cs typeface="+mj-cs"/>
                <a:sym typeface="Helvetica Neue"/>
              </a:defRPr>
            </a:pPr>
            <a:r>
              <a:t>Rate Transition Diagrams</a:t>
            </a:r>
          </a:p>
          <a:p>
            <a:pPr marL="444500" indent="-444500" algn="l">
              <a:spcBef>
                <a:spcPts val="2400"/>
              </a:spcBef>
              <a:buSzPct val="150000"/>
              <a:buChar char="•"/>
              <a:defRPr>
                <a:latin typeface="+mj-lt"/>
                <a:ea typeface="+mj-ea"/>
                <a:cs typeface="+mj-cs"/>
                <a:sym typeface="Helvetica Neue"/>
              </a:defRPr>
            </a:pPr>
            <a:r>
              <a:t>M/M/1 Systems</a:t>
            </a:r>
          </a:p>
          <a:p>
            <a:pPr marL="444500" indent="-444500" algn="l">
              <a:spcBef>
                <a:spcPts val="2400"/>
              </a:spcBef>
              <a:buSzPct val="150000"/>
              <a:buChar char="•"/>
              <a:defRPr>
                <a:latin typeface="+mj-lt"/>
                <a:ea typeface="+mj-ea"/>
                <a:cs typeface="+mj-cs"/>
                <a:sym typeface="Helvetica Neue"/>
              </a:defRPr>
            </a:pPr>
            <a:r>
              <a:t>M/M/c Systems</a:t>
            </a:r>
          </a:p>
          <a:p>
            <a:pPr marL="444500" indent="-444500" algn="l">
              <a:spcBef>
                <a:spcPts val="2400"/>
              </a:spcBef>
              <a:buSzPct val="150000"/>
              <a:buChar char="•"/>
              <a:defRPr>
                <a:solidFill>
                  <a:srgbClr val="F9E05E"/>
                </a:solidFill>
                <a:latin typeface="+mj-lt"/>
                <a:ea typeface="+mj-ea"/>
                <a:cs typeface="+mj-cs"/>
                <a:sym typeface="Helvetica Neue"/>
              </a:defRPr>
            </a:pPr>
            <a:r>
              <a:t>Examples</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Example 1"/>
          <p:cNvSpPr txBox="1">
            <a:spLocks noGrp="1"/>
          </p:cNvSpPr>
          <p:nvPr>
            <p:ph type="title"/>
          </p:nvPr>
        </p:nvSpPr>
        <p:spPr>
          <a:prstGeom prst="rect">
            <a:avLst/>
          </a:prstGeom>
        </p:spPr>
        <p:txBody>
          <a:bodyPr/>
          <a:lstStyle/>
          <a:p>
            <a:r>
              <a:t>Example 1</a:t>
            </a:r>
          </a:p>
        </p:txBody>
      </p:sp>
      <p:sp>
        <p:nvSpPr>
          <p:cNvPr id="463" name="7 customers use a system with 1 server…"/>
          <p:cNvSpPr txBox="1">
            <a:spLocks noGrp="1"/>
          </p:cNvSpPr>
          <p:nvPr>
            <p:ph type="body" sz="half" idx="1"/>
          </p:nvPr>
        </p:nvSpPr>
        <p:spPr>
          <a:xfrm>
            <a:off x="1270000" y="2298700"/>
            <a:ext cx="10464800" cy="3200400"/>
          </a:xfrm>
          <a:prstGeom prst="rect">
            <a:avLst/>
          </a:prstGeom>
        </p:spPr>
        <p:txBody>
          <a:bodyPr anchor="t"/>
          <a:lstStyle/>
          <a:p>
            <a:r>
              <a:t>7 customers use a system with 1 server</a:t>
            </a:r>
          </a:p>
          <a:p>
            <a:pPr lvl="1"/>
            <a:r>
              <a:t>TI</a:t>
            </a:r>
            <a:r>
              <a:rPr baseline="-5999"/>
              <a:t>i</a:t>
            </a:r>
            <a:r>
              <a:t> is the interarrival time between customers </a:t>
            </a:r>
            <a:r>
              <a:rPr i="1"/>
              <a:t>i</a:t>
            </a:r>
            <a:r>
              <a:t> and </a:t>
            </a:r>
            <a:r>
              <a:rPr i="1"/>
              <a:t>i+1</a:t>
            </a:r>
          </a:p>
          <a:p>
            <a:pPr lvl="1"/>
            <a:r>
              <a:t>S</a:t>
            </a:r>
            <a:r>
              <a:rPr baseline="-5999"/>
              <a:t>i</a:t>
            </a:r>
            <a:r>
              <a:t> is the service time of customer </a:t>
            </a:r>
            <a:r>
              <a:rPr i="1"/>
              <a:t>i</a:t>
            </a:r>
          </a:p>
        </p:txBody>
      </p:sp>
      <p:sp>
        <p:nvSpPr>
          <p:cNvPr id="4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59</a:t>
            </a:fld>
            <a:endParaRPr/>
          </a:p>
        </p:txBody>
      </p:sp>
      <p:graphicFrame>
        <p:nvGraphicFramePr>
          <p:cNvPr id="465" name="Table"/>
          <p:cNvGraphicFramePr/>
          <p:nvPr/>
        </p:nvGraphicFramePr>
        <p:xfrm>
          <a:off x="1460498" y="5334000"/>
          <a:ext cx="10083800" cy="3302127"/>
        </p:xfrm>
        <a:graphic>
          <a:graphicData uri="http://schemas.openxmlformats.org/drawingml/2006/table">
            <a:tbl>
              <a:tblPr>
                <a:tableStyleId>{8F44A2F1-9E1F-4B54-A3A2-5F16C0AD49E2}</a:tableStyleId>
              </a:tblPr>
              <a:tblGrid>
                <a:gridCol w="126047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260475">
                  <a:extLst>
                    <a:ext uri="{9D8B030D-6E8A-4147-A177-3AD203B41FA5}">
                      <a16:colId xmlns:a16="http://schemas.microsoft.com/office/drawing/2014/main" val="20002"/>
                    </a:ext>
                  </a:extLst>
                </a:gridCol>
                <a:gridCol w="1260475">
                  <a:extLst>
                    <a:ext uri="{9D8B030D-6E8A-4147-A177-3AD203B41FA5}">
                      <a16:colId xmlns:a16="http://schemas.microsoft.com/office/drawing/2014/main" val="20003"/>
                    </a:ext>
                  </a:extLst>
                </a:gridCol>
                <a:gridCol w="1260475">
                  <a:extLst>
                    <a:ext uri="{9D8B030D-6E8A-4147-A177-3AD203B41FA5}">
                      <a16:colId xmlns:a16="http://schemas.microsoft.com/office/drawing/2014/main" val="20004"/>
                    </a:ext>
                  </a:extLst>
                </a:gridCol>
                <a:gridCol w="1260475">
                  <a:extLst>
                    <a:ext uri="{9D8B030D-6E8A-4147-A177-3AD203B41FA5}">
                      <a16:colId xmlns:a16="http://schemas.microsoft.com/office/drawing/2014/main" val="20005"/>
                    </a:ext>
                  </a:extLst>
                </a:gridCol>
                <a:gridCol w="1260475">
                  <a:extLst>
                    <a:ext uri="{9D8B030D-6E8A-4147-A177-3AD203B41FA5}">
                      <a16:colId xmlns:a16="http://schemas.microsoft.com/office/drawing/2014/main" val="20006"/>
                    </a:ext>
                  </a:extLst>
                </a:gridCol>
                <a:gridCol w="1260475">
                  <a:extLst>
                    <a:ext uri="{9D8B030D-6E8A-4147-A177-3AD203B41FA5}">
                      <a16:colId xmlns:a16="http://schemas.microsoft.com/office/drawing/2014/main" val="20007"/>
                    </a:ext>
                  </a:extLst>
                </a:gridCol>
              </a:tblGrid>
              <a:tr h="1100709">
                <a:tc>
                  <a:txBody>
                    <a:bodyPr/>
                    <a:lstStyle/>
                    <a:p>
                      <a:pPr defTabSz="914400">
                        <a:tabLst>
                          <a:tab pos="914400" algn="l"/>
                        </a:tabLst>
                        <a:defRPr>
                          <a:solidFill>
                            <a:srgbClr val="000000"/>
                          </a:solidFill>
                        </a:defRPr>
                      </a:pPr>
                      <a:r>
                        <a:rPr sz="3600" i="1">
                          <a:solidFill>
                            <a:srgbClr val="F9E05E"/>
                          </a:solidFill>
                        </a:rPr>
                        <a:t>i</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2</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3</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4</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5</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6</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7</a:t>
                      </a:r>
                    </a:p>
                  </a:txBody>
                  <a:tcPr marL="38100" marR="38100" marT="38100" marB="38100" anchor="ctr" horzOverflow="overflow">
                    <a:lnL w="0">
                      <a:miter lim="400000"/>
                    </a:lnL>
                    <a:lnR w="0">
                      <a:miter lim="400000"/>
                    </a:lnR>
                    <a:lnT w="0">
                      <a:miter lim="400000"/>
                    </a:lnT>
                    <a:lnB w="38100">
                      <a:solidFill>
                        <a:srgbClr val="F9E05E"/>
                      </a:solidFill>
                      <a:miter lim="400000"/>
                    </a:lnB>
                  </a:tcPr>
                </a:tc>
                <a:extLst>
                  <a:ext uri="{0D108BD9-81ED-4DB2-BD59-A6C34878D82A}">
                    <a16:rowId xmlns:a16="http://schemas.microsoft.com/office/drawing/2014/main" val="10000"/>
                  </a:ext>
                </a:extLst>
              </a:tr>
              <a:tr h="1100709">
                <a:tc>
                  <a:txBody>
                    <a:bodyPr/>
                    <a:lstStyle/>
                    <a:p>
                      <a:pPr defTabSz="914400">
                        <a:tabLst>
                          <a:tab pos="914400" algn="l"/>
                        </a:tabLst>
                        <a:defRPr sz="3600">
                          <a:solidFill>
                            <a:srgbClr val="F9E05E"/>
                          </a:solidFill>
                        </a:defRPr>
                      </a:pPr>
                      <a:r>
                        <a:t>TI</a:t>
                      </a:r>
                      <a:r>
                        <a:rPr baseline="-5999"/>
                        <a:t>i</a:t>
                      </a:r>
                    </a:p>
                  </a:txBody>
                  <a:tcPr marL="38100" marR="38100" marT="38100" marB="38100" anchor="ctr" horzOverflow="overflow">
                    <a:lnL w="0">
                      <a:miter lim="400000"/>
                    </a:lnL>
                    <a:lnR w="38100">
                      <a:solidFill>
                        <a:srgbClr val="F9E05E"/>
                      </a:solidFill>
                      <a:miter lim="400000"/>
                    </a:lnR>
                    <a:lnT w="38100">
                      <a:solidFill>
                        <a:srgbClr val="F9E05E"/>
                      </a:solidFill>
                      <a:miter lim="400000"/>
                    </a:lnT>
                    <a:lnB w="0">
                      <a:miter lim="400000"/>
                    </a:lnB>
                  </a:tcPr>
                </a:tc>
                <a:tc>
                  <a:txBody>
                    <a:bodyPr/>
                    <a:lstStyle/>
                    <a:p>
                      <a:pPr defTabSz="914400">
                        <a:tabLst>
                          <a:tab pos="914400" algn="l"/>
                        </a:tabLst>
                        <a:defRPr>
                          <a:solidFill>
                            <a:srgbClr val="000000"/>
                          </a:solidFill>
                        </a:defRPr>
                      </a:pPr>
                      <a:r>
                        <a:rPr sz="3600">
                          <a:solidFill>
                            <a:srgbClr val="F9E05E"/>
                          </a:solidFill>
                        </a:rPr>
                        <a:t>2</a:t>
                      </a:r>
                    </a:p>
                  </a:txBody>
                  <a:tcPr marL="38100" marR="38100" marT="38100" marB="38100" anchor="ctr" horzOverflow="overflow">
                    <a:lnL w="38100">
                      <a:solidFill>
                        <a:srgbClr val="F9E05E"/>
                      </a:solidFill>
                      <a:miter lim="400000"/>
                    </a:lnL>
                    <a:lnR w="0">
                      <a:miter lim="400000"/>
                    </a:lnR>
                    <a:lnT w="38100">
                      <a:solidFill>
                        <a:srgbClr val="F9E05E"/>
                      </a:solidFill>
                      <a:miter lim="400000"/>
                    </a:lnT>
                    <a:lnB w="0">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0">
                      <a:miter lim="400000"/>
                    </a:lnL>
                    <a:lnR w="0">
                      <a:miter lim="400000"/>
                    </a:lnR>
                    <a:lnT w="38100">
                      <a:solidFill>
                        <a:srgbClr val="F9E05E"/>
                      </a:solidFill>
                      <a:miter lim="400000"/>
                    </a:lnT>
                    <a:lnB w="0">
                      <a:miter lim="400000"/>
                    </a:lnB>
                  </a:tcPr>
                </a:tc>
                <a:tc>
                  <a:txBody>
                    <a:bodyPr/>
                    <a:lstStyle/>
                    <a:p>
                      <a:pPr defTabSz="914400">
                        <a:tabLst>
                          <a:tab pos="914400" algn="l"/>
                        </a:tabLst>
                        <a:defRPr>
                          <a:solidFill>
                            <a:srgbClr val="000000"/>
                          </a:solidFill>
                        </a:defRPr>
                      </a:pPr>
                      <a:r>
                        <a:rPr sz="3600">
                          <a:solidFill>
                            <a:srgbClr val="F9E05E"/>
                          </a:solidFill>
                        </a:rPr>
                        <a:t>3</a:t>
                      </a:r>
                    </a:p>
                  </a:txBody>
                  <a:tcPr marL="38100" marR="38100" marT="38100" marB="38100" anchor="ctr" horzOverflow="overflow">
                    <a:lnL w="0">
                      <a:miter lim="400000"/>
                    </a:lnL>
                    <a:lnR w="0">
                      <a:miter lim="400000"/>
                    </a:lnR>
                    <a:lnT w="38100">
                      <a:solidFill>
                        <a:srgbClr val="F9E05E"/>
                      </a:solidFill>
                      <a:miter lim="400000"/>
                    </a:lnT>
                    <a:lnB w="0">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0">
                      <a:miter lim="400000"/>
                    </a:lnL>
                    <a:lnR w="0">
                      <a:miter lim="400000"/>
                    </a:lnR>
                    <a:lnT w="38100">
                      <a:solidFill>
                        <a:srgbClr val="F9E05E"/>
                      </a:solidFill>
                      <a:miter lim="400000"/>
                    </a:lnT>
                    <a:lnB w="0">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0">
                      <a:miter lim="400000"/>
                    </a:lnL>
                    <a:lnR w="0">
                      <a:miter lim="400000"/>
                    </a:lnR>
                    <a:lnT w="38100">
                      <a:solidFill>
                        <a:srgbClr val="F9E05E"/>
                      </a:solidFill>
                      <a:miter lim="400000"/>
                    </a:lnT>
                    <a:lnB w="0">
                      <a:miter lim="400000"/>
                    </a:lnB>
                  </a:tcPr>
                </a:tc>
                <a:tc>
                  <a:txBody>
                    <a:bodyPr/>
                    <a:lstStyle/>
                    <a:p>
                      <a:pPr defTabSz="914400">
                        <a:tabLst>
                          <a:tab pos="914400" algn="l"/>
                        </a:tabLst>
                        <a:defRPr>
                          <a:solidFill>
                            <a:srgbClr val="000000"/>
                          </a:solidFill>
                        </a:defRPr>
                      </a:pPr>
                      <a:r>
                        <a:rPr sz="3600">
                          <a:solidFill>
                            <a:srgbClr val="F9E05E"/>
                          </a:solidFill>
                        </a:rPr>
                        <a:t>4</a:t>
                      </a:r>
                    </a:p>
                  </a:txBody>
                  <a:tcPr marL="38100" marR="38100" marT="38100" marB="38100" anchor="ctr" horzOverflow="overflow">
                    <a:lnL w="0">
                      <a:miter lim="400000"/>
                    </a:lnL>
                    <a:lnR w="0">
                      <a:miter lim="400000"/>
                    </a:lnR>
                    <a:lnT w="38100">
                      <a:solidFill>
                        <a:srgbClr val="F9E05E"/>
                      </a:solidFill>
                      <a:miter lim="400000"/>
                    </a:lnT>
                    <a:lnB w="0">
                      <a:miter lim="400000"/>
                    </a:lnB>
                  </a:tcPr>
                </a:tc>
                <a:tc>
                  <a:txBody>
                    <a:bodyPr/>
                    <a:lstStyle/>
                    <a:p>
                      <a:pPr defTabSz="914400">
                        <a:tabLst>
                          <a:tab pos="914400" algn="l"/>
                        </a:tabLst>
                        <a:defRPr sz="3600">
                          <a:solidFill>
                            <a:srgbClr val="F9E05E"/>
                          </a:solidFill>
                        </a:defRPr>
                      </a:pPr>
                      <a:endParaRPr/>
                    </a:p>
                  </a:txBody>
                  <a:tcPr marL="38100" marR="38100" marT="38100" marB="38100" anchor="ctr" horzOverflow="overflow">
                    <a:lnL w="0">
                      <a:miter lim="400000"/>
                    </a:lnL>
                    <a:lnR w="0">
                      <a:miter lim="400000"/>
                    </a:lnR>
                    <a:lnT w="38100">
                      <a:solidFill>
                        <a:srgbClr val="F9E05E"/>
                      </a:solidFill>
                      <a:miter lim="400000"/>
                    </a:lnT>
                    <a:lnB w="0">
                      <a:miter lim="400000"/>
                    </a:lnB>
                  </a:tcPr>
                </a:tc>
                <a:extLst>
                  <a:ext uri="{0D108BD9-81ED-4DB2-BD59-A6C34878D82A}">
                    <a16:rowId xmlns:a16="http://schemas.microsoft.com/office/drawing/2014/main" val="10001"/>
                  </a:ext>
                </a:extLst>
              </a:tr>
              <a:tr h="1100709">
                <a:tc>
                  <a:txBody>
                    <a:bodyPr/>
                    <a:lstStyle/>
                    <a:p>
                      <a:pPr defTabSz="914400">
                        <a:tabLst>
                          <a:tab pos="914400" algn="l"/>
                        </a:tabLst>
                        <a:defRPr sz="3600">
                          <a:solidFill>
                            <a:srgbClr val="F9E05E"/>
                          </a:solidFill>
                        </a:defRPr>
                      </a:pPr>
                      <a:r>
                        <a:t>S</a:t>
                      </a:r>
                      <a:r>
                        <a:rPr baseline="-5999"/>
                        <a:t>i</a:t>
                      </a:r>
                    </a:p>
                  </a:txBody>
                  <a:tcPr marL="38100" marR="38100" marT="38100" marB="38100" anchor="ctr" horzOverflow="overflow">
                    <a:lnL w="0">
                      <a:miter lim="400000"/>
                    </a:lnL>
                    <a:lnR w="38100">
                      <a:solidFill>
                        <a:srgbClr val="F9E05E"/>
                      </a:solidFill>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38100">
                      <a:solidFill>
                        <a:srgbClr val="F9E05E"/>
                      </a:solidFill>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3</a:t>
                      </a:r>
                    </a:p>
                  </a:txBody>
                  <a:tcPr marL="38100" marR="38100" marT="38100" marB="381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6</a:t>
                      </a:r>
                    </a:p>
                  </a:txBody>
                  <a:tcPr marL="38100" marR="38100" marT="38100" marB="381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2</a:t>
                      </a:r>
                    </a:p>
                  </a:txBody>
                  <a:tcPr marL="38100" marR="38100" marT="38100" marB="381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4</a:t>
                      </a:r>
                    </a:p>
                  </a:txBody>
                  <a:tcPr marL="38100" marR="38100" marT="38100" marB="381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Impatient Customers"/>
          <p:cNvSpPr txBox="1">
            <a:spLocks noGrp="1"/>
          </p:cNvSpPr>
          <p:nvPr>
            <p:ph type="title"/>
          </p:nvPr>
        </p:nvSpPr>
        <p:spPr>
          <a:prstGeom prst="rect">
            <a:avLst/>
          </a:prstGeom>
        </p:spPr>
        <p:txBody>
          <a:bodyPr/>
          <a:lstStyle/>
          <a:p>
            <a:r>
              <a:t>Impatient Customers</a:t>
            </a:r>
          </a:p>
        </p:txBody>
      </p:sp>
      <p:sp>
        <p:nvSpPr>
          <p:cNvPr id="127" name="Customer reaction is  sometimes impatient…"/>
          <p:cNvSpPr txBox="1">
            <a:spLocks noGrp="1"/>
          </p:cNvSpPr>
          <p:nvPr>
            <p:ph type="body" idx="1"/>
          </p:nvPr>
        </p:nvSpPr>
        <p:spPr>
          <a:prstGeom prst="rect">
            <a:avLst/>
          </a:prstGeom>
        </p:spPr>
        <p:txBody>
          <a:bodyPr>
            <a:normAutofit/>
          </a:bodyPr>
          <a:lstStyle/>
          <a:p>
            <a:r>
              <a:t>Customer reaction is </a:t>
            </a:r>
            <a:br/>
            <a:r>
              <a:t>sometimes </a:t>
            </a:r>
            <a:r>
              <a:rPr i="1"/>
              <a:t>impatient</a:t>
            </a:r>
          </a:p>
          <a:p>
            <a:pPr lvl="1">
              <a:defRPr i="1"/>
            </a:pPr>
            <a:r>
              <a:t>Balk</a:t>
            </a:r>
            <a:r>
              <a:rPr i="0"/>
              <a:t> is when a customer </a:t>
            </a:r>
            <a:br>
              <a:rPr i="0"/>
            </a:br>
            <a:r>
              <a:rPr i="0"/>
              <a:t>refuses to enter</a:t>
            </a:r>
          </a:p>
          <a:p>
            <a:pPr lvl="1">
              <a:defRPr i="1"/>
            </a:pPr>
            <a:r>
              <a:t>Renege</a:t>
            </a:r>
            <a:r>
              <a:rPr i="0"/>
              <a:t> is when customer leaves</a:t>
            </a:r>
          </a:p>
          <a:p>
            <a:pPr lvl="1">
              <a:defRPr i="1"/>
            </a:pPr>
            <a:r>
              <a:rPr i="0"/>
              <a:t>Customer may </a:t>
            </a:r>
            <a:r>
              <a:t>jockey</a:t>
            </a:r>
            <a:r>
              <a:rPr i="0"/>
              <a:t> for position by switching input queues</a:t>
            </a:r>
          </a:p>
          <a:p>
            <a:pPr>
              <a:spcBef>
                <a:spcPts val="1600"/>
              </a:spcBef>
              <a:defRPr i="1"/>
            </a:pPr>
            <a:r>
              <a:rPr i="0"/>
              <a:t>Network packets rarely do any of these</a:t>
            </a:r>
          </a:p>
        </p:txBody>
      </p:sp>
      <p:sp>
        <p:nvSpPr>
          <p:cNvPr id="12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pic>
        <p:nvPicPr>
          <p:cNvPr id="129" name="images.jpg" descr="images.jpg"/>
          <p:cNvPicPr>
            <a:picLocks noChangeAspect="1"/>
          </p:cNvPicPr>
          <p:nvPr/>
        </p:nvPicPr>
        <p:blipFill>
          <a:blip r:embed="rId3">
            <a:extLst/>
          </a:blip>
          <a:srcRect t="63" b="63"/>
          <a:stretch>
            <a:fillRect/>
          </a:stretch>
        </p:blipFill>
        <p:spPr>
          <a:xfrm>
            <a:off x="8407843" y="2187870"/>
            <a:ext cx="3592824" cy="2691210"/>
          </a:xfrm>
          <a:custGeom>
            <a:avLst/>
            <a:gdLst/>
            <a:ahLst/>
            <a:cxnLst>
              <a:cxn ang="0">
                <a:pos x="wd2" y="hd2"/>
              </a:cxn>
              <a:cxn ang="5400000">
                <a:pos x="wd2" y="hd2"/>
              </a:cxn>
              <a:cxn ang="10800000">
                <a:pos x="wd2" y="hd2"/>
              </a:cxn>
              <a:cxn ang="16200000">
                <a:pos x="wd2" y="hd2"/>
              </a:cxn>
            </a:cxnLst>
            <a:rect l="0" t="0" r="r" b="b"/>
            <a:pathLst>
              <a:path w="21600" h="21600" extrusionOk="0">
                <a:moveTo>
                  <a:pt x="1322" y="0"/>
                </a:moveTo>
                <a:cubicBezTo>
                  <a:pt x="671" y="0"/>
                  <a:pt x="126" y="617"/>
                  <a:pt x="0" y="1437"/>
                </a:cubicBezTo>
                <a:lnTo>
                  <a:pt x="0" y="20163"/>
                </a:lnTo>
                <a:cubicBezTo>
                  <a:pt x="126" y="20983"/>
                  <a:pt x="671" y="21600"/>
                  <a:pt x="1322" y="21600"/>
                </a:cubicBezTo>
                <a:lnTo>
                  <a:pt x="20278" y="21600"/>
                </a:lnTo>
                <a:cubicBezTo>
                  <a:pt x="20937" y="21600"/>
                  <a:pt x="21483" y="20968"/>
                  <a:pt x="21600" y="20135"/>
                </a:cubicBezTo>
                <a:lnTo>
                  <a:pt x="21600" y="1468"/>
                </a:lnTo>
                <a:cubicBezTo>
                  <a:pt x="21483" y="633"/>
                  <a:pt x="20938" y="0"/>
                  <a:pt x="20278" y="0"/>
                </a:cubicBezTo>
                <a:lnTo>
                  <a:pt x="1322" y="0"/>
                </a:lnTo>
                <a:close/>
              </a:path>
            </a:pathLst>
          </a:custGeom>
          <a:ln w="12700">
            <a:solidFill>
              <a:srgbClr val="000000"/>
            </a:solidFill>
            <a:miter lim="400000"/>
          </a:ln>
          <a:effectLst>
            <a:outerShdw blurRad="76200" dir="18900000" rotWithShape="0">
              <a:srgbClr val="000000">
                <a:alpha val="80000"/>
              </a:srgbClr>
            </a:outerShdw>
          </a:effectLst>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Another look"/>
          <p:cNvSpPr txBox="1">
            <a:spLocks noGrp="1"/>
          </p:cNvSpPr>
          <p:nvPr>
            <p:ph type="title"/>
          </p:nvPr>
        </p:nvSpPr>
        <p:spPr>
          <a:prstGeom prst="rect">
            <a:avLst/>
          </a:prstGeom>
        </p:spPr>
        <p:txBody>
          <a:bodyPr/>
          <a:lstStyle/>
          <a:p>
            <a:r>
              <a:t>Another look</a:t>
            </a:r>
          </a:p>
        </p:txBody>
      </p:sp>
      <p:sp>
        <p:nvSpPr>
          <p:cNvPr id="468" name="Same data, graphical layout"/>
          <p:cNvSpPr txBox="1">
            <a:spLocks noGrp="1"/>
          </p:cNvSpPr>
          <p:nvPr>
            <p:ph type="body" idx="1"/>
          </p:nvPr>
        </p:nvSpPr>
        <p:spPr>
          <a:prstGeom prst="rect">
            <a:avLst/>
          </a:prstGeom>
        </p:spPr>
        <p:txBody>
          <a:bodyPr anchor="t"/>
          <a:lstStyle/>
          <a:p>
            <a:r>
              <a:t>Same data, graphical layout</a:t>
            </a:r>
          </a:p>
        </p:txBody>
      </p:sp>
      <p:sp>
        <p:nvSpPr>
          <p:cNvPr id="46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60</a:t>
            </a:fld>
            <a:endParaRPr/>
          </a:p>
        </p:txBody>
      </p:sp>
      <p:graphicFrame>
        <p:nvGraphicFramePr>
          <p:cNvPr id="470" name="Table"/>
          <p:cNvGraphicFramePr/>
          <p:nvPr/>
        </p:nvGraphicFramePr>
        <p:xfrm>
          <a:off x="1460498" y="2819400"/>
          <a:ext cx="10083800" cy="2857500"/>
        </p:xfrm>
        <a:graphic>
          <a:graphicData uri="http://schemas.openxmlformats.org/drawingml/2006/table">
            <a:tbl>
              <a:tblPr>
                <a:tableStyleId>{8F44A2F1-9E1F-4B54-A3A2-5F16C0AD49E2}</a:tableStyleId>
              </a:tblPr>
              <a:tblGrid>
                <a:gridCol w="126047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260475">
                  <a:extLst>
                    <a:ext uri="{9D8B030D-6E8A-4147-A177-3AD203B41FA5}">
                      <a16:colId xmlns:a16="http://schemas.microsoft.com/office/drawing/2014/main" val="20002"/>
                    </a:ext>
                  </a:extLst>
                </a:gridCol>
                <a:gridCol w="1260475">
                  <a:extLst>
                    <a:ext uri="{9D8B030D-6E8A-4147-A177-3AD203B41FA5}">
                      <a16:colId xmlns:a16="http://schemas.microsoft.com/office/drawing/2014/main" val="20003"/>
                    </a:ext>
                  </a:extLst>
                </a:gridCol>
                <a:gridCol w="1260475">
                  <a:extLst>
                    <a:ext uri="{9D8B030D-6E8A-4147-A177-3AD203B41FA5}">
                      <a16:colId xmlns:a16="http://schemas.microsoft.com/office/drawing/2014/main" val="20004"/>
                    </a:ext>
                  </a:extLst>
                </a:gridCol>
                <a:gridCol w="1260475">
                  <a:extLst>
                    <a:ext uri="{9D8B030D-6E8A-4147-A177-3AD203B41FA5}">
                      <a16:colId xmlns:a16="http://schemas.microsoft.com/office/drawing/2014/main" val="20005"/>
                    </a:ext>
                  </a:extLst>
                </a:gridCol>
                <a:gridCol w="1260475">
                  <a:extLst>
                    <a:ext uri="{9D8B030D-6E8A-4147-A177-3AD203B41FA5}">
                      <a16:colId xmlns:a16="http://schemas.microsoft.com/office/drawing/2014/main" val="20006"/>
                    </a:ext>
                  </a:extLst>
                </a:gridCol>
                <a:gridCol w="1260475">
                  <a:extLst>
                    <a:ext uri="{9D8B030D-6E8A-4147-A177-3AD203B41FA5}">
                      <a16:colId xmlns:a16="http://schemas.microsoft.com/office/drawing/2014/main" val="20007"/>
                    </a:ext>
                  </a:extLst>
                </a:gridCol>
              </a:tblGrid>
              <a:tr h="952500">
                <a:tc>
                  <a:txBody>
                    <a:bodyPr/>
                    <a:lstStyle/>
                    <a:p>
                      <a:pPr defTabSz="914400">
                        <a:tabLst>
                          <a:tab pos="914400" algn="l"/>
                        </a:tabLst>
                        <a:defRPr>
                          <a:solidFill>
                            <a:srgbClr val="000000"/>
                          </a:solidFill>
                        </a:defRPr>
                      </a:pPr>
                      <a:r>
                        <a:rPr sz="3600" i="1">
                          <a:solidFill>
                            <a:srgbClr val="F9E05E"/>
                          </a:solidFill>
                        </a:rPr>
                        <a:t>i</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2</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3</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4</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5</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6</a:t>
                      </a:r>
                    </a:p>
                  </a:txBody>
                  <a:tcPr marL="38100" marR="38100" marT="38100" marB="38100" anchor="ctr" horzOverflow="overflow">
                    <a:lnL w="0">
                      <a:miter lim="400000"/>
                    </a:lnL>
                    <a:lnR w="0">
                      <a:miter lim="400000"/>
                    </a:lnR>
                    <a:lnT w="0">
                      <a:miter lim="400000"/>
                    </a:lnT>
                    <a:lnB w="38100">
                      <a:solidFill>
                        <a:srgbClr val="F9E05E"/>
                      </a:solidFill>
                      <a:miter lim="400000"/>
                    </a:lnB>
                  </a:tcPr>
                </a:tc>
                <a:tc>
                  <a:txBody>
                    <a:bodyPr/>
                    <a:lstStyle/>
                    <a:p>
                      <a:pPr defTabSz="914400">
                        <a:tabLst>
                          <a:tab pos="914400" algn="l"/>
                        </a:tabLst>
                        <a:defRPr>
                          <a:solidFill>
                            <a:srgbClr val="000000"/>
                          </a:solidFill>
                        </a:defRPr>
                      </a:pPr>
                      <a:r>
                        <a:rPr sz="3600">
                          <a:solidFill>
                            <a:srgbClr val="F9E05E"/>
                          </a:solidFill>
                        </a:rPr>
                        <a:t>7</a:t>
                      </a:r>
                    </a:p>
                  </a:txBody>
                  <a:tcPr marL="38100" marR="38100" marT="38100" marB="38100" anchor="ctr" horzOverflow="overflow">
                    <a:lnL w="0">
                      <a:miter lim="400000"/>
                    </a:lnL>
                    <a:lnR w="0">
                      <a:miter lim="400000"/>
                    </a:lnR>
                    <a:lnT w="0">
                      <a:miter lim="400000"/>
                    </a:lnT>
                    <a:lnB w="38100">
                      <a:solidFill>
                        <a:srgbClr val="F9E05E"/>
                      </a:solidFill>
                      <a:miter lim="400000"/>
                    </a:lnB>
                  </a:tcPr>
                </a:tc>
                <a:extLst>
                  <a:ext uri="{0D108BD9-81ED-4DB2-BD59-A6C34878D82A}">
                    <a16:rowId xmlns:a16="http://schemas.microsoft.com/office/drawing/2014/main" val="10000"/>
                  </a:ext>
                </a:extLst>
              </a:tr>
              <a:tr h="952500">
                <a:tc>
                  <a:txBody>
                    <a:bodyPr/>
                    <a:lstStyle/>
                    <a:p>
                      <a:pPr defTabSz="914400">
                        <a:tabLst>
                          <a:tab pos="914400" algn="l"/>
                        </a:tabLst>
                        <a:defRPr sz="3600">
                          <a:solidFill>
                            <a:srgbClr val="F9E05E"/>
                          </a:solidFill>
                        </a:defRPr>
                      </a:pPr>
                      <a:r>
                        <a:t>TI</a:t>
                      </a:r>
                      <a:r>
                        <a:rPr baseline="-5999"/>
                        <a:t>i</a:t>
                      </a:r>
                    </a:p>
                  </a:txBody>
                  <a:tcPr marL="38100" marR="38100" marT="38100" marB="38100" anchor="ctr" horzOverflow="overflow">
                    <a:lnL w="0">
                      <a:miter lim="400000"/>
                    </a:lnL>
                    <a:lnR w="38100">
                      <a:solidFill>
                        <a:srgbClr val="F9E05E"/>
                      </a:solidFill>
                      <a:miter lim="400000"/>
                    </a:lnR>
                    <a:lnT w="38100">
                      <a:solidFill>
                        <a:srgbClr val="F9E05E"/>
                      </a:solidFill>
                      <a:miter lim="400000"/>
                    </a:lnT>
                    <a:lnB w="0">
                      <a:miter lim="400000"/>
                    </a:lnB>
                  </a:tcPr>
                </a:tc>
                <a:tc>
                  <a:txBody>
                    <a:bodyPr/>
                    <a:lstStyle/>
                    <a:p>
                      <a:pPr defTabSz="914400">
                        <a:tabLst>
                          <a:tab pos="914400" algn="l"/>
                        </a:tabLst>
                        <a:defRPr>
                          <a:solidFill>
                            <a:srgbClr val="000000"/>
                          </a:solidFill>
                        </a:defRPr>
                      </a:pPr>
                      <a:r>
                        <a:rPr sz="3600">
                          <a:solidFill>
                            <a:srgbClr val="F9E05E"/>
                          </a:solidFill>
                        </a:rPr>
                        <a:t>2</a:t>
                      </a:r>
                    </a:p>
                  </a:txBody>
                  <a:tcPr marL="38100" marR="38100" marT="38100" marB="38100" anchor="ctr" horzOverflow="overflow">
                    <a:lnL w="38100">
                      <a:solidFill>
                        <a:srgbClr val="F9E05E"/>
                      </a:solidFill>
                      <a:miter lim="400000"/>
                    </a:lnL>
                    <a:lnR w="0">
                      <a:miter lim="400000"/>
                    </a:lnR>
                    <a:lnT w="38100">
                      <a:solidFill>
                        <a:srgbClr val="F9E05E"/>
                      </a:solidFill>
                      <a:miter lim="400000"/>
                    </a:lnT>
                    <a:lnB w="0">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0">
                      <a:miter lim="400000"/>
                    </a:lnL>
                    <a:lnR w="0">
                      <a:miter lim="400000"/>
                    </a:lnR>
                    <a:lnT w="38100">
                      <a:solidFill>
                        <a:srgbClr val="F9E05E"/>
                      </a:solidFill>
                      <a:miter lim="400000"/>
                    </a:lnT>
                    <a:lnB w="0">
                      <a:miter lim="400000"/>
                    </a:lnB>
                  </a:tcPr>
                </a:tc>
                <a:tc>
                  <a:txBody>
                    <a:bodyPr/>
                    <a:lstStyle/>
                    <a:p>
                      <a:pPr defTabSz="914400">
                        <a:tabLst>
                          <a:tab pos="914400" algn="l"/>
                        </a:tabLst>
                        <a:defRPr>
                          <a:solidFill>
                            <a:srgbClr val="000000"/>
                          </a:solidFill>
                        </a:defRPr>
                      </a:pPr>
                      <a:r>
                        <a:rPr sz="3600">
                          <a:solidFill>
                            <a:srgbClr val="F9E05E"/>
                          </a:solidFill>
                        </a:rPr>
                        <a:t>3</a:t>
                      </a:r>
                    </a:p>
                  </a:txBody>
                  <a:tcPr marL="38100" marR="38100" marT="38100" marB="38100" anchor="ctr" horzOverflow="overflow">
                    <a:lnL w="0">
                      <a:miter lim="400000"/>
                    </a:lnL>
                    <a:lnR w="0">
                      <a:miter lim="400000"/>
                    </a:lnR>
                    <a:lnT w="38100">
                      <a:solidFill>
                        <a:srgbClr val="F9E05E"/>
                      </a:solidFill>
                      <a:miter lim="400000"/>
                    </a:lnT>
                    <a:lnB w="0">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0">
                      <a:miter lim="400000"/>
                    </a:lnL>
                    <a:lnR w="0">
                      <a:miter lim="400000"/>
                    </a:lnR>
                    <a:lnT w="38100">
                      <a:solidFill>
                        <a:srgbClr val="F9E05E"/>
                      </a:solidFill>
                      <a:miter lim="400000"/>
                    </a:lnT>
                    <a:lnB w="0">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0">
                      <a:miter lim="400000"/>
                    </a:lnL>
                    <a:lnR w="0">
                      <a:miter lim="400000"/>
                    </a:lnR>
                    <a:lnT w="38100">
                      <a:solidFill>
                        <a:srgbClr val="F9E05E"/>
                      </a:solidFill>
                      <a:miter lim="400000"/>
                    </a:lnT>
                    <a:lnB w="0">
                      <a:miter lim="400000"/>
                    </a:lnB>
                  </a:tcPr>
                </a:tc>
                <a:tc>
                  <a:txBody>
                    <a:bodyPr/>
                    <a:lstStyle/>
                    <a:p>
                      <a:pPr defTabSz="914400">
                        <a:tabLst>
                          <a:tab pos="914400" algn="l"/>
                        </a:tabLst>
                        <a:defRPr>
                          <a:solidFill>
                            <a:srgbClr val="000000"/>
                          </a:solidFill>
                        </a:defRPr>
                      </a:pPr>
                      <a:r>
                        <a:rPr sz="3600">
                          <a:solidFill>
                            <a:srgbClr val="F9E05E"/>
                          </a:solidFill>
                        </a:rPr>
                        <a:t>4</a:t>
                      </a:r>
                    </a:p>
                  </a:txBody>
                  <a:tcPr marL="38100" marR="38100" marT="38100" marB="38100" anchor="ctr" horzOverflow="overflow">
                    <a:lnL w="0">
                      <a:miter lim="400000"/>
                    </a:lnL>
                    <a:lnR w="0">
                      <a:miter lim="400000"/>
                    </a:lnR>
                    <a:lnT w="38100">
                      <a:solidFill>
                        <a:srgbClr val="F9E05E"/>
                      </a:solidFill>
                      <a:miter lim="400000"/>
                    </a:lnT>
                    <a:lnB w="0">
                      <a:miter lim="400000"/>
                    </a:lnB>
                  </a:tcPr>
                </a:tc>
                <a:tc>
                  <a:txBody>
                    <a:bodyPr/>
                    <a:lstStyle/>
                    <a:p>
                      <a:pPr defTabSz="914400">
                        <a:tabLst>
                          <a:tab pos="914400" algn="l"/>
                        </a:tabLst>
                        <a:defRPr sz="3600">
                          <a:solidFill>
                            <a:srgbClr val="F9E05E"/>
                          </a:solidFill>
                        </a:defRPr>
                      </a:pPr>
                      <a:endParaRPr/>
                    </a:p>
                  </a:txBody>
                  <a:tcPr marL="38100" marR="38100" marT="38100" marB="38100" anchor="ctr" horzOverflow="overflow">
                    <a:lnL w="0">
                      <a:miter lim="400000"/>
                    </a:lnL>
                    <a:lnR w="0">
                      <a:miter lim="400000"/>
                    </a:lnR>
                    <a:lnT w="38100">
                      <a:solidFill>
                        <a:srgbClr val="F9E05E"/>
                      </a:solidFill>
                      <a:miter lim="400000"/>
                    </a:lnT>
                    <a:lnB w="0">
                      <a:miter lim="400000"/>
                    </a:lnB>
                  </a:tcPr>
                </a:tc>
                <a:extLst>
                  <a:ext uri="{0D108BD9-81ED-4DB2-BD59-A6C34878D82A}">
                    <a16:rowId xmlns:a16="http://schemas.microsoft.com/office/drawing/2014/main" val="10001"/>
                  </a:ext>
                </a:extLst>
              </a:tr>
              <a:tr h="952500">
                <a:tc>
                  <a:txBody>
                    <a:bodyPr/>
                    <a:lstStyle/>
                    <a:p>
                      <a:pPr defTabSz="914400">
                        <a:tabLst>
                          <a:tab pos="914400" algn="l"/>
                        </a:tabLst>
                        <a:defRPr sz="3600">
                          <a:solidFill>
                            <a:srgbClr val="F9E05E"/>
                          </a:solidFill>
                        </a:defRPr>
                      </a:pPr>
                      <a:r>
                        <a:t>S</a:t>
                      </a:r>
                      <a:r>
                        <a:rPr baseline="-5999"/>
                        <a:t>i</a:t>
                      </a:r>
                    </a:p>
                  </a:txBody>
                  <a:tcPr marL="38100" marR="38100" marT="38100" marB="38100" anchor="ctr" horzOverflow="overflow">
                    <a:lnL w="0">
                      <a:miter lim="400000"/>
                    </a:lnL>
                    <a:lnR w="38100">
                      <a:solidFill>
                        <a:srgbClr val="F9E05E"/>
                      </a:solidFill>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38100">
                      <a:solidFill>
                        <a:srgbClr val="F9E05E"/>
                      </a:solidFill>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3</a:t>
                      </a:r>
                    </a:p>
                  </a:txBody>
                  <a:tcPr marL="38100" marR="38100" marT="38100" marB="381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6</a:t>
                      </a:r>
                    </a:p>
                  </a:txBody>
                  <a:tcPr marL="38100" marR="38100" marT="38100" marB="381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2</a:t>
                      </a:r>
                    </a:p>
                  </a:txBody>
                  <a:tcPr marL="38100" marR="38100" marT="38100" marB="381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1</a:t>
                      </a:r>
                    </a:p>
                  </a:txBody>
                  <a:tcPr marL="38100" marR="38100" marT="38100" marB="38100" anchor="ctr" horzOverflow="overflow">
                    <a:lnL w="0">
                      <a:miter lim="400000"/>
                    </a:lnL>
                    <a:lnR w="0">
                      <a:miter lim="400000"/>
                    </a:lnR>
                    <a:lnT w="0">
                      <a:miter lim="400000"/>
                    </a:lnT>
                    <a:lnB w="0">
                      <a:miter lim="400000"/>
                    </a:lnB>
                  </a:tcPr>
                </a:tc>
                <a:tc>
                  <a:txBody>
                    <a:bodyPr/>
                    <a:lstStyle/>
                    <a:p>
                      <a:pPr defTabSz="914400">
                        <a:tabLst>
                          <a:tab pos="914400" algn="l"/>
                        </a:tabLst>
                        <a:defRPr>
                          <a:solidFill>
                            <a:srgbClr val="000000"/>
                          </a:solidFill>
                        </a:defRPr>
                      </a:pPr>
                      <a:r>
                        <a:rPr sz="3600">
                          <a:solidFill>
                            <a:srgbClr val="F9E05E"/>
                          </a:solidFill>
                        </a:rPr>
                        <a:t>4</a:t>
                      </a:r>
                    </a:p>
                  </a:txBody>
                  <a:tcPr marL="38100" marR="38100" marT="38100" marB="381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2"/>
                  </a:ext>
                </a:extLst>
              </a:tr>
            </a:tbl>
          </a:graphicData>
        </a:graphic>
      </p:graphicFrame>
      <p:pic>
        <p:nvPicPr>
          <p:cNvPr id="471" name="droppedImage.png" descr="droppedImage.png"/>
          <p:cNvPicPr>
            <a:picLocks noChangeAspect="1"/>
          </p:cNvPicPr>
          <p:nvPr/>
        </p:nvPicPr>
        <p:blipFill>
          <a:blip r:embed="rId2">
            <a:extLst/>
          </a:blip>
          <a:stretch>
            <a:fillRect/>
          </a:stretch>
        </p:blipFill>
        <p:spPr>
          <a:xfrm>
            <a:off x="1397000" y="5994400"/>
            <a:ext cx="10198100" cy="3225800"/>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Find λ, μ, L, W"/>
          <p:cNvSpPr txBox="1">
            <a:spLocks noGrp="1"/>
          </p:cNvSpPr>
          <p:nvPr>
            <p:ph type="title"/>
          </p:nvPr>
        </p:nvSpPr>
        <p:spPr>
          <a:prstGeom prst="rect">
            <a:avLst/>
          </a:prstGeom>
        </p:spPr>
        <p:txBody>
          <a:bodyPr/>
          <a:lstStyle/>
          <a:p>
            <a:r>
              <a:t>Find λ, μ, L, W</a:t>
            </a:r>
          </a:p>
        </p:txBody>
      </p:sp>
      <p:sp>
        <p:nvSpPr>
          <p:cNvPr id="474" name="... and ρ and Wq and Lq and whatever else we can figure out"/>
          <p:cNvSpPr txBox="1">
            <a:spLocks noGrp="1"/>
          </p:cNvSpPr>
          <p:nvPr>
            <p:ph type="body" idx="1"/>
          </p:nvPr>
        </p:nvSpPr>
        <p:spPr>
          <a:prstGeom prst="rect">
            <a:avLst/>
          </a:prstGeom>
        </p:spPr>
        <p:txBody>
          <a:bodyPr/>
          <a:lstStyle/>
          <a:p>
            <a:r>
              <a:t>... and ρ and W</a:t>
            </a:r>
            <a:r>
              <a:rPr baseline="-5999"/>
              <a:t>q</a:t>
            </a:r>
            <a:r>
              <a:t> and L</a:t>
            </a:r>
            <a:r>
              <a:rPr baseline="-5999"/>
              <a:t>q</a:t>
            </a:r>
            <a:r>
              <a:t> and whatever else we can figure out</a:t>
            </a:r>
          </a:p>
        </p:txBody>
      </p:sp>
      <p:sp>
        <p:nvSpPr>
          <p:cNvPr id="47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61</a:t>
            </a:fld>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Example 2"/>
          <p:cNvSpPr txBox="1">
            <a:spLocks noGrp="1"/>
          </p:cNvSpPr>
          <p:nvPr>
            <p:ph type="title"/>
          </p:nvPr>
        </p:nvSpPr>
        <p:spPr>
          <a:prstGeom prst="rect">
            <a:avLst/>
          </a:prstGeom>
        </p:spPr>
        <p:txBody>
          <a:bodyPr/>
          <a:lstStyle/>
          <a:p>
            <a:r>
              <a:t>Example 2</a:t>
            </a:r>
          </a:p>
        </p:txBody>
      </p:sp>
      <p:sp>
        <p:nvSpPr>
          <p:cNvPr id="478" name="Joe’s website (www.joe.com) is run by two servers that are busy 99% of the time.  Ideally, the server should be idle about 10% of the time for admin/mgmt reasons…"/>
          <p:cNvSpPr txBox="1">
            <a:spLocks noGrp="1"/>
          </p:cNvSpPr>
          <p:nvPr>
            <p:ph type="body" idx="1"/>
          </p:nvPr>
        </p:nvSpPr>
        <p:spPr>
          <a:prstGeom prst="rect">
            <a:avLst/>
          </a:prstGeom>
        </p:spPr>
        <p:txBody>
          <a:bodyPr/>
          <a:lstStyle/>
          <a:p>
            <a:r>
              <a:t>Joe’s website (www.joe.com) is run by two servers that are busy 99% of the time.  Ideally, the server should be idle about 10% of the time for admin/mgmt reasons</a:t>
            </a:r>
          </a:p>
          <a:p>
            <a:r>
              <a:t>If Joe adds another server, what will the busy time be?</a:t>
            </a:r>
          </a:p>
        </p:txBody>
      </p:sp>
      <p:sp>
        <p:nvSpPr>
          <p:cNvPr id="47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62</a:t>
            </a:fld>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Example 2 (cont’d)"/>
          <p:cNvSpPr txBox="1">
            <a:spLocks noGrp="1"/>
          </p:cNvSpPr>
          <p:nvPr>
            <p:ph type="title"/>
          </p:nvPr>
        </p:nvSpPr>
        <p:spPr>
          <a:prstGeom prst="rect">
            <a:avLst/>
          </a:prstGeom>
        </p:spPr>
        <p:txBody>
          <a:bodyPr/>
          <a:lstStyle/>
          <a:p>
            <a:r>
              <a:t>Example 2 (cont’d)</a:t>
            </a:r>
          </a:p>
        </p:txBody>
      </p:sp>
      <p:sp>
        <p:nvSpPr>
          <p:cNvPr id="482" name="Suppose that by adding a third server, added overhead to maintain consistency of files will reduce the service output rate by 20%.  What is the percent time each is busy?…"/>
          <p:cNvSpPr txBox="1">
            <a:spLocks noGrp="1"/>
          </p:cNvSpPr>
          <p:nvPr>
            <p:ph type="body" idx="1"/>
          </p:nvPr>
        </p:nvSpPr>
        <p:spPr>
          <a:prstGeom prst="rect">
            <a:avLst/>
          </a:prstGeom>
        </p:spPr>
        <p:txBody>
          <a:bodyPr/>
          <a:lstStyle/>
          <a:p>
            <a:r>
              <a:t>Suppose that by adding a third server, added overhead to maintain consistency of files will reduce the service output rate by 20%.  What is the percent time each is busy?</a:t>
            </a:r>
          </a:p>
          <a:p>
            <a:r>
              <a:t>Would it be better to purchase additional CPU power for the 2 servers, which would increase their service output rate by 25%?</a:t>
            </a:r>
          </a:p>
        </p:txBody>
      </p:sp>
      <p:sp>
        <p:nvSpPr>
          <p:cNvPr id="48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63</a:t>
            </a:fld>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Example 3"/>
          <p:cNvSpPr txBox="1">
            <a:spLocks noGrp="1"/>
          </p:cNvSpPr>
          <p:nvPr>
            <p:ph type="title"/>
          </p:nvPr>
        </p:nvSpPr>
        <p:spPr>
          <a:prstGeom prst="rect">
            <a:avLst/>
          </a:prstGeom>
        </p:spPr>
        <p:txBody>
          <a:bodyPr/>
          <a:lstStyle/>
          <a:p>
            <a:r>
              <a:t>Example 3</a:t>
            </a:r>
          </a:p>
        </p:txBody>
      </p:sp>
      <p:sp>
        <p:nvSpPr>
          <p:cNvPr id="486" name="Prof Nace notices that his office hours are well attended, with 5 students arriving per hour.  He likes to ensure students understand the material, so he spends 10 minutes per student.  Modeled as an M/M/1 system, find:…"/>
          <p:cNvSpPr txBox="1">
            <a:spLocks noGrp="1"/>
          </p:cNvSpPr>
          <p:nvPr>
            <p:ph type="body" idx="1"/>
          </p:nvPr>
        </p:nvSpPr>
        <p:spPr>
          <a:prstGeom prst="rect">
            <a:avLst/>
          </a:prstGeom>
        </p:spPr>
        <p:txBody>
          <a:bodyPr/>
          <a:lstStyle/>
          <a:p>
            <a:r>
              <a:t>Prof Nace notices that his office hours are well attended, with 5 students arriving per hour.  He likes to ensure students understand the material, so he spends 10 minutes per student.  Modeled as an M/M/1 system, find:</a:t>
            </a:r>
          </a:p>
          <a:p>
            <a:r>
              <a:t>λ, μ, ρ, L, L</a:t>
            </a:r>
            <a:r>
              <a:rPr baseline="-5999"/>
              <a:t>q</a:t>
            </a:r>
          </a:p>
        </p:txBody>
      </p:sp>
      <p:sp>
        <p:nvSpPr>
          <p:cNvPr id="48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64</a:t>
            </a:fld>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Example 3 (cont'd)"/>
          <p:cNvSpPr txBox="1">
            <a:spLocks noGrp="1"/>
          </p:cNvSpPr>
          <p:nvPr>
            <p:ph type="title"/>
          </p:nvPr>
        </p:nvSpPr>
        <p:spPr>
          <a:prstGeom prst="rect">
            <a:avLst/>
          </a:prstGeom>
        </p:spPr>
        <p:txBody>
          <a:bodyPr/>
          <a:lstStyle/>
          <a:p>
            <a:r>
              <a:t>Example 3 (cont'd)</a:t>
            </a:r>
          </a:p>
        </p:txBody>
      </p:sp>
      <p:sp>
        <p:nvSpPr>
          <p:cNvPr id="490" name="How often can a student walk right in without waiting?…"/>
          <p:cNvSpPr txBox="1">
            <a:spLocks noGrp="1"/>
          </p:cNvSpPr>
          <p:nvPr>
            <p:ph type="body" idx="1"/>
          </p:nvPr>
        </p:nvSpPr>
        <p:spPr>
          <a:prstGeom prst="rect">
            <a:avLst/>
          </a:prstGeom>
        </p:spPr>
        <p:txBody>
          <a:bodyPr/>
          <a:lstStyle/>
          <a:p>
            <a:r>
              <a:t>How often can a student walk right in without waiting?</a:t>
            </a:r>
          </a:p>
          <a:p>
            <a:r>
              <a:t>If there are only 4 seats, how often will a waiting student have to stand?</a:t>
            </a:r>
          </a:p>
          <a:p>
            <a:r>
              <a:t>What is the average wait time in the queue? Avg total time?</a:t>
            </a:r>
          </a:p>
        </p:txBody>
      </p:sp>
      <p:sp>
        <p:nvSpPr>
          <p:cNvPr id="49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65</a:t>
            </a:fld>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3" name="Example 4"/>
          <p:cNvSpPr txBox="1">
            <a:spLocks noGrp="1"/>
          </p:cNvSpPr>
          <p:nvPr>
            <p:ph type="title"/>
          </p:nvPr>
        </p:nvSpPr>
        <p:spPr>
          <a:prstGeom prst="rect">
            <a:avLst/>
          </a:prstGeom>
        </p:spPr>
        <p:txBody>
          <a:bodyPr/>
          <a:lstStyle/>
          <a:p>
            <a:r>
              <a:t>Example 4</a:t>
            </a:r>
          </a:p>
        </p:txBody>
      </p:sp>
      <p:sp>
        <p:nvSpPr>
          <p:cNvPr id="494" name="A router that serves a particular LAN is an M/M/1 system (i.e. poisson arrivals, service)…"/>
          <p:cNvSpPr txBox="1">
            <a:spLocks noGrp="1"/>
          </p:cNvSpPr>
          <p:nvPr>
            <p:ph type="body" idx="1"/>
          </p:nvPr>
        </p:nvSpPr>
        <p:spPr>
          <a:prstGeom prst="rect">
            <a:avLst/>
          </a:prstGeom>
        </p:spPr>
        <p:txBody>
          <a:bodyPr>
            <a:normAutofit/>
          </a:bodyPr>
          <a:lstStyle/>
          <a:p>
            <a:pPr marL="404495" indent="-404495" defTabSz="531622">
              <a:spcBef>
                <a:spcPts val="2100"/>
              </a:spcBef>
              <a:defRPr sz="3822"/>
            </a:pPr>
            <a:r>
              <a:t>A router that serves a particular LAN is an M/M/1 system (i.e. poisson arrivals, service)</a:t>
            </a:r>
          </a:p>
          <a:p>
            <a:pPr marL="404495" indent="-404495" defTabSz="531622">
              <a:spcBef>
                <a:spcPts val="2100"/>
              </a:spcBef>
              <a:defRPr sz="3822"/>
            </a:pPr>
            <a:r>
              <a:t>It appears that money can be saved by replacing the router with </a:t>
            </a:r>
            <a:r>
              <a:rPr i="1"/>
              <a:t>n</a:t>
            </a:r>
            <a:r>
              <a:t> smaller routers, each of which has 1/</a:t>
            </a:r>
            <a:r>
              <a:rPr i="1"/>
              <a:t>n</a:t>
            </a:r>
            <a:r>
              <a:t> the processing power of the original router</a:t>
            </a:r>
          </a:p>
          <a:p>
            <a:pPr marL="404495" indent="-404495" defTabSz="531622">
              <a:spcBef>
                <a:spcPts val="2100"/>
              </a:spcBef>
              <a:defRPr sz="3822"/>
            </a:pPr>
            <a:r>
              <a:t>The sales guy claims that the response time will not change</a:t>
            </a:r>
          </a:p>
          <a:p>
            <a:pPr marL="404495" indent="-404495" defTabSz="531622">
              <a:spcBef>
                <a:spcPts val="2100"/>
              </a:spcBef>
              <a:defRPr sz="3822"/>
            </a:pPr>
            <a:r>
              <a:t>Your thoughts?</a:t>
            </a:r>
          </a:p>
        </p:txBody>
      </p:sp>
      <p:sp>
        <p:nvSpPr>
          <p:cNvPr id="49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66</a:t>
            </a:fld>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Lesson Objectives"/>
          <p:cNvSpPr txBox="1">
            <a:spLocks noGrp="1"/>
          </p:cNvSpPr>
          <p:nvPr>
            <p:ph type="title"/>
          </p:nvPr>
        </p:nvSpPr>
        <p:spPr>
          <a:prstGeom prst="rect">
            <a:avLst/>
          </a:prstGeom>
        </p:spPr>
        <p:txBody>
          <a:bodyPr/>
          <a:lstStyle/>
          <a:p>
            <a:r>
              <a:t>Lesson Objectives</a:t>
            </a:r>
          </a:p>
        </p:txBody>
      </p:sp>
      <p:sp>
        <p:nvSpPr>
          <p:cNvPr id="498" name="Now, you should be able to:…"/>
          <p:cNvSpPr txBox="1">
            <a:spLocks noGrp="1"/>
          </p:cNvSpPr>
          <p:nvPr>
            <p:ph type="body" idx="1"/>
          </p:nvPr>
        </p:nvSpPr>
        <p:spPr>
          <a:prstGeom prst="rect">
            <a:avLst/>
          </a:prstGeom>
        </p:spPr>
        <p:txBody>
          <a:bodyPr>
            <a:normAutofit lnSpcReduction="10000"/>
          </a:bodyPr>
          <a:lstStyle/>
          <a:p>
            <a:pPr marL="346709" indent="-346709" defTabSz="455675">
              <a:spcBef>
                <a:spcPts val="1800"/>
              </a:spcBef>
              <a:defRPr sz="3275"/>
            </a:pPr>
            <a:r>
              <a:t>Now, you should be able to:</a:t>
            </a:r>
          </a:p>
          <a:p>
            <a:pPr marL="594359" lvl="1" indent="-346709" defTabSz="455675">
              <a:spcBef>
                <a:spcPts val="1200"/>
              </a:spcBef>
              <a:defRPr sz="3275"/>
            </a:pPr>
            <a:r>
              <a:t>describe the application of queuing theory to common networking problems</a:t>
            </a:r>
          </a:p>
          <a:p>
            <a:pPr marL="594359" lvl="1" indent="-346709" defTabSz="455675">
              <a:spcBef>
                <a:spcPts val="1200"/>
              </a:spcBef>
              <a:defRPr sz="3275"/>
            </a:pPr>
            <a:r>
              <a:t>calculate simple queueing theory problems, including use of Little's law, M/M/1 and M/M/c measures of effectiveness. In such cases, all equations will be given</a:t>
            </a:r>
          </a:p>
          <a:p>
            <a:pPr marL="594359" lvl="1" indent="-346709" defTabSz="455675">
              <a:spcBef>
                <a:spcPts val="1200"/>
              </a:spcBef>
              <a:defRPr sz="3275"/>
            </a:pPr>
            <a:r>
              <a:t>not memorize queueing theory equations</a:t>
            </a:r>
          </a:p>
          <a:p>
            <a:pPr marL="594359" lvl="1" indent="-346709" defTabSz="455675">
              <a:spcBef>
                <a:spcPts val="1200"/>
              </a:spcBef>
              <a:defRPr sz="3275"/>
            </a:pPr>
            <a:r>
              <a:t>classify problems in terms of queueing system characteristics and know Kendall53 notation for those systems</a:t>
            </a:r>
          </a:p>
        </p:txBody>
      </p:sp>
      <p:sp>
        <p:nvSpPr>
          <p:cNvPr id="49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67</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2: Service Pattern"/>
          <p:cNvSpPr txBox="1">
            <a:spLocks noGrp="1"/>
          </p:cNvSpPr>
          <p:nvPr>
            <p:ph type="title"/>
          </p:nvPr>
        </p:nvSpPr>
        <p:spPr>
          <a:prstGeom prst="rect">
            <a:avLst/>
          </a:prstGeom>
        </p:spPr>
        <p:txBody>
          <a:bodyPr/>
          <a:lstStyle/>
          <a:p>
            <a:r>
              <a:t>#2: Service Pattern</a:t>
            </a:r>
          </a:p>
        </p:txBody>
      </p:sp>
      <p:sp>
        <p:nvSpPr>
          <p:cNvPr id="134" name="Similar to arrival patterns, service patterns are often stochastic…"/>
          <p:cNvSpPr txBox="1">
            <a:spLocks noGrp="1"/>
          </p:cNvSpPr>
          <p:nvPr>
            <p:ph type="body" idx="1"/>
          </p:nvPr>
        </p:nvSpPr>
        <p:spPr>
          <a:xfrm>
            <a:off x="1270000" y="2298700"/>
            <a:ext cx="10731500" cy="6184900"/>
          </a:xfrm>
          <a:prstGeom prst="rect">
            <a:avLst/>
          </a:prstGeom>
        </p:spPr>
        <p:txBody>
          <a:bodyPr>
            <a:normAutofit lnSpcReduction="10000"/>
          </a:bodyPr>
          <a:lstStyle/>
          <a:p>
            <a:r>
              <a:t>Similar to arrival patterns, service patterns are often stochastic</a:t>
            </a:r>
          </a:p>
          <a:p>
            <a:pPr lvl="1"/>
            <a:r>
              <a:t>Described by a PDF of customer service times</a:t>
            </a:r>
          </a:p>
          <a:p>
            <a:r>
              <a:t>A </a:t>
            </a:r>
            <a:r>
              <a:rPr i="1"/>
              <a:t>state-dependent</a:t>
            </a:r>
            <a:r>
              <a:t> server changes based on the number of customers waiting</a:t>
            </a:r>
          </a:p>
          <a:p>
            <a:pPr lvl="1"/>
            <a:r>
              <a:t>Server may get flustered or work faster</a:t>
            </a:r>
          </a:p>
          <a:p>
            <a:r>
              <a:t>Service can be </a:t>
            </a:r>
            <a:r>
              <a:rPr i="1"/>
              <a:t>stationary</a:t>
            </a:r>
            <a:r>
              <a:t> or </a:t>
            </a:r>
            <a:r>
              <a:rPr i="1"/>
              <a:t>nonstationary</a:t>
            </a:r>
          </a:p>
        </p:txBody>
      </p:sp>
      <p:sp>
        <p:nvSpPr>
          <p:cNvPr id="13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3: Queue Discipline"/>
          <p:cNvSpPr txBox="1">
            <a:spLocks noGrp="1"/>
          </p:cNvSpPr>
          <p:nvPr>
            <p:ph type="title"/>
          </p:nvPr>
        </p:nvSpPr>
        <p:spPr>
          <a:prstGeom prst="rect">
            <a:avLst/>
          </a:prstGeom>
        </p:spPr>
        <p:txBody>
          <a:bodyPr/>
          <a:lstStyle/>
          <a:p>
            <a:r>
              <a:t>#3: Queue Discipline</a:t>
            </a:r>
          </a:p>
        </p:txBody>
      </p:sp>
      <p:sp>
        <p:nvSpPr>
          <p:cNvPr id="138" name="The manner in which customers are chosen from the queue for service…"/>
          <p:cNvSpPr txBox="1">
            <a:spLocks noGrp="1"/>
          </p:cNvSpPr>
          <p:nvPr>
            <p:ph type="body" idx="1"/>
          </p:nvPr>
        </p:nvSpPr>
        <p:spPr>
          <a:prstGeom prst="rect">
            <a:avLst/>
          </a:prstGeom>
        </p:spPr>
        <p:txBody>
          <a:bodyPr/>
          <a:lstStyle/>
          <a:p>
            <a:r>
              <a:t>The manner in which customers are chosen from the queue for service</a:t>
            </a:r>
          </a:p>
          <a:p>
            <a:pPr lvl="1"/>
            <a:r>
              <a:t>First Come First Served (FCFS)</a:t>
            </a:r>
          </a:p>
          <a:p>
            <a:pPr lvl="1"/>
            <a:r>
              <a:t>Last Come First Served</a:t>
            </a:r>
          </a:p>
          <a:p>
            <a:pPr lvl="2"/>
            <a:r>
              <a:t>Useful for stack based or inventory systems</a:t>
            </a:r>
          </a:p>
          <a:p>
            <a:pPr lvl="1"/>
            <a:r>
              <a:t>Random Service Selection (RSS)</a:t>
            </a:r>
          </a:p>
          <a:p>
            <a:pPr lvl="1"/>
            <a:r>
              <a:t>Priority Schemes</a:t>
            </a:r>
          </a:p>
        </p:txBody>
      </p:sp>
      <p:sp>
        <p:nvSpPr>
          <p:cNvPr id="1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4: System Capacity"/>
          <p:cNvSpPr txBox="1">
            <a:spLocks noGrp="1"/>
          </p:cNvSpPr>
          <p:nvPr>
            <p:ph type="title"/>
          </p:nvPr>
        </p:nvSpPr>
        <p:spPr>
          <a:prstGeom prst="rect">
            <a:avLst/>
          </a:prstGeom>
        </p:spPr>
        <p:txBody>
          <a:bodyPr/>
          <a:lstStyle/>
          <a:p>
            <a:r>
              <a:t>#4: System Capacity</a:t>
            </a:r>
          </a:p>
        </p:txBody>
      </p:sp>
      <p:sp>
        <p:nvSpPr>
          <p:cNvPr id="142" name="Is there a physical limitation to the number of customers in the queue?…"/>
          <p:cNvSpPr txBox="1">
            <a:spLocks noGrp="1"/>
          </p:cNvSpPr>
          <p:nvPr>
            <p:ph type="body" idx="1"/>
          </p:nvPr>
        </p:nvSpPr>
        <p:spPr>
          <a:prstGeom prst="rect">
            <a:avLst/>
          </a:prstGeom>
        </p:spPr>
        <p:txBody>
          <a:bodyPr/>
          <a:lstStyle/>
          <a:p>
            <a:r>
              <a:t>Is there a physical limitation to the number of customers in the queue?</a:t>
            </a:r>
          </a:p>
          <a:p>
            <a:r>
              <a:t>Common in real life</a:t>
            </a:r>
          </a:p>
          <a:p>
            <a:pPr lvl="1"/>
            <a:r>
              <a:t>Buffer memory in a router</a:t>
            </a:r>
          </a:p>
          <a:p>
            <a:pPr lvl="1"/>
            <a:r>
              <a:t># of chairs for waiting at barber shop</a:t>
            </a:r>
          </a:p>
          <a:p>
            <a:r>
              <a:t>Often ignored to simplify the analysis</a:t>
            </a:r>
          </a:p>
        </p:txBody>
      </p:sp>
      <p:sp>
        <p:nvSpPr>
          <p:cNvPr id="1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FF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TotalTime>
  <Words>5370</Words>
  <Application>Microsoft Office PowerPoint</Application>
  <PresentationFormat>Custom</PresentationFormat>
  <Paragraphs>617</Paragraphs>
  <Slides>67</Slides>
  <Notes>23</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Cambria Math</vt:lpstr>
      <vt:lpstr>Gill Sans</vt:lpstr>
      <vt:lpstr>Helvetica Neue</vt:lpstr>
      <vt:lpstr>Lucida Grande</vt:lpstr>
      <vt:lpstr>Monaco</vt:lpstr>
      <vt:lpstr>White</vt:lpstr>
      <vt:lpstr>Queueing Theory</vt:lpstr>
      <vt:lpstr>traceroute</vt:lpstr>
      <vt:lpstr>Queueing Theory </vt:lpstr>
      <vt:lpstr>Queueing System</vt:lpstr>
      <vt:lpstr>#1: Arrival Pattern</vt:lpstr>
      <vt:lpstr>Impatient Customers</vt:lpstr>
      <vt:lpstr>#2: Service Pattern</vt:lpstr>
      <vt:lpstr>#3: Queue Discipline</vt:lpstr>
      <vt:lpstr>#4: System Capacity</vt:lpstr>
      <vt:lpstr>#5: Multiple Service Channels</vt:lpstr>
      <vt:lpstr>#6: Stages of Service</vt:lpstr>
      <vt:lpstr>Greek</vt:lpstr>
      <vt:lpstr>Kendall53’s A/B/X/Y/Z Notation</vt:lpstr>
      <vt:lpstr>Kendall53’s A/B/X/Y/Z Notation</vt:lpstr>
      <vt:lpstr>Exponential</vt:lpstr>
      <vt:lpstr>Deterministic</vt:lpstr>
      <vt:lpstr>Erlang</vt:lpstr>
      <vt:lpstr>General</vt:lpstr>
      <vt:lpstr>Markovian</vt:lpstr>
      <vt:lpstr>Common Queueing Systems</vt:lpstr>
      <vt:lpstr>traceroute</vt:lpstr>
      <vt:lpstr>Parameters</vt:lpstr>
      <vt:lpstr>Traffic intensity</vt:lpstr>
      <vt:lpstr># of customers</vt:lpstr>
      <vt:lpstr># of customers</vt:lpstr>
      <vt:lpstr>Time</vt:lpstr>
      <vt:lpstr>Little’s Law</vt:lpstr>
      <vt:lpstr>Little’s Law</vt:lpstr>
      <vt:lpstr>Further Results</vt:lpstr>
      <vt:lpstr>Further Results</vt:lpstr>
      <vt:lpstr>Busy Probability</vt:lpstr>
      <vt:lpstr>G/G/c Summary</vt:lpstr>
      <vt:lpstr>traceroute</vt:lpstr>
      <vt:lpstr>Birth-death process</vt:lpstr>
      <vt:lpstr>Rate Transition Diagram</vt:lpstr>
      <vt:lpstr>Flow-balance Equations</vt:lpstr>
      <vt:lpstr>PowerPoint Presentation</vt:lpstr>
      <vt:lpstr>PowerPoint Presentation</vt:lpstr>
      <vt:lpstr>traceroute</vt:lpstr>
      <vt:lpstr>M/M/1 Systems</vt:lpstr>
      <vt:lpstr>M/M/1 Flow Balance Eqns</vt:lpstr>
      <vt:lpstr>M/M/1 Flow Balance Eqns</vt:lpstr>
      <vt:lpstr>Probabilities must add to 1</vt:lpstr>
      <vt:lpstr>Probabilities must add to 1</vt:lpstr>
      <vt:lpstr>Plug p0 into Flow-Balance</vt:lpstr>
      <vt:lpstr>Plug p0 into Flow-Balance</vt:lpstr>
      <vt:lpstr>Measures of Effectiveness</vt:lpstr>
      <vt:lpstr>Measures of Effectiveness</vt:lpstr>
      <vt:lpstr>More Measures of Effectiveness</vt:lpstr>
      <vt:lpstr>More Measures of Effectiveness</vt:lpstr>
      <vt:lpstr>traceroute</vt:lpstr>
      <vt:lpstr>M/M/c Systems</vt:lpstr>
      <vt:lpstr>Rate Transition Diagram</vt:lpstr>
      <vt:lpstr>Similar derivation to M/M/1</vt:lpstr>
      <vt:lpstr>Similar derivation to M/M/1</vt:lpstr>
      <vt:lpstr>M/M/c Measures of Effectiveness</vt:lpstr>
      <vt:lpstr>M/M/c Measures of Effectiveness</vt:lpstr>
      <vt:lpstr>traceroute</vt:lpstr>
      <vt:lpstr>Example 1</vt:lpstr>
      <vt:lpstr>Another look</vt:lpstr>
      <vt:lpstr>Find λ, μ, L, W</vt:lpstr>
      <vt:lpstr>Example 2</vt:lpstr>
      <vt:lpstr>Example 2 (cont’d)</vt:lpstr>
      <vt:lpstr>Example 3</vt:lpstr>
      <vt:lpstr>Example 3 (cont'd)</vt:lpstr>
      <vt:lpstr>Example 4</vt:lpstr>
      <vt:lpstr>Lesson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Queueing Theory</dc:title>
  <cp:lastModifiedBy>Gregory Kesden</cp:lastModifiedBy>
  <cp:revision>6</cp:revision>
  <dcterms:modified xsi:type="dcterms:W3CDTF">2018-03-21T19:19:01Z</dcterms:modified>
</cp:coreProperties>
</file>